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38.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drawings/drawing1.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3"/>
  </p:notesMasterIdLst>
  <p:handoutMasterIdLst>
    <p:handoutMasterId r:id="rId114"/>
  </p:handoutMasterIdLst>
  <p:sldIdLst>
    <p:sldId id="576" r:id="rId2"/>
    <p:sldId id="307" r:id="rId3"/>
    <p:sldId id="279" r:id="rId4"/>
    <p:sldId id="575" r:id="rId5"/>
    <p:sldId id="620" r:id="rId6"/>
    <p:sldId id="596" r:id="rId7"/>
    <p:sldId id="601" r:id="rId8"/>
    <p:sldId id="592" r:id="rId9"/>
    <p:sldId id="319" r:id="rId10"/>
    <p:sldId id="588" r:id="rId11"/>
    <p:sldId id="589" r:id="rId12"/>
    <p:sldId id="590" r:id="rId13"/>
    <p:sldId id="493" r:id="rId14"/>
    <p:sldId id="591" r:id="rId15"/>
    <p:sldId id="582" r:id="rId16"/>
    <p:sldId id="402" r:id="rId17"/>
    <p:sldId id="398" r:id="rId18"/>
    <p:sldId id="603" r:id="rId19"/>
    <p:sldId id="492" r:id="rId20"/>
    <p:sldId id="408" r:id="rId21"/>
    <p:sldId id="358" r:id="rId22"/>
    <p:sldId id="605" r:id="rId23"/>
    <p:sldId id="604" r:id="rId24"/>
    <p:sldId id="606" r:id="rId25"/>
    <p:sldId id="477" r:id="rId26"/>
    <p:sldId id="486" r:id="rId27"/>
    <p:sldId id="482" r:id="rId28"/>
    <p:sldId id="483" r:id="rId29"/>
    <p:sldId id="484" r:id="rId30"/>
    <p:sldId id="485" r:id="rId31"/>
    <p:sldId id="494" r:id="rId32"/>
    <p:sldId id="359" r:id="rId33"/>
    <p:sldId id="583" r:id="rId34"/>
    <p:sldId id="584" r:id="rId35"/>
    <p:sldId id="409" r:id="rId36"/>
    <p:sldId id="410" r:id="rId37"/>
    <p:sldId id="623" r:id="rId38"/>
    <p:sldId id="411" r:id="rId39"/>
    <p:sldId id="412" r:id="rId40"/>
    <p:sldId id="471" r:id="rId41"/>
    <p:sldId id="465" r:id="rId42"/>
    <p:sldId id="626" r:id="rId43"/>
    <p:sldId id="466" r:id="rId44"/>
    <p:sldId id="467" r:id="rId45"/>
    <p:sldId id="372" r:id="rId46"/>
    <p:sldId id="468" r:id="rId47"/>
    <p:sldId id="469" r:id="rId48"/>
    <p:sldId id="470" r:id="rId49"/>
    <p:sldId id="600" r:id="rId50"/>
    <p:sldId id="608" r:id="rId51"/>
    <p:sldId id="607" r:id="rId52"/>
    <p:sldId id="610" r:id="rId53"/>
    <p:sldId id="437" r:id="rId54"/>
    <p:sldId id="379" r:id="rId55"/>
    <p:sldId id="439" r:id="rId56"/>
    <p:sldId id="440" r:id="rId57"/>
    <p:sldId id="441" r:id="rId58"/>
    <p:sldId id="611" r:id="rId59"/>
    <p:sldId id="609" r:id="rId60"/>
    <p:sldId id="613" r:id="rId61"/>
    <p:sldId id="614" r:id="rId62"/>
    <p:sldId id="624" r:id="rId63"/>
    <p:sldId id="625" r:id="rId64"/>
    <p:sldId id="616" r:id="rId65"/>
    <p:sldId id="617" r:id="rId66"/>
    <p:sldId id="618" r:id="rId67"/>
    <p:sldId id="619" r:id="rId68"/>
    <p:sldId id="612" r:id="rId69"/>
    <p:sldId id="629" r:id="rId70"/>
    <p:sldId id="630" r:id="rId71"/>
    <p:sldId id="631" r:id="rId72"/>
    <p:sldId id="632" r:id="rId73"/>
    <p:sldId id="633" r:id="rId74"/>
    <p:sldId id="634" r:id="rId75"/>
    <p:sldId id="635" r:id="rId76"/>
    <p:sldId id="636" r:id="rId77"/>
    <p:sldId id="637" r:id="rId78"/>
    <p:sldId id="638" r:id="rId79"/>
    <p:sldId id="640" r:id="rId80"/>
    <p:sldId id="641" r:id="rId81"/>
    <p:sldId id="642" r:id="rId82"/>
    <p:sldId id="643" r:id="rId83"/>
    <p:sldId id="644" r:id="rId84"/>
    <p:sldId id="645" r:id="rId85"/>
    <p:sldId id="646" r:id="rId86"/>
    <p:sldId id="647" r:id="rId87"/>
    <p:sldId id="648" r:id="rId88"/>
    <p:sldId id="649" r:id="rId89"/>
    <p:sldId id="650" r:id="rId90"/>
    <p:sldId id="651" r:id="rId91"/>
    <p:sldId id="652" r:id="rId92"/>
    <p:sldId id="653" r:id="rId93"/>
    <p:sldId id="654" r:id="rId94"/>
    <p:sldId id="655" r:id="rId95"/>
    <p:sldId id="656" r:id="rId96"/>
    <p:sldId id="657" r:id="rId97"/>
    <p:sldId id="658" r:id="rId98"/>
    <p:sldId id="659" r:id="rId99"/>
    <p:sldId id="660" r:id="rId100"/>
    <p:sldId id="661" r:id="rId101"/>
    <p:sldId id="662" r:id="rId102"/>
    <p:sldId id="663" r:id="rId103"/>
    <p:sldId id="664" r:id="rId104"/>
    <p:sldId id="665" r:id="rId105"/>
    <p:sldId id="666" r:id="rId106"/>
    <p:sldId id="667" r:id="rId107"/>
    <p:sldId id="668" r:id="rId108"/>
    <p:sldId id="669" r:id="rId109"/>
    <p:sldId id="670" r:id="rId110"/>
    <p:sldId id="671" r:id="rId111"/>
    <p:sldId id="672" r:id="rId112"/>
  </p:sldIdLst>
  <p:sldSz cx="9144000" cy="6858000" type="screen4x3"/>
  <p:notesSz cx="6735763" cy="9866313"/>
  <p:defaultTextStyle>
    <a:defPPr>
      <a:defRPr lang="ja-JP"/>
    </a:defPPr>
    <a:lvl1pPr algn="ctr" rtl="0" fontAlgn="base">
      <a:spcBef>
        <a:spcPct val="0"/>
      </a:spcBef>
      <a:spcAft>
        <a:spcPct val="0"/>
      </a:spcAft>
      <a:defRPr kumimoji="1" sz="1600" kern="1200">
        <a:solidFill>
          <a:schemeClr val="tx1"/>
        </a:solidFill>
        <a:latin typeface="ＭＳ Ｐゴシック" charset="-128"/>
        <a:ea typeface="ＭＳ Ｐゴシック" charset="-128"/>
        <a:cs typeface="+mn-cs"/>
      </a:defRPr>
    </a:lvl1pPr>
    <a:lvl2pPr marL="457200" algn="ctr" rtl="0" fontAlgn="base">
      <a:spcBef>
        <a:spcPct val="0"/>
      </a:spcBef>
      <a:spcAft>
        <a:spcPct val="0"/>
      </a:spcAft>
      <a:defRPr kumimoji="1" sz="1600" kern="1200">
        <a:solidFill>
          <a:schemeClr val="tx1"/>
        </a:solidFill>
        <a:latin typeface="ＭＳ Ｐゴシック" charset="-128"/>
        <a:ea typeface="ＭＳ Ｐゴシック" charset="-128"/>
        <a:cs typeface="+mn-cs"/>
      </a:defRPr>
    </a:lvl2pPr>
    <a:lvl3pPr marL="914400" algn="ctr" rtl="0" fontAlgn="base">
      <a:spcBef>
        <a:spcPct val="0"/>
      </a:spcBef>
      <a:spcAft>
        <a:spcPct val="0"/>
      </a:spcAft>
      <a:defRPr kumimoji="1" sz="1600" kern="1200">
        <a:solidFill>
          <a:schemeClr val="tx1"/>
        </a:solidFill>
        <a:latin typeface="ＭＳ Ｐゴシック" charset="-128"/>
        <a:ea typeface="ＭＳ Ｐゴシック" charset="-128"/>
        <a:cs typeface="+mn-cs"/>
      </a:defRPr>
    </a:lvl3pPr>
    <a:lvl4pPr marL="1371600" algn="ctr" rtl="0" fontAlgn="base">
      <a:spcBef>
        <a:spcPct val="0"/>
      </a:spcBef>
      <a:spcAft>
        <a:spcPct val="0"/>
      </a:spcAft>
      <a:defRPr kumimoji="1" sz="1600" kern="1200">
        <a:solidFill>
          <a:schemeClr val="tx1"/>
        </a:solidFill>
        <a:latin typeface="ＭＳ Ｐゴシック" charset="-128"/>
        <a:ea typeface="ＭＳ Ｐゴシック" charset="-128"/>
        <a:cs typeface="+mn-cs"/>
      </a:defRPr>
    </a:lvl4pPr>
    <a:lvl5pPr marL="1828800" algn="ctr" rtl="0" fontAlgn="base">
      <a:spcBef>
        <a:spcPct val="0"/>
      </a:spcBef>
      <a:spcAft>
        <a:spcPct val="0"/>
      </a:spcAft>
      <a:defRPr kumimoji="1" sz="1600" kern="1200">
        <a:solidFill>
          <a:schemeClr val="tx1"/>
        </a:solidFill>
        <a:latin typeface="ＭＳ Ｐゴシック" charset="-128"/>
        <a:ea typeface="ＭＳ Ｐゴシック" charset="-128"/>
        <a:cs typeface="+mn-cs"/>
      </a:defRPr>
    </a:lvl5pPr>
    <a:lvl6pPr marL="2286000" algn="l" defTabSz="914400" rtl="0" eaLnBrk="1" latinLnBrk="0" hangingPunct="1">
      <a:defRPr kumimoji="1" sz="1600" kern="1200">
        <a:solidFill>
          <a:schemeClr val="tx1"/>
        </a:solidFill>
        <a:latin typeface="ＭＳ Ｐゴシック" charset="-128"/>
        <a:ea typeface="ＭＳ Ｐゴシック" charset="-128"/>
        <a:cs typeface="+mn-cs"/>
      </a:defRPr>
    </a:lvl6pPr>
    <a:lvl7pPr marL="2743200" algn="l" defTabSz="914400" rtl="0" eaLnBrk="1" latinLnBrk="0" hangingPunct="1">
      <a:defRPr kumimoji="1" sz="1600" kern="1200">
        <a:solidFill>
          <a:schemeClr val="tx1"/>
        </a:solidFill>
        <a:latin typeface="ＭＳ Ｐゴシック" charset="-128"/>
        <a:ea typeface="ＭＳ Ｐゴシック" charset="-128"/>
        <a:cs typeface="+mn-cs"/>
      </a:defRPr>
    </a:lvl7pPr>
    <a:lvl8pPr marL="3200400" algn="l" defTabSz="914400" rtl="0" eaLnBrk="1" latinLnBrk="0" hangingPunct="1">
      <a:defRPr kumimoji="1" sz="1600" kern="1200">
        <a:solidFill>
          <a:schemeClr val="tx1"/>
        </a:solidFill>
        <a:latin typeface="ＭＳ Ｐゴシック" charset="-128"/>
        <a:ea typeface="ＭＳ Ｐゴシック" charset="-128"/>
        <a:cs typeface="+mn-cs"/>
      </a:defRPr>
    </a:lvl8pPr>
    <a:lvl9pPr marL="3657600" algn="l" defTabSz="914400" rtl="0" eaLnBrk="1" latinLnBrk="0" hangingPunct="1">
      <a:defRPr kumimoji="1" sz="1600" kern="1200">
        <a:solidFill>
          <a:schemeClr val="tx1"/>
        </a:solidFill>
        <a:latin typeface="ＭＳ Ｐゴシック" charset="-128"/>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山岸 貴裕" initials="山岸" lastIdx="1" clrIdx="0">
    <p:extLst>
      <p:ext uri="{19B8F6BF-5375-455C-9EA6-DF929625EA0E}">
        <p15:presenceInfo xmlns:p15="http://schemas.microsoft.com/office/powerpoint/2012/main" userId="f32e92456ca70c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91E0"/>
    <a:srgbClr val="E99F9F"/>
    <a:srgbClr val="718CD9"/>
    <a:srgbClr val="9D7B82"/>
    <a:srgbClr val="ABB6D2"/>
    <a:srgbClr val="A6A193"/>
    <a:srgbClr val="F5D581"/>
    <a:srgbClr val="E48A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9" autoAdjust="0"/>
    <p:restoredTop sz="79503" autoAdjust="0"/>
  </p:normalViewPr>
  <p:slideViewPr>
    <p:cSldViewPr>
      <p:cViewPr varScale="1">
        <p:scale>
          <a:sx n="65" d="100"/>
          <a:sy n="65" d="100"/>
        </p:scale>
        <p:origin x="1140" y="48"/>
      </p:cViewPr>
      <p:guideLst>
        <p:guide orient="horz" pos="2160"/>
        <p:guide pos="2880"/>
      </p:guideLst>
    </p:cSldViewPr>
  </p:slideViewPr>
  <p:outlineViewPr>
    <p:cViewPr>
      <p:scale>
        <a:sx n="33" d="100"/>
        <a:sy n="33" d="100"/>
      </p:scale>
      <p:origin x="0" y="7734"/>
    </p:cViewPr>
    <p:sldLst>
      <p:sld r:id="rId1" collapse="1"/>
    </p:sldLst>
  </p:outlineViewPr>
  <p:notesTextViewPr>
    <p:cViewPr>
      <p:scale>
        <a:sx n="100" d="100"/>
        <a:sy n="100" d="100"/>
      </p:scale>
      <p:origin x="0" y="0"/>
    </p:cViewPr>
  </p:notesTextViewPr>
  <p:sorterViewPr>
    <p:cViewPr>
      <p:scale>
        <a:sx n="100" d="100"/>
        <a:sy n="100" d="100"/>
      </p:scale>
      <p:origin x="0" y="-208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1"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5.bin"/><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NMGH.KARTE\Desktop\&#25968;&#12288;&#12469;&#12510;&#12522;&#12540;%20&#12288;&#65374;2017.5.31%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160" b="1" i="0" u="none" strike="noStrike" kern="1200" baseline="0">
                <a:solidFill>
                  <a:prstClr val="black"/>
                </a:solidFill>
                <a:latin typeface="+mn-lt"/>
                <a:ea typeface="+mn-ea"/>
                <a:cs typeface="+mn-cs"/>
              </a:defRPr>
            </a:pPr>
            <a:r>
              <a:rPr lang="ja-JP" altLang="en-US" dirty="0"/>
              <a:t>前立腺肥大症患者数の推移</a:t>
            </a:r>
            <a:endParaRPr lang="en-US" altLang="ja-JP" dirty="0"/>
          </a:p>
        </c:rich>
      </c:tx>
      <c:overlay val="0"/>
    </c:title>
    <c:autoTitleDeleted val="0"/>
    <c:plotArea>
      <c:layout/>
      <c:barChart>
        <c:barDir val="col"/>
        <c:grouping val="clustered"/>
        <c:varyColors val="0"/>
        <c:ser>
          <c:idx val="0"/>
          <c:order val="0"/>
          <c:tx>
            <c:strRef>
              <c:f>Sheet1!$B$1</c:f>
              <c:strCache>
                <c:ptCount val="1"/>
                <c:pt idx="0">
                  <c:v>系列 1</c:v>
                </c:pt>
              </c:strCache>
            </c:strRef>
          </c:tx>
          <c:invertIfNegative val="0"/>
          <c:dPt>
            <c:idx val="9"/>
            <c:invertIfNegative val="0"/>
            <c:bubble3D val="0"/>
            <c:spPr>
              <a:solidFill>
                <a:schemeClr val="accent6">
                  <a:lumMod val="60000"/>
                  <a:lumOff val="40000"/>
                </a:schemeClr>
              </a:solidFill>
              <a:ln>
                <a:solidFill>
                  <a:schemeClr val="accent6"/>
                </a:solidFill>
              </a:ln>
            </c:spPr>
            <c:extLst>
              <c:ext xmlns:c16="http://schemas.microsoft.com/office/drawing/2014/chart" uri="{C3380CC4-5D6E-409C-BE32-E72D297353CC}">
                <c16:uniqueId val="{00000000-716F-494D-AA2A-386ABF0F75FF}"/>
              </c:ext>
            </c:extLst>
          </c:dPt>
          <c:cat>
            <c:strRef>
              <c:f>Sheet1!$A$2:$A$11</c:f>
              <c:strCache>
                <c:ptCount val="10"/>
                <c:pt idx="0">
                  <c:v>1987年</c:v>
                </c:pt>
                <c:pt idx="1">
                  <c:v>1990年</c:v>
                </c:pt>
                <c:pt idx="2">
                  <c:v>1993年</c:v>
                </c:pt>
                <c:pt idx="3">
                  <c:v>1996年</c:v>
                </c:pt>
                <c:pt idx="4">
                  <c:v>1999年</c:v>
                </c:pt>
                <c:pt idx="5">
                  <c:v>2002年</c:v>
                </c:pt>
                <c:pt idx="6">
                  <c:v>2005年</c:v>
                </c:pt>
                <c:pt idx="7">
                  <c:v>2008年</c:v>
                </c:pt>
                <c:pt idx="8">
                  <c:v>2011年</c:v>
                </c:pt>
                <c:pt idx="9">
                  <c:v>2014年</c:v>
                </c:pt>
              </c:strCache>
            </c:strRef>
          </c:cat>
          <c:val>
            <c:numRef>
              <c:f>Sheet1!$B$2:$B$11</c:f>
              <c:numCache>
                <c:formatCode>General</c:formatCode>
                <c:ptCount val="10"/>
                <c:pt idx="0">
                  <c:v>134</c:v>
                </c:pt>
                <c:pt idx="1">
                  <c:v>172</c:v>
                </c:pt>
                <c:pt idx="2">
                  <c:v>211</c:v>
                </c:pt>
                <c:pt idx="3">
                  <c:v>319</c:v>
                </c:pt>
                <c:pt idx="4">
                  <c:v>334</c:v>
                </c:pt>
                <c:pt idx="5">
                  <c:v>398</c:v>
                </c:pt>
                <c:pt idx="6">
                  <c:v>459</c:v>
                </c:pt>
                <c:pt idx="7">
                  <c:v>442</c:v>
                </c:pt>
                <c:pt idx="8">
                  <c:v>418</c:v>
                </c:pt>
                <c:pt idx="9">
                  <c:v>510</c:v>
                </c:pt>
              </c:numCache>
            </c:numRef>
          </c:val>
          <c:extLst>
            <c:ext xmlns:c16="http://schemas.microsoft.com/office/drawing/2014/chart" uri="{C3380CC4-5D6E-409C-BE32-E72D297353CC}">
              <c16:uniqueId val="{00000001-716F-494D-AA2A-386ABF0F75FF}"/>
            </c:ext>
          </c:extLst>
        </c:ser>
        <c:dLbls>
          <c:showLegendKey val="0"/>
          <c:showVal val="0"/>
          <c:showCatName val="0"/>
          <c:showSerName val="0"/>
          <c:showPercent val="0"/>
          <c:showBubbleSize val="0"/>
        </c:dLbls>
        <c:gapWidth val="150"/>
        <c:axId val="104673280"/>
        <c:axId val="104674816"/>
      </c:barChart>
      <c:catAx>
        <c:axId val="104673280"/>
        <c:scaling>
          <c:orientation val="minMax"/>
        </c:scaling>
        <c:delete val="0"/>
        <c:axPos val="b"/>
        <c:numFmt formatCode="General" sourceLinked="0"/>
        <c:majorTickMark val="out"/>
        <c:minorTickMark val="none"/>
        <c:tickLblPos val="nextTo"/>
        <c:crossAx val="104674816"/>
        <c:crosses val="autoZero"/>
        <c:auto val="1"/>
        <c:lblAlgn val="ctr"/>
        <c:lblOffset val="100"/>
        <c:noMultiLvlLbl val="0"/>
      </c:catAx>
      <c:valAx>
        <c:axId val="104674816"/>
        <c:scaling>
          <c:orientation val="minMax"/>
        </c:scaling>
        <c:delete val="0"/>
        <c:axPos val="l"/>
        <c:majorGridlines/>
        <c:numFmt formatCode="General" sourceLinked="1"/>
        <c:majorTickMark val="out"/>
        <c:minorTickMark val="none"/>
        <c:tickLblPos val="nextTo"/>
        <c:crossAx val="104673280"/>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1.9603977022403371E-3"/>
          <c:y val="3.4591194968553486E-2"/>
          <c:w val="0.74080234165952064"/>
          <c:h val="0.8535810979499"/>
        </c:manualLayout>
      </c:layout>
      <c:pie3DChart>
        <c:varyColors val="1"/>
        <c:ser>
          <c:idx val="0"/>
          <c:order val="0"/>
          <c:dPt>
            <c:idx val="0"/>
            <c:bubble3D val="0"/>
            <c:spPr>
              <a:solidFill>
                <a:srgbClr val="FB6A5B"/>
              </a:solidFill>
            </c:spPr>
            <c:extLst>
              <c:ext xmlns:c16="http://schemas.microsoft.com/office/drawing/2014/chart" uri="{C3380CC4-5D6E-409C-BE32-E72D297353CC}">
                <c16:uniqueId val="{00000000-D5DD-4E70-976B-7DFA8522E4D9}"/>
              </c:ext>
            </c:extLst>
          </c:dPt>
          <c:dPt>
            <c:idx val="1"/>
            <c:bubble3D val="0"/>
            <c:spPr>
              <a:solidFill>
                <a:srgbClr val="FF9999"/>
              </a:solidFill>
            </c:spPr>
            <c:extLst>
              <c:ext xmlns:c16="http://schemas.microsoft.com/office/drawing/2014/chart" uri="{C3380CC4-5D6E-409C-BE32-E72D297353CC}">
                <c16:uniqueId val="{00000001-D5DD-4E70-976B-7DFA8522E4D9}"/>
              </c:ext>
            </c:extLst>
          </c:dPt>
          <c:dPt>
            <c:idx val="2"/>
            <c:bubble3D val="0"/>
            <c:spPr>
              <a:solidFill>
                <a:srgbClr val="FFCC66"/>
              </a:solidFill>
            </c:spPr>
            <c:extLst>
              <c:ext xmlns:c16="http://schemas.microsoft.com/office/drawing/2014/chart" uri="{C3380CC4-5D6E-409C-BE32-E72D297353CC}">
                <c16:uniqueId val="{00000002-D5DD-4E70-976B-7DFA8522E4D9}"/>
              </c:ext>
            </c:extLst>
          </c:dPt>
          <c:dPt>
            <c:idx val="3"/>
            <c:bubble3D val="0"/>
            <c:spPr>
              <a:solidFill>
                <a:schemeClr val="tx2">
                  <a:lumMod val="40000"/>
                  <a:lumOff val="60000"/>
                </a:schemeClr>
              </a:solidFill>
            </c:spPr>
            <c:extLst>
              <c:ext xmlns:c16="http://schemas.microsoft.com/office/drawing/2014/chart" uri="{C3380CC4-5D6E-409C-BE32-E72D297353CC}">
                <c16:uniqueId val="{00000003-D5DD-4E70-976B-7DFA8522E4D9}"/>
              </c:ext>
            </c:extLst>
          </c:dPt>
          <c:dPt>
            <c:idx val="4"/>
            <c:bubble3D val="0"/>
            <c:spPr>
              <a:solidFill>
                <a:schemeClr val="accent4">
                  <a:lumMod val="40000"/>
                  <a:lumOff val="60000"/>
                </a:schemeClr>
              </a:solidFill>
            </c:spPr>
            <c:extLst>
              <c:ext xmlns:c16="http://schemas.microsoft.com/office/drawing/2014/chart" uri="{C3380CC4-5D6E-409C-BE32-E72D297353CC}">
                <c16:uniqueId val="{00000004-D5DD-4E70-976B-7DFA8522E4D9}"/>
              </c:ext>
            </c:extLst>
          </c:dPt>
          <c:dPt>
            <c:idx val="5"/>
            <c:bubble3D val="0"/>
            <c:spPr>
              <a:solidFill>
                <a:schemeClr val="accent5">
                  <a:lumMod val="40000"/>
                  <a:lumOff val="60000"/>
                </a:schemeClr>
              </a:solidFill>
            </c:spPr>
            <c:extLst>
              <c:ext xmlns:c16="http://schemas.microsoft.com/office/drawing/2014/chart" uri="{C3380CC4-5D6E-409C-BE32-E72D297353CC}">
                <c16:uniqueId val="{00000005-D5DD-4E70-976B-7DFA8522E4D9}"/>
              </c:ext>
            </c:extLst>
          </c:dPt>
          <c:dPt>
            <c:idx val="6"/>
            <c:bubble3D val="0"/>
            <c:spPr>
              <a:solidFill>
                <a:schemeClr val="accent2"/>
              </a:solidFill>
            </c:spPr>
            <c:extLst>
              <c:ext xmlns:c16="http://schemas.microsoft.com/office/drawing/2014/chart" uri="{C3380CC4-5D6E-409C-BE32-E72D297353CC}">
                <c16:uniqueId val="{00000006-D5DD-4E70-976B-7DFA8522E4D9}"/>
              </c:ext>
            </c:extLst>
          </c:dPt>
          <c:dPt>
            <c:idx val="7"/>
            <c:bubble3D val="0"/>
            <c:spPr>
              <a:solidFill>
                <a:schemeClr val="bg2"/>
              </a:solidFill>
            </c:spPr>
            <c:extLst>
              <c:ext xmlns:c16="http://schemas.microsoft.com/office/drawing/2014/chart" uri="{C3380CC4-5D6E-409C-BE32-E72D297353CC}">
                <c16:uniqueId val="{00000007-D5DD-4E70-976B-7DFA8522E4D9}"/>
              </c:ext>
            </c:extLst>
          </c:dPt>
          <c:cat>
            <c:strRef>
              <c:f>Sheet1!$E$35:$L$35</c:f>
              <c:strCache>
                <c:ptCount val="8"/>
                <c:pt idx="0">
                  <c:v>夜間頻尿</c:v>
                </c:pt>
                <c:pt idx="1">
                  <c:v>昼間頻尿</c:v>
                </c:pt>
                <c:pt idx="2">
                  <c:v>尿意切迫感</c:v>
                </c:pt>
                <c:pt idx="3">
                  <c:v>尿勢低下</c:v>
                </c:pt>
                <c:pt idx="4">
                  <c:v>腹圧排尿</c:v>
                </c:pt>
                <c:pt idx="5">
                  <c:v>尿線途絶</c:v>
                </c:pt>
                <c:pt idx="6">
                  <c:v>残尿感</c:v>
                </c:pt>
                <c:pt idx="7">
                  <c:v>なし</c:v>
                </c:pt>
              </c:strCache>
            </c:strRef>
          </c:cat>
          <c:val>
            <c:numRef>
              <c:f>Sheet1!$E$36:$L$36</c:f>
              <c:numCache>
                <c:formatCode>General</c:formatCode>
                <c:ptCount val="8"/>
                <c:pt idx="0">
                  <c:v>30.2</c:v>
                </c:pt>
                <c:pt idx="1">
                  <c:v>11.9</c:v>
                </c:pt>
                <c:pt idx="2">
                  <c:v>11.2</c:v>
                </c:pt>
                <c:pt idx="3">
                  <c:v>19.7</c:v>
                </c:pt>
                <c:pt idx="4">
                  <c:v>7.4</c:v>
                </c:pt>
                <c:pt idx="5">
                  <c:v>5.4</c:v>
                </c:pt>
                <c:pt idx="6">
                  <c:v>10.1</c:v>
                </c:pt>
                <c:pt idx="7">
                  <c:v>4.3</c:v>
                </c:pt>
              </c:numCache>
            </c:numRef>
          </c:val>
          <c:extLst>
            <c:ext xmlns:c16="http://schemas.microsoft.com/office/drawing/2014/chart" uri="{C3380CC4-5D6E-409C-BE32-E72D297353CC}">
              <c16:uniqueId val="{00000008-D5DD-4E70-976B-7DFA8522E4D9}"/>
            </c:ext>
          </c:extLst>
        </c:ser>
        <c:dLbls>
          <c:showLegendKey val="0"/>
          <c:showVal val="0"/>
          <c:showCatName val="0"/>
          <c:showSerName val="0"/>
          <c:showPercent val="0"/>
          <c:showBubbleSize val="0"/>
          <c:showLeaderLines val="1"/>
        </c:dLbls>
      </c:pie3DChart>
    </c:plotArea>
    <c:legend>
      <c:legendPos val="r"/>
      <c:layout>
        <c:manualLayout>
          <c:xMode val="edge"/>
          <c:yMode val="edge"/>
          <c:x val="0.74838105559561563"/>
          <c:y val="0.22500147110874189"/>
          <c:w val="0.22784167257081642"/>
          <c:h val="0.7740715222720943"/>
        </c:manualLayout>
      </c:layout>
      <c:overlay val="0"/>
      <c:txPr>
        <a:bodyPr/>
        <a:lstStyle/>
        <a:p>
          <a:pPr>
            <a:defRPr sz="2000">
              <a:solidFill>
                <a:schemeClr val="tx1">
                  <a:lumMod val="75000"/>
                  <a:lumOff val="25000"/>
                </a:schemeClr>
              </a:solidFill>
            </a:defRPr>
          </a:pPr>
          <a:endParaRPr lang="ja-JP"/>
        </a:p>
      </c:txPr>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33"/>
    </mc:Choice>
    <mc:Fallback>
      <c:style val="33"/>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0099FF"/>
              </a:solidFill>
            </c:spPr>
            <c:extLst>
              <c:ext xmlns:c16="http://schemas.microsoft.com/office/drawing/2014/chart" uri="{C3380CC4-5D6E-409C-BE32-E72D297353CC}">
                <c16:uniqueId val="{00000001-7A70-4BF9-9E73-2E5B5EA459AB}"/>
              </c:ext>
            </c:extLst>
          </c:dPt>
          <c:dPt>
            <c:idx val="1"/>
            <c:bubble3D val="0"/>
            <c:spPr>
              <a:solidFill>
                <a:srgbClr val="00B050"/>
              </a:solidFill>
            </c:spPr>
            <c:extLst>
              <c:ext xmlns:c16="http://schemas.microsoft.com/office/drawing/2014/chart" uri="{C3380CC4-5D6E-409C-BE32-E72D297353CC}">
                <c16:uniqueId val="{00000003-7A70-4BF9-9E73-2E5B5EA459AB}"/>
              </c:ext>
            </c:extLst>
          </c:dPt>
          <c:dPt>
            <c:idx val="2"/>
            <c:bubble3D val="0"/>
            <c:spPr>
              <a:solidFill>
                <a:srgbClr val="D99C3F"/>
              </a:solidFill>
            </c:spPr>
            <c:extLst>
              <c:ext xmlns:c16="http://schemas.microsoft.com/office/drawing/2014/chart" uri="{C3380CC4-5D6E-409C-BE32-E72D297353CC}">
                <c16:uniqueId val="{00000005-7A70-4BF9-9E73-2E5B5EA459AB}"/>
              </c:ext>
            </c:extLst>
          </c:dPt>
          <c:dPt>
            <c:idx val="3"/>
            <c:bubble3D val="0"/>
            <c:spPr>
              <a:solidFill>
                <a:srgbClr val="7030A0"/>
              </a:solidFill>
            </c:spPr>
            <c:extLst>
              <c:ext xmlns:c16="http://schemas.microsoft.com/office/drawing/2014/chart" uri="{C3380CC4-5D6E-409C-BE32-E72D297353CC}">
                <c16:uniqueId val="{00000007-7A70-4BF9-9E73-2E5B5EA459AB}"/>
              </c:ext>
            </c:extLst>
          </c:dPt>
          <c:dLbls>
            <c:dLbl>
              <c:idx val="0"/>
              <c:layout>
                <c:manualLayout>
                  <c:x val="-7.4598643919510155E-2"/>
                  <c:y val="-0.27312481773111696"/>
                </c:manualLayout>
              </c:layout>
              <c:tx>
                <c:rich>
                  <a:bodyPr/>
                  <a:lstStyle/>
                  <a:p>
                    <a:r>
                      <a:rPr lang="ja-JP" altLang="en-US" sz="1800" dirty="0">
                        <a:solidFill>
                          <a:schemeClr val="bg1"/>
                        </a:solidFill>
                      </a:rPr>
                      <a:t>１回
</a:t>
                    </a:r>
                    <a:r>
                      <a:rPr lang="en-US" altLang="ja-JP" sz="1800" dirty="0">
                        <a:solidFill>
                          <a:schemeClr val="bg1"/>
                        </a:solidFill>
                      </a:rPr>
                      <a:t>84.4%</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A70-4BF9-9E73-2E5B5EA459AB}"/>
                </c:ext>
              </c:extLst>
            </c:dLbl>
            <c:dLbl>
              <c:idx val="1"/>
              <c:layout>
                <c:manualLayout>
                  <c:x val="9.2830221868196866E-2"/>
                  <c:y val="0.1574077466634865"/>
                </c:manualLayout>
              </c:layout>
              <c:tx>
                <c:rich>
                  <a:bodyPr/>
                  <a:lstStyle/>
                  <a:p>
                    <a:fld id="{4833FD0F-F532-4A37-A8F7-FD4BA452529D}" type="CATEGORYNAME">
                      <a:rPr lang="ja-JP" altLang="en-US">
                        <a:solidFill>
                          <a:schemeClr val="bg1"/>
                        </a:solidFill>
                      </a:rPr>
                      <a:pPr/>
                      <a:t>[分類名]</a:t>
                    </a:fld>
                    <a:r>
                      <a:rPr lang="ja-JP" altLang="en-US" baseline="0" dirty="0">
                        <a:solidFill>
                          <a:schemeClr val="bg1"/>
                        </a:solidFill>
                      </a:rPr>
                      <a:t>
</a:t>
                    </a:r>
                    <a:r>
                      <a:rPr lang="en-US" altLang="ja-JP" baseline="0" dirty="0">
                        <a:solidFill>
                          <a:schemeClr val="bg1"/>
                        </a:solidFill>
                      </a:rPr>
                      <a:t>8.5</a:t>
                    </a:r>
                    <a:r>
                      <a:rPr lang="ja-JP" altLang="en-US" baseline="0" dirty="0">
                        <a:solidFill>
                          <a:schemeClr val="bg1"/>
                        </a:solidFill>
                      </a:rPr>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A70-4BF9-9E73-2E5B5EA459AB}"/>
                </c:ext>
              </c:extLst>
            </c:dLbl>
            <c:dLbl>
              <c:idx val="2"/>
              <c:layout>
                <c:manualLayout>
                  <c:x val="7.2774662897237968E-2"/>
                  <c:y val="0.1132184297945177"/>
                </c:manualLayout>
              </c:layout>
              <c:tx>
                <c:rich>
                  <a:bodyPr/>
                  <a:lstStyle/>
                  <a:p>
                    <a:fld id="{B568CA60-7EDF-46BC-BE3B-5AEF7F799F5B}" type="CATEGORYNAME">
                      <a:rPr lang="ja-JP" altLang="en-US">
                        <a:solidFill>
                          <a:schemeClr val="bg1"/>
                        </a:solidFill>
                      </a:rPr>
                      <a:pPr/>
                      <a:t>[分類名]</a:t>
                    </a:fld>
                    <a:r>
                      <a:rPr lang="ja-JP" altLang="en-US" baseline="0" dirty="0">
                        <a:solidFill>
                          <a:schemeClr val="bg1"/>
                        </a:solidFill>
                      </a:rPr>
                      <a:t>
</a:t>
                    </a:r>
                    <a:r>
                      <a:rPr lang="en-US" altLang="ja-JP" baseline="0" dirty="0">
                        <a:solidFill>
                          <a:schemeClr val="bg1"/>
                        </a:solidFill>
                      </a:rPr>
                      <a:t>4.7</a:t>
                    </a:r>
                    <a:r>
                      <a:rPr lang="ja-JP" altLang="en-US" baseline="0" dirty="0">
                        <a:solidFill>
                          <a:schemeClr val="bg1"/>
                        </a:solidFill>
                      </a:rPr>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A70-4BF9-9E73-2E5B5EA459AB}"/>
                </c:ext>
              </c:extLst>
            </c:dLbl>
            <c:dLbl>
              <c:idx val="3"/>
              <c:tx>
                <c:rich>
                  <a:bodyPr/>
                  <a:lstStyle/>
                  <a:p>
                    <a:fld id="{70CA8F5F-A53A-49F7-93C8-8B1376930F19}" type="CATEGORYNAME">
                      <a:rPr lang="ja-JP" altLang="en-US"/>
                      <a:pPr/>
                      <a:t>[分類名]</a:t>
                    </a:fld>
                    <a:r>
                      <a:rPr lang="ja-JP" altLang="en-US" baseline="0"/>
                      <a:t>
</a:t>
                    </a:r>
                    <a:r>
                      <a:rPr lang="en-US" altLang="ja-JP" baseline="0"/>
                      <a:t>1.7</a:t>
                    </a:r>
                    <a:r>
                      <a:rPr lang="ja-JP" altLang="en-US" baseline="0"/>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A70-4BF9-9E73-2E5B5EA459AB}"/>
                </c:ext>
              </c:extLst>
            </c:dLbl>
            <c:dLbl>
              <c:idx val="4"/>
              <c:layout>
                <c:manualLayout>
                  <c:x val="0.22780678255963677"/>
                  <c:y val="0"/>
                </c:manualLayout>
              </c:layout>
              <c:tx>
                <c:rich>
                  <a:bodyPr/>
                  <a:lstStyle/>
                  <a:p>
                    <a:fld id="{27AC1421-885C-46CE-BC5C-572E539D4B28}" type="CATEGORYNAME">
                      <a:rPr lang="ja-JP" altLang="en-US"/>
                      <a:pPr/>
                      <a:t>[分類名]</a:t>
                    </a:fld>
                    <a:r>
                      <a:rPr lang="ja-JP" altLang="en-US" baseline="0" dirty="0"/>
                      <a:t>
</a:t>
                    </a:r>
                    <a:r>
                      <a:rPr lang="en-US" altLang="ja-JP" baseline="0" dirty="0"/>
                      <a:t>0.5</a:t>
                    </a:r>
                    <a:r>
                      <a:rPr lang="ja-JP" altLang="en-US" baseline="0" dirty="0"/>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7A70-4BF9-9E73-2E5B5EA459AB}"/>
                </c:ext>
              </c:extLst>
            </c:dLbl>
            <c:dLbl>
              <c:idx val="5"/>
              <c:layout>
                <c:manualLayout>
                  <c:x val="0.36529743963388966"/>
                  <c:y val="7.6316858804237591E-3"/>
                </c:manualLayout>
              </c:layout>
              <c:tx>
                <c:rich>
                  <a:bodyPr/>
                  <a:lstStyle/>
                  <a:p>
                    <a:fld id="{2F644D09-AF28-4AE7-B56A-DDCC368AEBB0}" type="CATEGORYNAME">
                      <a:rPr lang="ja-JP" altLang="en-US"/>
                      <a:pPr/>
                      <a:t>[分類名]</a:t>
                    </a:fld>
                    <a:r>
                      <a:rPr lang="ja-JP" altLang="en-US" baseline="0" dirty="0"/>
                      <a:t>
</a:t>
                    </a:r>
                    <a:r>
                      <a:rPr lang="en-US" altLang="ja-JP" baseline="0" dirty="0"/>
                      <a:t>0.2</a:t>
                    </a:r>
                    <a:r>
                      <a:rPr lang="ja-JP" altLang="en-US" baseline="0" dirty="0"/>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A70-4BF9-9E73-2E5B5EA459AB}"/>
                </c:ext>
              </c:extLst>
            </c:dLbl>
            <c:spPr>
              <a:noFill/>
              <a:ln>
                <a:noFill/>
              </a:ln>
              <a:effectLst/>
            </c:spPr>
            <c:txPr>
              <a:bodyPr/>
              <a:lstStyle/>
              <a:p>
                <a:pPr>
                  <a:defRPr sz="1800"/>
                </a:pPr>
                <a:endParaRPr lang="ja-JP"/>
              </a:p>
            </c:txPr>
            <c:showLegendKey val="0"/>
            <c:showVal val="0"/>
            <c:showCatName val="1"/>
            <c:showSerName val="0"/>
            <c:showPercent val="1"/>
            <c:showBubbleSize val="0"/>
            <c:showLeaderLines val="1"/>
            <c:extLst>
              <c:ext xmlns:c15="http://schemas.microsoft.com/office/drawing/2012/chart" uri="{CE6537A1-D6FC-4f65-9D91-7224C49458BB}"/>
            </c:extLst>
          </c:dLbls>
          <c:cat>
            <c:strRef>
              <c:f>Sheet2!$S$21:$S$26</c:f>
              <c:strCache>
                <c:ptCount val="6"/>
                <c:pt idx="0">
                  <c:v>１回</c:v>
                </c:pt>
                <c:pt idx="1">
                  <c:v>２回</c:v>
                </c:pt>
                <c:pt idx="2">
                  <c:v>３回</c:v>
                </c:pt>
                <c:pt idx="3">
                  <c:v>４回</c:v>
                </c:pt>
                <c:pt idx="4">
                  <c:v>５回</c:v>
                </c:pt>
                <c:pt idx="5">
                  <c:v>６回</c:v>
                </c:pt>
              </c:strCache>
            </c:strRef>
          </c:cat>
          <c:val>
            <c:numRef>
              <c:f>Sheet2!$T$21:$T$26</c:f>
              <c:numCache>
                <c:formatCode>General</c:formatCode>
                <c:ptCount val="6"/>
                <c:pt idx="0">
                  <c:v>358</c:v>
                </c:pt>
                <c:pt idx="1">
                  <c:v>36</c:v>
                </c:pt>
                <c:pt idx="2">
                  <c:v>20</c:v>
                </c:pt>
                <c:pt idx="3">
                  <c:v>7</c:v>
                </c:pt>
                <c:pt idx="4">
                  <c:v>1</c:v>
                </c:pt>
                <c:pt idx="5">
                  <c:v>2</c:v>
                </c:pt>
              </c:numCache>
            </c:numRef>
          </c:val>
          <c:extLst>
            <c:ext xmlns:c16="http://schemas.microsoft.com/office/drawing/2014/chart" uri="{C3380CC4-5D6E-409C-BE32-E72D297353CC}">
              <c16:uniqueId val="{0000000A-7A70-4BF9-9E73-2E5B5EA459AB}"/>
            </c:ext>
          </c:extLst>
        </c:ser>
        <c:dLbls>
          <c:showLegendKey val="0"/>
          <c:showVal val="0"/>
          <c:showCatName val="1"/>
          <c:showSerName val="0"/>
          <c:showPercent val="1"/>
          <c:showBubbleSize val="0"/>
          <c:showLeaderLines val="1"/>
        </c:dLbls>
        <c:firstSliceAng val="0"/>
      </c:pieChart>
    </c:plotArea>
    <c:plotVisOnly val="1"/>
    <c:dispBlanksAs val="gap"/>
    <c:showDLblsOverMax val="0"/>
  </c:chart>
  <c:spPr>
    <a:noFill/>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33"/>
    </mc:Choice>
    <mc:Fallback>
      <c:style val="33"/>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1"/>
          <c:showSerName val="0"/>
          <c:showPercent val="1"/>
          <c:showBubbleSize val="0"/>
          <c:showLeaderLines val="0"/>
        </c:dLbls>
        <c:firstSliceAng val="0"/>
      </c:pieChart>
    </c:plotArea>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33"/>
    </mc:Choice>
    <mc:Fallback>
      <c:style val="33"/>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1"/>
          <c:showSerName val="0"/>
          <c:showPercent val="1"/>
          <c:showBubbleSize val="0"/>
          <c:showLeaderLines val="0"/>
        </c:dLbls>
        <c:firstSliceAng val="0"/>
      </c:pieChart>
    </c:plotArea>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sz="1800" b="1" baseline="0"/>
            </a:pPr>
            <a:r>
              <a:rPr lang="en-US" altLang="ja-JP" sz="1800" b="1" baseline="0">
                <a:latin typeface="ＭＳ Ｐ明朝" pitchFamily="18" charset="-128"/>
                <a:ea typeface="ＭＳ Ｐ明朝" pitchFamily="18" charset="-128"/>
              </a:rPr>
              <a:t>*</a:t>
            </a:r>
            <a:r>
              <a:rPr lang="en-US" altLang="ja-JP" sz="1800" b="1" i="1" baseline="0">
                <a:latin typeface="ＭＳ Ｐ明朝" pitchFamily="18" charset="-128"/>
                <a:ea typeface="ＭＳ Ｐ明朝" pitchFamily="18" charset="-128"/>
              </a:rPr>
              <a:t>p</a:t>
            </a:r>
            <a:r>
              <a:rPr lang="ja-JP" altLang="en-US" sz="1800" b="1" i="0" baseline="0">
                <a:latin typeface="ＭＳ Ｐ明朝" pitchFamily="18" charset="-128"/>
                <a:ea typeface="ＭＳ Ｐ明朝" pitchFamily="18" charset="-128"/>
              </a:rPr>
              <a:t>＜</a:t>
            </a:r>
            <a:r>
              <a:rPr lang="en-US" altLang="ja-JP" sz="1800" b="1" i="0" baseline="0">
                <a:latin typeface="ＭＳ Ｐ明朝" pitchFamily="18" charset="-128"/>
                <a:ea typeface="ＭＳ Ｐ明朝" pitchFamily="18" charset="-128"/>
              </a:rPr>
              <a:t>0.01</a:t>
            </a:r>
            <a:endParaRPr lang="ja-JP" altLang="en-US" sz="1800" b="1" baseline="0">
              <a:latin typeface="ＭＳ Ｐ明朝" pitchFamily="18" charset="-128"/>
              <a:ea typeface="ＭＳ Ｐ明朝" pitchFamily="18" charset="-128"/>
            </a:endParaRPr>
          </a:p>
        </c:rich>
      </c:tx>
      <c:layout>
        <c:manualLayout>
          <c:xMode val="edge"/>
          <c:yMode val="edge"/>
          <c:x val="0.45270376261398043"/>
          <c:y val="3.2183908045977011E-2"/>
        </c:manualLayout>
      </c:layout>
      <c:overlay val="0"/>
    </c:title>
    <c:autoTitleDeleted val="0"/>
    <c:plotArea>
      <c:layout/>
      <c:barChart>
        <c:barDir val="col"/>
        <c:grouping val="clustered"/>
        <c:varyColors val="0"/>
        <c:ser>
          <c:idx val="0"/>
          <c:order val="0"/>
          <c:spPr>
            <a:solidFill>
              <a:srgbClr val="0070C0"/>
            </a:solidFill>
          </c:spPr>
          <c:invertIfNegative val="0"/>
          <c:dLbls>
            <c:dLbl>
              <c:idx val="1"/>
              <c:layout>
                <c:manualLayout>
                  <c:x val="0"/>
                  <c:y val="0.1225323558693093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68A-4788-8998-F49D6F7910BA}"/>
                </c:ext>
              </c:extLst>
            </c:dLbl>
            <c:spPr>
              <a:noFill/>
              <a:ln>
                <a:noFill/>
              </a:ln>
              <a:effectLst/>
            </c:spPr>
            <c:txPr>
              <a:bodyPr/>
              <a:lstStyle/>
              <a:p>
                <a:pPr>
                  <a:defRPr sz="2400" baseline="0">
                    <a:solidFill>
                      <a:schemeClr val="bg1"/>
                    </a:solidFill>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Sheet3!$B$3:$B$4</c:f>
              <c:strCache>
                <c:ptCount val="2"/>
                <c:pt idx="0">
                  <c:v>2016年度上半期</c:v>
                </c:pt>
                <c:pt idx="1">
                  <c:v>2016年度下半期</c:v>
                </c:pt>
              </c:strCache>
            </c:strRef>
          </c:cat>
          <c:val>
            <c:numRef>
              <c:f>Sheet3!$C$3:$C$4</c:f>
              <c:numCache>
                <c:formatCode>General</c:formatCode>
                <c:ptCount val="2"/>
                <c:pt idx="0">
                  <c:v>7.22</c:v>
                </c:pt>
                <c:pt idx="1">
                  <c:v>1.3900000000000001</c:v>
                </c:pt>
              </c:numCache>
            </c:numRef>
          </c:val>
          <c:extLst>
            <c:ext xmlns:c16="http://schemas.microsoft.com/office/drawing/2014/chart" uri="{C3380CC4-5D6E-409C-BE32-E72D297353CC}">
              <c16:uniqueId val="{00000001-E68A-4788-8998-F49D6F7910BA}"/>
            </c:ext>
          </c:extLst>
        </c:ser>
        <c:dLbls>
          <c:showLegendKey val="0"/>
          <c:showVal val="0"/>
          <c:showCatName val="0"/>
          <c:showSerName val="0"/>
          <c:showPercent val="0"/>
          <c:showBubbleSize val="0"/>
        </c:dLbls>
        <c:gapWidth val="75"/>
        <c:overlap val="40"/>
        <c:axId val="128054400"/>
        <c:axId val="128055936"/>
      </c:barChart>
      <c:catAx>
        <c:axId val="128054400"/>
        <c:scaling>
          <c:orientation val="minMax"/>
        </c:scaling>
        <c:delete val="0"/>
        <c:axPos val="b"/>
        <c:numFmt formatCode="General" sourceLinked="0"/>
        <c:majorTickMark val="none"/>
        <c:minorTickMark val="none"/>
        <c:tickLblPos val="nextTo"/>
        <c:txPr>
          <a:bodyPr/>
          <a:lstStyle/>
          <a:p>
            <a:pPr>
              <a:defRPr sz="2000" b="1" baseline="0">
                <a:latin typeface="+mj-ea"/>
                <a:ea typeface="+mj-ea"/>
              </a:defRPr>
            </a:pPr>
            <a:endParaRPr lang="ja-JP"/>
          </a:p>
        </c:txPr>
        <c:crossAx val="128055936"/>
        <c:crosses val="autoZero"/>
        <c:auto val="1"/>
        <c:lblAlgn val="ctr"/>
        <c:lblOffset val="100"/>
        <c:noMultiLvlLbl val="0"/>
      </c:catAx>
      <c:valAx>
        <c:axId val="128055936"/>
        <c:scaling>
          <c:orientation val="minMax"/>
        </c:scaling>
        <c:delete val="0"/>
        <c:axPos val="l"/>
        <c:numFmt formatCode="General" sourceLinked="1"/>
        <c:majorTickMark val="none"/>
        <c:minorTickMark val="none"/>
        <c:tickLblPos val="nextTo"/>
        <c:spPr>
          <a:ln/>
        </c:spPr>
        <c:txPr>
          <a:bodyPr/>
          <a:lstStyle/>
          <a:p>
            <a:pPr>
              <a:defRPr sz="2800" b="1" baseline="0"/>
            </a:pPr>
            <a:endParaRPr lang="ja-JP"/>
          </a:p>
        </c:txPr>
        <c:crossAx val="128054400"/>
        <c:crosses val="autoZero"/>
        <c:crossBetween val="between"/>
      </c:valAx>
      <c:spPr>
        <a:noFill/>
        <a:ln w="25400">
          <a:noFill/>
        </a:ln>
      </c:spPr>
    </c:plotArea>
    <c:plotVisOnly val="1"/>
    <c:dispBlanksAs val="gap"/>
    <c:showDLblsOverMax val="0"/>
  </c:chart>
  <c:spPr>
    <a:ln>
      <a:noFill/>
    </a:ln>
  </c:sp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1" dt="2018-11-19T23:23:06.311" idx="1">
    <p:pos x="10" y="10"/>
    <p:text/>
    <p:extLst>
      <p:ext uri="{C676402C-5697-4E1C-873F-D02D1690AC5C}">
        <p15:threadingInfo xmlns:p15="http://schemas.microsoft.com/office/powerpoint/2012/main" timeZoneBias="-5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drawings/drawing1.xml><?xml version="1.0" encoding="utf-8"?>
<c:userShapes xmlns:c="http://schemas.openxmlformats.org/drawingml/2006/chart">
  <cdr:relSizeAnchor xmlns:cdr="http://schemas.openxmlformats.org/drawingml/2006/chartDrawing">
    <cdr:from>
      <cdr:x>0.29066</cdr:x>
      <cdr:y>0.13969</cdr:y>
    </cdr:from>
    <cdr:to>
      <cdr:x>0.29066</cdr:x>
      <cdr:y>0.22197</cdr:y>
    </cdr:to>
    <cdr:sp macro="" textlink="">
      <cdr:nvSpPr>
        <cdr:cNvPr id="3" name="直線コネクタ 2"/>
        <cdr:cNvSpPr/>
      </cdr:nvSpPr>
      <cdr:spPr>
        <a:xfrm xmlns:a="http://schemas.openxmlformats.org/drawingml/2006/main" rot="5400000" flipH="1" flipV="1">
          <a:off x="1213036" y="499485"/>
          <a:ext cx="227280"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ja-JP"/>
        </a:p>
      </cdr:txBody>
    </cdr:sp>
  </cdr:relSizeAnchor>
  <cdr:relSizeAnchor xmlns:cdr="http://schemas.openxmlformats.org/drawingml/2006/chartDrawing">
    <cdr:from>
      <cdr:x>0.29007</cdr:x>
      <cdr:y>0.13793</cdr:y>
    </cdr:from>
    <cdr:to>
      <cdr:x>0.74923</cdr:x>
      <cdr:y>0.73287</cdr:y>
    </cdr:to>
    <cdr:sp macro="" textlink="">
      <cdr:nvSpPr>
        <cdr:cNvPr id="8" name="カギ線コネクタ 7"/>
        <cdr:cNvSpPr/>
      </cdr:nvSpPr>
      <cdr:spPr>
        <a:xfrm xmlns:a="http://schemas.openxmlformats.org/drawingml/2006/main">
          <a:off x="1323990" y="380998"/>
          <a:ext cx="2095760" cy="1643368"/>
        </a:xfrm>
        <a:prstGeom xmlns:a="http://schemas.openxmlformats.org/drawingml/2006/main" prst="bentConnector3">
          <a:avLst>
            <a:gd name="adj1" fmla="val 100000"/>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ja-JP"/>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2919413" cy="493713"/>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algn="l" defTabSz="906463">
              <a:defRPr sz="1200">
                <a:latin typeface="Arial" charset="0"/>
                <a:ea typeface="ＭＳ Ｐゴシック" pitchFamily="50" charset="-128"/>
                <a:cs typeface="+mn-cs"/>
              </a:defRPr>
            </a:lvl1pPr>
          </a:lstStyle>
          <a:p>
            <a:pPr>
              <a:defRPr/>
            </a:pPr>
            <a:endParaRPr lang="en-US" altLang="ja-JP"/>
          </a:p>
        </p:txBody>
      </p:sp>
      <p:sp>
        <p:nvSpPr>
          <p:cNvPr id="98307" name="Rectangle 3"/>
          <p:cNvSpPr>
            <a:spLocks noGrp="1" noChangeArrowheads="1"/>
          </p:cNvSpPr>
          <p:nvPr>
            <p:ph type="dt" sz="quarter" idx="1"/>
          </p:nvPr>
        </p:nvSpPr>
        <p:spPr bwMode="auto">
          <a:xfrm>
            <a:off x="3814763" y="0"/>
            <a:ext cx="2919412" cy="493713"/>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algn="r" defTabSz="906463">
              <a:defRPr sz="1200">
                <a:latin typeface="Arial" charset="0"/>
                <a:ea typeface="ＭＳ Ｐゴシック" pitchFamily="50" charset="-128"/>
                <a:cs typeface="+mn-cs"/>
              </a:defRPr>
            </a:lvl1pPr>
          </a:lstStyle>
          <a:p>
            <a:pPr>
              <a:defRPr/>
            </a:pPr>
            <a:endParaRPr lang="en-US" altLang="ja-JP"/>
          </a:p>
        </p:txBody>
      </p:sp>
      <p:sp>
        <p:nvSpPr>
          <p:cNvPr id="98308" name="Rectangle 4"/>
          <p:cNvSpPr>
            <a:spLocks noGrp="1" noChangeArrowheads="1"/>
          </p:cNvSpPr>
          <p:nvPr>
            <p:ph type="ftr" sz="quarter" idx="2"/>
          </p:nvPr>
        </p:nvSpPr>
        <p:spPr bwMode="auto">
          <a:xfrm>
            <a:off x="0" y="9371013"/>
            <a:ext cx="2919413" cy="493712"/>
          </a:xfrm>
          <a:prstGeom prst="rect">
            <a:avLst/>
          </a:prstGeom>
          <a:noFill/>
          <a:ln w="9525">
            <a:noFill/>
            <a:miter lim="800000"/>
            <a:headEnd/>
            <a:tailEnd/>
          </a:ln>
        </p:spPr>
        <p:txBody>
          <a:bodyPr vert="horz" wrap="square" lIns="91434" tIns="45717" rIns="91434" bIns="45717" numCol="1" anchor="b" anchorCtr="0" compatLnSpc="1">
            <a:prstTxWarp prst="textNoShape">
              <a:avLst/>
            </a:prstTxWarp>
          </a:bodyPr>
          <a:lstStyle>
            <a:lvl1pPr algn="l" defTabSz="906463">
              <a:defRPr sz="1200">
                <a:latin typeface="Arial" charset="0"/>
                <a:ea typeface="ＭＳ Ｐゴシック" pitchFamily="50" charset="-128"/>
                <a:cs typeface="+mn-cs"/>
              </a:defRPr>
            </a:lvl1pPr>
          </a:lstStyle>
          <a:p>
            <a:pPr>
              <a:defRPr/>
            </a:pPr>
            <a:endParaRPr lang="en-US" altLang="ja-JP"/>
          </a:p>
        </p:txBody>
      </p:sp>
      <p:sp>
        <p:nvSpPr>
          <p:cNvPr id="98309" name="Rectangle 5"/>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p:spPr>
        <p:txBody>
          <a:bodyPr vert="horz" wrap="square" lIns="91434" tIns="45717" rIns="91434" bIns="45717" numCol="1" anchor="b" anchorCtr="0" compatLnSpc="1">
            <a:prstTxWarp prst="textNoShape">
              <a:avLst/>
            </a:prstTxWarp>
          </a:bodyPr>
          <a:lstStyle>
            <a:lvl1pPr algn="r" defTabSz="906463">
              <a:defRPr sz="1200">
                <a:latin typeface="Arial" charset="0"/>
              </a:defRPr>
            </a:lvl1pPr>
          </a:lstStyle>
          <a:p>
            <a:fld id="{B17A16FE-1C10-4774-82F2-E4326F9B4737}" type="slidenum">
              <a:rPr lang="en-US" altLang="ja-JP"/>
              <a:pPr/>
              <a:t>‹#›</a:t>
            </a:fld>
            <a:endParaRPr lang="en-US" altLang="ja-JP"/>
          </a:p>
        </p:txBody>
      </p:sp>
    </p:spTree>
    <p:extLst>
      <p:ext uri="{BB962C8B-B14F-4D97-AF65-F5344CB8AC3E}">
        <p14:creationId xmlns:p14="http://schemas.microsoft.com/office/powerpoint/2010/main" val="4144516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19413" cy="493713"/>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algn="l" defTabSz="906463">
              <a:defRPr sz="1200">
                <a:latin typeface="Arial" charset="0"/>
                <a:ea typeface="ＭＳ Ｐゴシック" pitchFamily="50" charset="-128"/>
                <a:cs typeface="+mn-cs"/>
              </a:defRPr>
            </a:lvl1pPr>
          </a:lstStyle>
          <a:p>
            <a:pPr>
              <a:defRPr/>
            </a:pPr>
            <a:endParaRPr lang="en-US" altLang="ja-JP"/>
          </a:p>
        </p:txBody>
      </p:sp>
      <p:sp>
        <p:nvSpPr>
          <p:cNvPr id="6147" name="Rectangle 3"/>
          <p:cNvSpPr>
            <a:spLocks noGrp="1" noChangeArrowheads="1"/>
          </p:cNvSpPr>
          <p:nvPr>
            <p:ph type="dt" idx="1"/>
          </p:nvPr>
        </p:nvSpPr>
        <p:spPr bwMode="auto">
          <a:xfrm>
            <a:off x="3814763" y="0"/>
            <a:ext cx="2919412" cy="493713"/>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algn="r" defTabSz="906463">
              <a:defRPr sz="1200">
                <a:latin typeface="Arial" charset="0"/>
                <a:ea typeface="ＭＳ Ｐゴシック" pitchFamily="50" charset="-128"/>
                <a:cs typeface="+mn-cs"/>
              </a:defRPr>
            </a:lvl1pPr>
          </a:lstStyle>
          <a:p>
            <a:pPr>
              <a:defRPr/>
            </a:pPr>
            <a:endParaRPr lang="en-US" altLang="ja-JP"/>
          </a:p>
        </p:txBody>
      </p:sp>
      <p:sp>
        <p:nvSpPr>
          <p:cNvPr id="15364" name="Rectangle 4"/>
          <p:cNvSpPr>
            <a:spLocks noGrp="1" noRot="1" noChangeAspect="1" noChangeArrowheads="1" noTextEdit="1"/>
          </p:cNvSpPr>
          <p:nvPr>
            <p:ph type="sldImg" idx="2"/>
          </p:nvPr>
        </p:nvSpPr>
        <p:spPr bwMode="auto">
          <a:xfrm>
            <a:off x="901700" y="739775"/>
            <a:ext cx="4933950" cy="3700463"/>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150" name="Rectangle 6"/>
          <p:cNvSpPr>
            <a:spLocks noGrp="1" noChangeArrowheads="1"/>
          </p:cNvSpPr>
          <p:nvPr>
            <p:ph type="ftr" sz="quarter" idx="4"/>
          </p:nvPr>
        </p:nvSpPr>
        <p:spPr bwMode="auto">
          <a:xfrm>
            <a:off x="0" y="9371013"/>
            <a:ext cx="2919413" cy="493712"/>
          </a:xfrm>
          <a:prstGeom prst="rect">
            <a:avLst/>
          </a:prstGeom>
          <a:noFill/>
          <a:ln w="9525">
            <a:noFill/>
            <a:miter lim="800000"/>
            <a:headEnd/>
            <a:tailEnd/>
          </a:ln>
        </p:spPr>
        <p:txBody>
          <a:bodyPr vert="horz" wrap="square" lIns="91434" tIns="45717" rIns="91434" bIns="45717" numCol="1" anchor="b" anchorCtr="0" compatLnSpc="1">
            <a:prstTxWarp prst="textNoShape">
              <a:avLst/>
            </a:prstTxWarp>
          </a:bodyPr>
          <a:lstStyle>
            <a:lvl1pPr algn="l" defTabSz="906463">
              <a:defRPr sz="1200">
                <a:latin typeface="Arial" charset="0"/>
                <a:ea typeface="ＭＳ Ｐゴシック" pitchFamily="50" charset="-128"/>
                <a:cs typeface="+mn-cs"/>
              </a:defRPr>
            </a:lvl1pPr>
          </a:lstStyle>
          <a:p>
            <a:pPr>
              <a:defRPr/>
            </a:pPr>
            <a:endParaRPr lang="en-US" altLang="ja-JP"/>
          </a:p>
        </p:txBody>
      </p:sp>
      <p:sp>
        <p:nvSpPr>
          <p:cNvPr id="6151" name="Rectangle 7"/>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p:spPr>
        <p:txBody>
          <a:bodyPr vert="horz" wrap="square" lIns="91434" tIns="45717" rIns="91434" bIns="45717" numCol="1" anchor="b" anchorCtr="0" compatLnSpc="1">
            <a:prstTxWarp prst="textNoShape">
              <a:avLst/>
            </a:prstTxWarp>
          </a:bodyPr>
          <a:lstStyle>
            <a:lvl1pPr algn="r" defTabSz="906463">
              <a:defRPr sz="1200">
                <a:latin typeface="Arial" charset="0"/>
              </a:defRPr>
            </a:lvl1pPr>
          </a:lstStyle>
          <a:p>
            <a:fld id="{DC48D28F-8944-4A6D-BF66-1FAD096A9FFC}" type="slidenum">
              <a:rPr lang="en-US" altLang="ja-JP"/>
              <a:pPr/>
              <a:t>‹#›</a:t>
            </a:fld>
            <a:endParaRPr lang="en-US" altLang="ja-JP"/>
          </a:p>
        </p:txBody>
      </p:sp>
    </p:spTree>
    <p:extLst>
      <p:ext uri="{BB962C8B-B14F-4D97-AF65-F5344CB8AC3E}">
        <p14:creationId xmlns:p14="http://schemas.microsoft.com/office/powerpoint/2010/main" val="4046266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128"/>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40B70B5-90B3-4EC7-8AAF-5ECBA262A91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AC30576B-4F28-42C2-A392-2D34BFCDE0F9}" type="slidenum">
              <a:rPr kumimoji="0" lang="en-US" altLang="ja-JP"/>
              <a:pPr algn="r" eaLnBrk="1" hangingPunct="1">
                <a:spcBef>
                  <a:spcPct val="0"/>
                </a:spcBef>
              </a:pPr>
              <a:t>2</a:t>
            </a:fld>
            <a:endParaRPr kumimoji="0" lang="en-US" altLang="ja-JP"/>
          </a:p>
        </p:txBody>
      </p:sp>
      <p:sp>
        <p:nvSpPr>
          <p:cNvPr id="8195" name="Rectangle 2">
            <a:extLst>
              <a:ext uri="{FF2B5EF4-FFF2-40B4-BE49-F238E27FC236}">
                <a16:creationId xmlns:a16="http://schemas.microsoft.com/office/drawing/2014/main" id="{65419DD1-5F13-40F9-9FD0-2A8F6DD93EFB}"/>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50E24FAB-13D7-4D13-B84E-E975617484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48D28F-8944-4A6D-BF66-1FAD096A9FFC}" type="slidenum">
              <a:rPr lang="en-US" altLang="ja-JP" smtClean="0"/>
              <a:pPr/>
              <a:t>22</a:t>
            </a:fld>
            <a:endParaRPr lang="en-US" altLang="ja-JP"/>
          </a:p>
        </p:txBody>
      </p:sp>
    </p:spTree>
    <p:extLst>
      <p:ext uri="{BB962C8B-B14F-4D97-AF65-F5344CB8AC3E}">
        <p14:creationId xmlns:p14="http://schemas.microsoft.com/office/powerpoint/2010/main" val="2872307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973" indent="-171973">
              <a:buFont typeface="Arial" pitchFamily="34" charset="0"/>
              <a:buChar char="•"/>
              <a:defRPr/>
            </a:pPr>
            <a:endParaRPr lang="en-US" dirty="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18" indent="-285738" eaLnBrk="0" hangingPunct="0">
              <a:defRPr sz="2400">
                <a:solidFill>
                  <a:schemeClr val="tx1"/>
                </a:solidFill>
                <a:latin typeface="Arial" pitchFamily="34" charset="0"/>
              </a:defRPr>
            </a:lvl2pPr>
            <a:lvl3pPr marL="1142950" indent="-228590" eaLnBrk="0" hangingPunct="0">
              <a:defRPr sz="2400">
                <a:solidFill>
                  <a:schemeClr val="tx1"/>
                </a:solidFill>
                <a:latin typeface="Arial" pitchFamily="34" charset="0"/>
              </a:defRPr>
            </a:lvl3pPr>
            <a:lvl4pPr marL="1600131" indent="-228590" eaLnBrk="0" hangingPunct="0">
              <a:defRPr sz="2400">
                <a:solidFill>
                  <a:schemeClr val="tx1"/>
                </a:solidFill>
                <a:latin typeface="Arial" pitchFamily="34" charset="0"/>
              </a:defRPr>
            </a:lvl4pPr>
            <a:lvl5pPr marL="2057311" indent="-228590" eaLnBrk="0" hangingPunct="0">
              <a:defRPr sz="2400">
                <a:solidFill>
                  <a:schemeClr val="tx1"/>
                </a:solidFill>
                <a:latin typeface="Arial" pitchFamily="34" charset="0"/>
              </a:defRPr>
            </a:lvl5pPr>
            <a:lvl6pPr marL="2514490" indent="-228590" eaLnBrk="0" fontAlgn="base" hangingPunct="0">
              <a:spcBef>
                <a:spcPct val="0"/>
              </a:spcBef>
              <a:spcAft>
                <a:spcPct val="0"/>
              </a:spcAft>
              <a:defRPr sz="2400">
                <a:solidFill>
                  <a:schemeClr val="tx1"/>
                </a:solidFill>
                <a:latin typeface="Arial" pitchFamily="34" charset="0"/>
              </a:defRPr>
            </a:lvl6pPr>
            <a:lvl7pPr marL="2971671" indent="-228590" eaLnBrk="0" fontAlgn="base" hangingPunct="0">
              <a:spcBef>
                <a:spcPct val="0"/>
              </a:spcBef>
              <a:spcAft>
                <a:spcPct val="0"/>
              </a:spcAft>
              <a:defRPr sz="2400">
                <a:solidFill>
                  <a:schemeClr val="tx1"/>
                </a:solidFill>
                <a:latin typeface="Arial" pitchFamily="34" charset="0"/>
              </a:defRPr>
            </a:lvl7pPr>
            <a:lvl8pPr marL="3428850" indent="-228590" eaLnBrk="0" fontAlgn="base" hangingPunct="0">
              <a:spcBef>
                <a:spcPct val="0"/>
              </a:spcBef>
              <a:spcAft>
                <a:spcPct val="0"/>
              </a:spcAft>
              <a:defRPr sz="2400">
                <a:solidFill>
                  <a:schemeClr val="tx1"/>
                </a:solidFill>
                <a:latin typeface="Arial" pitchFamily="34" charset="0"/>
              </a:defRPr>
            </a:lvl8pPr>
            <a:lvl9pPr marL="3886031" indent="-228590" eaLnBrk="0" fontAlgn="base" hangingPunct="0">
              <a:spcBef>
                <a:spcPct val="0"/>
              </a:spcBef>
              <a:spcAft>
                <a:spcPct val="0"/>
              </a:spcAft>
              <a:defRPr sz="2400">
                <a:solidFill>
                  <a:schemeClr val="tx1"/>
                </a:solidFill>
                <a:latin typeface="Arial" pitchFamily="34" charset="0"/>
              </a:defRPr>
            </a:lvl9pPr>
          </a:lstStyle>
          <a:p>
            <a:pPr eaLnBrk="1" hangingPunct="1"/>
            <a:fld id="{2C4BA45F-556B-4EAD-9D5E-12B7EB65F8F1}" type="slidenum">
              <a:rPr lang="en-US" sz="1200">
                <a:solidFill>
                  <a:prstClr val="black"/>
                </a:solidFill>
              </a:rPr>
              <a:pPr eaLnBrk="1" hangingPunct="1"/>
              <a:t>27</a:t>
            </a:fld>
            <a:endParaRPr lang="en-US" sz="1200">
              <a:solidFill>
                <a:prstClr val="black"/>
              </a:solidFill>
            </a:endParaRPr>
          </a:p>
        </p:txBody>
      </p:sp>
    </p:spTree>
    <p:extLst>
      <p:ext uri="{BB962C8B-B14F-4D97-AF65-F5344CB8AC3E}">
        <p14:creationId xmlns:p14="http://schemas.microsoft.com/office/powerpoint/2010/main" val="692879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973" indent="-171973">
              <a:buFont typeface="Arial" pitchFamily="34" charset="0"/>
              <a:buChar char="•"/>
              <a:defRPr/>
            </a:pPr>
            <a:endParaRPr lang="en-US" dirty="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18" indent="-285738" eaLnBrk="0" hangingPunct="0">
              <a:defRPr sz="2400">
                <a:solidFill>
                  <a:schemeClr val="tx1"/>
                </a:solidFill>
                <a:latin typeface="Arial" pitchFamily="34" charset="0"/>
              </a:defRPr>
            </a:lvl2pPr>
            <a:lvl3pPr marL="1142950" indent="-228590" eaLnBrk="0" hangingPunct="0">
              <a:defRPr sz="2400">
                <a:solidFill>
                  <a:schemeClr val="tx1"/>
                </a:solidFill>
                <a:latin typeface="Arial" pitchFamily="34" charset="0"/>
              </a:defRPr>
            </a:lvl3pPr>
            <a:lvl4pPr marL="1600131" indent="-228590" eaLnBrk="0" hangingPunct="0">
              <a:defRPr sz="2400">
                <a:solidFill>
                  <a:schemeClr val="tx1"/>
                </a:solidFill>
                <a:latin typeface="Arial" pitchFamily="34" charset="0"/>
              </a:defRPr>
            </a:lvl4pPr>
            <a:lvl5pPr marL="2057311" indent="-228590" eaLnBrk="0" hangingPunct="0">
              <a:defRPr sz="2400">
                <a:solidFill>
                  <a:schemeClr val="tx1"/>
                </a:solidFill>
                <a:latin typeface="Arial" pitchFamily="34" charset="0"/>
              </a:defRPr>
            </a:lvl5pPr>
            <a:lvl6pPr marL="2514490" indent="-228590" eaLnBrk="0" fontAlgn="base" hangingPunct="0">
              <a:spcBef>
                <a:spcPct val="0"/>
              </a:spcBef>
              <a:spcAft>
                <a:spcPct val="0"/>
              </a:spcAft>
              <a:defRPr sz="2400">
                <a:solidFill>
                  <a:schemeClr val="tx1"/>
                </a:solidFill>
                <a:latin typeface="Arial" pitchFamily="34" charset="0"/>
              </a:defRPr>
            </a:lvl6pPr>
            <a:lvl7pPr marL="2971671" indent="-228590" eaLnBrk="0" fontAlgn="base" hangingPunct="0">
              <a:spcBef>
                <a:spcPct val="0"/>
              </a:spcBef>
              <a:spcAft>
                <a:spcPct val="0"/>
              </a:spcAft>
              <a:defRPr sz="2400">
                <a:solidFill>
                  <a:schemeClr val="tx1"/>
                </a:solidFill>
                <a:latin typeface="Arial" pitchFamily="34" charset="0"/>
              </a:defRPr>
            </a:lvl7pPr>
            <a:lvl8pPr marL="3428850" indent="-228590" eaLnBrk="0" fontAlgn="base" hangingPunct="0">
              <a:spcBef>
                <a:spcPct val="0"/>
              </a:spcBef>
              <a:spcAft>
                <a:spcPct val="0"/>
              </a:spcAft>
              <a:defRPr sz="2400">
                <a:solidFill>
                  <a:schemeClr val="tx1"/>
                </a:solidFill>
                <a:latin typeface="Arial" pitchFamily="34" charset="0"/>
              </a:defRPr>
            </a:lvl8pPr>
            <a:lvl9pPr marL="3886031" indent="-228590" eaLnBrk="0" fontAlgn="base" hangingPunct="0">
              <a:spcBef>
                <a:spcPct val="0"/>
              </a:spcBef>
              <a:spcAft>
                <a:spcPct val="0"/>
              </a:spcAft>
              <a:defRPr sz="2400">
                <a:solidFill>
                  <a:schemeClr val="tx1"/>
                </a:solidFill>
                <a:latin typeface="Arial" pitchFamily="34" charset="0"/>
              </a:defRPr>
            </a:lvl9pPr>
          </a:lstStyle>
          <a:p>
            <a:pPr eaLnBrk="1" hangingPunct="1"/>
            <a:fld id="{2C4BA45F-556B-4EAD-9D5E-12B7EB65F8F1}" type="slidenum">
              <a:rPr lang="en-US" sz="1200">
                <a:solidFill>
                  <a:prstClr val="black"/>
                </a:solidFill>
              </a:rPr>
              <a:pPr eaLnBrk="1" hangingPunct="1"/>
              <a:t>28</a:t>
            </a:fld>
            <a:endParaRPr lang="en-US" sz="1200">
              <a:solidFill>
                <a:prstClr val="black"/>
              </a:solidFill>
            </a:endParaRPr>
          </a:p>
        </p:txBody>
      </p:sp>
    </p:spTree>
    <p:extLst>
      <p:ext uri="{BB962C8B-B14F-4D97-AF65-F5344CB8AC3E}">
        <p14:creationId xmlns:p14="http://schemas.microsoft.com/office/powerpoint/2010/main" val="1766233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973" indent="-171973">
              <a:buFont typeface="Arial" pitchFamily="34" charset="0"/>
              <a:buChar char="•"/>
              <a:defRPr/>
            </a:pPr>
            <a:endParaRPr lang="en-US" dirty="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18" indent="-285738" eaLnBrk="0" hangingPunct="0">
              <a:defRPr sz="2400">
                <a:solidFill>
                  <a:schemeClr val="tx1"/>
                </a:solidFill>
                <a:latin typeface="Arial" pitchFamily="34" charset="0"/>
              </a:defRPr>
            </a:lvl2pPr>
            <a:lvl3pPr marL="1142950" indent="-228590" eaLnBrk="0" hangingPunct="0">
              <a:defRPr sz="2400">
                <a:solidFill>
                  <a:schemeClr val="tx1"/>
                </a:solidFill>
                <a:latin typeface="Arial" pitchFamily="34" charset="0"/>
              </a:defRPr>
            </a:lvl3pPr>
            <a:lvl4pPr marL="1600131" indent="-228590" eaLnBrk="0" hangingPunct="0">
              <a:defRPr sz="2400">
                <a:solidFill>
                  <a:schemeClr val="tx1"/>
                </a:solidFill>
                <a:latin typeface="Arial" pitchFamily="34" charset="0"/>
              </a:defRPr>
            </a:lvl4pPr>
            <a:lvl5pPr marL="2057311" indent="-228590" eaLnBrk="0" hangingPunct="0">
              <a:defRPr sz="2400">
                <a:solidFill>
                  <a:schemeClr val="tx1"/>
                </a:solidFill>
                <a:latin typeface="Arial" pitchFamily="34" charset="0"/>
              </a:defRPr>
            </a:lvl5pPr>
            <a:lvl6pPr marL="2514490" indent="-228590" eaLnBrk="0" fontAlgn="base" hangingPunct="0">
              <a:spcBef>
                <a:spcPct val="0"/>
              </a:spcBef>
              <a:spcAft>
                <a:spcPct val="0"/>
              </a:spcAft>
              <a:defRPr sz="2400">
                <a:solidFill>
                  <a:schemeClr val="tx1"/>
                </a:solidFill>
                <a:latin typeface="Arial" pitchFamily="34" charset="0"/>
              </a:defRPr>
            </a:lvl6pPr>
            <a:lvl7pPr marL="2971671" indent="-228590" eaLnBrk="0" fontAlgn="base" hangingPunct="0">
              <a:spcBef>
                <a:spcPct val="0"/>
              </a:spcBef>
              <a:spcAft>
                <a:spcPct val="0"/>
              </a:spcAft>
              <a:defRPr sz="2400">
                <a:solidFill>
                  <a:schemeClr val="tx1"/>
                </a:solidFill>
                <a:latin typeface="Arial" pitchFamily="34" charset="0"/>
              </a:defRPr>
            </a:lvl7pPr>
            <a:lvl8pPr marL="3428850" indent="-228590" eaLnBrk="0" fontAlgn="base" hangingPunct="0">
              <a:spcBef>
                <a:spcPct val="0"/>
              </a:spcBef>
              <a:spcAft>
                <a:spcPct val="0"/>
              </a:spcAft>
              <a:defRPr sz="2400">
                <a:solidFill>
                  <a:schemeClr val="tx1"/>
                </a:solidFill>
                <a:latin typeface="Arial" pitchFamily="34" charset="0"/>
              </a:defRPr>
            </a:lvl8pPr>
            <a:lvl9pPr marL="3886031" indent="-228590" eaLnBrk="0" fontAlgn="base" hangingPunct="0">
              <a:spcBef>
                <a:spcPct val="0"/>
              </a:spcBef>
              <a:spcAft>
                <a:spcPct val="0"/>
              </a:spcAft>
              <a:defRPr sz="2400">
                <a:solidFill>
                  <a:schemeClr val="tx1"/>
                </a:solidFill>
                <a:latin typeface="Arial" pitchFamily="34" charset="0"/>
              </a:defRPr>
            </a:lvl9pPr>
          </a:lstStyle>
          <a:p>
            <a:pPr eaLnBrk="1" hangingPunct="1"/>
            <a:fld id="{2C4BA45F-556B-4EAD-9D5E-12B7EB65F8F1}" type="slidenum">
              <a:rPr lang="en-US" sz="1200">
                <a:solidFill>
                  <a:prstClr val="black"/>
                </a:solidFill>
              </a:rPr>
              <a:pPr eaLnBrk="1" hangingPunct="1"/>
              <a:t>29</a:t>
            </a:fld>
            <a:endParaRPr lang="en-US" sz="1200">
              <a:solidFill>
                <a:prstClr val="black"/>
              </a:solidFill>
            </a:endParaRPr>
          </a:p>
        </p:txBody>
      </p:sp>
    </p:spTree>
    <p:extLst>
      <p:ext uri="{BB962C8B-B14F-4D97-AF65-F5344CB8AC3E}">
        <p14:creationId xmlns:p14="http://schemas.microsoft.com/office/powerpoint/2010/main" val="2410743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973" indent="-171973">
              <a:buFont typeface="Arial" pitchFamily="34" charset="0"/>
              <a:buChar char="•"/>
              <a:defRPr/>
            </a:pPr>
            <a:endParaRPr lang="en-US" dirty="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18" indent="-285738" eaLnBrk="0" hangingPunct="0">
              <a:defRPr sz="2400">
                <a:solidFill>
                  <a:schemeClr val="tx1"/>
                </a:solidFill>
                <a:latin typeface="Arial" pitchFamily="34" charset="0"/>
              </a:defRPr>
            </a:lvl2pPr>
            <a:lvl3pPr marL="1142950" indent="-228590" eaLnBrk="0" hangingPunct="0">
              <a:defRPr sz="2400">
                <a:solidFill>
                  <a:schemeClr val="tx1"/>
                </a:solidFill>
                <a:latin typeface="Arial" pitchFamily="34" charset="0"/>
              </a:defRPr>
            </a:lvl3pPr>
            <a:lvl4pPr marL="1600131" indent="-228590" eaLnBrk="0" hangingPunct="0">
              <a:defRPr sz="2400">
                <a:solidFill>
                  <a:schemeClr val="tx1"/>
                </a:solidFill>
                <a:latin typeface="Arial" pitchFamily="34" charset="0"/>
              </a:defRPr>
            </a:lvl4pPr>
            <a:lvl5pPr marL="2057311" indent="-228590" eaLnBrk="0" hangingPunct="0">
              <a:defRPr sz="2400">
                <a:solidFill>
                  <a:schemeClr val="tx1"/>
                </a:solidFill>
                <a:latin typeface="Arial" pitchFamily="34" charset="0"/>
              </a:defRPr>
            </a:lvl5pPr>
            <a:lvl6pPr marL="2514490" indent="-228590" eaLnBrk="0" fontAlgn="base" hangingPunct="0">
              <a:spcBef>
                <a:spcPct val="0"/>
              </a:spcBef>
              <a:spcAft>
                <a:spcPct val="0"/>
              </a:spcAft>
              <a:defRPr sz="2400">
                <a:solidFill>
                  <a:schemeClr val="tx1"/>
                </a:solidFill>
                <a:latin typeface="Arial" pitchFamily="34" charset="0"/>
              </a:defRPr>
            </a:lvl6pPr>
            <a:lvl7pPr marL="2971671" indent="-228590" eaLnBrk="0" fontAlgn="base" hangingPunct="0">
              <a:spcBef>
                <a:spcPct val="0"/>
              </a:spcBef>
              <a:spcAft>
                <a:spcPct val="0"/>
              </a:spcAft>
              <a:defRPr sz="2400">
                <a:solidFill>
                  <a:schemeClr val="tx1"/>
                </a:solidFill>
                <a:latin typeface="Arial" pitchFamily="34" charset="0"/>
              </a:defRPr>
            </a:lvl7pPr>
            <a:lvl8pPr marL="3428850" indent="-228590" eaLnBrk="0" fontAlgn="base" hangingPunct="0">
              <a:spcBef>
                <a:spcPct val="0"/>
              </a:spcBef>
              <a:spcAft>
                <a:spcPct val="0"/>
              </a:spcAft>
              <a:defRPr sz="2400">
                <a:solidFill>
                  <a:schemeClr val="tx1"/>
                </a:solidFill>
                <a:latin typeface="Arial" pitchFamily="34" charset="0"/>
              </a:defRPr>
            </a:lvl8pPr>
            <a:lvl9pPr marL="3886031" indent="-228590" eaLnBrk="0" fontAlgn="base" hangingPunct="0">
              <a:spcBef>
                <a:spcPct val="0"/>
              </a:spcBef>
              <a:spcAft>
                <a:spcPct val="0"/>
              </a:spcAft>
              <a:defRPr sz="2400">
                <a:solidFill>
                  <a:schemeClr val="tx1"/>
                </a:solidFill>
                <a:latin typeface="Arial" pitchFamily="34" charset="0"/>
              </a:defRPr>
            </a:lvl9pPr>
          </a:lstStyle>
          <a:p>
            <a:pPr eaLnBrk="1" hangingPunct="1"/>
            <a:fld id="{2C4BA45F-556B-4EAD-9D5E-12B7EB65F8F1}" type="slidenum">
              <a:rPr lang="en-US" sz="1200">
                <a:solidFill>
                  <a:prstClr val="black"/>
                </a:solidFill>
              </a:rPr>
              <a:pPr eaLnBrk="1" hangingPunct="1"/>
              <a:t>30</a:t>
            </a:fld>
            <a:endParaRPr lang="en-US" sz="1200">
              <a:solidFill>
                <a:prstClr val="black"/>
              </a:solidFill>
            </a:endParaRPr>
          </a:p>
        </p:txBody>
      </p:sp>
    </p:spTree>
    <p:extLst>
      <p:ext uri="{BB962C8B-B14F-4D97-AF65-F5344CB8AC3E}">
        <p14:creationId xmlns:p14="http://schemas.microsoft.com/office/powerpoint/2010/main" val="3569498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6125"/>
            <a:ext cx="4972050" cy="3729038"/>
          </a:xfrm>
        </p:spPr>
      </p:sp>
      <p:sp>
        <p:nvSpPr>
          <p:cNvPr id="3" name="ノート プレースホルダ 2"/>
          <p:cNvSpPr>
            <a:spLocks noGrp="1"/>
          </p:cNvSpPr>
          <p:nvPr>
            <p:ph type="body" idx="1"/>
          </p:nvPr>
        </p:nvSpPr>
        <p:spPr/>
        <p:txBody>
          <a:bodyPr>
            <a:normAutofit/>
          </a:bodyPr>
          <a:lstStyle/>
          <a:p>
            <a:r>
              <a:rPr kumimoji="1" lang="ja-JP" altLang="en-US" dirty="0"/>
              <a:t>前立腺肥大による排尿障害の原因の一つである膀胱出口部の閉塞には、大きく分けて機械的閉塞と機能的閉塞の</a:t>
            </a:r>
            <a:r>
              <a:rPr kumimoji="1" lang="en-US" altLang="ja-JP" dirty="0"/>
              <a:t>2</a:t>
            </a:r>
            <a:r>
              <a:rPr kumimoji="1" lang="ja-JP" altLang="en-US" dirty="0"/>
              <a:t>種類があります。</a:t>
            </a:r>
            <a:endParaRPr kumimoji="1" lang="en-US" altLang="ja-JP" dirty="0"/>
          </a:p>
          <a:p>
            <a:r>
              <a:rPr kumimoji="1" lang="ja-JP" altLang="en-US" dirty="0"/>
              <a:t>機械的閉塞とは、前立腺そのものの肥大によって膀胱出口部が圧迫されることを言います。</a:t>
            </a:r>
            <a:endParaRPr kumimoji="1" lang="en-US" altLang="ja-JP" dirty="0"/>
          </a:p>
          <a:p>
            <a:r>
              <a:rPr kumimoji="1" lang="ja-JP" altLang="en-US" dirty="0"/>
              <a:t>治療には、肥大を食い止める</a:t>
            </a:r>
            <a:r>
              <a:rPr kumimoji="1" lang="en-US" altLang="ja-JP" dirty="0"/>
              <a:t>5α</a:t>
            </a:r>
            <a:r>
              <a:rPr kumimoji="1" lang="ja-JP" altLang="en-US" dirty="0"/>
              <a:t>還元酵素阻害剤 （</a:t>
            </a:r>
            <a:r>
              <a:rPr kumimoji="1" lang="ja-JP" altLang="en-US" dirty="0" smtClean="0"/>
              <a:t>や</a:t>
            </a:r>
            <a:r>
              <a:rPr kumimoji="1" lang="ja-JP" altLang="en-US" dirty="0"/>
              <a:t>抗アンドロゲン薬</a:t>
            </a:r>
            <a:r>
              <a:rPr kumimoji="1" lang="en-US" altLang="ja-JP" dirty="0"/>
              <a:t>) </a:t>
            </a:r>
            <a:r>
              <a:rPr kumimoji="1" lang="ja-JP" altLang="en-US" dirty="0"/>
              <a:t>が有効です</a:t>
            </a:r>
            <a:r>
              <a:rPr kumimoji="1" lang="ja-JP" altLang="en-US" dirty="0" smtClean="0"/>
              <a:t>。</a:t>
            </a:r>
            <a:endParaRPr kumimoji="1" lang="en-US" altLang="ja-JP" dirty="0"/>
          </a:p>
          <a:p>
            <a:r>
              <a:rPr kumimoji="1" lang="ja-JP" altLang="en-US" dirty="0"/>
              <a:t>一方、機能的閉塞は、前立腺そのものの大きさが出口部を圧迫するほどの状態でなくても起こり得るもので、</a:t>
            </a:r>
            <a:endParaRPr kumimoji="1" lang="en-US" altLang="ja-JP" dirty="0"/>
          </a:p>
          <a:p>
            <a:r>
              <a:rPr kumimoji="1" lang="ja-JP" altLang="en-US" dirty="0"/>
              <a:t>交感神経の活動亢進によって出口部が締め付けられることや、排尿時に出口部を弛緩させる</a:t>
            </a:r>
            <a:r>
              <a:rPr kumimoji="1" lang="en-US" altLang="ja-JP" dirty="0"/>
              <a:t>NO</a:t>
            </a:r>
            <a:r>
              <a:rPr kumimoji="1" lang="ja-JP" altLang="en-US" dirty="0"/>
              <a:t>作動性神経が働きにくくなることが</a:t>
            </a:r>
            <a:endParaRPr kumimoji="1" lang="en-US" altLang="ja-JP" dirty="0"/>
          </a:p>
          <a:p>
            <a:r>
              <a:rPr kumimoji="1" lang="ja-JP" altLang="en-US" dirty="0"/>
              <a:t>原因であると考えられています。</a:t>
            </a:r>
            <a:endParaRPr kumimoji="1" lang="en-US" altLang="ja-JP" dirty="0"/>
          </a:p>
          <a:p>
            <a:r>
              <a:rPr kumimoji="1" lang="ja-JP" altLang="en-US" dirty="0"/>
              <a:t>この機能的閉塞に対して</a:t>
            </a:r>
            <a:r>
              <a:rPr kumimoji="1" lang="ja-JP" altLang="en-US" dirty="0" smtClean="0"/>
              <a:t>、</a:t>
            </a:r>
            <a:r>
              <a:rPr kumimoji="1" lang="en-US" altLang="ja-JP" dirty="0" smtClean="0"/>
              <a:t>α1</a:t>
            </a:r>
            <a:r>
              <a:rPr kumimoji="1" lang="ja-JP" altLang="en-US" dirty="0" smtClean="0"/>
              <a:t>遮断薬と</a:t>
            </a:r>
            <a:r>
              <a:rPr kumimoji="1" lang="en-US" altLang="ja-JP" dirty="0" smtClean="0"/>
              <a:t>PDE5</a:t>
            </a:r>
            <a:r>
              <a:rPr kumimoji="1" lang="ja-JP" altLang="en-US" dirty="0"/>
              <a:t>阻害</a:t>
            </a:r>
            <a:r>
              <a:rPr kumimoji="1" lang="ja-JP" altLang="en-US" dirty="0" smtClean="0"/>
              <a:t>薬が</a:t>
            </a:r>
            <a:r>
              <a:rPr kumimoji="1" lang="ja-JP" altLang="en-US" dirty="0"/>
              <a:t>有効</a:t>
            </a:r>
            <a:r>
              <a:rPr kumimoji="1" lang="ja-JP" altLang="en-US" dirty="0" smtClean="0"/>
              <a:t>です</a:t>
            </a:r>
            <a:r>
              <a:rPr kumimoji="1" lang="ja-JP" altLang="en-US" dirty="0"/>
              <a:t>。</a:t>
            </a:r>
            <a:endParaRPr kumimoji="1"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A13AF11B-9BDA-4B24-8B0C-677964D21EC6}" type="slidenum">
              <a:rPr lang="ja-JP" altLang="en-US" smtClean="0">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3394260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r>
              <a:rPr kumimoji="0" lang="ja-JP" altLang="en-US">
                <a:ea typeface="ＭＳ Ｐ明朝" charset="-128"/>
              </a:rPr>
              <a:t>前</a:t>
            </a:r>
            <a:r>
              <a:rPr lang="ja-JP" altLang="en-US">
                <a:ea typeface="ＭＳ Ｐ明朝" charset="-128"/>
              </a:rPr>
              <a:t>立腺肥大症による症状（下部尿路症状）は、前立腺の「腫大」に起因しており、それに伴う尿道閉塞が尿道抵抗の増大や排尿筋の過活動などを介して、尿勢低下や頻尿など様々な症状を引き起こします。</a:t>
            </a:r>
          </a:p>
          <a:p>
            <a:pPr eaLnBrk="1" hangingPunct="1"/>
            <a:r>
              <a:rPr lang="ja-JP" altLang="en-US">
                <a:ea typeface="ＭＳ Ｐ明朝" charset="-128"/>
              </a:rPr>
              <a:t>一方で、「症状」に焦点を当てると、その原因は前立腺肥大ばかりではなく、それ以外にも排尿筋の低活動・過活動、多尿など様々な原因が挙げられます。</a:t>
            </a:r>
          </a:p>
          <a:p>
            <a:endParaRPr lang="ja-JP" altLang="en-US">
              <a:ea typeface="ＭＳ Ｐ明朝"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t>前立腺癌との鑑別診断に必須となる。</a:t>
            </a:r>
            <a:endParaRPr lang="en-US" altLang="ja-JP" sz="1200"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t>■□■</a:t>
            </a:r>
            <a:endParaRPr lang="en-US" altLang="ja-JP"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a:t>PSA</a:t>
            </a:r>
            <a:r>
              <a:rPr lang="ja-JP" altLang="en-US" sz="1200" dirty="0"/>
              <a:t>基準値上限を超えた場合のがん診断率は</a:t>
            </a:r>
            <a:r>
              <a:rPr lang="en-US" altLang="ja-JP" sz="1200" dirty="0"/>
              <a:t>40~50%</a:t>
            </a:r>
            <a:r>
              <a:rPr lang="ja-JP" altLang="en-US" sz="1200" dirty="0"/>
              <a:t>であり、</a:t>
            </a:r>
            <a:r>
              <a:rPr lang="en-US" altLang="ja-JP" sz="1200" dirty="0"/>
              <a:t/>
            </a:r>
            <a:br>
              <a:rPr lang="en-US" altLang="ja-JP" sz="1200" dirty="0"/>
            </a:br>
            <a:r>
              <a:rPr lang="en-US" altLang="ja-JP" sz="1200" dirty="0"/>
              <a:t>PSA</a:t>
            </a:r>
            <a:r>
              <a:rPr lang="ja-JP" altLang="en-US" sz="1200" dirty="0"/>
              <a:t>基準値</a:t>
            </a:r>
            <a:r>
              <a:rPr lang="en-US" altLang="ja-JP" sz="1200" dirty="0"/>
              <a:t>0.0~4.0ng/</a:t>
            </a:r>
            <a:r>
              <a:rPr lang="en-US" altLang="ja-JP" sz="1200" dirty="0" err="1"/>
              <a:t>mL</a:t>
            </a:r>
            <a:r>
              <a:rPr lang="ja-JP" altLang="en-US" sz="1200" dirty="0"/>
              <a:t>におけるがん診断感度は約</a:t>
            </a:r>
            <a:r>
              <a:rPr lang="en-US" altLang="ja-JP" sz="1200" dirty="0"/>
              <a:t>25%</a:t>
            </a:r>
            <a:r>
              <a:rPr lang="ja-JP" altLang="en-US" sz="1200"/>
              <a:t>である。</a:t>
            </a:r>
            <a:endParaRPr lang="en-US" altLang="ja-JP" sz="1200" dirty="0"/>
          </a:p>
        </p:txBody>
      </p:sp>
      <p:sp>
        <p:nvSpPr>
          <p:cNvPr id="4" name="スライド番号プレースホルダ 3"/>
          <p:cNvSpPr>
            <a:spLocks noGrp="1"/>
          </p:cNvSpPr>
          <p:nvPr>
            <p:ph type="sldNum" sz="quarter" idx="10"/>
          </p:nvPr>
        </p:nvSpPr>
        <p:spPr/>
        <p:txBody>
          <a:bodyPr/>
          <a:lstStyle/>
          <a:p>
            <a:fld id="{8479AD2B-5EA7-4DF2-80FA-328A991FC012}" type="slidenum">
              <a:rPr kumimoji="1" lang="ja-JP" altLang="en-US" smtClean="0"/>
              <a:pPr/>
              <a:t>40</a:t>
            </a:fld>
            <a:endParaRPr kumimoji="1" lang="ja-JP" altLang="en-US"/>
          </a:p>
        </p:txBody>
      </p:sp>
    </p:spTree>
    <p:extLst>
      <p:ext uri="{BB962C8B-B14F-4D97-AF65-F5344CB8AC3E}">
        <p14:creationId xmlns:p14="http://schemas.microsoft.com/office/powerpoint/2010/main" val="184544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症状・</a:t>
            </a:r>
            <a:r>
              <a:rPr kumimoji="1" lang="en-US" altLang="ja-JP" dirty="0"/>
              <a:t>QOL</a:t>
            </a:r>
            <a:r>
              <a:rPr kumimoji="1" lang="ja-JP" altLang="en-US" dirty="0"/>
              <a:t>評価として使われる</a:t>
            </a:r>
            <a:r>
              <a:rPr kumimoji="1" lang="en-US" altLang="ja-JP" dirty="0"/>
              <a:t>IPSS</a:t>
            </a:r>
            <a:r>
              <a:rPr kumimoji="1" lang="ja-JP" altLang="en-US" dirty="0"/>
              <a:t>問診表です。</a:t>
            </a:r>
          </a:p>
          <a:p>
            <a:endParaRPr kumimoji="1" lang="ja-JP" altLang="en-US" dirty="0"/>
          </a:p>
        </p:txBody>
      </p:sp>
      <p:sp>
        <p:nvSpPr>
          <p:cNvPr id="4" name="スライド番号プレースホルダ 3"/>
          <p:cNvSpPr>
            <a:spLocks noGrp="1"/>
          </p:cNvSpPr>
          <p:nvPr>
            <p:ph type="sldNum" sz="quarter" idx="10"/>
          </p:nvPr>
        </p:nvSpPr>
        <p:spPr/>
        <p:txBody>
          <a:bodyPr/>
          <a:lstStyle/>
          <a:p>
            <a:fld id="{8479AD2B-5EA7-4DF2-80FA-328A991FC012}" type="slidenum">
              <a:rPr kumimoji="1" lang="ja-JP" altLang="en-US" smtClean="0"/>
              <a:pPr/>
              <a:t>41</a:t>
            </a:fld>
            <a:endParaRPr kumimoji="1" lang="ja-JP" altLang="en-US"/>
          </a:p>
        </p:txBody>
      </p:sp>
    </p:spTree>
    <p:extLst>
      <p:ext uri="{BB962C8B-B14F-4D97-AF65-F5344CB8AC3E}">
        <p14:creationId xmlns:p14="http://schemas.microsoft.com/office/powerpoint/2010/main" val="3016371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症状・</a:t>
            </a:r>
            <a:r>
              <a:rPr kumimoji="1" lang="en-US" altLang="ja-JP" dirty="0"/>
              <a:t>QOL</a:t>
            </a:r>
            <a:r>
              <a:rPr kumimoji="1" lang="ja-JP" altLang="en-US" dirty="0"/>
              <a:t>評価として使われる</a:t>
            </a:r>
            <a:r>
              <a:rPr kumimoji="1" lang="en-US" altLang="ja-JP" dirty="0"/>
              <a:t>IPSS</a:t>
            </a:r>
            <a:r>
              <a:rPr kumimoji="1" lang="ja-JP" altLang="en-US" dirty="0"/>
              <a:t>問診表です。</a:t>
            </a:r>
          </a:p>
          <a:p>
            <a:endParaRPr kumimoji="1" lang="ja-JP" altLang="en-US" dirty="0"/>
          </a:p>
        </p:txBody>
      </p:sp>
      <p:sp>
        <p:nvSpPr>
          <p:cNvPr id="4" name="スライド番号プレースホルダ 3"/>
          <p:cNvSpPr>
            <a:spLocks noGrp="1"/>
          </p:cNvSpPr>
          <p:nvPr>
            <p:ph type="sldNum" sz="quarter" idx="10"/>
          </p:nvPr>
        </p:nvSpPr>
        <p:spPr/>
        <p:txBody>
          <a:bodyPr/>
          <a:lstStyle/>
          <a:p>
            <a:fld id="{8479AD2B-5EA7-4DF2-80FA-328A991FC012}" type="slidenum">
              <a:rPr kumimoji="1" lang="ja-JP" altLang="en-US" smtClean="0"/>
              <a:pPr/>
              <a:t>42</a:t>
            </a:fld>
            <a:endParaRPr kumimoji="1" lang="ja-JP" altLang="en-US"/>
          </a:p>
        </p:txBody>
      </p:sp>
    </p:spTree>
    <p:extLst>
      <p:ext uri="{BB962C8B-B14F-4D97-AF65-F5344CB8AC3E}">
        <p14:creationId xmlns:p14="http://schemas.microsoft.com/office/powerpoint/2010/main" val="362227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endParaRPr lang="ja-JP" altLang="en-US">
              <a:ea typeface="ＭＳ Ｐ明朝"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一般的に使用されている</a:t>
            </a:r>
            <a:r>
              <a:rPr kumimoji="1" lang="en-US" altLang="ja-JP" dirty="0"/>
              <a:t>BPH</a:t>
            </a:r>
            <a:r>
              <a:rPr kumimoji="1" lang="ja-JP" altLang="en-US" dirty="0"/>
              <a:t>の質問票</a:t>
            </a:r>
            <a:endParaRPr kumimoji="1" lang="en-US" altLang="ja-JP" dirty="0"/>
          </a:p>
          <a:p>
            <a:r>
              <a:rPr kumimoji="1" lang="ja-JP" altLang="en-US" dirty="0"/>
              <a:t>重症度判定や治療方針の決定、治療効果の評価に有用で症状別に評価も可能。</a:t>
            </a:r>
            <a:endParaRPr kumimoji="1" lang="en-US" altLang="ja-JP" dirty="0"/>
          </a:p>
          <a:p>
            <a:r>
              <a:rPr kumimoji="1" lang="ja-JP" altLang="en-US" dirty="0"/>
              <a:t>（都道府県によってはレセプトの検査項目として認められている例も）</a:t>
            </a:r>
          </a:p>
        </p:txBody>
      </p:sp>
      <p:sp>
        <p:nvSpPr>
          <p:cNvPr id="4" name="スライド番号プレースホルダ 3"/>
          <p:cNvSpPr>
            <a:spLocks noGrp="1"/>
          </p:cNvSpPr>
          <p:nvPr>
            <p:ph type="sldNum" sz="quarter" idx="10"/>
          </p:nvPr>
        </p:nvSpPr>
        <p:spPr/>
        <p:txBody>
          <a:bodyPr/>
          <a:lstStyle/>
          <a:p>
            <a:fld id="{8479AD2B-5EA7-4DF2-80FA-328A991FC012}" type="slidenum">
              <a:rPr kumimoji="1" lang="ja-JP" altLang="en-US" smtClean="0"/>
              <a:pPr/>
              <a:t>43</a:t>
            </a:fld>
            <a:endParaRPr kumimoji="1" lang="ja-JP" altLang="en-US"/>
          </a:p>
        </p:txBody>
      </p:sp>
    </p:spTree>
    <p:extLst>
      <p:ext uri="{BB962C8B-B14F-4D97-AF65-F5344CB8AC3E}">
        <p14:creationId xmlns:p14="http://schemas.microsoft.com/office/powerpoint/2010/main" val="4139612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a:t>QOL</a:t>
            </a:r>
            <a:r>
              <a:rPr kumimoji="1" lang="ja-JP" altLang="en-US" dirty="0"/>
              <a:t>スコアで患者満足度を知ることができる。</a:t>
            </a:r>
          </a:p>
        </p:txBody>
      </p:sp>
      <p:sp>
        <p:nvSpPr>
          <p:cNvPr id="4" name="スライド番号プレースホルダ 3"/>
          <p:cNvSpPr>
            <a:spLocks noGrp="1"/>
          </p:cNvSpPr>
          <p:nvPr>
            <p:ph type="sldNum" sz="quarter" idx="10"/>
          </p:nvPr>
        </p:nvSpPr>
        <p:spPr/>
        <p:txBody>
          <a:bodyPr/>
          <a:lstStyle/>
          <a:p>
            <a:fld id="{8479AD2B-5EA7-4DF2-80FA-328A991FC012}" type="slidenum">
              <a:rPr kumimoji="1" lang="ja-JP" altLang="en-US" smtClean="0"/>
              <a:pPr/>
              <a:t>44</a:t>
            </a:fld>
            <a:endParaRPr kumimoji="1" lang="ja-JP" altLang="en-US"/>
          </a:p>
        </p:txBody>
      </p:sp>
    </p:spTree>
    <p:extLst>
      <p:ext uri="{BB962C8B-B14F-4D97-AF65-F5344CB8AC3E}">
        <p14:creationId xmlns:p14="http://schemas.microsoft.com/office/powerpoint/2010/main" val="3289983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前立腺エコー検査。</a:t>
            </a:r>
            <a:endParaRPr kumimoji="1" lang="en-US" altLang="ja-JP" dirty="0"/>
          </a:p>
          <a:p>
            <a:r>
              <a:rPr kumimoji="1" lang="ja-JP" altLang="en-US" dirty="0"/>
              <a:t>経腹的な一般的な超音波診断装置でも測定可能で、非専門医でも診断ができる。</a:t>
            </a:r>
          </a:p>
        </p:txBody>
      </p:sp>
      <p:sp>
        <p:nvSpPr>
          <p:cNvPr id="4" name="スライド番号プレースホルダ 3"/>
          <p:cNvSpPr>
            <a:spLocks noGrp="1"/>
          </p:cNvSpPr>
          <p:nvPr>
            <p:ph type="sldNum" sz="quarter" idx="10"/>
          </p:nvPr>
        </p:nvSpPr>
        <p:spPr/>
        <p:txBody>
          <a:bodyPr/>
          <a:lstStyle/>
          <a:p>
            <a:fld id="{8479AD2B-5EA7-4DF2-80FA-328A991FC012}" type="slidenum">
              <a:rPr kumimoji="1" lang="ja-JP" altLang="en-US" smtClean="0"/>
              <a:pPr/>
              <a:t>46</a:t>
            </a:fld>
            <a:endParaRPr kumimoji="1" lang="ja-JP" altLang="en-US"/>
          </a:p>
        </p:txBody>
      </p:sp>
    </p:spTree>
    <p:extLst>
      <p:ext uri="{BB962C8B-B14F-4D97-AF65-F5344CB8AC3E}">
        <p14:creationId xmlns:p14="http://schemas.microsoft.com/office/powerpoint/2010/main" val="657548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エコーを用いた残尿測定。（非専門医でも可）</a:t>
            </a:r>
            <a:endParaRPr kumimoji="1" lang="en-US" altLang="ja-JP" dirty="0"/>
          </a:p>
          <a:p>
            <a:r>
              <a:rPr kumimoji="1" lang="ja-JP" altLang="en-US" dirty="0"/>
              <a:t>診察直前に患者様に排尿して頂く必要がある。</a:t>
            </a:r>
          </a:p>
        </p:txBody>
      </p:sp>
      <p:sp>
        <p:nvSpPr>
          <p:cNvPr id="4" name="スライド番号プレースホルダ 3"/>
          <p:cNvSpPr>
            <a:spLocks noGrp="1"/>
          </p:cNvSpPr>
          <p:nvPr>
            <p:ph type="sldNum" sz="quarter" idx="10"/>
          </p:nvPr>
        </p:nvSpPr>
        <p:spPr/>
        <p:txBody>
          <a:bodyPr/>
          <a:lstStyle/>
          <a:p>
            <a:fld id="{8479AD2B-5EA7-4DF2-80FA-328A991FC012}" type="slidenum">
              <a:rPr kumimoji="1" lang="ja-JP" altLang="en-US" smtClean="0"/>
              <a:pPr/>
              <a:t>47</a:t>
            </a:fld>
            <a:endParaRPr kumimoji="1" lang="ja-JP" altLang="en-US"/>
          </a:p>
        </p:txBody>
      </p:sp>
    </p:spTree>
    <p:extLst>
      <p:ext uri="{BB962C8B-B14F-4D97-AF65-F5344CB8AC3E}">
        <p14:creationId xmlns:p14="http://schemas.microsoft.com/office/powerpoint/2010/main" val="2739214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尿流測定検査。機械を使うことで患者様の尿流カーブを客観的・定量的に評価できる。</a:t>
            </a:r>
            <a:endParaRPr kumimoji="1" lang="en-US" altLang="ja-JP" dirty="0"/>
          </a:p>
          <a:p>
            <a:r>
              <a:rPr kumimoji="1" lang="en-US" altLang="ja-JP" dirty="0"/>
              <a:t>BPH</a:t>
            </a:r>
            <a:r>
              <a:rPr kumimoji="1" lang="ja-JP" altLang="en-US" dirty="0"/>
              <a:t>特有所見ではないが、尿流の様々な症状がわかる。</a:t>
            </a:r>
            <a:endParaRPr kumimoji="1" lang="en-US" altLang="ja-JP" dirty="0"/>
          </a:p>
          <a:p>
            <a:r>
              <a:rPr kumimoji="1" lang="ja-JP" altLang="en-US" dirty="0"/>
              <a:t>前立腺エコー・残尿検査・尿流測定はレセプトに記載する主な検査とされていることが多い。</a:t>
            </a:r>
          </a:p>
        </p:txBody>
      </p:sp>
      <p:sp>
        <p:nvSpPr>
          <p:cNvPr id="4" name="スライド番号プレースホルダ 3"/>
          <p:cNvSpPr>
            <a:spLocks noGrp="1"/>
          </p:cNvSpPr>
          <p:nvPr>
            <p:ph type="sldNum" sz="quarter" idx="10"/>
          </p:nvPr>
        </p:nvSpPr>
        <p:spPr/>
        <p:txBody>
          <a:bodyPr/>
          <a:lstStyle/>
          <a:p>
            <a:fld id="{8479AD2B-5EA7-4DF2-80FA-328A991FC012}" type="slidenum">
              <a:rPr kumimoji="1" lang="ja-JP" altLang="en-US" smtClean="0"/>
              <a:pPr/>
              <a:t>48</a:t>
            </a:fld>
            <a:endParaRPr kumimoji="1" lang="ja-JP" altLang="en-US"/>
          </a:p>
        </p:txBody>
      </p:sp>
    </p:spTree>
    <p:extLst>
      <p:ext uri="{BB962C8B-B14F-4D97-AF65-F5344CB8AC3E}">
        <p14:creationId xmlns:p14="http://schemas.microsoft.com/office/powerpoint/2010/main" val="1414197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 1"/>
          <p:cNvSpPr>
            <a:spLocks noGrp="1" noRot="1" noChangeAspect="1" noTextEdit="1"/>
          </p:cNvSpPr>
          <p:nvPr>
            <p:ph type="sldImg"/>
          </p:nvPr>
        </p:nvSpPr>
        <p:spPr>
          <a:ln/>
        </p:spPr>
      </p:sp>
      <p:sp>
        <p:nvSpPr>
          <p:cNvPr id="53251"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53252"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40AD155-5641-4D22-A186-151D3C3EF0A8}" type="slidenum">
              <a:rPr lang="ja-JP" altLang="en-US" smtClean="0">
                <a:ea typeface="ＭＳ Ｐゴシック" panose="020B0600070205080204" pitchFamily="50" charset="-128"/>
              </a:rPr>
              <a:pPr>
                <a:spcBef>
                  <a:spcPct val="0"/>
                </a:spcBef>
              </a:pPr>
              <a:t>50</a:t>
            </a:fld>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2941336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ln/>
        </p:spPr>
      </p:sp>
      <p:sp>
        <p:nvSpPr>
          <p:cNvPr id="56323"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
        <p:nvSpPr>
          <p:cNvPr id="56324"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B651741-89A8-469B-AB48-9ED14DD44833}" type="slidenum">
              <a:rPr lang="ja-JP" altLang="en-US" smtClean="0">
                <a:ea typeface="ＭＳ Ｐゴシック" panose="020B0600070205080204" pitchFamily="50" charset="-128"/>
              </a:rPr>
              <a:pPr>
                <a:spcBef>
                  <a:spcPct val="0"/>
                </a:spcBef>
              </a:pPr>
              <a:t>52</a:t>
            </a:fld>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2794837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a:ln/>
        </p:spPr>
      </p:sp>
      <p:sp>
        <p:nvSpPr>
          <p:cNvPr id="58371"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
        <p:nvSpPr>
          <p:cNvPr id="58372"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1091231-9275-4BE1-8407-6BBC3467DB97}" type="slidenum">
              <a:rPr lang="ja-JP" altLang="en-US" smtClean="0">
                <a:ea typeface="ＭＳ Ｐゴシック" panose="020B0600070205080204" pitchFamily="50" charset="-128"/>
              </a:rPr>
              <a:pPr>
                <a:spcBef>
                  <a:spcPct val="0"/>
                </a:spcBef>
              </a:pPr>
              <a:t>58</a:t>
            </a:fld>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3441441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48D28F-8944-4A6D-BF66-1FAD096A9FFC}" type="slidenum">
              <a:rPr lang="en-US" altLang="ja-JP" smtClean="0"/>
              <a:pPr/>
              <a:t>61</a:t>
            </a:fld>
            <a:endParaRPr lang="en-US" altLang="ja-JP"/>
          </a:p>
        </p:txBody>
      </p:sp>
    </p:spTree>
    <p:extLst>
      <p:ext uri="{BB962C8B-B14F-4D97-AF65-F5344CB8AC3E}">
        <p14:creationId xmlns:p14="http://schemas.microsoft.com/office/powerpoint/2010/main" val="3151284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48D28F-8944-4A6D-BF66-1FAD096A9FFC}" type="slidenum">
              <a:rPr lang="en-US" altLang="ja-JP" smtClean="0"/>
              <a:pPr/>
              <a:t>62</a:t>
            </a:fld>
            <a:endParaRPr lang="en-US" altLang="ja-JP"/>
          </a:p>
        </p:txBody>
      </p:sp>
    </p:spTree>
    <p:extLst>
      <p:ext uri="{BB962C8B-B14F-4D97-AF65-F5344CB8AC3E}">
        <p14:creationId xmlns:p14="http://schemas.microsoft.com/office/powerpoint/2010/main" val="1192820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fld id="{0FF25109-8B24-45FF-8DC6-38F8023DC0CB}" type="slidenum">
              <a:rPr lang="en-US" altLang="ja-JP" smtClean="0">
                <a:latin typeface="Calibri" panose="020F0502020204030204" pitchFamily="34" charset="0"/>
              </a:rPr>
              <a:pPr/>
              <a:t>7</a:t>
            </a:fld>
            <a:endParaRPr lang="en-US" altLang="ja-JP" smtClean="0">
              <a:latin typeface="Calibri" panose="020F0502020204030204" pitchFamily="34" charset="0"/>
            </a:endParaRPr>
          </a:p>
        </p:txBody>
      </p:sp>
      <p:sp>
        <p:nvSpPr>
          <p:cNvPr id="24579" name="Rectangle 2"/>
          <p:cNvSpPr>
            <a:spLocks noGrp="1" noRot="1" noChangeAspect="1" noChangeArrowheads="1" noTextEdit="1"/>
          </p:cNvSpPr>
          <p:nvPr>
            <p:ph type="sldImg"/>
          </p:nvPr>
        </p:nvSpPr>
        <p:spPr>
          <a:xfrm>
            <a:off x="1120775" y="690563"/>
            <a:ext cx="4608513" cy="3455987"/>
          </a:xfrm>
          <a:solidFill>
            <a:srgbClr val="FFFFFF"/>
          </a:solidFill>
          <a:ln/>
        </p:spPr>
      </p:sp>
      <p:sp>
        <p:nvSpPr>
          <p:cNvPr id="24580" name="Rectangle 3"/>
          <p:cNvSpPr>
            <a:spLocks noGrp="1" noChangeArrowheads="1"/>
          </p:cNvSpPr>
          <p:nvPr>
            <p:ph type="body" idx="1"/>
          </p:nvPr>
        </p:nvSpPr>
        <p:spPr>
          <a:xfrm>
            <a:off x="922338" y="4352925"/>
            <a:ext cx="4999037" cy="40767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92930" tIns="46465" rIns="92930" bIns="46465"/>
          <a:lstStyle/>
          <a:p>
            <a:pPr>
              <a:spcBef>
                <a:spcPct val="0"/>
              </a:spcBef>
            </a:pPr>
            <a:r>
              <a:rPr lang="ja-JP" altLang="en-US" dirty="0" smtClean="0">
                <a:latin typeface="Arial" panose="020B0604020202020204" pitchFamily="34" charset="0"/>
                <a:ea typeface="ＭＳ Ｐゴシック" panose="020B0600070205080204" pitchFamily="50" charset="-128"/>
              </a:rPr>
              <a:t>＜タイトル＞泌尿器のしくみ</a:t>
            </a:r>
          </a:p>
          <a:p>
            <a:pPr>
              <a:spcBef>
                <a:spcPct val="0"/>
              </a:spcBef>
            </a:pPr>
            <a:r>
              <a:rPr lang="ja-JP" altLang="en-US" dirty="0" smtClean="0">
                <a:latin typeface="Arial" panose="020B0604020202020204" pitchFamily="34" charset="0"/>
                <a:ea typeface="ＭＳ Ｐゴシック" panose="020B0600070205080204" pitchFamily="50" charset="-128"/>
              </a:rPr>
              <a:t>＜スライド番号＞</a:t>
            </a:r>
            <a:r>
              <a:rPr lang="en-US" altLang="ja-JP" dirty="0" smtClean="0">
                <a:latin typeface="Arial" panose="020B0604020202020204" pitchFamily="34" charset="0"/>
                <a:ea typeface="ＭＳ Ｐゴシック" panose="020B0600070205080204" pitchFamily="50" charset="-128"/>
              </a:rPr>
              <a:t>Ha-00386-00</a:t>
            </a:r>
          </a:p>
          <a:p>
            <a:pPr>
              <a:spcBef>
                <a:spcPct val="0"/>
              </a:spcBef>
            </a:pPr>
            <a:r>
              <a:rPr lang="ja-JP" altLang="en-US" dirty="0" smtClean="0">
                <a:latin typeface="Arial" panose="020B0604020202020204" pitchFamily="34" charset="0"/>
                <a:ea typeface="ＭＳ Ｐゴシック" panose="020B0600070205080204" pitchFamily="50" charset="-128"/>
              </a:rPr>
              <a:t>＜分類＞一般</a:t>
            </a:r>
          </a:p>
          <a:p>
            <a:pPr>
              <a:spcBef>
                <a:spcPct val="0"/>
              </a:spcBef>
            </a:pPr>
            <a:r>
              <a:rPr lang="ja-JP" altLang="en-US" dirty="0" smtClean="0">
                <a:latin typeface="Arial" panose="020B0604020202020204" pitchFamily="34" charset="0"/>
                <a:ea typeface="ＭＳ Ｐゴシック" panose="020B0600070205080204" pitchFamily="50" charset="-128"/>
              </a:rPr>
              <a:t>＜キーワード＞しくみ</a:t>
            </a:r>
            <a:r>
              <a:rPr lang="en-US" altLang="ja-JP" dirty="0" smtClean="0">
                <a:latin typeface="Arial" panose="020B0604020202020204" pitchFamily="34" charset="0"/>
                <a:ea typeface="ＭＳ Ｐゴシック" panose="020B0600070205080204" pitchFamily="50" charset="-128"/>
              </a:rPr>
              <a:t>,</a:t>
            </a:r>
            <a:r>
              <a:rPr lang="ja-JP" altLang="en-US" dirty="0" smtClean="0">
                <a:latin typeface="Arial" panose="020B0604020202020204" pitchFamily="34" charset="0"/>
                <a:ea typeface="ＭＳ Ｐゴシック" panose="020B0600070205080204" pitchFamily="50" charset="-128"/>
              </a:rPr>
              <a:t>構造</a:t>
            </a:r>
            <a:r>
              <a:rPr lang="en-US" altLang="ja-JP" dirty="0" smtClean="0">
                <a:latin typeface="Arial" panose="020B0604020202020204" pitchFamily="34" charset="0"/>
                <a:ea typeface="ＭＳ Ｐゴシック" panose="020B0600070205080204" pitchFamily="50" charset="-128"/>
              </a:rPr>
              <a:t>,</a:t>
            </a:r>
            <a:r>
              <a:rPr lang="ja-JP" altLang="en-US" dirty="0" smtClean="0">
                <a:latin typeface="Arial" panose="020B0604020202020204" pitchFamily="34" charset="0"/>
                <a:ea typeface="ＭＳ Ｐゴシック" panose="020B0600070205080204" pitchFamily="50" charset="-128"/>
              </a:rPr>
              <a:t>泌尿器</a:t>
            </a:r>
          </a:p>
          <a:p>
            <a:pPr>
              <a:spcBef>
                <a:spcPct val="0"/>
              </a:spcBef>
            </a:pPr>
            <a:r>
              <a:rPr lang="ja-JP" altLang="en-US" dirty="0" smtClean="0">
                <a:latin typeface="Arial" panose="020B0604020202020204" pitchFamily="34" charset="0"/>
                <a:ea typeface="ＭＳ Ｐゴシック" panose="020B0600070205080204" pitchFamily="50" charset="-128"/>
              </a:rPr>
              <a:t>＜引用文献＞</a:t>
            </a:r>
          </a:p>
          <a:p>
            <a:pPr>
              <a:spcBef>
                <a:spcPct val="0"/>
              </a:spcBef>
            </a:pPr>
            <a:r>
              <a:rPr lang="ja-JP" altLang="en-US" dirty="0" smtClean="0">
                <a:latin typeface="Arial" panose="020B0604020202020204" pitchFamily="34" charset="0"/>
                <a:ea typeface="ＭＳ Ｐゴシック" panose="020B0600070205080204" pitchFamily="50" charset="-128"/>
              </a:rPr>
              <a:t>＜表示用コメント＞</a:t>
            </a:r>
          </a:p>
          <a:p>
            <a:pPr>
              <a:spcBef>
                <a:spcPct val="0"/>
              </a:spcBef>
            </a:pPr>
            <a:r>
              <a:rPr lang="ja-JP" altLang="en-US" dirty="0" smtClean="0">
                <a:latin typeface="Arial" panose="020B0604020202020204" pitchFamily="34" charset="0"/>
                <a:ea typeface="ＭＳ Ｐゴシック" panose="020B0600070205080204" pitchFamily="50" charset="-128"/>
              </a:rPr>
              <a:t>＜詳細コメント＞</a:t>
            </a:r>
          </a:p>
          <a:p>
            <a:pPr>
              <a:spcBef>
                <a:spcPct val="0"/>
              </a:spcBef>
            </a:pPr>
            <a:endParaRPr lang="en-US" altLang="ja-JP" dirty="0" smtClean="0">
              <a:latin typeface="Times"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2810849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a:ln/>
        </p:spPr>
      </p:sp>
      <p:sp>
        <p:nvSpPr>
          <p:cNvPr id="60419"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
        <p:nvSpPr>
          <p:cNvPr id="60420"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D634F9B-420A-434A-8B55-2DBCA515EF6D}" type="slidenum">
              <a:rPr lang="ja-JP" altLang="en-US" smtClean="0">
                <a:ea typeface="ＭＳ Ｐゴシック" panose="020B0600070205080204" pitchFamily="50" charset="-128"/>
              </a:rPr>
              <a:pPr>
                <a:spcBef>
                  <a:spcPct val="0"/>
                </a:spcBef>
              </a:pPr>
              <a:t>68</a:t>
            </a:fld>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191924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endParaRPr lang="ja-JP" altLang="en-US">
              <a:ea typeface="ＭＳ Ｐ明朝" charset="-128"/>
            </a:endParaRPr>
          </a:p>
        </p:txBody>
      </p:sp>
    </p:spTree>
    <p:extLst>
      <p:ext uri="{BB962C8B-B14F-4D97-AF65-F5344CB8AC3E}">
        <p14:creationId xmlns:p14="http://schemas.microsoft.com/office/powerpoint/2010/main" val="627319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48D28F-8944-4A6D-BF66-1FAD096A9FFC}" type="slidenum">
              <a:rPr lang="en-US" altLang="ja-JP" smtClean="0"/>
              <a:pPr/>
              <a:t>77</a:t>
            </a:fld>
            <a:endParaRPr lang="en-US" altLang="ja-JP"/>
          </a:p>
        </p:txBody>
      </p:sp>
    </p:spTree>
    <p:extLst>
      <p:ext uri="{BB962C8B-B14F-4D97-AF65-F5344CB8AC3E}">
        <p14:creationId xmlns:p14="http://schemas.microsoft.com/office/powerpoint/2010/main" val="1371162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sz="1200" dirty="0" smtClean="0">
                <a:solidFill>
                  <a:sysClr val="windowText" lastClr="000000"/>
                </a:solidFill>
              </a:rPr>
              <a:t>50</a:t>
            </a:r>
            <a:r>
              <a:rPr lang="ja-JP" altLang="en-US" sz="1200" dirty="0" smtClean="0">
                <a:solidFill>
                  <a:sysClr val="windowText" lastClr="000000"/>
                </a:solidFill>
              </a:rPr>
              <a:t>歳未満</a:t>
            </a:r>
            <a:r>
              <a:rPr kumimoji="1" lang="ja-JP" altLang="en-US" sz="1200" dirty="0" smtClean="0">
                <a:solidFill>
                  <a:schemeClr val="tx1"/>
                </a:solidFill>
              </a:rPr>
              <a:t>は、背景に脊柱管狭窄症や神経変性疾患などの神経疾患や前立腺炎などが合併している可能性があるので、泌尿器科専門医へ紹介。</a:t>
            </a:r>
            <a:endParaRPr lang="en-US" altLang="ja-JP" sz="1200" dirty="0" smtClean="0">
              <a:solidFill>
                <a:sysClr val="windowText" lastClr="000000"/>
              </a:solidFill>
            </a:endParaRPr>
          </a:p>
        </p:txBody>
      </p:sp>
      <p:sp>
        <p:nvSpPr>
          <p:cNvPr id="4" name="スライド番号プレースホルダー 3"/>
          <p:cNvSpPr>
            <a:spLocks noGrp="1"/>
          </p:cNvSpPr>
          <p:nvPr>
            <p:ph type="sldNum" sz="quarter" idx="10"/>
          </p:nvPr>
        </p:nvSpPr>
        <p:spPr/>
        <p:txBody>
          <a:bodyPr/>
          <a:lstStyle/>
          <a:p>
            <a:fld id="{DC48D28F-8944-4A6D-BF66-1FAD096A9FFC}" type="slidenum">
              <a:rPr lang="en-US" altLang="ja-JP" smtClean="0"/>
              <a:pPr/>
              <a:t>80</a:t>
            </a:fld>
            <a:endParaRPr lang="en-US" altLang="ja-JP"/>
          </a:p>
        </p:txBody>
      </p:sp>
    </p:spTree>
    <p:extLst>
      <p:ext uri="{BB962C8B-B14F-4D97-AF65-F5344CB8AC3E}">
        <p14:creationId xmlns:p14="http://schemas.microsoft.com/office/powerpoint/2010/main" val="1399080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スライドの通り。（</a:t>
            </a:r>
            <a:r>
              <a:rPr kumimoji="1" lang="en-US" altLang="ja-JP" dirty="0"/>
              <a:t>OAB</a:t>
            </a:r>
            <a:r>
              <a:rPr kumimoji="1" lang="ja-JP" altLang="en-US" dirty="0"/>
              <a:t>ガイドラインの</a:t>
            </a:r>
            <a:r>
              <a:rPr kumimoji="1" lang="ja-JP" altLang="en-US" b="1" dirty="0"/>
              <a:t>専門的</a:t>
            </a:r>
            <a:r>
              <a:rPr kumimoji="1" lang="ja-JP" altLang="en-US" dirty="0"/>
              <a:t>診療）</a:t>
            </a:r>
          </a:p>
        </p:txBody>
      </p:sp>
      <p:sp>
        <p:nvSpPr>
          <p:cNvPr id="4" name="スライド番号プレースホルダ 3"/>
          <p:cNvSpPr>
            <a:spLocks noGrp="1"/>
          </p:cNvSpPr>
          <p:nvPr>
            <p:ph type="sldNum" sz="quarter" idx="10"/>
          </p:nvPr>
        </p:nvSpPr>
        <p:spPr/>
        <p:txBody>
          <a:bodyPr/>
          <a:lstStyle/>
          <a:p>
            <a:fld id="{0A0D06B3-43BF-409A-BD64-28A3A94920BB}" type="slidenum">
              <a:rPr kumimoji="1" lang="ja-JP" altLang="en-US" smtClean="0"/>
              <a:pPr/>
              <a:t>81</a:t>
            </a:fld>
            <a:endParaRPr kumimoji="1" lang="ja-JP" altLang="en-US"/>
          </a:p>
        </p:txBody>
      </p:sp>
    </p:spTree>
    <p:extLst>
      <p:ext uri="{BB962C8B-B14F-4D97-AF65-F5344CB8AC3E}">
        <p14:creationId xmlns:p14="http://schemas.microsoft.com/office/powerpoint/2010/main" val="268890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Bef>
                <a:spcPts val="297"/>
              </a:spcBef>
            </a:pPr>
            <a:r>
              <a:rPr kumimoji="1" lang="ja-JP" altLang="en-US" b="0" dirty="0">
                <a:latin typeface="Arial" panose="020B0604020202020204" pitchFamily="34" charset="0"/>
                <a:ea typeface="ＭＳ Ｐゴシック" panose="020B0600070205080204" pitchFamily="50" charset="-128"/>
              </a:rPr>
              <a:t>過活動膀胱診療ガイドライン第</a:t>
            </a:r>
            <a:r>
              <a:rPr kumimoji="1" lang="en-US" altLang="ja-JP" b="0" dirty="0">
                <a:latin typeface="Arial" panose="020B0604020202020204" pitchFamily="34" charset="0"/>
                <a:ea typeface="ＭＳ Ｐゴシック" panose="020B0600070205080204" pitchFamily="50" charset="-128"/>
              </a:rPr>
              <a:t>2</a:t>
            </a:r>
            <a:r>
              <a:rPr kumimoji="1" lang="ja-JP" altLang="en-US" b="0" dirty="0">
                <a:latin typeface="Arial" panose="020B0604020202020204" pitchFamily="34" charset="0"/>
                <a:ea typeface="ＭＳ Ｐゴシック" panose="020B0600070205080204" pitchFamily="50" charset="-128"/>
              </a:rPr>
              <a:t>版の</a:t>
            </a:r>
            <a:r>
              <a:rPr kumimoji="1" lang="en-US" altLang="ja-JP" b="0" dirty="0">
                <a:latin typeface="Arial" panose="020B0604020202020204" pitchFamily="34" charset="0"/>
                <a:ea typeface="ＭＳ Ｐゴシック" panose="020B0600070205080204" pitchFamily="50" charset="-128"/>
              </a:rPr>
              <a:t>CQ17</a:t>
            </a:r>
            <a:r>
              <a:rPr kumimoji="1" lang="ja-JP" altLang="en-US" dirty="0">
                <a:latin typeface="Arial" panose="020B0604020202020204" pitchFamily="34" charset="0"/>
                <a:ea typeface="ＭＳ Ｐゴシック" panose="020B0600070205080204" pitchFamily="50" charset="-128"/>
              </a:rPr>
              <a:t>の要約</a:t>
            </a:r>
            <a:r>
              <a:rPr kumimoji="1" lang="ja-JP" altLang="en-US" b="0" dirty="0">
                <a:latin typeface="Arial" panose="020B0604020202020204" pitchFamily="34" charset="0"/>
                <a:ea typeface="ＭＳ Ｐゴシック" panose="020B0600070205080204" pitchFamily="50" charset="-128"/>
              </a:rPr>
              <a:t>です。</a:t>
            </a:r>
            <a:endParaRPr kumimoji="1" lang="en-US" altLang="ja-JP" b="0" dirty="0">
              <a:latin typeface="Arial" panose="020B0604020202020204" pitchFamily="34" charset="0"/>
              <a:ea typeface="ＭＳ Ｐゴシック" panose="020B0600070205080204" pitchFamily="50" charset="-128"/>
            </a:endParaRPr>
          </a:p>
          <a:p>
            <a:pPr algn="just" defTabSz="906353">
              <a:spcBef>
                <a:spcPts val="297"/>
              </a:spcBef>
              <a:defRPr/>
            </a:pPr>
            <a:r>
              <a:rPr lang="ja-JP" altLang="en-US" dirty="0">
                <a:latin typeface="Arial" panose="020B0604020202020204" pitchFamily="34" charset="0"/>
                <a:ea typeface="ＭＳ Ｐゴシック" panose="020B0600070205080204" pitchFamily="50" charset="-128"/>
              </a:rPr>
              <a:t>抗コリン薬と</a:t>
            </a:r>
            <a:r>
              <a:rPr lang="en-US" altLang="ja-JP" dirty="0">
                <a:ea typeface="ＭＳ Ｐゴシック" panose="020B0600070205080204" pitchFamily="50" charset="-128"/>
              </a:rPr>
              <a:t>β</a:t>
            </a:r>
            <a:r>
              <a:rPr lang="en-US" altLang="ja-JP" baseline="-25000" dirty="0">
                <a:latin typeface="Arial" panose="020B0604020202020204" pitchFamily="34" charset="0"/>
                <a:ea typeface="ＭＳ Ｐゴシック" panose="020B0600070205080204" pitchFamily="50" charset="-128"/>
              </a:rPr>
              <a:t>3</a:t>
            </a:r>
            <a:r>
              <a:rPr lang="ja-JP" altLang="en-US" dirty="0">
                <a:latin typeface="Arial" panose="020B0604020202020204" pitchFamily="34" charset="0"/>
                <a:ea typeface="ＭＳ Ｐゴシック" panose="020B0600070205080204" pitchFamily="50" charset="-128"/>
              </a:rPr>
              <a:t>作動薬の併用投与は推奨されるか？に関して、ソリフェナシンとミラベグロンの併用投与の有効性・安全性は、国外の臨床第</a:t>
            </a:r>
            <a:r>
              <a:rPr lang="en-US" altLang="ja-JP" dirty="0">
                <a:latin typeface="Arial" panose="020B0604020202020204" pitchFamily="34" charset="0"/>
                <a:ea typeface="ＭＳ Ｐゴシック" panose="020B0600070205080204" pitchFamily="50" charset="-128"/>
              </a:rPr>
              <a:t>II</a:t>
            </a:r>
            <a:r>
              <a:rPr lang="ja-JP" altLang="en-US" dirty="0">
                <a:latin typeface="Arial" panose="020B0604020202020204" pitchFamily="34" charset="0"/>
                <a:ea typeface="ＭＳ Ｐゴシック" panose="020B0600070205080204" pitchFamily="50" charset="-128"/>
              </a:rPr>
              <a:t>相試験ならびに国内の臨床第</a:t>
            </a:r>
            <a:r>
              <a:rPr lang="en-US" altLang="ja-JP" dirty="0">
                <a:latin typeface="Arial" panose="020B0604020202020204" pitchFamily="34" charset="0"/>
                <a:ea typeface="ＭＳ Ｐゴシック" panose="020B0600070205080204" pitchFamily="50" charset="-128"/>
              </a:rPr>
              <a:t>IV</a:t>
            </a:r>
            <a:r>
              <a:rPr lang="ja-JP" altLang="en-US" dirty="0">
                <a:latin typeface="Arial" panose="020B0604020202020204" pitchFamily="34" charset="0"/>
                <a:ea typeface="ＭＳ Ｐゴシック" panose="020B0600070205080204" pitchFamily="50" charset="-128"/>
              </a:rPr>
              <a:t>相試験によって確認されています。これらのことから、ソリフェナシンとミラベグロンの併用投与については、単独投与で効果が不十分な場合に推奨グレード</a:t>
            </a:r>
            <a:r>
              <a:rPr lang="en-US" altLang="ja-JP" dirty="0">
                <a:latin typeface="Arial" panose="020B0604020202020204" pitchFamily="34" charset="0"/>
                <a:ea typeface="ＭＳ Ｐゴシック" panose="020B0600070205080204" pitchFamily="50" charset="-128"/>
              </a:rPr>
              <a:t>B</a:t>
            </a:r>
            <a:r>
              <a:rPr lang="ja-JP" altLang="en-US" dirty="0">
                <a:latin typeface="Arial" panose="020B0604020202020204" pitchFamily="34" charset="0"/>
                <a:ea typeface="ＭＳ Ｐゴシック" panose="020B0600070205080204" pitchFamily="50" charset="-128"/>
              </a:rPr>
              <a:t>として推奨されています。</a:t>
            </a:r>
            <a:endParaRPr lang="en-US" altLang="ja-JP" dirty="0">
              <a:latin typeface="Arial" panose="020B0604020202020204" pitchFamily="34" charset="0"/>
              <a:ea typeface="ＭＳ Ｐゴシック" panose="020B0600070205080204" pitchFamily="50" charset="-128"/>
            </a:endParaRPr>
          </a:p>
          <a:p>
            <a:pPr algn="just" defTabSz="906353">
              <a:spcBef>
                <a:spcPts val="297"/>
              </a:spcBef>
              <a:defRPr/>
            </a:pPr>
            <a:r>
              <a:rPr lang="ja-JP" altLang="en-US" dirty="0">
                <a:latin typeface="Arial" panose="020B0604020202020204" pitchFamily="34" charset="0"/>
                <a:ea typeface="ＭＳ Ｐゴシック" panose="020B0600070205080204" pitchFamily="50" charset="-128"/>
              </a:rPr>
              <a:t>ただし、他の抗コリン薬とミラベグロンの併用に関する報告はなく、推奨グレードは保留とされています。</a:t>
            </a:r>
            <a:endParaRPr lang="en-US" altLang="ja-JP" dirty="0">
              <a:latin typeface="Arial" panose="020B0604020202020204" pitchFamily="34" charset="0"/>
              <a:ea typeface="ＭＳ Ｐゴシック" panose="020B0600070205080204" pitchFamily="50" charset="-128"/>
            </a:endParaRPr>
          </a:p>
          <a:p>
            <a:pPr algn="just" defTabSz="906353">
              <a:spcBef>
                <a:spcPts val="297"/>
              </a:spcBef>
              <a:defRPr/>
            </a:pPr>
            <a:endParaRPr lang="en-US" altLang="ja-JP" dirty="0">
              <a:latin typeface="Arial" panose="020B0604020202020204" pitchFamily="34" charset="0"/>
              <a:ea typeface="ＭＳ Ｐゴシック" panose="020B0600070205080204" pitchFamily="50" charset="-128"/>
            </a:endParaRPr>
          </a:p>
          <a:p>
            <a:pPr algn="just" defTabSz="906353">
              <a:spcBef>
                <a:spcPts val="596"/>
              </a:spcBef>
              <a:defRPr/>
            </a:pPr>
            <a:r>
              <a:rPr lang="en-US" altLang="ja-JP" dirty="0">
                <a:latin typeface="Arial" panose="020B0604020202020204" pitchFamily="34" charset="0"/>
                <a:ea typeface="ＭＳ Ｐゴシック" panose="020B0600070205080204" pitchFamily="50" charset="-128"/>
              </a:rPr>
              <a:t>CQ17</a:t>
            </a:r>
            <a:r>
              <a:rPr lang="ja-JP" altLang="en-US" dirty="0">
                <a:latin typeface="Arial" panose="020B0604020202020204" pitchFamily="34" charset="0"/>
                <a:ea typeface="ＭＳ Ｐゴシック" panose="020B0600070205080204" pitchFamily="50" charset="-128"/>
              </a:rPr>
              <a:t>におけるミラベグロンに関するエビデンスのもととなった文献をご紹介いたします。</a:t>
            </a:r>
            <a:endParaRPr lang="en-US" altLang="ja-JP" dirty="0">
              <a:latin typeface="Arial" panose="020B0604020202020204" pitchFamily="34" charset="0"/>
              <a:ea typeface="ＭＳ Ｐゴシック" panose="020B0600070205080204" pitchFamily="50" charset="-128"/>
            </a:endParaRPr>
          </a:p>
          <a:p>
            <a:pPr algn="just" defTabSz="906353">
              <a:spcBef>
                <a:spcPts val="297"/>
              </a:spcBef>
              <a:defRPr/>
            </a:pPr>
            <a:r>
              <a:rPr lang="ja-JP" altLang="en-US" dirty="0">
                <a:latin typeface="Arial" panose="020B0604020202020204" pitchFamily="34" charset="0"/>
                <a:ea typeface="ＭＳ Ｐゴシック" panose="020B0600070205080204" pitchFamily="50" charset="-128"/>
              </a:rPr>
              <a:t>ソリフェナシンとミラベグロンの併用投与の有効性・安全性は、欧州で行われた海外第</a:t>
            </a:r>
            <a:r>
              <a:rPr lang="en-US" altLang="ja-JP" dirty="0">
                <a:latin typeface="Arial" panose="020B0604020202020204" pitchFamily="34" charset="0"/>
                <a:ea typeface="ＭＳ Ｐゴシック" panose="020B0600070205080204" pitchFamily="50" charset="-128"/>
              </a:rPr>
              <a:t>II</a:t>
            </a:r>
            <a:r>
              <a:rPr lang="ja-JP" altLang="en-US" dirty="0">
                <a:latin typeface="Arial" panose="020B0604020202020204" pitchFamily="34" charset="0"/>
                <a:ea typeface="ＭＳ Ｐゴシック" panose="020B0600070205080204" pitchFamily="50" charset="-128"/>
              </a:rPr>
              <a:t>相試験である</a:t>
            </a:r>
            <a:r>
              <a:rPr lang="en-US" altLang="ja-JP" dirty="0">
                <a:latin typeface="Arial" panose="020B0604020202020204" pitchFamily="34" charset="0"/>
                <a:ea typeface="ＭＳ Ｐゴシック" panose="020B0600070205080204" pitchFamily="50" charset="-128"/>
              </a:rPr>
              <a:t>Symphony</a:t>
            </a:r>
            <a:r>
              <a:rPr lang="ja-JP" altLang="en-US" dirty="0">
                <a:latin typeface="Arial" panose="020B0604020202020204" pitchFamily="34" charset="0"/>
                <a:ea typeface="ＭＳ Ｐゴシック" panose="020B0600070205080204" pitchFamily="50" charset="-128"/>
              </a:rPr>
              <a:t>試験および国内で実施された第</a:t>
            </a:r>
            <a:r>
              <a:rPr lang="en-US" altLang="ja-JP" dirty="0">
                <a:latin typeface="Arial" panose="020B0604020202020204" pitchFamily="34" charset="0"/>
                <a:ea typeface="ＭＳ Ｐゴシック" panose="020B0600070205080204" pitchFamily="50" charset="-128"/>
              </a:rPr>
              <a:t>IV</a:t>
            </a:r>
            <a:r>
              <a:rPr lang="ja-JP" altLang="en-US" dirty="0">
                <a:latin typeface="Arial" panose="020B0604020202020204" pitchFamily="34" charset="0"/>
                <a:ea typeface="ＭＳ Ｐゴシック" panose="020B0600070205080204" pitchFamily="50" charset="-128"/>
              </a:rPr>
              <a:t>相試験である</a:t>
            </a:r>
            <a:r>
              <a:rPr lang="en-US" altLang="ja-JP" dirty="0">
                <a:latin typeface="Arial" panose="020B0604020202020204" pitchFamily="34" charset="0"/>
                <a:ea typeface="ＭＳ Ｐゴシック" panose="020B0600070205080204" pitchFamily="50" charset="-128"/>
              </a:rPr>
              <a:t>MILAI Study</a:t>
            </a:r>
            <a:r>
              <a:rPr lang="ja-JP" altLang="en-US" dirty="0">
                <a:latin typeface="Arial" panose="020B0604020202020204" pitchFamily="34" charset="0"/>
                <a:ea typeface="ＭＳ Ｐゴシック" panose="020B0600070205080204" pitchFamily="50" charset="-128"/>
              </a:rPr>
              <a:t>が根拠となっています</a:t>
            </a:r>
            <a:r>
              <a:rPr lang="ja-JP" altLang="en-US" dirty="0" smtClean="0">
                <a:latin typeface="Arial" panose="020B0604020202020204" pitchFamily="34" charset="0"/>
                <a:ea typeface="ＭＳ Ｐゴシック" panose="020B0600070205080204" pitchFamily="50" charset="-128"/>
              </a:rPr>
              <a:t>。</a:t>
            </a:r>
            <a:endParaRPr lang="en-US" altLang="ja-JP" dirty="0">
              <a:latin typeface="Arial" panose="020B0604020202020204" pitchFamily="34" charset="0"/>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06445" rtl="0" eaLnBrk="1" fontAlgn="auto" latinLnBrk="0" hangingPunct="1">
              <a:lnSpc>
                <a:spcPct val="100000"/>
              </a:lnSpc>
              <a:spcBef>
                <a:spcPts val="0"/>
              </a:spcBef>
              <a:spcAft>
                <a:spcPts val="0"/>
              </a:spcAft>
              <a:buClrTx/>
              <a:buSzTx/>
              <a:buFontTx/>
              <a:buNone/>
              <a:tabLst/>
              <a:defRPr/>
            </a:pPr>
            <a:fld id="{B1B2115C-DF96-4A1F-94C7-7393DE7A84B1}"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06445" rtl="0" eaLnBrk="1" fontAlgn="auto" latinLnBrk="0" hangingPunct="1">
                <a:lnSpc>
                  <a:spcPct val="100000"/>
                </a:lnSpc>
                <a:spcBef>
                  <a:spcPts val="0"/>
                </a:spcBef>
                <a:spcAft>
                  <a:spcPts val="0"/>
                </a:spcAft>
                <a:buClrTx/>
                <a:buSzTx/>
                <a:buFontTx/>
                <a:buNone/>
                <a:tabLst/>
                <a:defRPr/>
              </a:pPr>
              <a:t>85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38522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endParaRPr lang="ja-JP" altLang="en-US">
              <a:ea typeface="ＭＳ Ｐ明朝" charset="-128"/>
            </a:endParaRPr>
          </a:p>
        </p:txBody>
      </p:sp>
    </p:spTree>
    <p:extLst>
      <p:ext uri="{BB962C8B-B14F-4D97-AF65-F5344CB8AC3E}">
        <p14:creationId xmlns:p14="http://schemas.microsoft.com/office/powerpoint/2010/main" val="3128517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対象期間における平均指導回数は</a:t>
            </a:r>
            <a:r>
              <a:rPr kumimoji="1" lang="en-US" altLang="ja-JP" sz="1200" kern="1200" dirty="0">
                <a:solidFill>
                  <a:schemeClr val="tx1"/>
                </a:solidFill>
                <a:effectLst/>
                <a:latin typeface="+mn-lt"/>
                <a:ea typeface="+mn-ea"/>
                <a:cs typeface="+mn-cs"/>
              </a:rPr>
              <a:t>1.26</a:t>
            </a:r>
            <a:r>
              <a:rPr kumimoji="1" lang="ja-JP" altLang="ja-JP" sz="1200" kern="1200" dirty="0">
                <a:solidFill>
                  <a:schemeClr val="tx1"/>
                </a:solidFill>
                <a:effectLst/>
                <a:latin typeface="+mn-lt"/>
                <a:ea typeface="+mn-ea"/>
                <a:cs typeface="+mn-cs"/>
              </a:rPr>
              <a:t>回であった．また，指導回数は</a:t>
            </a:r>
            <a:r>
              <a:rPr kumimoji="1" lang="en-US" altLang="ja-JP" sz="1200" u="sng" kern="1200" dirty="0">
                <a:solidFill>
                  <a:schemeClr val="tx1"/>
                </a:solidFill>
                <a:effectLst/>
                <a:latin typeface="+mn-lt"/>
                <a:ea typeface="+mn-ea"/>
                <a:cs typeface="+mn-cs"/>
              </a:rPr>
              <a:t>1</a:t>
            </a:r>
            <a:r>
              <a:rPr kumimoji="1" lang="ja-JP" altLang="ja-JP" sz="1200" u="sng" kern="1200" dirty="0">
                <a:solidFill>
                  <a:schemeClr val="tx1"/>
                </a:solidFill>
                <a:effectLst/>
                <a:latin typeface="+mn-lt"/>
                <a:ea typeface="+mn-ea"/>
                <a:cs typeface="+mn-cs"/>
              </a:rPr>
              <a:t>患者あたり</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回のみが</a:t>
            </a:r>
            <a:r>
              <a:rPr kumimoji="1" lang="en-US" altLang="ja-JP" sz="1200" kern="1200" dirty="0">
                <a:solidFill>
                  <a:schemeClr val="tx1"/>
                </a:solidFill>
                <a:effectLst/>
                <a:latin typeface="+mn-lt"/>
                <a:ea typeface="+mn-ea"/>
                <a:cs typeface="+mn-cs"/>
              </a:rPr>
              <a:t>84</a:t>
            </a:r>
            <a:r>
              <a:rPr kumimoji="1" lang="ja-JP" altLang="ja-JP" sz="1200" kern="1200" dirty="0">
                <a:solidFill>
                  <a:schemeClr val="tx1"/>
                </a:solidFill>
                <a:effectLst/>
                <a:latin typeface="+mn-lt"/>
                <a:ea typeface="+mn-ea"/>
                <a:cs typeface="+mn-cs"/>
              </a:rPr>
              <a:t>％を占めた．これは急性期病院であることを反映していると考えられる．</a:t>
            </a:r>
          </a:p>
        </p:txBody>
      </p:sp>
      <p:sp>
        <p:nvSpPr>
          <p:cNvPr id="4" name="スライド番号プレースホルダー 3"/>
          <p:cNvSpPr>
            <a:spLocks noGrp="1"/>
          </p:cNvSpPr>
          <p:nvPr>
            <p:ph type="sldNum" sz="quarter" idx="10"/>
          </p:nvPr>
        </p:nvSpPr>
        <p:spPr/>
        <p:txBody>
          <a:bodyPr/>
          <a:lstStyle/>
          <a:p>
            <a:fld id="{D0C5550A-CAF0-4C4B-8C3A-896DF8FC08D9}" type="slidenum">
              <a:rPr kumimoji="1" lang="ja-JP" altLang="en-US" smtClean="0"/>
              <a:t>104</a:t>
            </a:fld>
            <a:endParaRPr kumimoji="1" lang="ja-JP" altLang="en-US" dirty="0"/>
          </a:p>
        </p:txBody>
      </p:sp>
    </p:spTree>
    <p:extLst>
      <p:ext uri="{BB962C8B-B14F-4D97-AF65-F5344CB8AC3E}">
        <p14:creationId xmlns:p14="http://schemas.microsoft.com/office/powerpoint/2010/main" val="3105695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dirty="0"/>
              <a:t>排尿自立指導数の多い疾患としては，多い順に経尿道的ホルミウムレーザー前立腺核出術術後，脳梗塞</a:t>
            </a:r>
            <a:r>
              <a:rPr lang="ja-JP" altLang="en-US" dirty="0"/>
              <a:t>，</a:t>
            </a:r>
            <a:r>
              <a:rPr lang="ja-JP" altLang="en-US" dirty="0">
                <a:solidFill>
                  <a:srgbClr val="000000"/>
                </a:solidFill>
                <a:latin typeface="ＭＳ 明朝" panose="02020609040205080304" pitchFamily="17" charset="-128"/>
                <a:ea typeface="ＭＳ 明朝" panose="02020609040205080304" pitchFamily="17" charset="-128"/>
              </a:rPr>
              <a:t>腰部脊柱管狭窄症術後</a:t>
            </a:r>
            <a:r>
              <a:rPr lang="ja-JP" altLang="ja-JP" dirty="0"/>
              <a:t>であった．これは当院の特徴を如実に示している．当院は，脳神経外科</a:t>
            </a:r>
            <a:r>
              <a:rPr lang="ja-JP" altLang="en-US" dirty="0"/>
              <a:t>，</a:t>
            </a:r>
            <a:r>
              <a:rPr lang="ja-JP" altLang="ja-JP" dirty="0"/>
              <a:t>整形外科の患者数，手術数が同規模の病院と比して多いこと，泌尿器科では，経尿道的ホルミウムレーザー前立腺核出術が特に多いためと考えられる．</a:t>
            </a:r>
            <a:endParaRPr kumimoji="1" lang="ja-JP" altLang="en-US" dirty="0"/>
          </a:p>
        </p:txBody>
      </p:sp>
      <p:sp>
        <p:nvSpPr>
          <p:cNvPr id="4" name="スライド番号プレースホルダー 3"/>
          <p:cNvSpPr>
            <a:spLocks noGrp="1"/>
          </p:cNvSpPr>
          <p:nvPr>
            <p:ph type="sldNum" sz="quarter" idx="10"/>
          </p:nvPr>
        </p:nvSpPr>
        <p:spPr/>
        <p:txBody>
          <a:bodyPr/>
          <a:lstStyle/>
          <a:p>
            <a:fld id="{D0C5550A-CAF0-4C4B-8C3A-896DF8FC08D9}" type="slidenum">
              <a:rPr kumimoji="1" lang="ja-JP" altLang="en-US" smtClean="0"/>
              <a:t>105</a:t>
            </a:fld>
            <a:endParaRPr kumimoji="1" lang="ja-JP" altLang="en-US" dirty="0"/>
          </a:p>
        </p:txBody>
      </p:sp>
    </p:spTree>
    <p:extLst>
      <p:ext uri="{BB962C8B-B14F-4D97-AF65-F5344CB8AC3E}">
        <p14:creationId xmlns:p14="http://schemas.microsoft.com/office/powerpoint/2010/main" val="3989403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フィッシャーの正確確率検定　</a:t>
            </a:r>
            <a:r>
              <a:rPr lang="ja-JP" altLang="en-US" sz="1200" dirty="0" smtClean="0"/>
              <a:t>Ｐ＜</a:t>
            </a:r>
            <a:r>
              <a:rPr lang="en-US" altLang="ja-JP" sz="1200" dirty="0" smtClean="0"/>
              <a:t>0.01</a:t>
            </a:r>
            <a:endParaRPr kumimoji="1" lang="ja-JP" altLang="en-US" dirty="0"/>
          </a:p>
        </p:txBody>
      </p:sp>
      <p:sp>
        <p:nvSpPr>
          <p:cNvPr id="4" name="スライド番号プレースホルダー 3"/>
          <p:cNvSpPr>
            <a:spLocks noGrp="1"/>
          </p:cNvSpPr>
          <p:nvPr>
            <p:ph type="sldNum" sz="quarter" idx="10"/>
          </p:nvPr>
        </p:nvSpPr>
        <p:spPr/>
        <p:txBody>
          <a:bodyPr/>
          <a:lstStyle/>
          <a:p>
            <a:fld id="{D0C5550A-CAF0-4C4B-8C3A-896DF8FC08D9}" type="slidenum">
              <a:rPr kumimoji="1" lang="ja-JP" altLang="en-US" smtClean="0"/>
              <a:pPr/>
              <a:t>106</a:t>
            </a:fld>
            <a:endParaRPr kumimoji="1" lang="ja-JP" altLang="en-US"/>
          </a:p>
        </p:txBody>
      </p:sp>
    </p:spTree>
    <p:extLst>
      <p:ext uri="{BB962C8B-B14F-4D97-AF65-F5344CB8AC3E}">
        <p14:creationId xmlns:p14="http://schemas.microsoft.com/office/powerpoint/2010/main" val="781933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endParaRPr lang="ja-JP" altLang="en-US">
              <a:ea typeface="ＭＳ Ｐ明朝"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0C5550A-CAF0-4C4B-8C3A-896DF8FC08D9}" type="slidenum">
              <a:rPr kumimoji="1" lang="ja-JP" altLang="en-US" smtClean="0"/>
              <a:t>107</a:t>
            </a:fld>
            <a:endParaRPr kumimoji="1" lang="ja-JP" altLang="en-US" dirty="0"/>
          </a:p>
        </p:txBody>
      </p:sp>
    </p:spTree>
    <p:extLst>
      <p:ext uri="{BB962C8B-B14F-4D97-AF65-F5344CB8AC3E}">
        <p14:creationId xmlns:p14="http://schemas.microsoft.com/office/powerpoint/2010/main" val="41918839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dirty="0"/>
              <a:t>カテーテル関連尿路感染は，不要なカテーテル留置を避けることでその発生率を低下することが可能となる．多くのカテーテル挿入患者は問題なく抜去できているが，カテーテル関連尿路感染のリスクが高い患者をいかに見つけ，適切に対応するかがカテーテル関連尿路感染発生率の低下につながると考える．排尿自立指導を導入し，適宜講義を行うなど，教育に努めたこと，排尿に関する意識を高めたことが，当院においてカテーテル関連尿路感染発生率が有意に低下した理由の一つと考える．</a:t>
            </a:r>
            <a:endParaRPr kumimoji="1" lang="ja-JP" altLang="en-US" dirty="0"/>
          </a:p>
        </p:txBody>
      </p:sp>
      <p:sp>
        <p:nvSpPr>
          <p:cNvPr id="4" name="スライド番号プレースホルダー 3"/>
          <p:cNvSpPr>
            <a:spLocks noGrp="1"/>
          </p:cNvSpPr>
          <p:nvPr>
            <p:ph type="sldNum" sz="quarter" idx="10"/>
          </p:nvPr>
        </p:nvSpPr>
        <p:spPr/>
        <p:txBody>
          <a:bodyPr/>
          <a:lstStyle/>
          <a:p>
            <a:fld id="{D0C5550A-CAF0-4C4B-8C3A-896DF8FC08D9}" type="slidenum">
              <a:rPr kumimoji="1" lang="ja-JP" altLang="en-US" smtClean="0"/>
              <a:t>108</a:t>
            </a:fld>
            <a:endParaRPr kumimoji="1" lang="ja-JP" altLang="en-US" dirty="0"/>
          </a:p>
        </p:txBody>
      </p:sp>
    </p:spTree>
    <p:extLst>
      <p:ext uri="{BB962C8B-B14F-4D97-AF65-F5344CB8AC3E}">
        <p14:creationId xmlns:p14="http://schemas.microsoft.com/office/powerpoint/2010/main" val="19931983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0C5550A-CAF0-4C4B-8C3A-896DF8FC08D9}" type="slidenum">
              <a:rPr kumimoji="1" lang="ja-JP" altLang="en-US" smtClean="0"/>
              <a:pPr/>
              <a:t>109</a:t>
            </a:fld>
            <a:endParaRPr kumimoji="1" lang="ja-JP" altLang="en-US"/>
          </a:p>
        </p:txBody>
      </p:sp>
    </p:spTree>
    <p:extLst>
      <p:ext uri="{BB962C8B-B14F-4D97-AF65-F5344CB8AC3E}">
        <p14:creationId xmlns:p14="http://schemas.microsoft.com/office/powerpoint/2010/main" val="1398379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48D28F-8944-4A6D-BF66-1FAD096A9FFC}" type="slidenum">
              <a:rPr lang="en-US" altLang="ja-JP" smtClean="0"/>
              <a:pPr/>
              <a:t>110</a:t>
            </a:fld>
            <a:endParaRPr lang="en-US" altLang="ja-JP"/>
          </a:p>
        </p:txBody>
      </p:sp>
    </p:spTree>
    <p:extLst>
      <p:ext uri="{BB962C8B-B14F-4D97-AF65-F5344CB8AC3E}">
        <p14:creationId xmlns:p14="http://schemas.microsoft.com/office/powerpoint/2010/main" val="3535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48D28F-8944-4A6D-BF66-1FAD096A9FFC}" type="slidenum">
              <a:rPr lang="en-US" altLang="ja-JP" smtClean="0"/>
              <a:pPr/>
              <a:t>10</a:t>
            </a:fld>
            <a:endParaRPr lang="en-US" altLang="ja-JP"/>
          </a:p>
        </p:txBody>
      </p:sp>
    </p:spTree>
    <p:extLst>
      <p:ext uri="{BB962C8B-B14F-4D97-AF65-F5344CB8AC3E}">
        <p14:creationId xmlns:p14="http://schemas.microsoft.com/office/powerpoint/2010/main" val="804819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48D28F-8944-4A6D-BF66-1FAD096A9FFC}" type="slidenum">
              <a:rPr lang="en-US" altLang="ja-JP" smtClean="0"/>
              <a:pPr/>
              <a:t>11</a:t>
            </a:fld>
            <a:endParaRPr lang="en-US" altLang="ja-JP"/>
          </a:p>
        </p:txBody>
      </p:sp>
    </p:spTree>
    <p:extLst>
      <p:ext uri="{BB962C8B-B14F-4D97-AF65-F5344CB8AC3E}">
        <p14:creationId xmlns:p14="http://schemas.microsoft.com/office/powerpoint/2010/main" val="804819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4"/>
          <p:cNvSpPr>
            <a:spLocks noGrp="1" noChangeArrowheads="1"/>
          </p:cNvSpPr>
          <p:nvPr>
            <p:ph type="sldNum" sz="quarter" idx="5"/>
          </p:nvPr>
        </p:nvSpPr>
        <p:spPr/>
        <p:txBody>
          <a:bodyPr/>
          <a:lstStyle/>
          <a:p>
            <a:pPr>
              <a:defRPr/>
            </a:pPr>
            <a:fld id="{4D6926CD-9149-4CEC-ABFB-DA60F3B58DCE}" type="slidenum">
              <a:rPr lang="en-US" altLang="ja-JP" smtClean="0">
                <a:solidFill>
                  <a:prstClr val="black"/>
                </a:solidFill>
              </a:rPr>
              <a:pPr>
                <a:defRPr/>
              </a:pPr>
              <a:t>13</a:t>
            </a:fld>
            <a:endParaRPr lang="en-US" altLang="ja-JP">
              <a:solidFill>
                <a:prstClr val="black"/>
              </a:solidFill>
            </a:endParaRPr>
          </a:p>
        </p:txBody>
      </p:sp>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xfrm>
            <a:off x="153990" y="4637093"/>
            <a:ext cx="6499225" cy="5054599"/>
          </a:xfrm>
          <a:noFill/>
          <a:ln/>
        </p:spPr>
        <p:txBody>
          <a:bodyPr/>
          <a:lstStyle/>
          <a:p>
            <a:pPr marL="166432" indent="-166432">
              <a:lnSpc>
                <a:spcPct val="120000"/>
              </a:lnSpc>
              <a:buFontTx/>
              <a:buChar char="•"/>
            </a:pPr>
            <a:r>
              <a:rPr lang="en-US" altLang="ja-JP" dirty="0" err="1"/>
              <a:t>Micturition</a:t>
            </a:r>
            <a:r>
              <a:rPr lang="en-US" altLang="ja-JP" dirty="0"/>
              <a:t> involves storage and voiding phases.</a:t>
            </a:r>
          </a:p>
          <a:p>
            <a:pPr marL="166432" indent="-166432">
              <a:lnSpc>
                <a:spcPct val="120000"/>
              </a:lnSpc>
              <a:buFontTx/>
              <a:buChar char="•"/>
            </a:pPr>
            <a:r>
              <a:rPr lang="en-US" altLang="ja-JP" u="sng" dirty="0"/>
              <a:t>Storage phase</a:t>
            </a:r>
            <a:r>
              <a:rPr lang="en-US" altLang="ja-JP" dirty="0"/>
              <a:t> – bladder expands to accumulate urine without any significant change </a:t>
            </a:r>
            <a:br>
              <a:rPr lang="en-US" altLang="ja-JP" dirty="0"/>
            </a:br>
            <a:r>
              <a:rPr lang="en-US" altLang="ja-JP" dirty="0"/>
              <a:t>in </a:t>
            </a:r>
            <a:r>
              <a:rPr lang="en-US" altLang="ja-JP" dirty="0" err="1"/>
              <a:t>intravesicular</a:t>
            </a:r>
            <a:r>
              <a:rPr lang="en-US" altLang="ja-JP" dirty="0"/>
              <a:t> pressure. </a:t>
            </a:r>
          </a:p>
          <a:p>
            <a:pPr marL="345544" lvl="1" indent="-179113">
              <a:lnSpc>
                <a:spcPct val="120000"/>
              </a:lnSpc>
              <a:buFontTx/>
              <a:buChar char="•"/>
            </a:pPr>
            <a:r>
              <a:rPr lang="en-US" altLang="ja-JP" dirty="0"/>
              <a:t>Low afferent activity in stretch receptor sensory nerves (bladder wall) – triggers  sympathetic efferent activity and inhibits parasympathetic efferent activity to the bladder and urethra.</a:t>
            </a:r>
          </a:p>
          <a:p>
            <a:pPr marL="345544" lvl="1" indent="-179113">
              <a:lnSpc>
                <a:spcPct val="120000"/>
              </a:lnSpc>
              <a:buFontTx/>
              <a:buChar char="•"/>
            </a:pPr>
            <a:r>
              <a:rPr lang="en-US" altLang="ja-JP" dirty="0"/>
              <a:t>Sympathetic nerves activation facilitates storage by increasing bladder compliance </a:t>
            </a:r>
            <a:br>
              <a:rPr lang="en-US" altLang="ja-JP" dirty="0"/>
            </a:br>
            <a:r>
              <a:rPr lang="en-US" altLang="ja-JP" dirty="0"/>
              <a:t>(via stimulation of beta adrenergic receptors in bladder smooth muscle). </a:t>
            </a:r>
          </a:p>
          <a:p>
            <a:pPr marL="345544" lvl="1" indent="-179113">
              <a:lnSpc>
                <a:spcPct val="120000"/>
              </a:lnSpc>
              <a:buFontTx/>
              <a:buChar char="•"/>
            </a:pPr>
            <a:r>
              <a:rPr lang="en-US" altLang="ja-JP" dirty="0"/>
              <a:t>Parasympathetic inhibition results in the inhibition of bladder contractile activity.</a:t>
            </a:r>
          </a:p>
          <a:p>
            <a:pPr marL="345544" lvl="1" indent="-179113">
              <a:lnSpc>
                <a:spcPct val="120000"/>
              </a:lnSpc>
              <a:buFontTx/>
              <a:buChar char="•"/>
            </a:pPr>
            <a:r>
              <a:rPr lang="en-US" altLang="ja-JP" dirty="0"/>
              <a:t>Increased somatic efferent activity to distal urethral sphincter maintains urethral closure.</a:t>
            </a:r>
          </a:p>
          <a:p>
            <a:pPr marL="166432" indent="-166432">
              <a:lnSpc>
                <a:spcPct val="120000"/>
              </a:lnSpc>
              <a:buFontTx/>
              <a:buChar char="•"/>
            </a:pPr>
            <a:r>
              <a:rPr lang="en-US" altLang="ja-JP" u="sng" dirty="0"/>
              <a:t>Voiding phase</a:t>
            </a:r>
            <a:r>
              <a:rPr lang="en-US" altLang="ja-JP" dirty="0"/>
              <a:t> – the male bladder can store up to 500 ml; beyond this amount, bladder wall tension results in pain and urgent desire to </a:t>
            </a:r>
            <a:r>
              <a:rPr lang="en-US" altLang="ja-JP" dirty="0" err="1"/>
              <a:t>micturate</a:t>
            </a:r>
            <a:r>
              <a:rPr lang="en-US" altLang="ja-JP" dirty="0"/>
              <a:t>.</a:t>
            </a:r>
          </a:p>
          <a:p>
            <a:pPr marL="345544" lvl="1" indent="-179113">
              <a:lnSpc>
                <a:spcPct val="120000"/>
              </a:lnSpc>
              <a:buFontTx/>
              <a:buChar char="•"/>
            </a:pPr>
            <a:r>
              <a:rPr lang="en-US" altLang="ja-JP" dirty="0"/>
              <a:t>Increased afferent activity from bladder triggers the </a:t>
            </a:r>
            <a:r>
              <a:rPr lang="en-US" altLang="ja-JP" dirty="0" err="1"/>
              <a:t>micturition</a:t>
            </a:r>
            <a:r>
              <a:rPr lang="en-US" altLang="ja-JP" dirty="0"/>
              <a:t> center in the </a:t>
            </a:r>
            <a:r>
              <a:rPr lang="en-US" altLang="ja-JP" dirty="0" err="1"/>
              <a:t>rostral</a:t>
            </a:r>
            <a:r>
              <a:rPr lang="en-US" altLang="ja-JP" dirty="0"/>
              <a:t> </a:t>
            </a:r>
            <a:r>
              <a:rPr lang="en-US" altLang="ja-JP" dirty="0" err="1"/>
              <a:t>pons</a:t>
            </a:r>
            <a:r>
              <a:rPr lang="en-US" altLang="ja-JP" dirty="0"/>
              <a:t> – results in the inhibition of somatic efferent activity to distal urethral sphincter and inhibition of sympathetic efferent activity to the bladder.</a:t>
            </a:r>
          </a:p>
          <a:p>
            <a:pPr marL="345544" lvl="1" indent="-179113">
              <a:lnSpc>
                <a:spcPct val="120000"/>
              </a:lnSpc>
              <a:buFontTx/>
              <a:buChar char="•"/>
            </a:pPr>
            <a:r>
              <a:rPr lang="en-US" altLang="ja-JP" dirty="0"/>
              <a:t>Pontine impulses activate parasympathetic nerves in spinal cord segments S2, S3, and S4 .</a:t>
            </a:r>
          </a:p>
          <a:p>
            <a:pPr marL="345544" lvl="1" indent="-179113">
              <a:lnSpc>
                <a:spcPct val="120000"/>
              </a:lnSpc>
              <a:buFontTx/>
              <a:buChar char="•"/>
            </a:pPr>
            <a:r>
              <a:rPr lang="en-US" altLang="ja-JP" dirty="0"/>
              <a:t>Postganglionic parasympathetic fibers in bladder wall (which innervate bladder wall </a:t>
            </a:r>
            <a:r>
              <a:rPr lang="en-US" altLang="ja-JP" dirty="0" err="1"/>
              <a:t>detrusor</a:t>
            </a:r>
            <a:r>
              <a:rPr lang="en-US" altLang="ja-JP" dirty="0"/>
              <a:t> muscle) are activated (via </a:t>
            </a:r>
            <a:r>
              <a:rPr lang="en-US" altLang="ja-JP" dirty="0" err="1"/>
              <a:t>muscarinic</a:t>
            </a:r>
            <a:r>
              <a:rPr lang="en-US" altLang="ja-JP" dirty="0"/>
              <a:t> receptors), leading to bladder wall contraction and urination.</a:t>
            </a:r>
          </a:p>
          <a:p>
            <a:pPr marL="345544" lvl="1" indent="-179113">
              <a:lnSpc>
                <a:spcPct val="120000"/>
              </a:lnSpc>
            </a:pPr>
            <a:endParaRPr lang="en-US" altLang="ja-JP" sz="1000" dirty="0"/>
          </a:p>
        </p:txBody>
      </p:sp>
    </p:spTree>
    <p:extLst>
      <p:ext uri="{BB962C8B-B14F-4D97-AF65-F5344CB8AC3E}">
        <p14:creationId xmlns:p14="http://schemas.microsoft.com/office/powerpoint/2010/main" val="426909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endParaRPr lang="ja-JP" altLang="en-US">
              <a:ea typeface="ＭＳ Ｐ明朝"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p:cNvSpPr>
            <a:spLocks noGrp="1" noChangeArrowheads="1"/>
          </p:cNvSpPr>
          <p:nvPr>
            <p:ph type="sldNum" sz="quarter" idx="5"/>
          </p:nvPr>
        </p:nvSpPr>
        <p:spPr/>
        <p:txBody>
          <a:bodyPr/>
          <a:lstStyle/>
          <a:p>
            <a:pPr>
              <a:defRPr/>
            </a:pPr>
            <a:fld id="{FC881331-B7E7-4DB2-BD2E-3159DB66C76B}" type="slidenum">
              <a:rPr lang="en-US" altLang="ja-JP" smtClean="0">
                <a:solidFill>
                  <a:prstClr val="black"/>
                </a:solidFill>
              </a:rPr>
              <a:pPr>
                <a:defRPr/>
              </a:pPr>
              <a:t>19</a:t>
            </a:fld>
            <a:endParaRPr lang="en-US" altLang="ja-JP">
              <a:solidFill>
                <a:prstClr val="black"/>
              </a:solidFill>
            </a:endParaRPr>
          </a:p>
        </p:txBody>
      </p:sp>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pPr marL="228567" indent="-228567"/>
            <a:endParaRPr lang="en-US" altLang="ja-JP" sz="800" dirty="0">
              <a:cs typeface="Arial" charset="0"/>
            </a:endParaRPr>
          </a:p>
          <a:p>
            <a:pPr marL="228567" indent="-228567"/>
            <a:endParaRPr lang="en-US" altLang="ja-JP" sz="800" dirty="0">
              <a:cs typeface="Arial" charset="0"/>
            </a:endParaRPr>
          </a:p>
          <a:p>
            <a:pPr marL="228567" indent="-228567">
              <a:lnSpc>
                <a:spcPct val="120000"/>
              </a:lnSpc>
            </a:pPr>
            <a:endParaRPr lang="en-US" altLang="ja-JP" sz="1000" dirty="0"/>
          </a:p>
        </p:txBody>
      </p:sp>
    </p:spTree>
    <p:extLst>
      <p:ext uri="{BB962C8B-B14F-4D97-AF65-F5344CB8AC3E}">
        <p14:creationId xmlns:p14="http://schemas.microsoft.com/office/powerpoint/2010/main" val="2960859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pic>
        <p:nvPicPr>
          <p:cNvPr id="4" name="図 12" descr="ユリーフマスタ1==.png"/>
          <p:cNvPicPr>
            <a:picLocks noChangeAspect="1"/>
          </p:cNvPicPr>
          <p:nvPr userDrawn="1"/>
        </p:nvPicPr>
        <p:blipFill>
          <a:blip r:embed="rId2" cstate="print"/>
          <a:srcRect/>
          <a:stretch>
            <a:fillRect/>
          </a:stretch>
        </p:blipFill>
        <p:spPr bwMode="auto">
          <a:xfrm>
            <a:off x="0" y="3175"/>
            <a:ext cx="9144000" cy="6854825"/>
          </a:xfrm>
          <a:prstGeom prst="rect">
            <a:avLst/>
          </a:prstGeom>
          <a:noFill/>
          <a:ln w="9525">
            <a:noFill/>
            <a:miter lim="800000"/>
            <a:headEnd/>
            <a:tailEnd/>
          </a:ln>
        </p:spPr>
      </p:pic>
      <p:sp>
        <p:nvSpPr>
          <p:cNvPr id="61442" name="Rectangle 2"/>
          <p:cNvSpPr>
            <a:spLocks noGrp="1" noChangeArrowheads="1"/>
          </p:cNvSpPr>
          <p:nvPr>
            <p:ph type="ctrTitle"/>
          </p:nvPr>
        </p:nvSpPr>
        <p:spPr>
          <a:xfrm>
            <a:off x="350838" y="2276475"/>
            <a:ext cx="8424862" cy="1470025"/>
          </a:xfrm>
        </p:spPr>
        <p:txBody>
          <a:bodyPr/>
          <a:lstStyle>
            <a:lvl1pPr algn="ctr">
              <a:lnSpc>
                <a:spcPct val="120000"/>
              </a:lnSpc>
              <a:defRPr smtClean="0"/>
            </a:lvl1pPr>
          </a:lstStyle>
          <a:p>
            <a:pPr lvl="0"/>
            <a:r>
              <a:rPr lang="ja-JP" altLang="en-US" noProof="0"/>
              <a:t>マスタ タイトルの書式設定</a:t>
            </a:r>
          </a:p>
        </p:txBody>
      </p:sp>
      <p:sp>
        <p:nvSpPr>
          <p:cNvPr id="61443"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smtClean="0"/>
            </a:lvl1pPr>
          </a:lstStyle>
          <a:p>
            <a:pPr lvl="0"/>
            <a:r>
              <a:rPr lang="ja-JP" altLang="en-US" noProof="0"/>
              <a:t>マスタ サブタイトルの書式設定</a:t>
            </a:r>
          </a:p>
        </p:txBody>
      </p:sp>
      <p:sp>
        <p:nvSpPr>
          <p:cNvPr id="5" name="Rectangle 4"/>
          <p:cNvSpPr>
            <a:spLocks noGrp="1" noChangeArrowheads="1"/>
          </p:cNvSpPr>
          <p:nvPr>
            <p:ph type="dt" sz="half" idx="10"/>
          </p:nvPr>
        </p:nvSpPr>
        <p:spPr/>
        <p:txBody>
          <a:bodyPr/>
          <a:lstStyle>
            <a:lvl1pPr>
              <a:defRPr/>
            </a:lvl1pPr>
          </a:lstStyle>
          <a:p>
            <a:fld id="{1F7F63B6-F892-47C4-9B92-7D4F8DD21A4F}" type="datetime1">
              <a:rPr lang="ja-JP" altLang="en-US"/>
              <a:pPr/>
              <a:t>2018/11/19</a:t>
            </a:fld>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6553200" y="6245225"/>
            <a:ext cx="2133600" cy="476250"/>
          </a:xfrm>
        </p:spPr>
        <p:txBody>
          <a:bodyPr/>
          <a:lstStyle>
            <a:lvl1pPr>
              <a:defRPr/>
            </a:lvl1pPr>
          </a:lstStyle>
          <a:p>
            <a:fld id="{CB4A5241-EDC0-42AD-95A0-DEFF64CD4FB6}" type="slidenum">
              <a:rPr lang="en-US" altLang="ja-JP"/>
              <a:pPr/>
              <a:t>‹#›</a:t>
            </a:fld>
            <a:endParaRPr lang="en-US" altLang="ja-JP"/>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fld id="{A12CAD66-F640-487D-8A77-08DC487862A8}" type="datetime1">
              <a:rPr lang="ja-JP" altLang="en-US"/>
              <a:pPr/>
              <a:t>2018/11/19</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2454E346-84CE-46B5-8DEB-2D268B27460B}"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fld id="{7733CDF8-B026-4DD9-A7C0-37928D7D3CD7}" type="datetime1">
              <a:rPr lang="ja-JP" altLang="en-US"/>
              <a:pPr/>
              <a:t>2018/11/19</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B2932A0B-C797-4FD3-B8DF-2B1667E09814}" type="slidenum">
              <a:rPr lang="en-US" altLang="ja-JP"/>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18288" y="214313"/>
            <a:ext cx="2057400" cy="580707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46088" y="214313"/>
            <a:ext cx="6019800" cy="580707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fld id="{79CD4930-4FCD-4E9E-BCFC-D39147BA93FD}" type="datetime1">
              <a:rPr lang="ja-JP" altLang="en-US"/>
              <a:pPr/>
              <a:t>2018/11/19</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76CFA5A6-E286-468A-9CB3-FDCBBF122A0C}"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fld id="{A403172F-8EB8-4A8E-BA8F-2C8489A26185}" type="datetime1">
              <a:rPr lang="ja-JP" altLang="en-US"/>
              <a:pPr/>
              <a:t>2018/11/19</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8C25916E-1F27-410A-9F04-6835EC8D50DF}" type="slidenum">
              <a:rPr lang="en-US" altLang="ja-JP"/>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fld id="{2589E265-C0AE-4125-871A-22CCD3B26E28}" type="datetime1">
              <a:rPr lang="ja-JP" altLang="en-US"/>
              <a:pPr/>
              <a:t>2018/11/19</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CA423794-889D-44F1-9B35-1EB9443D0300}" type="slidenum">
              <a:rPr lang="en-US" altLang="ja-JP"/>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fld id="{2CB927EF-3A42-4C66-A7BE-D22C961ECD24}" type="datetime1">
              <a:rPr lang="ja-JP" altLang="en-US"/>
              <a:pPr/>
              <a:t>2018/11/19</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9232F621-1E44-4EC8-8E0D-9A46A157499D}" type="slidenum">
              <a:rPr lang="en-US" altLang="ja-JP"/>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46088" y="1135063"/>
            <a:ext cx="4038600" cy="4886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37088" y="1135063"/>
            <a:ext cx="4038600" cy="4886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fld id="{81F0ACA2-F950-405C-AEDC-EBC5B82D6D3F}" type="datetime1">
              <a:rPr lang="ja-JP" altLang="en-US"/>
              <a:pPr/>
              <a:t>2018/11/19</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89D9F3E8-D7CB-4013-AE0F-89C3868372C6}" type="slidenum">
              <a:rPr lang="en-US" altLang="ja-JP"/>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fld id="{ABD836EF-3E8E-4E51-B3CD-59909D96D130}" type="datetime1">
              <a:rPr lang="ja-JP" altLang="en-US"/>
              <a:pPr/>
              <a:t>2018/11/19</a:t>
            </a:fld>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7496DD5D-4E7E-4474-97B1-6DCC1E8F6112}" type="slidenum">
              <a:rPr lang="en-US" altLang="ja-JP"/>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正方形/長方形 2"/>
          <p:cNvSpPr/>
          <p:nvPr userDrawn="1"/>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ja-JP" altLang="en-US" sz="1800">
              <a:latin typeface="Arial" charset="0"/>
              <a:ea typeface="ＭＳ Ｐゴシック" pitchFamily="50" charset="-128"/>
              <a:cs typeface="ＭＳ Ｐゴシック" charset="-128"/>
            </a:endParaRPr>
          </a:p>
        </p:txBody>
      </p:sp>
      <p:pic>
        <p:nvPicPr>
          <p:cNvPr id="4" name="図 13" descr="ユリーフマスタ2.png"/>
          <p:cNvPicPr>
            <a:picLocks noChangeAspect="1"/>
          </p:cNvPicPr>
          <p:nvPr userDrawn="1"/>
        </p:nvPicPr>
        <p:blipFill>
          <a:blip r:embed="rId2" cstate="print"/>
          <a:srcRect r="224"/>
          <a:stretch>
            <a:fillRect/>
          </a:stretch>
        </p:blipFill>
        <p:spPr bwMode="auto">
          <a:xfrm>
            <a:off x="0" y="3175"/>
            <a:ext cx="9144000" cy="6854825"/>
          </a:xfrm>
          <a:prstGeom prst="rect">
            <a:avLst/>
          </a:prstGeom>
          <a:noFill/>
          <a:ln w="9525">
            <a:noFill/>
            <a:miter lim="800000"/>
            <a:headEnd/>
            <a:tailEnd/>
          </a:ln>
        </p:spPr>
      </p:pic>
      <p:sp>
        <p:nvSpPr>
          <p:cNvPr id="2" name="タイトル 1"/>
          <p:cNvSpPr>
            <a:spLocks noGrp="1"/>
          </p:cNvSpPr>
          <p:nvPr>
            <p:ph type="title"/>
          </p:nvPr>
        </p:nvSpPr>
        <p:spPr>
          <a:xfrm>
            <a:off x="609600" y="46038"/>
            <a:ext cx="8080375" cy="908050"/>
          </a:xfrm>
        </p:spPr>
        <p:txBody>
          <a:bodyPr/>
          <a:lstStyle/>
          <a:p>
            <a:r>
              <a:rPr lang="ja-JP" altLang="en-US"/>
              <a:t>マスタ タイトルの書式設定</a:t>
            </a:r>
          </a:p>
        </p:txBody>
      </p:sp>
      <p:sp>
        <p:nvSpPr>
          <p:cNvPr id="5" name="Rectangle 4"/>
          <p:cNvSpPr>
            <a:spLocks noGrp="1" noChangeArrowheads="1"/>
          </p:cNvSpPr>
          <p:nvPr>
            <p:ph type="dt" sz="half" idx="10"/>
          </p:nvPr>
        </p:nvSpPr>
        <p:spPr/>
        <p:txBody>
          <a:bodyPr/>
          <a:lstStyle>
            <a:lvl1pPr>
              <a:defRPr/>
            </a:lvl1pPr>
          </a:lstStyle>
          <a:p>
            <a:fld id="{0EAB441E-031E-48E5-9DC9-CA3072504450}" type="datetime1">
              <a:rPr lang="ja-JP" altLang="en-US"/>
              <a:pPr/>
              <a:t>2018/11/19</a:t>
            </a:fld>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010400" y="6616700"/>
            <a:ext cx="2133600" cy="196850"/>
          </a:xfrm>
        </p:spPr>
        <p:txBody>
          <a:bodyPr/>
          <a:lstStyle>
            <a:lvl1pPr>
              <a:defRPr>
                <a:solidFill>
                  <a:schemeClr val="bg1"/>
                </a:solidFill>
              </a:defRPr>
            </a:lvl1pPr>
          </a:lstStyle>
          <a:p>
            <a:fld id="{E0BE65C5-F1F4-4D1C-8110-5B48CF2F4716}" type="slidenum">
              <a:rPr lang="en-US" altLang="ja-JP"/>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正方形/長方形 1"/>
          <p:cNvSpPr/>
          <p:nvPr userDrawn="1"/>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ja-JP" altLang="en-US" sz="1800">
              <a:latin typeface="Arial" charset="0"/>
              <a:ea typeface="ＭＳ Ｐゴシック" pitchFamily="50" charset="-128"/>
              <a:cs typeface="ＭＳ Ｐゴシック" charset="-128"/>
            </a:endParaRPr>
          </a:p>
        </p:txBody>
      </p:sp>
      <p:sp>
        <p:nvSpPr>
          <p:cNvPr id="3" name="Rectangle 4"/>
          <p:cNvSpPr>
            <a:spLocks noGrp="1" noChangeArrowheads="1"/>
          </p:cNvSpPr>
          <p:nvPr>
            <p:ph type="dt" sz="half" idx="10"/>
          </p:nvPr>
        </p:nvSpPr>
        <p:spPr/>
        <p:txBody>
          <a:bodyPr/>
          <a:lstStyle>
            <a:lvl1pPr>
              <a:defRPr/>
            </a:lvl1pPr>
          </a:lstStyle>
          <a:p>
            <a:fld id="{9D95AAE5-FA9A-4916-8074-7F9D2744EBBE}" type="datetime1">
              <a:rPr lang="ja-JP" altLang="en-US"/>
              <a:pPr/>
              <a:t>2018/11/19</a:t>
            </a:fld>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vl1pPr>
          </a:lstStyle>
          <a:p>
            <a:fld id="{CB852D72-1CCF-4900-8D19-35B1BA2F3384}"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fld id="{9CCE1B3F-7D37-4FA4-BC52-68A81DA75E41}" type="datetime1">
              <a:rPr lang="ja-JP" altLang="en-US"/>
              <a:pPr/>
              <a:t>2018/11/19</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A0E63202-D2F0-4354-A907-FBFDC6E7F1B6}"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46038"/>
            <a:ext cx="8283575" cy="908050"/>
          </a:xfrm>
          <a:prstGeom prst="rect">
            <a:avLst/>
          </a:prstGeom>
          <a:noFill/>
          <a:ln w="9525">
            <a:noFill/>
            <a:miter lim="800000"/>
            <a:headEnd/>
            <a:tailEnd/>
          </a:ln>
        </p:spPr>
        <p:txBody>
          <a:bodyPr vert="horz" wrap="non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46088" y="1135063"/>
            <a:ext cx="8229600" cy="4886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fld id="{76D1A855-7112-49B6-806A-3201DDCE1177}" type="datetime1">
              <a:rPr lang="ja-JP" altLang="en-US"/>
              <a:pPr/>
              <a:t>2018/11/19</a:t>
            </a:fld>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cs typeface="+mn-cs"/>
              </a:defRPr>
            </a:lvl1pPr>
          </a:lstStyle>
          <a:p>
            <a:pPr>
              <a:defRPr/>
            </a:pPr>
            <a:endParaRPr lang="en-US" altLang="ja-JP"/>
          </a:p>
        </p:txBody>
      </p:sp>
      <p:sp>
        <p:nvSpPr>
          <p:cNvPr id="1030" name="Rectangle 6"/>
          <p:cNvSpPr>
            <a:spLocks noGrp="1" noChangeArrowheads="1"/>
          </p:cNvSpPr>
          <p:nvPr>
            <p:ph type="sldNum" sz="quarter" idx="4"/>
          </p:nvPr>
        </p:nvSpPr>
        <p:spPr bwMode="auto">
          <a:xfrm>
            <a:off x="6877050" y="661670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fld id="{3DD3E740-4982-4E22-9580-0E410B033D6B}" type="slidenum">
              <a:rPr lang="en-US" altLang="ja-JP"/>
              <a:pPr/>
              <a:t>‹#›</a:t>
            </a:fld>
            <a:endParaRPr lang="en-US" altLang="ja-JP"/>
          </a:p>
        </p:txBody>
      </p:sp>
      <p:grpSp>
        <p:nvGrpSpPr>
          <p:cNvPr id="1031" name="Group 7"/>
          <p:cNvGrpSpPr>
            <a:grpSpLocks/>
          </p:cNvGrpSpPr>
          <p:nvPr userDrawn="1"/>
        </p:nvGrpSpPr>
        <p:grpSpPr bwMode="auto">
          <a:xfrm>
            <a:off x="0" y="0"/>
            <a:ext cx="9144000" cy="6584950"/>
            <a:chOff x="0" y="0"/>
            <a:chExt cx="5760" cy="4148"/>
          </a:xfrm>
        </p:grpSpPr>
        <p:sp>
          <p:nvSpPr>
            <p:cNvPr id="1032" name="Line 8"/>
            <p:cNvSpPr>
              <a:spLocks noChangeShapeType="1"/>
            </p:cNvSpPr>
            <p:nvPr/>
          </p:nvSpPr>
          <p:spPr bwMode="auto">
            <a:xfrm>
              <a:off x="0" y="537"/>
              <a:ext cx="5760" cy="0"/>
            </a:xfrm>
            <a:prstGeom prst="line">
              <a:avLst/>
            </a:prstGeom>
            <a:noFill/>
            <a:ln w="12700">
              <a:solidFill>
                <a:schemeClr val="tx2"/>
              </a:solidFill>
              <a:round/>
              <a:headEnd/>
              <a:tailEnd/>
            </a:ln>
          </p:spPr>
          <p:txBody>
            <a:bodyPr/>
            <a:lstStyle/>
            <a:p>
              <a:pPr>
                <a:defRPr/>
              </a:pPr>
              <a:endParaRPr lang="ja-JP" altLang="en-US">
                <a:cs typeface="ＭＳ Ｐゴシック" charset="-128"/>
              </a:endParaRPr>
            </a:p>
          </p:txBody>
        </p:sp>
        <p:sp>
          <p:nvSpPr>
            <p:cNvPr id="1033" name="Line 9"/>
            <p:cNvSpPr>
              <a:spLocks noChangeShapeType="1"/>
            </p:cNvSpPr>
            <p:nvPr/>
          </p:nvSpPr>
          <p:spPr bwMode="auto">
            <a:xfrm>
              <a:off x="0" y="4148"/>
              <a:ext cx="5760" cy="0"/>
            </a:xfrm>
            <a:prstGeom prst="line">
              <a:avLst/>
            </a:prstGeom>
            <a:noFill/>
            <a:ln w="12700">
              <a:solidFill>
                <a:schemeClr val="tx2"/>
              </a:solidFill>
              <a:round/>
              <a:headEnd/>
              <a:tailEnd/>
            </a:ln>
          </p:spPr>
          <p:txBody>
            <a:bodyPr/>
            <a:lstStyle/>
            <a:p>
              <a:pPr>
                <a:defRPr/>
              </a:pPr>
              <a:endParaRPr lang="ja-JP" altLang="en-US">
                <a:cs typeface="ＭＳ Ｐゴシック" charset="-128"/>
              </a:endParaRPr>
            </a:p>
          </p:txBody>
        </p:sp>
        <p:grpSp>
          <p:nvGrpSpPr>
            <p:cNvPr id="1034" name="Group 10"/>
            <p:cNvGrpSpPr>
              <a:grpSpLocks/>
            </p:cNvGrpSpPr>
            <p:nvPr/>
          </p:nvGrpSpPr>
          <p:grpSpPr bwMode="auto">
            <a:xfrm>
              <a:off x="176" y="0"/>
              <a:ext cx="60" cy="1052"/>
              <a:chOff x="176" y="0"/>
              <a:chExt cx="60" cy="1052"/>
            </a:xfrm>
          </p:grpSpPr>
          <p:sp>
            <p:nvSpPr>
              <p:cNvPr id="1035" name="Rectangle 11"/>
              <p:cNvSpPr>
                <a:spLocks noChangeArrowheads="1"/>
              </p:cNvSpPr>
              <p:nvPr/>
            </p:nvSpPr>
            <p:spPr bwMode="auto">
              <a:xfrm>
                <a:off x="176" y="0"/>
                <a:ext cx="60" cy="539"/>
              </a:xfrm>
              <a:prstGeom prst="rect">
                <a:avLst/>
              </a:prstGeom>
              <a:gradFill rotWithShape="1">
                <a:gsLst>
                  <a:gs pos="0">
                    <a:schemeClr val="tx2"/>
                  </a:gs>
                  <a:gs pos="100000">
                    <a:srgbClr val="6688CC"/>
                  </a:gs>
                </a:gsLst>
                <a:lin ang="5400000" scaled="1"/>
              </a:gradFill>
              <a:ln w="9525">
                <a:noFill/>
                <a:miter lim="800000"/>
                <a:headEnd/>
                <a:tailEnd/>
              </a:ln>
            </p:spPr>
            <p:txBody>
              <a:bodyPr/>
              <a:lstStyle/>
              <a:p>
                <a:pPr algn="r">
                  <a:defRPr/>
                </a:pPr>
                <a:endParaRPr lang="ja-JP" altLang="en-US" sz="1200">
                  <a:cs typeface="ＭＳ Ｐゴシック" charset="-128"/>
                </a:endParaRPr>
              </a:p>
            </p:txBody>
          </p:sp>
          <p:sp>
            <p:nvSpPr>
              <p:cNvPr id="1036" name="Rectangle 12"/>
              <p:cNvSpPr>
                <a:spLocks noChangeArrowheads="1"/>
              </p:cNvSpPr>
              <p:nvPr/>
            </p:nvSpPr>
            <p:spPr bwMode="auto">
              <a:xfrm>
                <a:off x="176" y="534"/>
                <a:ext cx="60" cy="518"/>
              </a:xfrm>
              <a:prstGeom prst="rect">
                <a:avLst/>
              </a:prstGeom>
              <a:gradFill rotWithShape="1">
                <a:gsLst>
                  <a:gs pos="0">
                    <a:srgbClr val="6688CC"/>
                  </a:gs>
                  <a:gs pos="100000">
                    <a:srgbClr val="FFFFFF"/>
                  </a:gs>
                </a:gsLst>
                <a:lin ang="5400000" scaled="1"/>
              </a:gradFill>
              <a:ln w="9525">
                <a:noFill/>
                <a:miter lim="800000"/>
                <a:headEnd/>
                <a:tailEnd/>
              </a:ln>
            </p:spPr>
            <p:txBody>
              <a:bodyPr/>
              <a:lstStyle/>
              <a:p>
                <a:pPr algn="r">
                  <a:defRPr/>
                </a:pPr>
                <a:endParaRPr lang="ja-JP" altLang="en-US" sz="1200">
                  <a:cs typeface="ＭＳ Ｐゴシック" charset="-128"/>
                </a:endParaRPr>
              </a:p>
            </p:txBody>
          </p:sp>
        </p:grpSp>
      </p:grpSp>
    </p:spTree>
  </p:cSld>
  <p:clrMap bg1="lt1" tx1="dk1" bg2="lt2" tx2="dk2" accent1="accent1" accent2="accent2" accent3="accent3" accent4="accent4" accent5="accent5" accent6="accent6" hlink="hlink" folHlink="folHlink"/>
  <p:sldLayoutIdLst>
    <p:sldLayoutId id="2147483712" r:id="rId1"/>
    <p:sldLayoutId id="2147483703" r:id="rId2"/>
    <p:sldLayoutId id="2147483704" r:id="rId3"/>
    <p:sldLayoutId id="2147483705" r:id="rId4"/>
    <p:sldLayoutId id="2147483706" r:id="rId5"/>
    <p:sldLayoutId id="2147483707" r:id="rId6"/>
    <p:sldLayoutId id="2147483713" r:id="rId7"/>
    <p:sldLayoutId id="2147483714" r:id="rId8"/>
    <p:sldLayoutId id="2147483708" r:id="rId9"/>
    <p:sldLayoutId id="2147483709" r:id="rId10"/>
    <p:sldLayoutId id="2147483710" r:id="rId11"/>
    <p:sldLayoutId id="2147483711" r:id="rId12"/>
  </p:sldLayoutIdLst>
  <p:hf hdr="0" ftr="0" dt="0"/>
  <p:txStyles>
    <p:titleStyle>
      <a:lvl1pPr algn="l" rtl="0" eaLnBrk="0" fontAlgn="base" hangingPunct="0">
        <a:spcBef>
          <a:spcPct val="0"/>
        </a:spcBef>
        <a:spcAft>
          <a:spcPct val="0"/>
        </a:spcAft>
        <a:defRPr kumimoji="1" sz="3400" b="1">
          <a:solidFill>
            <a:schemeClr val="tx2"/>
          </a:solidFill>
          <a:latin typeface="HGPｺﾞｼｯｸE" pitchFamily="50" charset="-128"/>
          <a:ea typeface="HGPｺﾞｼｯｸE" pitchFamily="50" charset="-128"/>
          <a:cs typeface="HGPｺﾞｼｯｸE" pitchFamily="50" charset="-128"/>
        </a:defRPr>
      </a:lvl1pPr>
      <a:lvl2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2pPr>
      <a:lvl3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3pPr>
      <a:lvl4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4pPr>
      <a:lvl5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5pPr>
      <a:lvl6pPr marL="457200" algn="ctr" rtl="0" fontAlgn="base">
        <a:spcBef>
          <a:spcPct val="0"/>
        </a:spcBef>
        <a:spcAft>
          <a:spcPct val="0"/>
        </a:spcAft>
        <a:defRPr kumimoji="1" sz="3600">
          <a:solidFill>
            <a:schemeClr val="tx2"/>
          </a:solidFill>
          <a:latin typeface="Arial" charset="0"/>
          <a:ea typeface="HG丸ｺﾞｼｯｸM-PRO" pitchFamily="49" charset="-128"/>
        </a:defRPr>
      </a:lvl6pPr>
      <a:lvl7pPr marL="914400" algn="ctr" rtl="0" fontAlgn="base">
        <a:spcBef>
          <a:spcPct val="0"/>
        </a:spcBef>
        <a:spcAft>
          <a:spcPct val="0"/>
        </a:spcAft>
        <a:defRPr kumimoji="1" sz="3600">
          <a:solidFill>
            <a:schemeClr val="tx2"/>
          </a:solidFill>
          <a:latin typeface="Arial" charset="0"/>
          <a:ea typeface="HG丸ｺﾞｼｯｸM-PRO" pitchFamily="49" charset="-128"/>
        </a:defRPr>
      </a:lvl7pPr>
      <a:lvl8pPr marL="1371600" algn="ctr" rtl="0" fontAlgn="base">
        <a:spcBef>
          <a:spcPct val="0"/>
        </a:spcBef>
        <a:spcAft>
          <a:spcPct val="0"/>
        </a:spcAft>
        <a:defRPr kumimoji="1" sz="3600">
          <a:solidFill>
            <a:schemeClr val="tx2"/>
          </a:solidFill>
          <a:latin typeface="Arial" charset="0"/>
          <a:ea typeface="HG丸ｺﾞｼｯｸM-PRO" pitchFamily="49" charset="-128"/>
        </a:defRPr>
      </a:lvl8pPr>
      <a:lvl9pPr marL="1828800" algn="ctr" rtl="0" fontAlgn="base">
        <a:spcBef>
          <a:spcPct val="0"/>
        </a:spcBef>
        <a:spcAft>
          <a:spcPct val="0"/>
        </a:spcAft>
        <a:defRPr kumimoji="1" sz="3600">
          <a:solidFill>
            <a:schemeClr val="tx2"/>
          </a:solidFill>
          <a:latin typeface="Arial" charset="0"/>
          <a:ea typeface="HG丸ｺﾞｼｯｸM-PRO" pitchFamily="49" charset="-128"/>
        </a:defRPr>
      </a:lvl9pPr>
    </p:titleStyle>
    <p:bodyStyle>
      <a:lvl1pPr marL="342900" indent="-342900" algn="l" rtl="0" eaLnBrk="0" fontAlgn="base" hangingPunct="0">
        <a:spcBef>
          <a:spcPct val="20000"/>
        </a:spcBef>
        <a:spcAft>
          <a:spcPct val="0"/>
        </a:spcAft>
        <a:buFont typeface="Wingdings" charset="2"/>
        <a:buChar char="l"/>
        <a:defRPr kumimoji="1" sz="3200">
          <a:solidFill>
            <a:schemeClr val="tx1"/>
          </a:solidFill>
          <a:latin typeface="HGPｺﾞｼｯｸE" pitchFamily="50" charset="-128"/>
          <a:ea typeface="HGPｺﾞｼｯｸE" pitchFamily="50" charset="-128"/>
          <a:cs typeface="HGPｺﾞｼｯｸE" pitchFamily="50" charset="-128"/>
        </a:defRPr>
      </a:lvl1pPr>
      <a:lvl2pPr marL="742950" indent="-285750" algn="l" rtl="0" eaLnBrk="0" fontAlgn="base" hangingPunct="0">
        <a:spcBef>
          <a:spcPct val="20000"/>
        </a:spcBef>
        <a:spcAft>
          <a:spcPct val="0"/>
        </a:spcAft>
        <a:buFont typeface="Wingdings" charset="2"/>
        <a:buChar char="ü"/>
        <a:defRPr kumimoji="1" sz="2800">
          <a:solidFill>
            <a:schemeClr val="tx1"/>
          </a:solidFill>
          <a:latin typeface="HGPｺﾞｼｯｸE" pitchFamily="50" charset="-128"/>
          <a:ea typeface="HGPｺﾞｼｯｸE" pitchFamily="50" charset="-128"/>
          <a:cs typeface="HGPｺﾞｼｯｸE"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ｺﾞｼｯｸE" pitchFamily="50" charset="-128"/>
          <a:ea typeface="HGPｺﾞｼｯｸE" pitchFamily="50" charset="-128"/>
          <a:cs typeface="HGPｺﾞｼｯｸE" pitchFamily="50" charset="-128"/>
        </a:defRPr>
      </a:lvl3pPr>
      <a:lvl4pPr marL="1600200" indent="-228600" algn="l" rtl="0" eaLnBrk="0" fontAlgn="base" hangingPunct="0">
        <a:spcBef>
          <a:spcPct val="20000"/>
        </a:spcBef>
        <a:spcAft>
          <a:spcPct val="0"/>
        </a:spcAft>
        <a:buFont typeface="Wingdings" charset="2"/>
        <a:buChar char="Ø"/>
        <a:defRPr kumimoji="1" sz="2000">
          <a:solidFill>
            <a:schemeClr val="tx1"/>
          </a:solidFill>
          <a:latin typeface="HGPｺﾞｼｯｸE" pitchFamily="50" charset="-128"/>
          <a:ea typeface="HGPｺﾞｼｯｸE" pitchFamily="50" charset="-128"/>
          <a:cs typeface="HGPｺﾞｼｯｸE"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ｺﾞｼｯｸE" pitchFamily="50" charset="-128"/>
          <a:ea typeface="HGPｺﾞｼｯｸE" pitchFamily="50" charset="-128"/>
          <a:cs typeface="HGPｺﾞｼｯｸE"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tif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39.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8.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219EA1-6202-4941-9372-C73BC3F4CCB6}"/>
              </a:ext>
            </a:extLst>
          </p:cNvPr>
          <p:cNvSpPr>
            <a:spLocks noGrp="1"/>
          </p:cNvSpPr>
          <p:nvPr>
            <p:ph type="ctrTitle"/>
          </p:nvPr>
        </p:nvSpPr>
        <p:spPr>
          <a:xfrm>
            <a:off x="359569" y="620688"/>
            <a:ext cx="8424862" cy="1470025"/>
          </a:xfrm>
        </p:spPr>
        <p:txBody>
          <a:bodyPr/>
          <a:lstStyle/>
          <a:p>
            <a:r>
              <a:rPr lang="ja-JP" altLang="en-US" sz="3600" dirty="0">
                <a:solidFill>
                  <a:schemeClr val="tx1"/>
                </a:solidFill>
                <a:latin typeface="Arial" panose="020B0604020202020204" pitchFamily="34" charset="0"/>
                <a:ea typeface="ＭＳ Ｐゴシック" panose="020B0600070205080204" pitchFamily="50" charset="-128"/>
              </a:rPr>
              <a:t>長野市薬剤師会</a:t>
            </a:r>
            <a:r>
              <a:rPr lang="en-US" altLang="ja-JP" sz="3600" dirty="0">
                <a:solidFill>
                  <a:schemeClr val="tx1"/>
                </a:solidFill>
                <a:latin typeface="Arial" panose="020B0604020202020204" pitchFamily="34" charset="0"/>
                <a:ea typeface="ＭＳ Ｐゴシック" panose="020B0600070205080204" pitchFamily="50" charset="-128"/>
              </a:rPr>
              <a:t/>
            </a:r>
            <a:br>
              <a:rPr lang="en-US" altLang="ja-JP" sz="3600" dirty="0">
                <a:solidFill>
                  <a:schemeClr val="tx1"/>
                </a:solidFill>
                <a:latin typeface="Arial" panose="020B0604020202020204" pitchFamily="34" charset="0"/>
                <a:ea typeface="ＭＳ Ｐゴシック" panose="020B0600070205080204" pitchFamily="50" charset="-128"/>
              </a:rPr>
            </a:br>
            <a:r>
              <a:rPr lang="ja-JP" altLang="en-US" sz="3600" dirty="0">
                <a:solidFill>
                  <a:schemeClr val="tx1"/>
                </a:solidFill>
                <a:latin typeface="Arial" panose="020B0604020202020204" pitchFamily="34" charset="0"/>
                <a:ea typeface="ＭＳ Ｐゴシック" panose="020B0600070205080204" pitchFamily="50" charset="-128"/>
              </a:rPr>
              <a:t>平成</a:t>
            </a:r>
            <a:r>
              <a:rPr lang="en-US" altLang="ja-JP" sz="3600" dirty="0">
                <a:solidFill>
                  <a:schemeClr val="tx1"/>
                </a:solidFill>
                <a:latin typeface="Arial" panose="020B0604020202020204" pitchFamily="34" charset="0"/>
                <a:ea typeface="ＭＳ Ｐゴシック" panose="020B0600070205080204" pitchFamily="50" charset="-128"/>
              </a:rPr>
              <a:t>30</a:t>
            </a:r>
            <a:r>
              <a:rPr lang="ja-JP" altLang="en-US" sz="3600" dirty="0">
                <a:solidFill>
                  <a:schemeClr val="tx1"/>
                </a:solidFill>
                <a:latin typeface="Arial" panose="020B0604020202020204" pitchFamily="34" charset="0"/>
                <a:ea typeface="ＭＳ Ｐゴシック" panose="020B0600070205080204" pitchFamily="50" charset="-128"/>
              </a:rPr>
              <a:t>年度</a:t>
            </a:r>
            <a:r>
              <a:rPr lang="en-US" altLang="ja-JP" sz="3600" dirty="0">
                <a:solidFill>
                  <a:schemeClr val="tx1"/>
                </a:solidFill>
                <a:latin typeface="Arial" panose="020B0604020202020204" pitchFamily="34" charset="0"/>
                <a:ea typeface="ＭＳ Ｐゴシック" panose="020B0600070205080204" pitchFamily="50" charset="-128"/>
              </a:rPr>
              <a:t/>
            </a:r>
            <a:br>
              <a:rPr lang="en-US" altLang="ja-JP" sz="3600" dirty="0">
                <a:solidFill>
                  <a:schemeClr val="tx1"/>
                </a:solidFill>
                <a:latin typeface="Arial" panose="020B0604020202020204" pitchFamily="34" charset="0"/>
                <a:ea typeface="ＭＳ Ｐゴシック" panose="020B0600070205080204" pitchFamily="50" charset="-128"/>
              </a:rPr>
            </a:br>
            <a:r>
              <a:rPr lang="ja-JP" altLang="en-US" sz="3600" dirty="0">
                <a:solidFill>
                  <a:schemeClr val="tx1"/>
                </a:solidFill>
                <a:latin typeface="Arial" panose="020B0604020202020204" pitchFamily="34" charset="0"/>
                <a:ea typeface="ＭＳ Ｐゴシック" panose="020B0600070205080204" pitchFamily="50" charset="-128"/>
              </a:rPr>
              <a:t>第</a:t>
            </a:r>
            <a:r>
              <a:rPr lang="en-US" altLang="ja-JP" sz="3600" dirty="0">
                <a:solidFill>
                  <a:schemeClr val="tx1"/>
                </a:solidFill>
                <a:latin typeface="Arial" panose="020B0604020202020204" pitchFamily="34" charset="0"/>
                <a:ea typeface="ＭＳ Ｐゴシック" panose="020B0600070205080204" pitchFamily="50" charset="-128"/>
              </a:rPr>
              <a:t>11</a:t>
            </a:r>
            <a:r>
              <a:rPr lang="ja-JP" altLang="en-US" sz="3600" dirty="0">
                <a:solidFill>
                  <a:schemeClr val="tx1"/>
                </a:solidFill>
                <a:latin typeface="Arial" panose="020B0604020202020204" pitchFamily="34" charset="0"/>
                <a:ea typeface="ＭＳ Ｐゴシック" panose="020B0600070205080204" pitchFamily="50" charset="-128"/>
              </a:rPr>
              <a:t>回生涯教育講座</a:t>
            </a:r>
            <a:endParaRPr kumimoji="1" lang="ja-JP" altLang="en-US" dirty="0">
              <a:solidFill>
                <a:schemeClr val="tx1"/>
              </a:solidFill>
            </a:endParaRPr>
          </a:p>
        </p:txBody>
      </p:sp>
      <p:sp>
        <p:nvSpPr>
          <p:cNvPr id="3" name="字幕 2">
            <a:extLst>
              <a:ext uri="{FF2B5EF4-FFF2-40B4-BE49-F238E27FC236}">
                <a16:creationId xmlns:a16="http://schemas.microsoft.com/office/drawing/2014/main" id="{D30EABE6-C75B-46F8-90DA-A9BC7DBB2780}"/>
              </a:ext>
            </a:extLst>
          </p:cNvPr>
          <p:cNvSpPr>
            <a:spLocks noGrp="1"/>
          </p:cNvSpPr>
          <p:nvPr>
            <p:ph type="subTitle" idx="1"/>
          </p:nvPr>
        </p:nvSpPr>
        <p:spPr>
          <a:xfrm>
            <a:off x="1371600" y="2708920"/>
            <a:ext cx="6400800" cy="1752600"/>
          </a:xfrm>
        </p:spPr>
        <p:txBody>
          <a:bodyPr/>
          <a:lstStyle/>
          <a:p>
            <a:endParaRPr kumimoji="1" lang="en-US" altLang="ja-JP" dirty="0"/>
          </a:p>
          <a:p>
            <a:r>
              <a:rPr kumimoji="1" lang="ja-JP" altLang="en-US" sz="4800" dirty="0"/>
              <a:t>排尿障害の治療</a:t>
            </a:r>
            <a:endParaRPr kumimoji="1" lang="en-US" altLang="ja-JP" sz="4800" dirty="0"/>
          </a:p>
          <a:p>
            <a:endParaRPr lang="en-US" altLang="ja-JP" dirty="0"/>
          </a:p>
        </p:txBody>
      </p:sp>
      <p:sp>
        <p:nvSpPr>
          <p:cNvPr id="4" name="テキスト ボックス 3">
            <a:extLst>
              <a:ext uri="{FF2B5EF4-FFF2-40B4-BE49-F238E27FC236}">
                <a16:creationId xmlns:a16="http://schemas.microsoft.com/office/drawing/2014/main" id="{5F564768-C87C-4EFC-9C74-A60E51C407E2}"/>
              </a:ext>
            </a:extLst>
          </p:cNvPr>
          <p:cNvSpPr txBox="1"/>
          <p:nvPr/>
        </p:nvSpPr>
        <p:spPr>
          <a:xfrm>
            <a:off x="6012160" y="5944924"/>
            <a:ext cx="1656184" cy="584775"/>
          </a:xfrm>
          <a:prstGeom prst="rect">
            <a:avLst/>
          </a:prstGeom>
          <a:noFill/>
        </p:spPr>
        <p:txBody>
          <a:bodyPr wrap="square" rtlCol="0">
            <a:spAutoFit/>
          </a:bodyPr>
          <a:lstStyle/>
          <a:p>
            <a:r>
              <a:rPr kumimoji="1" lang="en-US" altLang="ja-JP" dirty="0"/>
              <a:t>2018.11.22</a:t>
            </a:r>
          </a:p>
          <a:p>
            <a:r>
              <a:rPr lang="ja-JP" altLang="en-US" dirty="0"/>
              <a:t>ホテル国際</a:t>
            </a:r>
            <a:r>
              <a:rPr lang="en-US" altLang="ja-JP" dirty="0"/>
              <a:t>21</a:t>
            </a:r>
            <a:endParaRPr kumimoji="1" lang="ja-JP" altLang="en-US" dirty="0"/>
          </a:p>
        </p:txBody>
      </p:sp>
      <p:sp>
        <p:nvSpPr>
          <p:cNvPr id="5" name="テキスト ボックス 4">
            <a:extLst>
              <a:ext uri="{FF2B5EF4-FFF2-40B4-BE49-F238E27FC236}">
                <a16:creationId xmlns:a16="http://schemas.microsoft.com/office/drawing/2014/main" id="{BBE02139-47D4-4851-9172-207F8F739B71}"/>
              </a:ext>
            </a:extLst>
          </p:cNvPr>
          <p:cNvSpPr txBox="1"/>
          <p:nvPr/>
        </p:nvSpPr>
        <p:spPr>
          <a:xfrm>
            <a:off x="2195736" y="5085184"/>
            <a:ext cx="4752528" cy="830997"/>
          </a:xfrm>
          <a:prstGeom prst="rect">
            <a:avLst/>
          </a:prstGeom>
          <a:noFill/>
        </p:spPr>
        <p:txBody>
          <a:bodyPr wrap="square" rtlCol="0">
            <a:spAutoFit/>
          </a:bodyPr>
          <a:lstStyle/>
          <a:p>
            <a:r>
              <a:rPr lang="ja-JP" altLang="en-US" sz="2400" dirty="0"/>
              <a:t>山岸泌尿器科クリニック</a:t>
            </a:r>
            <a:endParaRPr lang="en-US" altLang="ja-JP" sz="2400" dirty="0"/>
          </a:p>
          <a:p>
            <a:r>
              <a:rPr lang="ja-JP" altLang="en-US" sz="2400" dirty="0"/>
              <a:t>山岸貴裕</a:t>
            </a:r>
          </a:p>
        </p:txBody>
      </p:sp>
    </p:spTree>
    <p:extLst>
      <p:ext uri="{BB962C8B-B14F-4D97-AF65-F5344CB8AC3E}">
        <p14:creationId xmlns:p14="http://schemas.microsoft.com/office/powerpoint/2010/main" val="2181414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下部尿路の構造（男性）</a:t>
            </a:r>
            <a:endParaRPr kumimoji="1" lang="ja-JP" altLang="en-US" dirty="0"/>
          </a:p>
        </p:txBody>
      </p:sp>
      <p:sp>
        <p:nvSpPr>
          <p:cNvPr id="4" name="スライド番号プレースホルダー 3"/>
          <p:cNvSpPr>
            <a:spLocks noGrp="1"/>
          </p:cNvSpPr>
          <p:nvPr>
            <p:ph type="sldNum" sz="quarter" idx="12"/>
          </p:nvPr>
        </p:nvSpPr>
        <p:spPr/>
        <p:txBody>
          <a:bodyPr/>
          <a:lstStyle/>
          <a:p>
            <a:fld id="{CA423794-889D-44F1-9B35-1EB9443D0300}" type="slidenum">
              <a:rPr lang="en-US" altLang="ja-JP" smtClean="0"/>
              <a:pPr/>
              <a:t>10</a:t>
            </a:fld>
            <a:endParaRPr lang="en-US" altLang="ja-JP"/>
          </a:p>
        </p:txBody>
      </p:sp>
      <p:pic>
        <p:nvPicPr>
          <p:cNvPr id="675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6088" y="1256079"/>
            <a:ext cx="8229600" cy="4644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5148064" y="6546830"/>
            <a:ext cx="3421129" cy="338554"/>
          </a:xfrm>
          <a:prstGeom prst="rect">
            <a:avLst/>
          </a:prstGeom>
        </p:spPr>
        <p:txBody>
          <a:bodyPr wrap="none">
            <a:spAutoFit/>
          </a:bodyPr>
          <a:lstStyle/>
          <a:p>
            <a:r>
              <a:rPr lang="zh-TW" altLang="en-US" dirty="0"/>
              <a:t>山口 脩，他：図説 下部尿路機能障害</a:t>
            </a:r>
            <a:endParaRPr lang="ja-JP" altLang="en-US" dirty="0"/>
          </a:p>
        </p:txBody>
      </p:sp>
    </p:spTree>
    <p:extLst>
      <p:ext uri="{BB962C8B-B14F-4D97-AF65-F5344CB8AC3E}">
        <p14:creationId xmlns:p14="http://schemas.microsoft.com/office/powerpoint/2010/main" val="374742675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対象</a:t>
            </a:r>
          </a:p>
        </p:txBody>
      </p:sp>
      <p:sp>
        <p:nvSpPr>
          <p:cNvPr id="2" name="コンテンツ プレースホルダ 1"/>
          <p:cNvSpPr>
            <a:spLocks noGrp="1"/>
          </p:cNvSpPr>
          <p:nvPr>
            <p:ph idx="1"/>
          </p:nvPr>
        </p:nvSpPr>
        <p:spPr>
          <a:xfrm>
            <a:off x="966219" y="1706501"/>
            <a:ext cx="7723755" cy="3444997"/>
          </a:xfrm>
        </p:spPr>
        <p:txBody>
          <a:bodyPr>
            <a:noAutofit/>
          </a:bodyPr>
          <a:lstStyle/>
          <a:p>
            <a:r>
              <a:rPr lang="en-US" altLang="ja-JP" sz="3200" dirty="0">
                <a:latin typeface="HGSｺﾞｼｯｸE" panose="020B0900000000000000" pitchFamily="50" charset="-128"/>
                <a:ea typeface="HGSｺﾞｼｯｸE" panose="020B0900000000000000" pitchFamily="50" charset="-128"/>
              </a:rPr>
              <a:t>2016</a:t>
            </a:r>
            <a:r>
              <a:rPr lang="ja-JP" altLang="ja-JP" sz="3200" dirty="0">
                <a:latin typeface="HGSｺﾞｼｯｸE" panose="020B0900000000000000" pitchFamily="50" charset="-128"/>
                <a:ea typeface="HGSｺﾞｼｯｸE" panose="020B0900000000000000" pitchFamily="50" charset="-128"/>
              </a:rPr>
              <a:t>年</a:t>
            </a:r>
            <a:r>
              <a:rPr lang="en-US" altLang="ja-JP" sz="3200" dirty="0">
                <a:latin typeface="HGSｺﾞｼｯｸE" panose="020B0900000000000000" pitchFamily="50" charset="-128"/>
                <a:ea typeface="HGSｺﾞｼｯｸE" panose="020B0900000000000000" pitchFamily="50" charset="-128"/>
              </a:rPr>
              <a:t>6</a:t>
            </a:r>
            <a:r>
              <a:rPr lang="ja-JP" altLang="ja-JP" sz="3200" dirty="0">
                <a:latin typeface="HGSｺﾞｼｯｸE" panose="020B0900000000000000" pitchFamily="50" charset="-128"/>
                <a:ea typeface="HGSｺﾞｼｯｸE" panose="020B0900000000000000" pitchFamily="50" charset="-128"/>
              </a:rPr>
              <a:t>月</a:t>
            </a:r>
            <a:r>
              <a:rPr lang="en-US" altLang="ja-JP" sz="3200" dirty="0">
                <a:latin typeface="HGSｺﾞｼｯｸE" panose="020B0900000000000000" pitchFamily="50" charset="-128"/>
                <a:ea typeface="HGSｺﾞｼｯｸE" panose="020B0900000000000000" pitchFamily="50" charset="-128"/>
              </a:rPr>
              <a:t>6</a:t>
            </a:r>
            <a:r>
              <a:rPr lang="ja-JP" altLang="ja-JP" sz="3200" dirty="0">
                <a:latin typeface="HGSｺﾞｼｯｸE" panose="020B0900000000000000" pitchFamily="50" charset="-128"/>
                <a:ea typeface="HGSｺﾞｼｯｸE" panose="020B0900000000000000" pitchFamily="50" charset="-128"/>
              </a:rPr>
              <a:t>日</a:t>
            </a:r>
            <a:r>
              <a:rPr lang="ja-JP" altLang="en-US" sz="3200" dirty="0">
                <a:latin typeface="HGSｺﾞｼｯｸE" panose="020B0900000000000000" pitchFamily="50" charset="-128"/>
                <a:ea typeface="HGSｺﾞｼｯｸE" panose="020B0900000000000000" pitchFamily="50" charset="-128"/>
              </a:rPr>
              <a:t>～</a:t>
            </a:r>
            <a:r>
              <a:rPr lang="en-US" altLang="ja-JP" sz="3200" dirty="0">
                <a:latin typeface="HGSｺﾞｼｯｸE" panose="020B0900000000000000" pitchFamily="50" charset="-128"/>
                <a:ea typeface="HGSｺﾞｼｯｸE" panose="020B0900000000000000" pitchFamily="50" charset="-128"/>
              </a:rPr>
              <a:t>2017</a:t>
            </a:r>
            <a:r>
              <a:rPr lang="ja-JP" altLang="ja-JP" sz="3200" dirty="0">
                <a:latin typeface="HGSｺﾞｼｯｸE" panose="020B0900000000000000" pitchFamily="50" charset="-128"/>
                <a:ea typeface="HGSｺﾞｼｯｸE" panose="020B0900000000000000" pitchFamily="50" charset="-128"/>
              </a:rPr>
              <a:t>年</a:t>
            </a:r>
            <a:r>
              <a:rPr lang="en-US" altLang="ja-JP" sz="3200" dirty="0">
                <a:latin typeface="HGSｺﾞｼｯｸE" panose="020B0900000000000000" pitchFamily="50" charset="-128"/>
                <a:ea typeface="HGSｺﾞｼｯｸE" panose="020B0900000000000000" pitchFamily="50" charset="-128"/>
              </a:rPr>
              <a:t>5</a:t>
            </a:r>
            <a:r>
              <a:rPr lang="ja-JP" altLang="ja-JP" sz="3200" dirty="0">
                <a:latin typeface="HGSｺﾞｼｯｸE" panose="020B0900000000000000" pitchFamily="50" charset="-128"/>
                <a:ea typeface="HGSｺﾞｼｯｸE" panose="020B0900000000000000" pitchFamily="50" charset="-128"/>
              </a:rPr>
              <a:t>月</a:t>
            </a:r>
            <a:r>
              <a:rPr lang="en-US" altLang="ja-JP" sz="3200" dirty="0">
                <a:latin typeface="HGSｺﾞｼｯｸE" panose="020B0900000000000000" pitchFamily="50" charset="-128"/>
                <a:ea typeface="HGSｺﾞｼｯｸE" panose="020B0900000000000000" pitchFamily="50" charset="-128"/>
              </a:rPr>
              <a:t>31</a:t>
            </a:r>
            <a:r>
              <a:rPr lang="ja-JP" altLang="ja-JP" sz="3200" dirty="0">
                <a:latin typeface="HGSｺﾞｼｯｸE" panose="020B0900000000000000" pitchFamily="50" charset="-128"/>
                <a:ea typeface="HGSｺﾞｼｯｸE" panose="020B0900000000000000" pitchFamily="50" charset="-128"/>
              </a:rPr>
              <a:t>日</a:t>
            </a:r>
            <a:r>
              <a:rPr lang="ja-JP" altLang="en-US" sz="3200" dirty="0" smtClean="0">
                <a:latin typeface="HGSｺﾞｼｯｸE" panose="020B0900000000000000" pitchFamily="50" charset="-128"/>
                <a:ea typeface="HGSｺﾞｼｯｸE" panose="020B0900000000000000" pitchFamily="50" charset="-128"/>
              </a:rPr>
              <a:t>に     長野松代総合病院にて</a:t>
            </a:r>
            <a:r>
              <a:rPr lang="ja-JP" altLang="ja-JP" sz="3200" dirty="0" smtClean="0">
                <a:latin typeface="HGSｺﾞｼｯｸE" panose="020B0900000000000000" pitchFamily="50" charset="-128"/>
                <a:ea typeface="HGSｺﾞｼｯｸE" panose="020B0900000000000000" pitchFamily="50" charset="-128"/>
              </a:rPr>
              <a:t>排尿</a:t>
            </a:r>
            <a:r>
              <a:rPr lang="ja-JP" altLang="ja-JP" sz="3200" dirty="0">
                <a:latin typeface="HGSｺﾞｼｯｸE" panose="020B0900000000000000" pitchFamily="50" charset="-128"/>
                <a:ea typeface="HGSｺﾞｼｯｸE" panose="020B0900000000000000" pitchFamily="50" charset="-128"/>
              </a:rPr>
              <a:t>自立指導を行った</a:t>
            </a:r>
            <a:r>
              <a:rPr lang="en-US" altLang="ja-JP" sz="3200" dirty="0">
                <a:latin typeface="HGSｺﾞｼｯｸE" panose="020B0900000000000000" pitchFamily="50" charset="-128"/>
                <a:ea typeface="HGSｺﾞｼｯｸE" panose="020B0900000000000000" pitchFamily="50" charset="-128"/>
              </a:rPr>
              <a:t>424</a:t>
            </a:r>
            <a:r>
              <a:rPr lang="ja-JP" altLang="ja-JP" sz="3200" dirty="0">
                <a:latin typeface="HGSｺﾞｼｯｸE" panose="020B0900000000000000" pitchFamily="50" charset="-128"/>
                <a:ea typeface="HGSｺﾞｼｯｸE" panose="020B0900000000000000" pitchFamily="50" charset="-128"/>
              </a:rPr>
              <a:t>人（延べ</a:t>
            </a:r>
            <a:r>
              <a:rPr lang="en-US" altLang="ja-JP" sz="3200" dirty="0">
                <a:latin typeface="HGSｺﾞｼｯｸE" panose="020B0900000000000000" pitchFamily="50" charset="-128"/>
                <a:ea typeface="HGSｺﾞｼｯｸE" panose="020B0900000000000000" pitchFamily="50" charset="-128"/>
              </a:rPr>
              <a:t>536</a:t>
            </a:r>
            <a:r>
              <a:rPr lang="ja-JP" altLang="ja-JP" sz="3200" dirty="0">
                <a:latin typeface="HGSｺﾞｼｯｸE" panose="020B0900000000000000" pitchFamily="50" charset="-128"/>
                <a:ea typeface="HGSｺﾞｼｯｸE" panose="020B0900000000000000" pitchFamily="50" charset="-128"/>
              </a:rPr>
              <a:t>件</a:t>
            </a:r>
            <a:r>
              <a:rPr lang="ja-JP" altLang="ja-JP" sz="3200" dirty="0" smtClean="0">
                <a:latin typeface="HGSｺﾞｼｯｸE" panose="020B0900000000000000" pitchFamily="50" charset="-128"/>
                <a:ea typeface="HGSｺﾞｼｯｸE" panose="020B0900000000000000" pitchFamily="50" charset="-128"/>
              </a:rPr>
              <a:t>）</a:t>
            </a:r>
            <a:endParaRPr lang="en-US" altLang="ja-JP" sz="3200" dirty="0" smtClean="0">
              <a:latin typeface="HGSｺﾞｼｯｸE" panose="020B0900000000000000" pitchFamily="50" charset="-128"/>
              <a:ea typeface="HGSｺﾞｼｯｸE" panose="020B0900000000000000" pitchFamily="50" charset="-128"/>
            </a:endParaRPr>
          </a:p>
          <a:p>
            <a:endParaRPr lang="en-US" altLang="ja-JP" sz="3200" dirty="0">
              <a:latin typeface="HGSｺﾞｼｯｸE" panose="020B0900000000000000" pitchFamily="50" charset="-128"/>
              <a:ea typeface="HGSｺﾞｼｯｸE" panose="020B0900000000000000" pitchFamily="50" charset="-128"/>
            </a:endParaRPr>
          </a:p>
          <a:p>
            <a:r>
              <a:rPr lang="ja-JP" altLang="ja-JP" sz="3200" dirty="0">
                <a:latin typeface="HGSｺﾞｼｯｸE" panose="020B0900000000000000" pitchFamily="50" charset="-128"/>
                <a:ea typeface="HGSｺﾞｼｯｸE" panose="020B0900000000000000" pitchFamily="50" charset="-128"/>
              </a:rPr>
              <a:t>男性</a:t>
            </a:r>
            <a:r>
              <a:rPr lang="en-US" altLang="ja-JP" sz="3200" dirty="0">
                <a:latin typeface="HGSｺﾞｼｯｸE" panose="020B0900000000000000" pitchFamily="50" charset="-128"/>
                <a:ea typeface="HGSｺﾞｼｯｸE" panose="020B0900000000000000" pitchFamily="50" charset="-128"/>
              </a:rPr>
              <a:t>254</a:t>
            </a:r>
            <a:r>
              <a:rPr lang="ja-JP" altLang="en-US" sz="3200" dirty="0">
                <a:latin typeface="HGSｺﾞｼｯｸE" panose="020B0900000000000000" pitchFamily="50" charset="-128"/>
                <a:ea typeface="HGSｺﾞｼｯｸE" panose="020B0900000000000000" pitchFamily="50" charset="-128"/>
              </a:rPr>
              <a:t>人</a:t>
            </a:r>
            <a:r>
              <a:rPr lang="ja-JP" altLang="ja-JP" sz="3200" dirty="0">
                <a:latin typeface="HGSｺﾞｼｯｸE" panose="020B0900000000000000" pitchFamily="50" charset="-128"/>
                <a:ea typeface="HGSｺﾞｼｯｸE" panose="020B0900000000000000" pitchFamily="50" charset="-128"/>
              </a:rPr>
              <a:t>，女性</a:t>
            </a:r>
            <a:r>
              <a:rPr lang="en-US" altLang="ja-JP" sz="3200" dirty="0">
                <a:latin typeface="HGSｺﾞｼｯｸE" panose="020B0900000000000000" pitchFamily="50" charset="-128"/>
                <a:ea typeface="HGSｺﾞｼｯｸE" panose="020B0900000000000000" pitchFamily="50" charset="-128"/>
              </a:rPr>
              <a:t>170</a:t>
            </a:r>
            <a:r>
              <a:rPr lang="ja-JP" altLang="en-US" sz="3200" dirty="0" smtClean="0">
                <a:latin typeface="HGSｺﾞｼｯｸE" panose="020B0900000000000000" pitchFamily="50" charset="-128"/>
                <a:ea typeface="HGSｺﾞｼｯｸE" panose="020B0900000000000000" pitchFamily="50" charset="-128"/>
              </a:rPr>
              <a:t>人</a:t>
            </a:r>
            <a:endParaRPr lang="en-US" altLang="ja-JP" sz="3200" dirty="0">
              <a:latin typeface="HGSｺﾞｼｯｸE" panose="020B0900000000000000" pitchFamily="50" charset="-128"/>
              <a:ea typeface="HGSｺﾞｼｯｸE" panose="020B0900000000000000" pitchFamily="50" charset="-128"/>
            </a:endParaRPr>
          </a:p>
          <a:p>
            <a:pPr marL="0" indent="0">
              <a:buNone/>
            </a:pPr>
            <a:r>
              <a:rPr lang="ja-JP" altLang="en-US" sz="3200" dirty="0">
                <a:latin typeface="HGSｺﾞｼｯｸE" panose="020B0900000000000000" pitchFamily="50" charset="-128"/>
                <a:ea typeface="HGSｺﾞｼｯｸE" panose="020B0900000000000000" pitchFamily="50" charset="-128"/>
              </a:rPr>
              <a:t>　</a:t>
            </a:r>
            <a:r>
              <a:rPr lang="ja-JP" altLang="ja-JP" sz="3200" dirty="0">
                <a:latin typeface="HGSｺﾞｼｯｸE" panose="020B0900000000000000" pitchFamily="50" charset="-128"/>
                <a:ea typeface="HGSｺﾞｼｯｸE" panose="020B0900000000000000" pitchFamily="50" charset="-128"/>
              </a:rPr>
              <a:t>平均年齢</a:t>
            </a:r>
            <a:r>
              <a:rPr lang="ja-JP" altLang="en-US" sz="3200" dirty="0">
                <a:latin typeface="HGSｺﾞｼｯｸE" panose="020B0900000000000000" pitchFamily="50" charset="-128"/>
                <a:ea typeface="HGSｺﾞｼｯｸE" panose="020B0900000000000000" pitchFamily="50" charset="-128"/>
              </a:rPr>
              <a:t>：</a:t>
            </a:r>
            <a:r>
              <a:rPr lang="en-US" altLang="ja-JP" sz="3200" dirty="0">
                <a:latin typeface="HGSｺﾞｼｯｸE" panose="020B0900000000000000" pitchFamily="50" charset="-128"/>
                <a:ea typeface="HGSｺﾞｼｯｸE" panose="020B0900000000000000" pitchFamily="50" charset="-128"/>
              </a:rPr>
              <a:t>75.4</a:t>
            </a:r>
            <a:r>
              <a:rPr lang="ja-JP" altLang="ja-JP" sz="3200" dirty="0">
                <a:latin typeface="HGSｺﾞｼｯｸE" panose="020B0900000000000000" pitchFamily="50" charset="-128"/>
                <a:ea typeface="HGSｺﾞｼｯｸE" panose="020B0900000000000000" pitchFamily="50" charset="-128"/>
              </a:rPr>
              <a:t>±</a:t>
            </a:r>
            <a:r>
              <a:rPr lang="en-US" altLang="ja-JP" sz="3200" dirty="0">
                <a:latin typeface="HGSｺﾞｼｯｸE" panose="020B0900000000000000" pitchFamily="50" charset="-128"/>
                <a:ea typeface="HGSｺﾞｼｯｸE" panose="020B0900000000000000" pitchFamily="50" charset="-128"/>
              </a:rPr>
              <a:t>11.6</a:t>
            </a:r>
            <a:r>
              <a:rPr lang="ja-JP" altLang="ja-JP" sz="3200" dirty="0">
                <a:latin typeface="HGSｺﾞｼｯｸE" panose="020B0900000000000000" pitchFamily="50" charset="-128"/>
                <a:ea typeface="HGSｺﾞｼｯｸE" panose="020B0900000000000000" pitchFamily="50" charset="-128"/>
              </a:rPr>
              <a:t>（ＳＤ）</a:t>
            </a:r>
            <a:r>
              <a:rPr lang="ja-JP" altLang="ja-JP" sz="3200" dirty="0" smtClean="0">
                <a:latin typeface="HGSｺﾞｼｯｸE" panose="020B0900000000000000" pitchFamily="50" charset="-128"/>
                <a:ea typeface="HGSｺﾞｼｯｸE" panose="020B0900000000000000" pitchFamily="50" charset="-128"/>
              </a:rPr>
              <a:t>歳</a:t>
            </a:r>
            <a:endParaRPr lang="ja-JP" altLang="ja-JP" sz="32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306917407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ja-JP" sz="3200" dirty="0" smtClean="0"/>
              <a:t>病床数</a:t>
            </a:r>
            <a:r>
              <a:rPr lang="ja-JP" altLang="en-US" sz="3200" dirty="0" smtClean="0"/>
              <a:t>：</a:t>
            </a:r>
            <a:r>
              <a:rPr lang="en-US" altLang="ja-JP" sz="3200" dirty="0" smtClean="0"/>
              <a:t>365</a:t>
            </a:r>
            <a:r>
              <a:rPr lang="ja-JP" altLang="ja-JP" sz="3200" dirty="0" smtClean="0"/>
              <a:t>床</a:t>
            </a:r>
            <a:endParaRPr lang="en-US" altLang="ja-JP" sz="3200" dirty="0"/>
          </a:p>
          <a:p>
            <a:endParaRPr lang="en-US" altLang="ja-JP" sz="1400" dirty="0"/>
          </a:p>
          <a:p>
            <a:r>
              <a:rPr lang="ja-JP" altLang="ja-JP" sz="3200" dirty="0"/>
              <a:t>常勤医</a:t>
            </a:r>
            <a:r>
              <a:rPr lang="ja-JP" altLang="en-US" sz="3200" dirty="0"/>
              <a:t>：</a:t>
            </a:r>
            <a:r>
              <a:rPr lang="en-US" altLang="ja-JP" sz="3200" dirty="0"/>
              <a:t>64</a:t>
            </a:r>
            <a:r>
              <a:rPr lang="ja-JP" altLang="ja-JP" sz="3200" dirty="0"/>
              <a:t>名</a:t>
            </a:r>
            <a:r>
              <a:rPr lang="ja-JP" altLang="en-US" sz="3200" dirty="0"/>
              <a:t>　</a:t>
            </a:r>
            <a:r>
              <a:rPr lang="ja-JP" altLang="ja-JP" sz="3200" dirty="0"/>
              <a:t>（泌尿器科医</a:t>
            </a:r>
            <a:r>
              <a:rPr lang="en-US" altLang="ja-JP" sz="3200" dirty="0"/>
              <a:t>3</a:t>
            </a:r>
            <a:r>
              <a:rPr lang="ja-JP" altLang="ja-JP" sz="3200" dirty="0"/>
              <a:t>名）</a:t>
            </a:r>
            <a:endParaRPr lang="en-US" altLang="ja-JP" sz="3200" dirty="0"/>
          </a:p>
          <a:p>
            <a:endParaRPr lang="ja-JP" altLang="ja-JP" sz="1400" dirty="0"/>
          </a:p>
          <a:p>
            <a:r>
              <a:rPr lang="ja-JP" altLang="ja-JP" sz="3200" dirty="0"/>
              <a:t>当院の</a:t>
            </a:r>
            <a:r>
              <a:rPr lang="en-US" altLang="ja-JP" sz="3200" dirty="0"/>
              <a:t>1</a:t>
            </a:r>
            <a:r>
              <a:rPr lang="ja-JP" altLang="ja-JP" sz="3200" dirty="0"/>
              <a:t>日平均患者数</a:t>
            </a:r>
            <a:r>
              <a:rPr lang="ja-JP" altLang="ja-JP" sz="3200" dirty="0" smtClean="0"/>
              <a:t>：</a:t>
            </a:r>
            <a:endParaRPr lang="en-US" altLang="ja-JP" sz="3200" dirty="0" smtClean="0"/>
          </a:p>
          <a:p>
            <a:pPr marL="109728" indent="0">
              <a:buNone/>
            </a:pPr>
            <a:r>
              <a:rPr lang="ja-JP" altLang="en-US" sz="3200" dirty="0" smtClean="0"/>
              <a:t>　</a:t>
            </a:r>
            <a:r>
              <a:rPr lang="ja-JP" altLang="ja-JP" sz="3200" dirty="0" smtClean="0"/>
              <a:t>外来</a:t>
            </a:r>
            <a:r>
              <a:rPr lang="ja-JP" altLang="ja-JP" sz="3200" dirty="0"/>
              <a:t>約</a:t>
            </a:r>
            <a:r>
              <a:rPr lang="en-US" altLang="ja-JP" sz="3200" dirty="0"/>
              <a:t>900</a:t>
            </a:r>
            <a:r>
              <a:rPr lang="ja-JP" altLang="ja-JP" sz="3200" dirty="0"/>
              <a:t>人</a:t>
            </a:r>
            <a:r>
              <a:rPr lang="ja-JP" altLang="en-US" sz="3200" dirty="0"/>
              <a:t>，</a:t>
            </a:r>
            <a:r>
              <a:rPr lang="ja-JP" altLang="ja-JP" sz="3200" dirty="0"/>
              <a:t>入院約</a:t>
            </a:r>
            <a:r>
              <a:rPr lang="en-US" altLang="ja-JP" sz="3200" dirty="0"/>
              <a:t>320</a:t>
            </a:r>
            <a:r>
              <a:rPr lang="ja-JP" altLang="ja-JP" sz="3200" dirty="0"/>
              <a:t>人</a:t>
            </a:r>
            <a:endParaRPr lang="en-US" altLang="ja-JP" sz="3200" dirty="0"/>
          </a:p>
          <a:p>
            <a:endParaRPr lang="ja-JP" altLang="ja-JP" sz="1400" dirty="0"/>
          </a:p>
          <a:p>
            <a:r>
              <a:rPr lang="ja-JP" altLang="ja-JP" sz="3200" dirty="0"/>
              <a:t>泌尿器科の</a:t>
            </a:r>
            <a:r>
              <a:rPr lang="en-US" altLang="ja-JP" sz="3200" dirty="0"/>
              <a:t>1</a:t>
            </a:r>
            <a:r>
              <a:rPr lang="ja-JP" altLang="ja-JP" sz="3200" dirty="0"/>
              <a:t>日平均患者数</a:t>
            </a:r>
            <a:r>
              <a:rPr lang="ja-JP" altLang="ja-JP" sz="3200" dirty="0" smtClean="0"/>
              <a:t>：</a:t>
            </a:r>
            <a:endParaRPr lang="en-US" altLang="ja-JP" sz="3200" dirty="0" smtClean="0"/>
          </a:p>
          <a:p>
            <a:pPr marL="109728" indent="0">
              <a:buNone/>
            </a:pPr>
            <a:r>
              <a:rPr lang="ja-JP" altLang="en-US" sz="3200" dirty="0"/>
              <a:t>　</a:t>
            </a:r>
            <a:r>
              <a:rPr lang="ja-JP" altLang="ja-JP" sz="3200" dirty="0" smtClean="0"/>
              <a:t>外来</a:t>
            </a:r>
            <a:r>
              <a:rPr lang="ja-JP" altLang="ja-JP" sz="3200" dirty="0"/>
              <a:t>約</a:t>
            </a:r>
            <a:r>
              <a:rPr lang="en-US" altLang="ja-JP" sz="3200" dirty="0"/>
              <a:t>45</a:t>
            </a:r>
            <a:r>
              <a:rPr lang="ja-JP" altLang="ja-JP" sz="3200" dirty="0"/>
              <a:t>人</a:t>
            </a:r>
            <a:r>
              <a:rPr lang="ja-JP" altLang="en-US" sz="3200" dirty="0"/>
              <a:t>，</a:t>
            </a:r>
            <a:r>
              <a:rPr lang="ja-JP" altLang="ja-JP" sz="3200" dirty="0"/>
              <a:t>入院約</a:t>
            </a:r>
            <a:r>
              <a:rPr lang="en-US" altLang="ja-JP" sz="3200" dirty="0"/>
              <a:t>10</a:t>
            </a:r>
            <a:r>
              <a:rPr lang="ja-JP" altLang="ja-JP" sz="3200" dirty="0"/>
              <a:t>人</a:t>
            </a:r>
          </a:p>
          <a:p>
            <a:endParaRPr kumimoji="1" lang="ja-JP" altLang="en-US" dirty="0"/>
          </a:p>
        </p:txBody>
      </p:sp>
      <p:sp>
        <p:nvSpPr>
          <p:cNvPr id="3" name="タイトル 2"/>
          <p:cNvSpPr>
            <a:spLocks noGrp="1"/>
          </p:cNvSpPr>
          <p:nvPr>
            <p:ph type="title"/>
          </p:nvPr>
        </p:nvSpPr>
        <p:spPr/>
        <p:txBody>
          <a:bodyPr/>
          <a:lstStyle/>
          <a:p>
            <a:r>
              <a:rPr lang="ja-JP" altLang="en-US" dirty="0"/>
              <a:t>長野松代総合病院</a:t>
            </a:r>
            <a:r>
              <a:rPr kumimoji="1" lang="ja-JP" altLang="en-US" dirty="0" smtClean="0"/>
              <a:t>の概要</a:t>
            </a:r>
            <a:endParaRPr kumimoji="1" lang="ja-JP" altLang="en-US" dirty="0"/>
          </a:p>
        </p:txBody>
      </p:sp>
    </p:spTree>
    <p:extLst>
      <p:ext uri="{BB962C8B-B14F-4D97-AF65-F5344CB8AC3E}">
        <p14:creationId xmlns:p14="http://schemas.microsoft.com/office/powerpoint/2010/main" val="4003585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各科</a:t>
            </a:r>
            <a:r>
              <a:rPr kumimoji="1" lang="ja-JP" altLang="en-US" dirty="0" smtClean="0"/>
              <a:t>の規模</a:t>
            </a:r>
            <a:endParaRPr kumimoji="1" lang="ja-JP" altLang="en-US" dirty="0"/>
          </a:p>
        </p:txBody>
      </p:sp>
      <p:sp>
        <p:nvSpPr>
          <p:cNvPr id="3" name="コンテンツ プレースホルダ 2"/>
          <p:cNvSpPr>
            <a:spLocks noGrp="1"/>
          </p:cNvSpPr>
          <p:nvPr>
            <p:ph idx="1"/>
          </p:nvPr>
        </p:nvSpPr>
        <p:spPr/>
        <p:txBody>
          <a:bodyPr>
            <a:normAutofit/>
          </a:bodyPr>
          <a:lstStyle/>
          <a:p>
            <a:endParaRPr lang="en-US" altLang="ja-JP" dirty="0" smtClean="0"/>
          </a:p>
          <a:p>
            <a:pPr>
              <a:buNone/>
            </a:pPr>
            <a:r>
              <a:rPr lang="ja-JP" altLang="en-US" dirty="0" smtClean="0"/>
              <a:t>　　　　</a:t>
            </a:r>
            <a:r>
              <a:rPr lang="ja-JP" altLang="en-US" sz="3200" dirty="0" smtClean="0"/>
              <a:t>　　　　　常勤医数（名）　　ベッド数（床）</a:t>
            </a:r>
            <a:endParaRPr kumimoji="1" lang="en-US" altLang="ja-JP" sz="3200" dirty="0" smtClean="0"/>
          </a:p>
          <a:p>
            <a:endParaRPr lang="en-US" altLang="ja-JP" sz="3200" dirty="0" smtClean="0"/>
          </a:p>
          <a:p>
            <a:r>
              <a:rPr kumimoji="1" lang="ja-JP" altLang="en-US" sz="3200" dirty="0" smtClean="0"/>
              <a:t>内科</a:t>
            </a:r>
            <a:r>
              <a:rPr kumimoji="1" lang="en-US" altLang="ja-JP" sz="3200" dirty="0" smtClean="0"/>
              <a:t>		</a:t>
            </a:r>
            <a:r>
              <a:rPr lang="en-US" altLang="ja-JP" sz="3200" dirty="0"/>
              <a:t>	</a:t>
            </a:r>
            <a:r>
              <a:rPr kumimoji="1" lang="en-US" altLang="ja-JP" sz="3200" dirty="0" smtClean="0"/>
              <a:t>14		 </a:t>
            </a:r>
            <a:r>
              <a:rPr kumimoji="1" lang="ja-JP" altLang="en-US" sz="3200" dirty="0" smtClean="0"/>
              <a:t>約</a:t>
            </a:r>
            <a:r>
              <a:rPr kumimoji="1" lang="en-US" altLang="ja-JP" sz="3200" dirty="0" smtClean="0"/>
              <a:t>110</a:t>
            </a:r>
          </a:p>
          <a:p>
            <a:r>
              <a:rPr lang="ja-JP" altLang="en-US" sz="3200" dirty="0" smtClean="0"/>
              <a:t>外科</a:t>
            </a:r>
            <a:r>
              <a:rPr lang="en-US" altLang="ja-JP" sz="3200" dirty="0" smtClean="0"/>
              <a:t>			 7	</a:t>
            </a:r>
            <a:r>
              <a:rPr lang="ja-JP" altLang="en-US" sz="3200" dirty="0" smtClean="0"/>
              <a:t>　　 </a:t>
            </a:r>
            <a:r>
              <a:rPr lang="en-US" altLang="ja-JP" sz="3200" dirty="0" smtClean="0"/>
              <a:t>	  </a:t>
            </a:r>
            <a:r>
              <a:rPr lang="ja-JP" altLang="en-US" sz="3200" dirty="0" smtClean="0"/>
              <a:t>約</a:t>
            </a:r>
            <a:r>
              <a:rPr lang="en-US" altLang="ja-JP" sz="3200" dirty="0" smtClean="0"/>
              <a:t>25</a:t>
            </a:r>
          </a:p>
          <a:p>
            <a:r>
              <a:rPr kumimoji="1" lang="ja-JP" altLang="en-US" sz="3200" dirty="0" smtClean="0"/>
              <a:t>整形外科</a:t>
            </a:r>
            <a:r>
              <a:rPr kumimoji="1" lang="en-US" altLang="ja-JP" sz="3200" dirty="0" smtClean="0"/>
              <a:t>	    	12	</a:t>
            </a:r>
            <a:r>
              <a:rPr lang="en-US" altLang="ja-JP" sz="3200" dirty="0"/>
              <a:t>	</a:t>
            </a:r>
            <a:r>
              <a:rPr lang="en-US" altLang="ja-JP" sz="3200" dirty="0" smtClean="0"/>
              <a:t>  </a:t>
            </a:r>
            <a:r>
              <a:rPr kumimoji="1" lang="ja-JP" altLang="en-US" sz="3200" dirty="0" smtClean="0"/>
              <a:t>約</a:t>
            </a:r>
            <a:r>
              <a:rPr kumimoji="1" lang="en-US" altLang="ja-JP" sz="3200" dirty="0" smtClean="0"/>
              <a:t>75</a:t>
            </a:r>
          </a:p>
          <a:p>
            <a:r>
              <a:rPr lang="ja-JP" altLang="en-US" sz="3200" dirty="0" smtClean="0"/>
              <a:t>脳神経外科</a:t>
            </a:r>
            <a:r>
              <a:rPr kumimoji="1" lang="en-US" altLang="ja-JP" sz="3200" dirty="0" smtClean="0"/>
              <a:t>		 3	</a:t>
            </a:r>
            <a:r>
              <a:rPr lang="en-US" altLang="ja-JP" sz="3200" dirty="0"/>
              <a:t>	</a:t>
            </a:r>
            <a:r>
              <a:rPr lang="en-US" altLang="ja-JP" sz="3200" dirty="0" smtClean="0"/>
              <a:t>  </a:t>
            </a:r>
            <a:r>
              <a:rPr kumimoji="1" lang="ja-JP" altLang="en-US" sz="3200" dirty="0" smtClean="0"/>
              <a:t>約</a:t>
            </a:r>
            <a:r>
              <a:rPr kumimoji="1" lang="en-US" altLang="ja-JP" sz="3200" dirty="0" smtClean="0"/>
              <a:t>65</a:t>
            </a:r>
          </a:p>
          <a:p>
            <a:r>
              <a:rPr lang="ja-JP" altLang="en-US" sz="3200" dirty="0" smtClean="0"/>
              <a:t>泌尿器科　　</a:t>
            </a:r>
            <a:r>
              <a:rPr lang="en-US" altLang="ja-JP" sz="3200" dirty="0" smtClean="0"/>
              <a:t>		 3</a:t>
            </a:r>
            <a:r>
              <a:rPr lang="ja-JP" altLang="en-US" sz="3200" dirty="0" smtClean="0"/>
              <a:t>　　　　</a:t>
            </a:r>
            <a:r>
              <a:rPr lang="en-US" altLang="ja-JP" sz="3200" dirty="0"/>
              <a:t>	</a:t>
            </a:r>
            <a:r>
              <a:rPr lang="en-US" altLang="ja-JP" sz="3200" dirty="0" smtClean="0"/>
              <a:t>  </a:t>
            </a:r>
            <a:r>
              <a:rPr lang="ja-JP" altLang="en-US" sz="3200" dirty="0" smtClean="0"/>
              <a:t>約</a:t>
            </a:r>
            <a:r>
              <a:rPr lang="en-US" altLang="ja-JP" sz="3200" dirty="0" smtClean="0"/>
              <a:t>10</a:t>
            </a:r>
          </a:p>
        </p:txBody>
      </p:sp>
    </p:spTree>
    <p:extLst>
      <p:ext uri="{BB962C8B-B14F-4D97-AF65-F5344CB8AC3E}">
        <p14:creationId xmlns:p14="http://schemas.microsoft.com/office/powerpoint/2010/main" val="358815566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109728" indent="0">
              <a:buNone/>
            </a:pPr>
            <a:endParaRPr lang="ja-JP" altLang="ja-JP" dirty="0"/>
          </a:p>
        </p:txBody>
      </p:sp>
      <p:sp>
        <p:nvSpPr>
          <p:cNvPr id="3" name="タイトル 2"/>
          <p:cNvSpPr>
            <a:spLocks noGrp="1"/>
          </p:cNvSpPr>
          <p:nvPr>
            <p:ph type="title"/>
          </p:nvPr>
        </p:nvSpPr>
        <p:spPr/>
        <p:txBody>
          <a:bodyPr/>
          <a:lstStyle/>
          <a:p>
            <a:r>
              <a:rPr lang="ja-JP" altLang="ja-JP" dirty="0" smtClean="0">
                <a:effectLst/>
              </a:rPr>
              <a:t>結果</a:t>
            </a:r>
            <a:endParaRPr kumimoji="1" lang="ja-JP" altLang="en-US" dirty="0"/>
          </a:p>
        </p:txBody>
      </p:sp>
      <p:pic>
        <p:nvPicPr>
          <p:cNvPr id="5" name="図 4"/>
          <p:cNvPicPr>
            <a:picLocks noChangeAspect="1"/>
          </p:cNvPicPr>
          <p:nvPr/>
        </p:nvPicPr>
        <p:blipFill>
          <a:blip r:embed="rId2"/>
          <a:stretch>
            <a:fillRect/>
          </a:stretch>
        </p:blipFill>
        <p:spPr>
          <a:xfrm>
            <a:off x="0" y="883949"/>
            <a:ext cx="9179111" cy="5984431"/>
          </a:xfrm>
          <a:prstGeom prst="rect">
            <a:avLst/>
          </a:prstGeom>
        </p:spPr>
      </p:pic>
    </p:spTree>
    <p:extLst>
      <p:ext uri="{BB962C8B-B14F-4D97-AF65-F5344CB8AC3E}">
        <p14:creationId xmlns:p14="http://schemas.microsoft.com/office/powerpoint/2010/main" val="25832699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7232" y="770786"/>
            <a:ext cx="7773338" cy="1596177"/>
          </a:xfrm>
        </p:spPr>
        <p:txBody>
          <a:bodyPr>
            <a:normAutofit/>
          </a:bodyPr>
          <a:lstStyle/>
          <a:p>
            <a:r>
              <a:rPr kumimoji="1" lang="ja-JP" altLang="en-US" dirty="0"/>
              <a:t>排尿自立指導回数</a:t>
            </a:r>
          </a:p>
        </p:txBody>
      </p:sp>
      <p:sp>
        <p:nvSpPr>
          <p:cNvPr id="9" name="テキスト ボックス 8"/>
          <p:cNvSpPr txBox="1"/>
          <p:nvPr/>
        </p:nvSpPr>
        <p:spPr>
          <a:xfrm>
            <a:off x="6228184" y="6021288"/>
            <a:ext cx="938077" cy="369332"/>
          </a:xfrm>
          <a:prstGeom prst="rect">
            <a:avLst/>
          </a:prstGeom>
          <a:gradFill>
            <a:gsLst>
              <a:gs pos="0">
                <a:schemeClr val="bg1">
                  <a:tint val="90000"/>
                  <a:lumMod val="110000"/>
                </a:schemeClr>
              </a:gs>
              <a:gs pos="100000">
                <a:schemeClr val="bg1">
                  <a:shade val="64000"/>
                  <a:lumMod val="88000"/>
                </a:schemeClr>
              </a:gs>
            </a:gsLst>
            <a:lin ang="5400000" scaled="0"/>
          </a:gradFill>
        </p:spPr>
        <p:txBody>
          <a:bodyPr wrap="none" rtlCol="0">
            <a:spAutoFit/>
          </a:bodyPr>
          <a:lstStyle/>
          <a:p>
            <a:r>
              <a:rPr lang="ja-JP" altLang="ja-JP" dirty="0"/>
              <a:t>ｎ＝</a:t>
            </a:r>
            <a:r>
              <a:rPr lang="en-US" altLang="ja-JP" dirty="0"/>
              <a:t>424</a:t>
            </a:r>
            <a:endParaRPr lang="ja-JP" altLang="ja-JP" dirty="0"/>
          </a:p>
        </p:txBody>
      </p:sp>
      <p:graphicFrame>
        <p:nvGraphicFramePr>
          <p:cNvPr id="6" name="コンテンツ プレースホルダー 7"/>
          <p:cNvGraphicFramePr>
            <a:graphicFrameLocks noGrp="1"/>
          </p:cNvGraphicFramePr>
          <p:nvPr>
            <p:ph idx="1"/>
            <p:extLst/>
          </p:nvPr>
        </p:nvGraphicFramePr>
        <p:xfrm>
          <a:off x="1176338" y="2366963"/>
          <a:ext cx="6799262" cy="4374405"/>
        </p:xfrm>
        <a:graphic>
          <a:graphicData uri="http://schemas.openxmlformats.org/drawingml/2006/chart">
            <c:chart xmlns:c="http://schemas.openxmlformats.org/drawingml/2006/chart" xmlns:r="http://schemas.openxmlformats.org/officeDocument/2006/relationships" r:id="rId3"/>
          </a:graphicData>
        </a:graphic>
      </p:graphicFrame>
      <p:sp>
        <p:nvSpPr>
          <p:cNvPr id="7" name="タイトル 1">
            <a:extLst>
              <a:ext uri="{FF2B5EF4-FFF2-40B4-BE49-F238E27FC236}">
                <a16:creationId xmlns:a16="http://schemas.microsoft.com/office/drawing/2014/main" id="{1B64F340-9534-4BF8-B0EF-119F16412CFF}"/>
              </a:ext>
            </a:extLst>
          </p:cNvPr>
          <p:cNvSpPr txBox="1">
            <a:spLocks/>
          </p:cNvSpPr>
          <p:nvPr/>
        </p:nvSpPr>
        <p:spPr bwMode="auto">
          <a:xfrm>
            <a:off x="406400" y="46038"/>
            <a:ext cx="8283575" cy="908050"/>
          </a:xfrm>
          <a:prstGeom prst="rect">
            <a:avLst/>
          </a:prstGeom>
          <a:noFill/>
          <a:ln w="9525">
            <a:noFill/>
            <a:miter lim="800000"/>
            <a:headEnd/>
            <a:tailEnd/>
          </a:ln>
        </p:spPr>
        <p:txBody>
          <a:bodyPr vert="horz" wrap="non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kumimoji="1" sz="3400" b="1">
                <a:solidFill>
                  <a:schemeClr val="tx2"/>
                </a:solidFill>
                <a:latin typeface="HGPｺﾞｼｯｸE" pitchFamily="50" charset="-128"/>
                <a:ea typeface="HGPｺﾞｼｯｸE" pitchFamily="50" charset="-128"/>
                <a:cs typeface="HGPｺﾞｼｯｸE" pitchFamily="50" charset="-128"/>
              </a:defRPr>
            </a:lvl1pPr>
            <a:lvl2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2pPr>
            <a:lvl3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3pPr>
            <a:lvl4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4pPr>
            <a:lvl5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5pPr>
            <a:lvl6pPr marL="457200" algn="ctr" rtl="0" fontAlgn="base">
              <a:spcBef>
                <a:spcPct val="0"/>
              </a:spcBef>
              <a:spcAft>
                <a:spcPct val="0"/>
              </a:spcAft>
              <a:defRPr kumimoji="1" sz="3600">
                <a:solidFill>
                  <a:schemeClr val="tx2"/>
                </a:solidFill>
                <a:latin typeface="Arial" charset="0"/>
                <a:ea typeface="HG丸ｺﾞｼｯｸM-PRO" pitchFamily="49" charset="-128"/>
              </a:defRPr>
            </a:lvl6pPr>
            <a:lvl7pPr marL="914400" algn="ctr" rtl="0" fontAlgn="base">
              <a:spcBef>
                <a:spcPct val="0"/>
              </a:spcBef>
              <a:spcAft>
                <a:spcPct val="0"/>
              </a:spcAft>
              <a:defRPr kumimoji="1" sz="3600">
                <a:solidFill>
                  <a:schemeClr val="tx2"/>
                </a:solidFill>
                <a:latin typeface="Arial" charset="0"/>
                <a:ea typeface="HG丸ｺﾞｼｯｸM-PRO" pitchFamily="49" charset="-128"/>
              </a:defRPr>
            </a:lvl7pPr>
            <a:lvl8pPr marL="1371600" algn="ctr" rtl="0" fontAlgn="base">
              <a:spcBef>
                <a:spcPct val="0"/>
              </a:spcBef>
              <a:spcAft>
                <a:spcPct val="0"/>
              </a:spcAft>
              <a:defRPr kumimoji="1" sz="3600">
                <a:solidFill>
                  <a:schemeClr val="tx2"/>
                </a:solidFill>
                <a:latin typeface="Arial" charset="0"/>
                <a:ea typeface="HG丸ｺﾞｼｯｸM-PRO" pitchFamily="49" charset="-128"/>
              </a:defRPr>
            </a:lvl8pPr>
            <a:lvl9pPr marL="1828800" algn="ctr" rtl="0" fontAlgn="base">
              <a:spcBef>
                <a:spcPct val="0"/>
              </a:spcBef>
              <a:spcAft>
                <a:spcPct val="0"/>
              </a:spcAft>
              <a:defRPr kumimoji="1" sz="3600">
                <a:solidFill>
                  <a:schemeClr val="tx2"/>
                </a:solidFill>
                <a:latin typeface="Arial" charset="0"/>
                <a:ea typeface="HG丸ｺﾞｼｯｸM-PRO" pitchFamily="49" charset="-128"/>
              </a:defRPr>
            </a:lvl9pPr>
          </a:lstStyle>
          <a:p>
            <a:r>
              <a:rPr lang="ja-JP" altLang="en-US" kern="0">
                <a:latin typeface="+mj-ea"/>
              </a:rPr>
              <a:t>結果</a:t>
            </a:r>
            <a:endParaRPr lang="ja-JP" altLang="ja-JP" kern="0" dirty="0">
              <a:latin typeface="+mj-ea"/>
            </a:endParaRPr>
          </a:p>
        </p:txBody>
      </p:sp>
    </p:spTree>
    <p:extLst>
      <p:ext uri="{BB962C8B-B14F-4D97-AF65-F5344CB8AC3E}">
        <p14:creationId xmlns:p14="http://schemas.microsoft.com/office/powerpoint/2010/main" val="4557945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7232" y="770786"/>
            <a:ext cx="7773338" cy="1596177"/>
          </a:xfrm>
        </p:spPr>
        <p:txBody>
          <a:bodyPr>
            <a:normAutofit/>
          </a:bodyPr>
          <a:lstStyle/>
          <a:p>
            <a:r>
              <a:rPr lang="ja-JP" altLang="en-US" dirty="0"/>
              <a:t>疾患別</a:t>
            </a:r>
            <a:r>
              <a:rPr kumimoji="1" lang="ja-JP" altLang="en-US" dirty="0"/>
              <a:t>指導数</a:t>
            </a:r>
          </a:p>
        </p:txBody>
      </p:sp>
      <p:graphicFrame>
        <p:nvGraphicFramePr>
          <p:cNvPr id="8" name="コンテンツ プレースホルダー 7"/>
          <p:cNvGraphicFramePr>
            <a:graphicFrameLocks noGrp="1"/>
          </p:cNvGraphicFramePr>
          <p:nvPr>
            <p:ph idx="1"/>
            <p:extLst/>
          </p:nvPr>
        </p:nvGraphicFramePr>
        <p:xfrm>
          <a:off x="432656" y="2366963"/>
          <a:ext cx="8037914" cy="44910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表 2"/>
          <p:cNvGraphicFramePr>
            <a:graphicFrameLocks noGrp="1"/>
          </p:cNvGraphicFramePr>
          <p:nvPr>
            <p:extLst/>
          </p:nvPr>
        </p:nvGraphicFramePr>
        <p:xfrm>
          <a:off x="839485" y="1859087"/>
          <a:ext cx="7488832" cy="4330025"/>
        </p:xfrm>
        <a:graphic>
          <a:graphicData uri="http://schemas.openxmlformats.org/drawingml/2006/table">
            <a:tbl>
              <a:tblPr/>
              <a:tblGrid>
                <a:gridCol w="4523072">
                  <a:extLst>
                    <a:ext uri="{9D8B030D-6E8A-4147-A177-3AD203B41FA5}">
                      <a16:colId xmlns:a16="http://schemas.microsoft.com/office/drawing/2014/main" val="234142571"/>
                    </a:ext>
                  </a:extLst>
                </a:gridCol>
                <a:gridCol w="824458">
                  <a:extLst>
                    <a:ext uri="{9D8B030D-6E8A-4147-A177-3AD203B41FA5}">
                      <a16:colId xmlns:a16="http://schemas.microsoft.com/office/drawing/2014/main" val="1631362542"/>
                    </a:ext>
                  </a:extLst>
                </a:gridCol>
                <a:gridCol w="870262">
                  <a:extLst>
                    <a:ext uri="{9D8B030D-6E8A-4147-A177-3AD203B41FA5}">
                      <a16:colId xmlns:a16="http://schemas.microsoft.com/office/drawing/2014/main" val="303596467"/>
                    </a:ext>
                  </a:extLst>
                </a:gridCol>
                <a:gridCol w="1271040">
                  <a:extLst>
                    <a:ext uri="{9D8B030D-6E8A-4147-A177-3AD203B41FA5}">
                      <a16:colId xmlns:a16="http://schemas.microsoft.com/office/drawing/2014/main" val="2376479443"/>
                    </a:ext>
                  </a:extLst>
                </a:gridCol>
              </a:tblGrid>
              <a:tr h="545203">
                <a:tc gridSpan="4">
                  <a:txBody>
                    <a:bodyPr/>
                    <a:lstStyle/>
                    <a:p>
                      <a:pPr algn="ctr" fontAlgn="ctr"/>
                      <a:endParaRPr lang="ja-JP" altLang="en-US" sz="24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3611035"/>
                  </a:ext>
                </a:extLst>
              </a:tr>
              <a:tr h="545203">
                <a:tc>
                  <a:txBody>
                    <a:bodyPr/>
                    <a:lstStyle/>
                    <a:p>
                      <a:pPr algn="l" fontAlgn="ctr"/>
                      <a:r>
                        <a:rPr lang="ja-JP" altLang="en-US" sz="2600" b="0" i="0" u="none" strike="noStrike">
                          <a:solidFill>
                            <a:srgbClr val="000000"/>
                          </a:solidFill>
                          <a:effectLst/>
                          <a:latin typeface="ＭＳ 明朝" panose="02020609040205080304" pitchFamily="17" charset="-128"/>
                          <a:ea typeface="ＭＳ 明朝" panose="02020609040205080304" pitchFamily="17"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600" b="0" i="0" u="none" strike="noStrike" dirty="0">
                          <a:solidFill>
                            <a:srgbClr val="000000"/>
                          </a:solidFill>
                          <a:effectLst/>
                          <a:latin typeface="ＭＳ 明朝" panose="02020609040205080304" pitchFamily="17" charset="-128"/>
                          <a:ea typeface="ＭＳ 明朝" panose="02020609040205080304" pitchFamily="17" charset="-128"/>
                        </a:rPr>
                        <a:t>指導件数</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600" b="0" i="0" u="none" strike="noStrike">
                          <a:solidFill>
                            <a:srgbClr val="000000"/>
                          </a:solidFill>
                          <a:effectLst/>
                          <a:latin typeface="ＭＳ 明朝" panose="02020609040205080304" pitchFamily="17" charset="-128"/>
                          <a:ea typeface="ＭＳ 明朝" panose="02020609040205080304" pitchFamily="17" charset="-128"/>
                        </a:rPr>
                        <a:t>指導人数</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600" b="0" i="0" u="none" strike="noStrike">
                          <a:solidFill>
                            <a:srgbClr val="000000"/>
                          </a:solidFill>
                          <a:effectLst/>
                          <a:latin typeface="ＭＳ 明朝" panose="02020609040205080304" pitchFamily="17" charset="-128"/>
                          <a:ea typeface="ＭＳ 明朝" panose="02020609040205080304" pitchFamily="17" charset="-128"/>
                        </a:rPr>
                        <a:t>平均指導回数</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696191"/>
                  </a:ext>
                </a:extLst>
              </a:tr>
              <a:tr h="545203">
                <a:tc>
                  <a:txBody>
                    <a:bodyPr/>
                    <a:lstStyle/>
                    <a:p>
                      <a:pPr algn="l" fontAlgn="ctr"/>
                      <a:r>
                        <a:rPr lang="ja-JP" altLang="en-US" sz="2600" b="0" i="0" u="none" strike="noStrike" dirty="0">
                          <a:solidFill>
                            <a:srgbClr val="000000"/>
                          </a:solidFill>
                          <a:effectLst/>
                          <a:latin typeface="ＭＳ 明朝" panose="02020609040205080304" pitchFamily="17" charset="-128"/>
                          <a:ea typeface="ＭＳ 明朝" panose="02020609040205080304" pitchFamily="17" charset="-128"/>
                        </a:rPr>
                        <a:t>経尿道的ホルミウムレーザー前立腺核出術術後</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600" b="0" i="0" u="none" strike="noStrike">
                          <a:solidFill>
                            <a:srgbClr val="000000"/>
                          </a:solidFill>
                          <a:effectLst/>
                          <a:latin typeface="ＭＳ 明朝" panose="02020609040205080304" pitchFamily="17" charset="-128"/>
                          <a:ea typeface="ＭＳ 明朝" panose="02020609040205080304" pitchFamily="17" charset="-128"/>
                        </a:rPr>
                        <a:t>58</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600" b="0" i="0" u="none" strike="noStrike">
                          <a:solidFill>
                            <a:srgbClr val="000000"/>
                          </a:solidFill>
                          <a:effectLst/>
                          <a:latin typeface="ＭＳ 明朝" panose="02020609040205080304" pitchFamily="17" charset="-128"/>
                          <a:ea typeface="ＭＳ 明朝" panose="02020609040205080304" pitchFamily="17" charset="-128"/>
                        </a:rPr>
                        <a:t>58</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600" b="0" i="0" u="none" strike="noStrike">
                          <a:solidFill>
                            <a:srgbClr val="000000"/>
                          </a:solidFill>
                          <a:effectLst/>
                          <a:latin typeface="ＭＳ 明朝" panose="02020609040205080304" pitchFamily="17" charset="-128"/>
                          <a:ea typeface="ＭＳ 明朝" panose="02020609040205080304" pitchFamily="17" charset="-128"/>
                        </a:rPr>
                        <a:t>1.0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94331383"/>
                  </a:ext>
                </a:extLst>
              </a:tr>
              <a:tr h="545203">
                <a:tc>
                  <a:txBody>
                    <a:bodyPr/>
                    <a:lstStyle/>
                    <a:p>
                      <a:pPr algn="l" fontAlgn="ctr"/>
                      <a:r>
                        <a:rPr lang="ja-JP" altLang="en-US" sz="2600" b="0" i="0" u="none" strike="noStrike">
                          <a:solidFill>
                            <a:srgbClr val="000000"/>
                          </a:solidFill>
                          <a:effectLst/>
                          <a:latin typeface="ＭＳ 明朝" panose="02020609040205080304" pitchFamily="17" charset="-128"/>
                          <a:ea typeface="ＭＳ 明朝" panose="02020609040205080304" pitchFamily="17" charset="-128"/>
                        </a:rPr>
                        <a:t>脳梗塞</a:t>
                      </a:r>
                    </a:p>
                  </a:txBody>
                  <a:tcPr marL="9525" marR="9525" marT="9525" marB="0" anchor="ctr">
                    <a:lnL>
                      <a:noFill/>
                    </a:lnL>
                    <a:lnR>
                      <a:noFill/>
                    </a:lnR>
                    <a:lnT>
                      <a:noFill/>
                    </a:lnT>
                    <a:lnB>
                      <a:noFill/>
                    </a:lnB>
                  </a:tcPr>
                </a:tc>
                <a:tc>
                  <a:txBody>
                    <a:bodyPr/>
                    <a:lstStyle/>
                    <a:p>
                      <a:pPr algn="ctr" fontAlgn="ctr"/>
                      <a:r>
                        <a:rPr lang="en-US" altLang="ja-JP" sz="2600" b="0" i="0" u="none" strike="noStrike">
                          <a:solidFill>
                            <a:srgbClr val="000000"/>
                          </a:solidFill>
                          <a:effectLst/>
                          <a:latin typeface="ＭＳ 明朝" panose="02020609040205080304" pitchFamily="17" charset="-128"/>
                          <a:ea typeface="ＭＳ 明朝" panose="02020609040205080304" pitchFamily="17" charset="-128"/>
                        </a:rPr>
                        <a:t>48</a:t>
                      </a:r>
                    </a:p>
                  </a:txBody>
                  <a:tcPr marL="9525" marR="9525" marT="9525" marB="0" anchor="ctr">
                    <a:lnL>
                      <a:noFill/>
                    </a:lnL>
                    <a:lnR>
                      <a:noFill/>
                    </a:lnR>
                    <a:lnT>
                      <a:noFill/>
                    </a:lnT>
                    <a:lnB>
                      <a:noFill/>
                    </a:lnB>
                  </a:tcPr>
                </a:tc>
                <a:tc>
                  <a:txBody>
                    <a:bodyPr/>
                    <a:lstStyle/>
                    <a:p>
                      <a:pPr algn="ctr" fontAlgn="ctr"/>
                      <a:r>
                        <a:rPr lang="en-US" altLang="ja-JP" sz="2600" b="0" i="0" u="none" strike="noStrike">
                          <a:solidFill>
                            <a:srgbClr val="000000"/>
                          </a:solidFill>
                          <a:effectLst/>
                          <a:latin typeface="ＭＳ 明朝" panose="02020609040205080304" pitchFamily="17" charset="-128"/>
                          <a:ea typeface="ＭＳ 明朝" panose="02020609040205080304" pitchFamily="17" charset="-128"/>
                        </a:rPr>
                        <a:t>23</a:t>
                      </a:r>
                    </a:p>
                  </a:txBody>
                  <a:tcPr marL="9525" marR="9525" marT="9525" marB="0" anchor="ctr">
                    <a:lnL>
                      <a:noFill/>
                    </a:lnL>
                    <a:lnR>
                      <a:noFill/>
                    </a:lnR>
                    <a:lnT>
                      <a:noFill/>
                    </a:lnT>
                    <a:lnB>
                      <a:noFill/>
                    </a:lnB>
                  </a:tcPr>
                </a:tc>
                <a:tc>
                  <a:txBody>
                    <a:bodyPr/>
                    <a:lstStyle/>
                    <a:p>
                      <a:pPr algn="ctr" fontAlgn="ctr"/>
                      <a:r>
                        <a:rPr lang="en-US" altLang="ja-JP" sz="2600" b="0" i="0" u="none" strike="noStrike">
                          <a:solidFill>
                            <a:srgbClr val="000000"/>
                          </a:solidFill>
                          <a:effectLst/>
                          <a:latin typeface="ＭＳ 明朝" panose="02020609040205080304" pitchFamily="17" charset="-128"/>
                          <a:ea typeface="ＭＳ 明朝" panose="02020609040205080304" pitchFamily="17" charset="-128"/>
                        </a:rPr>
                        <a:t>2.1</a:t>
                      </a:r>
                    </a:p>
                  </a:txBody>
                  <a:tcPr marL="9525" marR="9525" marT="9525" marB="0" anchor="ctr">
                    <a:lnL>
                      <a:noFill/>
                    </a:lnL>
                    <a:lnR>
                      <a:noFill/>
                    </a:lnR>
                    <a:lnT>
                      <a:noFill/>
                    </a:lnT>
                    <a:lnB>
                      <a:noFill/>
                    </a:lnB>
                  </a:tcPr>
                </a:tc>
                <a:extLst>
                  <a:ext uri="{0D108BD9-81ED-4DB2-BD59-A6C34878D82A}">
                    <a16:rowId xmlns:a16="http://schemas.microsoft.com/office/drawing/2014/main" val="664598235"/>
                  </a:ext>
                </a:extLst>
              </a:tr>
              <a:tr h="545203">
                <a:tc>
                  <a:txBody>
                    <a:bodyPr/>
                    <a:lstStyle/>
                    <a:p>
                      <a:pPr algn="l" fontAlgn="ctr"/>
                      <a:r>
                        <a:rPr lang="ja-JP" altLang="en-US" sz="2600" b="0" i="0" u="none" strike="noStrike" dirty="0">
                          <a:solidFill>
                            <a:srgbClr val="000000"/>
                          </a:solidFill>
                          <a:effectLst/>
                          <a:latin typeface="ＭＳ 明朝" panose="02020609040205080304" pitchFamily="17" charset="-128"/>
                          <a:ea typeface="ＭＳ 明朝" panose="02020609040205080304" pitchFamily="17" charset="-128"/>
                        </a:rPr>
                        <a:t>腰部脊柱管狭窄症術後</a:t>
                      </a:r>
                    </a:p>
                  </a:txBody>
                  <a:tcPr marL="9525" marR="9525" marT="9525" marB="0" anchor="ctr">
                    <a:lnL>
                      <a:noFill/>
                    </a:lnL>
                    <a:lnR>
                      <a:noFill/>
                    </a:lnR>
                    <a:lnT>
                      <a:noFill/>
                    </a:lnT>
                    <a:lnB>
                      <a:noFill/>
                    </a:lnB>
                  </a:tcPr>
                </a:tc>
                <a:tc>
                  <a:txBody>
                    <a:bodyPr/>
                    <a:lstStyle/>
                    <a:p>
                      <a:pPr algn="ctr" fontAlgn="ctr"/>
                      <a:r>
                        <a:rPr lang="en-US" altLang="ja-JP" sz="2600" b="0" i="0" u="none" strike="noStrike">
                          <a:solidFill>
                            <a:srgbClr val="000000"/>
                          </a:solidFill>
                          <a:effectLst/>
                          <a:latin typeface="ＭＳ 明朝" panose="02020609040205080304" pitchFamily="17" charset="-128"/>
                          <a:ea typeface="ＭＳ 明朝" panose="02020609040205080304" pitchFamily="17" charset="-128"/>
                        </a:rPr>
                        <a:t>34</a:t>
                      </a:r>
                    </a:p>
                  </a:txBody>
                  <a:tcPr marL="9525" marR="9525" marT="9525" marB="0" anchor="ctr">
                    <a:lnL>
                      <a:noFill/>
                    </a:lnL>
                    <a:lnR>
                      <a:noFill/>
                    </a:lnR>
                    <a:lnT>
                      <a:noFill/>
                    </a:lnT>
                    <a:lnB>
                      <a:noFill/>
                    </a:lnB>
                  </a:tcPr>
                </a:tc>
                <a:tc>
                  <a:txBody>
                    <a:bodyPr/>
                    <a:lstStyle/>
                    <a:p>
                      <a:pPr algn="ctr" fontAlgn="ctr"/>
                      <a:r>
                        <a:rPr lang="en-US" altLang="ja-JP" sz="2600" b="0" i="0" u="none" strike="noStrike">
                          <a:solidFill>
                            <a:srgbClr val="000000"/>
                          </a:solidFill>
                          <a:effectLst/>
                          <a:latin typeface="ＭＳ 明朝" panose="02020609040205080304" pitchFamily="17" charset="-128"/>
                          <a:ea typeface="ＭＳ 明朝" panose="02020609040205080304" pitchFamily="17" charset="-128"/>
                        </a:rPr>
                        <a:t>33</a:t>
                      </a:r>
                    </a:p>
                  </a:txBody>
                  <a:tcPr marL="9525" marR="9525" marT="9525" marB="0" anchor="ctr">
                    <a:lnL>
                      <a:noFill/>
                    </a:lnL>
                    <a:lnR>
                      <a:noFill/>
                    </a:lnR>
                    <a:lnT>
                      <a:noFill/>
                    </a:lnT>
                    <a:lnB>
                      <a:noFill/>
                    </a:lnB>
                  </a:tcPr>
                </a:tc>
                <a:tc>
                  <a:txBody>
                    <a:bodyPr/>
                    <a:lstStyle/>
                    <a:p>
                      <a:pPr algn="ctr" fontAlgn="ctr"/>
                      <a:r>
                        <a:rPr lang="en-US" altLang="ja-JP" sz="2600" b="0" i="0" u="none" strike="noStrike" dirty="0">
                          <a:solidFill>
                            <a:srgbClr val="000000"/>
                          </a:solidFill>
                          <a:effectLst/>
                          <a:latin typeface="ＭＳ 明朝" panose="02020609040205080304" pitchFamily="17" charset="-128"/>
                          <a:ea typeface="ＭＳ 明朝" panose="02020609040205080304" pitchFamily="17" charset="-128"/>
                        </a:rPr>
                        <a:t>1.0</a:t>
                      </a:r>
                    </a:p>
                  </a:txBody>
                  <a:tcPr marL="9525" marR="9525" marT="9525" marB="0" anchor="ctr">
                    <a:lnL>
                      <a:noFill/>
                    </a:lnL>
                    <a:lnR>
                      <a:noFill/>
                    </a:lnR>
                    <a:lnT>
                      <a:noFill/>
                    </a:lnT>
                    <a:lnB>
                      <a:noFill/>
                    </a:lnB>
                  </a:tcPr>
                </a:tc>
                <a:extLst>
                  <a:ext uri="{0D108BD9-81ED-4DB2-BD59-A6C34878D82A}">
                    <a16:rowId xmlns:a16="http://schemas.microsoft.com/office/drawing/2014/main" val="2149510639"/>
                  </a:ext>
                </a:extLst>
              </a:tr>
              <a:tr h="545203">
                <a:tc>
                  <a:txBody>
                    <a:bodyPr/>
                    <a:lstStyle/>
                    <a:p>
                      <a:pPr algn="l" fontAlgn="ctr"/>
                      <a:r>
                        <a:rPr lang="ja-JP" altLang="en-US" sz="2600" b="0" i="0" u="none" strike="noStrike">
                          <a:solidFill>
                            <a:srgbClr val="000000"/>
                          </a:solidFill>
                          <a:effectLst/>
                          <a:latin typeface="ＭＳ 明朝" panose="02020609040205080304" pitchFamily="17" charset="-128"/>
                          <a:ea typeface="ＭＳ 明朝" panose="02020609040205080304" pitchFamily="17" charset="-128"/>
                        </a:rPr>
                        <a:t>腰椎椎間板ヘルニア術後</a:t>
                      </a:r>
                    </a:p>
                  </a:txBody>
                  <a:tcPr marL="9525" marR="9525" marT="9525" marB="0" anchor="ctr">
                    <a:lnL>
                      <a:noFill/>
                    </a:lnL>
                    <a:lnR>
                      <a:noFill/>
                    </a:lnR>
                    <a:lnT>
                      <a:noFill/>
                    </a:lnT>
                    <a:lnB>
                      <a:noFill/>
                    </a:lnB>
                  </a:tcPr>
                </a:tc>
                <a:tc>
                  <a:txBody>
                    <a:bodyPr/>
                    <a:lstStyle/>
                    <a:p>
                      <a:pPr algn="ctr" fontAlgn="ctr"/>
                      <a:r>
                        <a:rPr lang="en-US" altLang="ja-JP" sz="2600" b="0" i="0" u="none" strike="noStrike">
                          <a:solidFill>
                            <a:srgbClr val="000000"/>
                          </a:solidFill>
                          <a:effectLst/>
                          <a:latin typeface="ＭＳ 明朝" panose="02020609040205080304" pitchFamily="17" charset="-128"/>
                          <a:ea typeface="ＭＳ 明朝" panose="02020609040205080304" pitchFamily="17" charset="-128"/>
                        </a:rPr>
                        <a:t>18</a:t>
                      </a:r>
                    </a:p>
                  </a:txBody>
                  <a:tcPr marL="9525" marR="9525" marT="9525" marB="0" anchor="ctr">
                    <a:lnL>
                      <a:noFill/>
                    </a:lnL>
                    <a:lnR>
                      <a:noFill/>
                    </a:lnR>
                    <a:lnT>
                      <a:noFill/>
                    </a:lnT>
                    <a:lnB>
                      <a:noFill/>
                    </a:lnB>
                  </a:tcPr>
                </a:tc>
                <a:tc>
                  <a:txBody>
                    <a:bodyPr/>
                    <a:lstStyle/>
                    <a:p>
                      <a:pPr algn="ctr" fontAlgn="ctr"/>
                      <a:r>
                        <a:rPr lang="en-US" altLang="ja-JP" sz="2600" b="0" i="0" u="none" strike="noStrike">
                          <a:solidFill>
                            <a:srgbClr val="000000"/>
                          </a:solidFill>
                          <a:effectLst/>
                          <a:latin typeface="ＭＳ 明朝" panose="02020609040205080304" pitchFamily="17" charset="-128"/>
                          <a:ea typeface="ＭＳ 明朝" panose="02020609040205080304" pitchFamily="17" charset="-128"/>
                        </a:rPr>
                        <a:t>16</a:t>
                      </a:r>
                    </a:p>
                  </a:txBody>
                  <a:tcPr marL="9525" marR="9525" marT="9525" marB="0" anchor="ctr">
                    <a:lnL>
                      <a:noFill/>
                    </a:lnL>
                    <a:lnR>
                      <a:noFill/>
                    </a:lnR>
                    <a:lnT>
                      <a:noFill/>
                    </a:lnT>
                    <a:lnB>
                      <a:noFill/>
                    </a:lnB>
                  </a:tcPr>
                </a:tc>
                <a:tc>
                  <a:txBody>
                    <a:bodyPr/>
                    <a:lstStyle/>
                    <a:p>
                      <a:pPr algn="ctr" fontAlgn="ctr"/>
                      <a:r>
                        <a:rPr lang="en-US" altLang="ja-JP" sz="2600" b="0" i="0" u="none" strike="noStrike">
                          <a:solidFill>
                            <a:srgbClr val="000000"/>
                          </a:solidFill>
                          <a:effectLst/>
                          <a:latin typeface="ＭＳ 明朝" panose="02020609040205080304" pitchFamily="17" charset="-128"/>
                          <a:ea typeface="ＭＳ 明朝" panose="02020609040205080304" pitchFamily="17" charset="-128"/>
                        </a:rPr>
                        <a:t>1.1</a:t>
                      </a:r>
                    </a:p>
                  </a:txBody>
                  <a:tcPr marL="9525" marR="9525" marT="9525" marB="0" anchor="ctr">
                    <a:lnL>
                      <a:noFill/>
                    </a:lnL>
                    <a:lnR>
                      <a:noFill/>
                    </a:lnR>
                    <a:lnT>
                      <a:noFill/>
                    </a:lnT>
                    <a:lnB>
                      <a:noFill/>
                    </a:lnB>
                  </a:tcPr>
                </a:tc>
                <a:extLst>
                  <a:ext uri="{0D108BD9-81ED-4DB2-BD59-A6C34878D82A}">
                    <a16:rowId xmlns:a16="http://schemas.microsoft.com/office/drawing/2014/main" val="906115255"/>
                  </a:ext>
                </a:extLst>
              </a:tr>
              <a:tr h="545203">
                <a:tc>
                  <a:txBody>
                    <a:bodyPr/>
                    <a:lstStyle/>
                    <a:p>
                      <a:pPr algn="l" fontAlgn="ctr"/>
                      <a:r>
                        <a:rPr lang="ja-JP" altLang="en-US" sz="2600" b="0" i="0" u="none" strike="noStrike">
                          <a:solidFill>
                            <a:srgbClr val="000000"/>
                          </a:solidFill>
                          <a:effectLst/>
                          <a:latin typeface="ＭＳ 明朝" panose="02020609040205080304" pitchFamily="17" charset="-128"/>
                          <a:ea typeface="ＭＳ 明朝" panose="02020609040205080304" pitchFamily="17" charset="-128"/>
                        </a:rPr>
                        <a:t>腰椎すべり症術後</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600" b="0" i="0" u="none" strike="noStrike">
                          <a:solidFill>
                            <a:srgbClr val="000000"/>
                          </a:solidFill>
                          <a:effectLst/>
                          <a:latin typeface="ＭＳ 明朝" panose="02020609040205080304" pitchFamily="17" charset="-128"/>
                          <a:ea typeface="ＭＳ 明朝" panose="02020609040205080304" pitchFamily="17" charset="-128"/>
                        </a:rPr>
                        <a:t>17</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600" b="0" i="0" u="none" strike="noStrike" dirty="0">
                          <a:solidFill>
                            <a:srgbClr val="000000"/>
                          </a:solidFill>
                          <a:effectLst/>
                          <a:latin typeface="ＭＳ 明朝" panose="02020609040205080304" pitchFamily="17" charset="-128"/>
                          <a:ea typeface="ＭＳ 明朝" panose="02020609040205080304" pitchFamily="17" charset="-128"/>
                        </a:rPr>
                        <a:t>17</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600" b="0" i="0" u="none" strike="noStrike" dirty="0">
                          <a:solidFill>
                            <a:srgbClr val="000000"/>
                          </a:solidFill>
                          <a:effectLst/>
                          <a:latin typeface="ＭＳ 明朝" panose="02020609040205080304" pitchFamily="17" charset="-128"/>
                          <a:ea typeface="ＭＳ 明朝" panose="02020609040205080304" pitchFamily="17" charset="-128"/>
                        </a:rPr>
                        <a:t>1.0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4470913"/>
                  </a:ext>
                </a:extLst>
              </a:tr>
            </a:tbl>
          </a:graphicData>
        </a:graphic>
      </p:graphicFrame>
      <p:sp>
        <p:nvSpPr>
          <p:cNvPr id="5" name="タイトル 1">
            <a:extLst>
              <a:ext uri="{FF2B5EF4-FFF2-40B4-BE49-F238E27FC236}">
                <a16:creationId xmlns:a16="http://schemas.microsoft.com/office/drawing/2014/main" id="{4420DAEB-B3DF-4569-825B-9922A749BE0F}"/>
              </a:ext>
            </a:extLst>
          </p:cNvPr>
          <p:cNvSpPr txBox="1">
            <a:spLocks/>
          </p:cNvSpPr>
          <p:nvPr/>
        </p:nvSpPr>
        <p:spPr bwMode="auto">
          <a:xfrm>
            <a:off x="406400" y="46038"/>
            <a:ext cx="8283575" cy="908050"/>
          </a:xfrm>
          <a:prstGeom prst="rect">
            <a:avLst/>
          </a:prstGeom>
          <a:noFill/>
          <a:ln w="9525">
            <a:noFill/>
            <a:miter lim="800000"/>
            <a:headEnd/>
            <a:tailEnd/>
          </a:ln>
        </p:spPr>
        <p:txBody>
          <a:bodyPr vert="horz" wrap="non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kumimoji="1" sz="3400" b="1">
                <a:solidFill>
                  <a:schemeClr val="tx2"/>
                </a:solidFill>
                <a:latin typeface="HGPｺﾞｼｯｸE" pitchFamily="50" charset="-128"/>
                <a:ea typeface="HGPｺﾞｼｯｸE" pitchFamily="50" charset="-128"/>
                <a:cs typeface="HGPｺﾞｼｯｸE" pitchFamily="50" charset="-128"/>
              </a:defRPr>
            </a:lvl1pPr>
            <a:lvl2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2pPr>
            <a:lvl3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3pPr>
            <a:lvl4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4pPr>
            <a:lvl5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5pPr>
            <a:lvl6pPr marL="457200" algn="ctr" rtl="0" fontAlgn="base">
              <a:spcBef>
                <a:spcPct val="0"/>
              </a:spcBef>
              <a:spcAft>
                <a:spcPct val="0"/>
              </a:spcAft>
              <a:defRPr kumimoji="1" sz="3600">
                <a:solidFill>
                  <a:schemeClr val="tx2"/>
                </a:solidFill>
                <a:latin typeface="Arial" charset="0"/>
                <a:ea typeface="HG丸ｺﾞｼｯｸM-PRO" pitchFamily="49" charset="-128"/>
              </a:defRPr>
            </a:lvl6pPr>
            <a:lvl7pPr marL="914400" algn="ctr" rtl="0" fontAlgn="base">
              <a:spcBef>
                <a:spcPct val="0"/>
              </a:spcBef>
              <a:spcAft>
                <a:spcPct val="0"/>
              </a:spcAft>
              <a:defRPr kumimoji="1" sz="3600">
                <a:solidFill>
                  <a:schemeClr val="tx2"/>
                </a:solidFill>
                <a:latin typeface="Arial" charset="0"/>
                <a:ea typeface="HG丸ｺﾞｼｯｸM-PRO" pitchFamily="49" charset="-128"/>
              </a:defRPr>
            </a:lvl7pPr>
            <a:lvl8pPr marL="1371600" algn="ctr" rtl="0" fontAlgn="base">
              <a:spcBef>
                <a:spcPct val="0"/>
              </a:spcBef>
              <a:spcAft>
                <a:spcPct val="0"/>
              </a:spcAft>
              <a:defRPr kumimoji="1" sz="3600">
                <a:solidFill>
                  <a:schemeClr val="tx2"/>
                </a:solidFill>
                <a:latin typeface="Arial" charset="0"/>
                <a:ea typeface="HG丸ｺﾞｼｯｸM-PRO" pitchFamily="49" charset="-128"/>
              </a:defRPr>
            </a:lvl8pPr>
            <a:lvl9pPr marL="1828800" algn="ctr" rtl="0" fontAlgn="base">
              <a:spcBef>
                <a:spcPct val="0"/>
              </a:spcBef>
              <a:spcAft>
                <a:spcPct val="0"/>
              </a:spcAft>
              <a:defRPr kumimoji="1" sz="3600">
                <a:solidFill>
                  <a:schemeClr val="tx2"/>
                </a:solidFill>
                <a:latin typeface="Arial" charset="0"/>
                <a:ea typeface="HG丸ｺﾞｼｯｸM-PRO" pitchFamily="49" charset="-128"/>
              </a:defRPr>
            </a:lvl9pPr>
          </a:lstStyle>
          <a:p>
            <a:r>
              <a:rPr lang="ja-JP" altLang="en-US" kern="0">
                <a:latin typeface="+mj-ea"/>
              </a:rPr>
              <a:t>結果</a:t>
            </a:r>
            <a:endParaRPr lang="ja-JP" altLang="ja-JP" kern="0" dirty="0">
              <a:latin typeface="+mj-ea"/>
            </a:endParaRPr>
          </a:p>
        </p:txBody>
      </p:sp>
    </p:spTree>
    <p:extLst>
      <p:ext uri="{BB962C8B-B14F-4D97-AF65-F5344CB8AC3E}">
        <p14:creationId xmlns:p14="http://schemas.microsoft.com/office/powerpoint/2010/main" val="35042959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1481328"/>
            <a:ext cx="8892480" cy="5044016"/>
          </a:xfrm>
        </p:spPr>
        <p:txBody>
          <a:bodyPr>
            <a:normAutofit fontScale="62500" lnSpcReduction="20000"/>
          </a:bodyPr>
          <a:lstStyle/>
          <a:p>
            <a:pPr marL="109728" indent="0">
              <a:buNone/>
            </a:pPr>
            <a:r>
              <a:rPr lang="ja-JP" altLang="ja-JP" sz="6100" dirty="0">
                <a:solidFill>
                  <a:srgbClr val="FF0000"/>
                </a:solidFill>
              </a:rPr>
              <a:t>カテーテル関連尿路感染（</a:t>
            </a:r>
            <a:r>
              <a:rPr lang="en-US" altLang="ja-JP" sz="6100" dirty="0">
                <a:solidFill>
                  <a:srgbClr val="FF0000"/>
                </a:solidFill>
              </a:rPr>
              <a:t>CAUTI</a:t>
            </a:r>
            <a:r>
              <a:rPr lang="ja-JP" altLang="ja-JP" sz="6100" dirty="0" smtClean="0">
                <a:solidFill>
                  <a:srgbClr val="FF0000"/>
                </a:solidFill>
              </a:rPr>
              <a:t>）</a:t>
            </a:r>
            <a:r>
              <a:rPr lang="ja-JP" altLang="en-US" sz="6100" dirty="0" smtClean="0">
                <a:solidFill>
                  <a:srgbClr val="FF0000"/>
                </a:solidFill>
              </a:rPr>
              <a:t>発生</a:t>
            </a:r>
            <a:r>
              <a:rPr lang="ja-JP" altLang="ja-JP" sz="6100" dirty="0" smtClean="0">
                <a:solidFill>
                  <a:srgbClr val="FF0000"/>
                </a:solidFill>
              </a:rPr>
              <a:t>率</a:t>
            </a:r>
            <a:endParaRPr lang="en-US" altLang="ja-JP" sz="6100" dirty="0" smtClean="0">
              <a:solidFill>
                <a:srgbClr val="FF0000"/>
              </a:solidFill>
            </a:endParaRPr>
          </a:p>
          <a:p>
            <a:pPr marL="109728" indent="0">
              <a:buNone/>
            </a:pPr>
            <a:endParaRPr lang="en-US" altLang="ja-JP" sz="1900" dirty="0" smtClean="0">
              <a:solidFill>
                <a:srgbClr val="FF0000"/>
              </a:solidFill>
            </a:endParaRPr>
          </a:p>
          <a:p>
            <a:pPr marL="109728" indent="0">
              <a:buNone/>
            </a:pPr>
            <a:r>
              <a:rPr lang="ja-JP" altLang="en-US" sz="5100" dirty="0" smtClean="0">
                <a:solidFill>
                  <a:srgbClr val="FF0000"/>
                </a:solidFill>
              </a:rPr>
              <a:t>　　</a:t>
            </a:r>
            <a:r>
              <a:rPr lang="ja-JP" altLang="en-US" sz="5100" dirty="0" smtClean="0"/>
              <a:t>（</a:t>
            </a:r>
            <a:r>
              <a:rPr lang="ja-JP" altLang="en-US" sz="5100" dirty="0"/>
              <a:t>カテーテル挿入日数</a:t>
            </a:r>
            <a:r>
              <a:rPr lang="en-US" altLang="ja-JP" sz="5100" dirty="0"/>
              <a:t>1,000</a:t>
            </a:r>
            <a:r>
              <a:rPr lang="ja-JP" altLang="en-US" sz="5100" dirty="0"/>
              <a:t>日対発生数</a:t>
            </a:r>
            <a:r>
              <a:rPr lang="ja-JP" altLang="en-US" sz="5100" dirty="0" smtClean="0"/>
              <a:t>）</a:t>
            </a:r>
            <a:endParaRPr lang="en-US" altLang="ja-JP" sz="4500" dirty="0" smtClean="0">
              <a:solidFill>
                <a:srgbClr val="FF0000"/>
              </a:solidFill>
            </a:endParaRPr>
          </a:p>
          <a:p>
            <a:pPr marL="109728" indent="0">
              <a:buNone/>
            </a:pPr>
            <a:endParaRPr lang="en-US" altLang="ja-JP" sz="3800" dirty="0" smtClean="0">
              <a:solidFill>
                <a:srgbClr val="FF0000"/>
              </a:solidFill>
            </a:endParaRPr>
          </a:p>
          <a:p>
            <a:pPr marL="109728" indent="0">
              <a:buNone/>
            </a:pPr>
            <a:endParaRPr lang="en-US" altLang="ja-JP" sz="1600" dirty="0" smtClean="0">
              <a:solidFill>
                <a:srgbClr val="FF0000"/>
              </a:solidFill>
            </a:endParaRPr>
          </a:p>
          <a:p>
            <a:pPr marL="109728" indent="0">
              <a:buNone/>
            </a:pPr>
            <a:r>
              <a:rPr lang="en-US" altLang="ja-JP" sz="5100" dirty="0" smtClean="0"/>
              <a:t>2016</a:t>
            </a:r>
            <a:r>
              <a:rPr lang="ja-JP" altLang="ja-JP" sz="5100" dirty="0" smtClean="0"/>
              <a:t>年</a:t>
            </a:r>
            <a:r>
              <a:rPr lang="ja-JP" altLang="en-US" sz="5100" dirty="0"/>
              <a:t>度</a:t>
            </a:r>
            <a:r>
              <a:rPr lang="ja-JP" altLang="en-US" sz="5100" dirty="0" smtClean="0"/>
              <a:t>上半期：</a:t>
            </a:r>
            <a:r>
              <a:rPr lang="ja-JP" altLang="en-US" sz="5400" dirty="0"/>
              <a:t>（</a:t>
            </a:r>
            <a:r>
              <a:rPr lang="en-US" altLang="ja-JP" sz="5400" dirty="0"/>
              <a:t>31/4294</a:t>
            </a:r>
            <a:r>
              <a:rPr lang="ja-JP" altLang="en-US" sz="5400" dirty="0"/>
              <a:t>）→</a:t>
            </a:r>
            <a:r>
              <a:rPr lang="en-US" altLang="ja-JP" sz="5400" dirty="0"/>
              <a:t>7.22</a:t>
            </a:r>
          </a:p>
          <a:p>
            <a:pPr marL="109728" indent="0">
              <a:buNone/>
            </a:pPr>
            <a:endParaRPr lang="en-US" altLang="ja-JP" sz="5100" dirty="0"/>
          </a:p>
          <a:p>
            <a:pPr marL="109728" indent="0">
              <a:buNone/>
            </a:pPr>
            <a:r>
              <a:rPr lang="en-US" altLang="ja-JP" sz="5100" dirty="0" smtClean="0"/>
              <a:t>2016</a:t>
            </a:r>
            <a:r>
              <a:rPr lang="ja-JP" altLang="ja-JP" sz="5100" dirty="0" smtClean="0"/>
              <a:t>年</a:t>
            </a:r>
            <a:r>
              <a:rPr lang="ja-JP" altLang="en-US" sz="5100" dirty="0" smtClean="0"/>
              <a:t>度下半期：</a:t>
            </a:r>
            <a:r>
              <a:rPr lang="ja-JP" altLang="en-US" sz="5400" dirty="0"/>
              <a:t>（  </a:t>
            </a:r>
            <a:r>
              <a:rPr lang="en-US" altLang="ja-JP" sz="5400" dirty="0"/>
              <a:t>8/5744</a:t>
            </a:r>
            <a:r>
              <a:rPr lang="ja-JP" altLang="en-US" sz="5400" dirty="0"/>
              <a:t>）→</a:t>
            </a:r>
            <a:r>
              <a:rPr lang="en-US" altLang="ja-JP" sz="5400" dirty="0"/>
              <a:t>1.39</a:t>
            </a:r>
            <a:r>
              <a:rPr lang="ja-JP" altLang="en-US" sz="5400" b="1" baseline="30000" dirty="0"/>
              <a:t>＊</a:t>
            </a:r>
            <a:endParaRPr lang="en-US" altLang="ja-JP" sz="5400" b="1" baseline="30000" dirty="0"/>
          </a:p>
          <a:p>
            <a:pPr marL="109728" indent="0">
              <a:buNone/>
            </a:pPr>
            <a:endParaRPr lang="en-US" altLang="ja-JP" sz="3200" dirty="0" smtClean="0"/>
          </a:p>
          <a:p>
            <a:pPr marL="109728" indent="0">
              <a:buNone/>
            </a:pPr>
            <a:endParaRPr lang="en-US" altLang="ja-JP" sz="3200" dirty="0" smtClean="0"/>
          </a:p>
          <a:p>
            <a:pPr marL="109728" indent="0" algn="r">
              <a:buNone/>
            </a:pPr>
            <a:r>
              <a:rPr lang="ja-JP" altLang="en-US" sz="2100" dirty="0"/>
              <a:t>＊　Ｐ＜</a:t>
            </a:r>
            <a:r>
              <a:rPr lang="en-US" altLang="ja-JP" sz="2100" dirty="0"/>
              <a:t>0.01</a:t>
            </a:r>
            <a:endParaRPr lang="en-US" altLang="ja-JP" sz="1800" dirty="0"/>
          </a:p>
          <a:p>
            <a:pPr marL="109728" indent="0">
              <a:buNone/>
            </a:pPr>
            <a:endParaRPr lang="en-US" altLang="ja-JP" sz="1800" dirty="0"/>
          </a:p>
          <a:p>
            <a:pPr marL="109728" indent="0" algn="r">
              <a:buNone/>
            </a:pPr>
            <a:r>
              <a:rPr lang="en-US" altLang="ja-JP" sz="2600" dirty="0" smtClean="0"/>
              <a:t>CAUTI :Catheter-associated </a:t>
            </a:r>
            <a:r>
              <a:rPr lang="en-US" altLang="ja-JP" sz="2600" dirty="0"/>
              <a:t>urinary tract </a:t>
            </a:r>
            <a:r>
              <a:rPr lang="en-US" altLang="ja-JP" sz="2600" dirty="0" smtClean="0"/>
              <a:t>infection</a:t>
            </a:r>
          </a:p>
          <a:p>
            <a:pPr marL="109728" indent="0" algn="r">
              <a:buNone/>
            </a:pPr>
            <a:r>
              <a:rPr lang="ja-JP" altLang="ja-JP" sz="2200" dirty="0"/>
              <a:t>カテーテル関連尿路感染（</a:t>
            </a:r>
            <a:r>
              <a:rPr lang="en-US" altLang="ja-JP" sz="2200" dirty="0"/>
              <a:t>CAUTI</a:t>
            </a:r>
            <a:r>
              <a:rPr lang="ja-JP" altLang="ja-JP" sz="2200" dirty="0"/>
              <a:t>）の予防のための</a:t>
            </a:r>
            <a:r>
              <a:rPr lang="en-US" altLang="ja-JP" sz="2200" dirty="0"/>
              <a:t>CDC</a:t>
            </a:r>
            <a:r>
              <a:rPr lang="ja-JP" altLang="ja-JP" sz="2200" dirty="0"/>
              <a:t>ガイドライン</a:t>
            </a:r>
            <a:r>
              <a:rPr lang="en-US" altLang="ja-JP" sz="2200" dirty="0"/>
              <a:t>2009</a:t>
            </a:r>
            <a:endParaRPr lang="ja-JP" altLang="ja-JP" sz="2200" dirty="0"/>
          </a:p>
          <a:p>
            <a:pPr marL="109728" indent="0" algn="r">
              <a:buNone/>
            </a:pPr>
            <a:endParaRPr lang="ja-JP" altLang="ja-JP" sz="2000" dirty="0"/>
          </a:p>
        </p:txBody>
      </p:sp>
      <p:sp>
        <p:nvSpPr>
          <p:cNvPr id="3" name="タイトル 2"/>
          <p:cNvSpPr>
            <a:spLocks noGrp="1"/>
          </p:cNvSpPr>
          <p:nvPr>
            <p:ph type="title"/>
          </p:nvPr>
        </p:nvSpPr>
        <p:spPr/>
        <p:txBody>
          <a:bodyPr/>
          <a:lstStyle/>
          <a:p>
            <a:r>
              <a:rPr lang="ja-JP" altLang="ja-JP" dirty="0" smtClean="0">
                <a:effectLst/>
              </a:rPr>
              <a:t>結果</a:t>
            </a:r>
            <a:endParaRPr kumimoji="1" lang="ja-JP" altLang="en-US" dirty="0"/>
          </a:p>
        </p:txBody>
      </p:sp>
    </p:spTree>
    <p:extLst>
      <p:ext uri="{BB962C8B-B14F-4D97-AF65-F5344CB8AC3E}">
        <p14:creationId xmlns:p14="http://schemas.microsoft.com/office/powerpoint/2010/main" val="239389920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7232" y="770786"/>
            <a:ext cx="7773338" cy="1596177"/>
          </a:xfrm>
        </p:spPr>
        <p:txBody>
          <a:bodyPr>
            <a:normAutofit/>
          </a:bodyPr>
          <a:lstStyle/>
          <a:p>
            <a:r>
              <a:rPr lang="ja-JP" altLang="ja-JP" dirty="0"/>
              <a:t>カテーテル関連尿路感染発生率</a:t>
            </a:r>
            <a:endParaRPr kumimoji="1" lang="ja-JP" altLang="en-US" dirty="0"/>
          </a:p>
        </p:txBody>
      </p:sp>
      <p:graphicFrame>
        <p:nvGraphicFramePr>
          <p:cNvPr id="8" name="コンテンツ プレースホルダー 7"/>
          <p:cNvGraphicFramePr>
            <a:graphicFrameLocks noGrp="1"/>
          </p:cNvGraphicFramePr>
          <p:nvPr>
            <p:ph idx="1"/>
            <p:extLst/>
          </p:nvPr>
        </p:nvGraphicFramePr>
        <p:xfrm>
          <a:off x="432656" y="2366963"/>
          <a:ext cx="8037914" cy="449103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6" name="グラフ 5"/>
          <p:cNvGraphicFramePr/>
          <p:nvPr>
            <p:extLst/>
          </p:nvPr>
        </p:nvGraphicFramePr>
        <p:xfrm>
          <a:off x="1343541" y="2366963"/>
          <a:ext cx="6480719" cy="3582316"/>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3"/>
          <p:cNvSpPr>
            <a:spLocks noChangeArrowheads="1"/>
          </p:cNvSpPr>
          <p:nvPr/>
        </p:nvSpPr>
        <p:spPr bwMode="auto">
          <a:xfrm>
            <a:off x="4932040" y="6001543"/>
            <a:ext cx="335861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dirty="0">
                <a:ln>
                  <a:noFill/>
                </a:ln>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a:t>
            </a:r>
            <a:r>
              <a:rPr kumimoji="0" lang="en-US" altLang="ja-JP" sz="1400" b="1" i="0" u="none" strike="noStrike" cap="none" normalizeH="0" baseline="0" dirty="0">
                <a:ln>
                  <a:noFill/>
                </a:ln>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Fisher's exact probability test</a:t>
            </a:r>
            <a:r>
              <a:rPr kumimoji="0" lang="ja-JP" altLang="en-US" sz="1400" b="1" i="0" u="none" strike="noStrike" cap="none" normalizeH="0" baseline="0" dirty="0">
                <a:ln>
                  <a:noFill/>
                </a:ln>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a:t>
            </a:r>
            <a:r>
              <a:rPr kumimoji="0" lang="en-US" altLang="ja-JP" sz="1400" b="1" i="1" u="none" strike="noStrike" cap="none" normalizeH="0" baseline="0" dirty="0">
                <a:ln>
                  <a:noFill/>
                </a:ln>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p</a:t>
            </a:r>
            <a:r>
              <a:rPr kumimoji="0" lang="ja-JP" altLang="en-US" sz="1400" b="1" i="0" u="none" strike="noStrike" cap="none" normalizeH="0" baseline="0" dirty="0">
                <a:ln>
                  <a:noFill/>
                </a:ln>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a:t>
            </a:r>
            <a:r>
              <a:rPr kumimoji="0" lang="en-US" altLang="ja-JP" sz="1400" b="1" i="0" u="none" strike="noStrike" cap="none" normalizeH="0" baseline="0" dirty="0">
                <a:ln>
                  <a:noFill/>
                </a:ln>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0.01</a:t>
            </a:r>
            <a:r>
              <a:rPr kumimoji="0" lang="ja-JP" altLang="en-US" sz="1400" b="1" i="0" u="none" strike="noStrike" cap="none" normalizeH="0" baseline="0" dirty="0">
                <a:ln>
                  <a:noFill/>
                </a:ln>
                <a:solidFill>
                  <a:schemeClr val="tx1"/>
                </a:solidFill>
                <a:effectLst/>
                <a:latin typeface="ＭＳ Ｐ明朝" panose="02020600040205080304" pitchFamily="18" charset="-128"/>
                <a:ea typeface="ＭＳ Ｐ明朝" panose="02020600040205080304" pitchFamily="18" charset="-128"/>
                <a:cs typeface="Times New Roman" panose="02020603050405020304" pitchFamily="18" charset="0"/>
              </a:rPr>
              <a:t>）</a:t>
            </a:r>
            <a:endParaRPr kumimoji="0" lang="ja-JP" altLang="en-US" sz="3200" b="1" i="0" u="none" strike="noStrike" cap="none" normalizeH="0" baseline="0" dirty="0">
              <a:ln>
                <a:noFill/>
              </a:ln>
              <a:solidFill>
                <a:schemeClr val="tx1"/>
              </a:solidFill>
              <a:effectLst/>
            </a:endParaRPr>
          </a:p>
        </p:txBody>
      </p:sp>
      <p:sp>
        <p:nvSpPr>
          <p:cNvPr id="7" name="タイトル 1">
            <a:extLst>
              <a:ext uri="{FF2B5EF4-FFF2-40B4-BE49-F238E27FC236}">
                <a16:creationId xmlns:a16="http://schemas.microsoft.com/office/drawing/2014/main" id="{ABF20001-4C10-4FD5-9878-C5B13FEBD8E1}"/>
              </a:ext>
            </a:extLst>
          </p:cNvPr>
          <p:cNvSpPr txBox="1">
            <a:spLocks/>
          </p:cNvSpPr>
          <p:nvPr/>
        </p:nvSpPr>
        <p:spPr bwMode="auto">
          <a:xfrm>
            <a:off x="406400" y="46038"/>
            <a:ext cx="8283575" cy="908050"/>
          </a:xfrm>
          <a:prstGeom prst="rect">
            <a:avLst/>
          </a:prstGeom>
          <a:noFill/>
          <a:ln w="9525">
            <a:noFill/>
            <a:miter lim="800000"/>
            <a:headEnd/>
            <a:tailEnd/>
          </a:ln>
        </p:spPr>
        <p:txBody>
          <a:bodyPr vert="horz" wrap="non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kumimoji="1" sz="3400" b="1">
                <a:solidFill>
                  <a:schemeClr val="tx2"/>
                </a:solidFill>
                <a:latin typeface="HGPｺﾞｼｯｸE" pitchFamily="50" charset="-128"/>
                <a:ea typeface="HGPｺﾞｼｯｸE" pitchFamily="50" charset="-128"/>
                <a:cs typeface="HGPｺﾞｼｯｸE" pitchFamily="50" charset="-128"/>
              </a:defRPr>
            </a:lvl1pPr>
            <a:lvl2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2pPr>
            <a:lvl3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3pPr>
            <a:lvl4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4pPr>
            <a:lvl5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5pPr>
            <a:lvl6pPr marL="457200" algn="ctr" rtl="0" fontAlgn="base">
              <a:spcBef>
                <a:spcPct val="0"/>
              </a:spcBef>
              <a:spcAft>
                <a:spcPct val="0"/>
              </a:spcAft>
              <a:defRPr kumimoji="1" sz="3600">
                <a:solidFill>
                  <a:schemeClr val="tx2"/>
                </a:solidFill>
                <a:latin typeface="Arial" charset="0"/>
                <a:ea typeface="HG丸ｺﾞｼｯｸM-PRO" pitchFamily="49" charset="-128"/>
              </a:defRPr>
            </a:lvl6pPr>
            <a:lvl7pPr marL="914400" algn="ctr" rtl="0" fontAlgn="base">
              <a:spcBef>
                <a:spcPct val="0"/>
              </a:spcBef>
              <a:spcAft>
                <a:spcPct val="0"/>
              </a:spcAft>
              <a:defRPr kumimoji="1" sz="3600">
                <a:solidFill>
                  <a:schemeClr val="tx2"/>
                </a:solidFill>
                <a:latin typeface="Arial" charset="0"/>
                <a:ea typeface="HG丸ｺﾞｼｯｸM-PRO" pitchFamily="49" charset="-128"/>
              </a:defRPr>
            </a:lvl7pPr>
            <a:lvl8pPr marL="1371600" algn="ctr" rtl="0" fontAlgn="base">
              <a:spcBef>
                <a:spcPct val="0"/>
              </a:spcBef>
              <a:spcAft>
                <a:spcPct val="0"/>
              </a:spcAft>
              <a:defRPr kumimoji="1" sz="3600">
                <a:solidFill>
                  <a:schemeClr val="tx2"/>
                </a:solidFill>
                <a:latin typeface="Arial" charset="0"/>
                <a:ea typeface="HG丸ｺﾞｼｯｸM-PRO" pitchFamily="49" charset="-128"/>
              </a:defRPr>
            </a:lvl8pPr>
            <a:lvl9pPr marL="1828800" algn="ctr" rtl="0" fontAlgn="base">
              <a:spcBef>
                <a:spcPct val="0"/>
              </a:spcBef>
              <a:spcAft>
                <a:spcPct val="0"/>
              </a:spcAft>
              <a:defRPr kumimoji="1" sz="3600">
                <a:solidFill>
                  <a:schemeClr val="tx2"/>
                </a:solidFill>
                <a:latin typeface="Arial" charset="0"/>
                <a:ea typeface="HG丸ｺﾞｼｯｸM-PRO" pitchFamily="49" charset="-128"/>
              </a:defRPr>
            </a:lvl9pPr>
          </a:lstStyle>
          <a:p>
            <a:r>
              <a:rPr lang="ja-JP" altLang="en-US" kern="0">
                <a:latin typeface="+mj-ea"/>
              </a:rPr>
              <a:t>結果</a:t>
            </a:r>
            <a:endParaRPr lang="ja-JP" altLang="ja-JP" kern="0" dirty="0">
              <a:latin typeface="+mj-ea"/>
            </a:endParaRPr>
          </a:p>
        </p:txBody>
      </p:sp>
    </p:spTree>
    <p:extLst>
      <p:ext uri="{BB962C8B-B14F-4D97-AF65-F5344CB8AC3E}">
        <p14:creationId xmlns:p14="http://schemas.microsoft.com/office/powerpoint/2010/main" val="285479081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76866" y="1078172"/>
            <a:ext cx="6798734" cy="1492359"/>
          </a:xfrm>
        </p:spPr>
        <p:txBody>
          <a:bodyPr>
            <a:normAutofit/>
          </a:bodyPr>
          <a:lstStyle/>
          <a:p>
            <a:r>
              <a:rPr lang="ja-JP" altLang="en-US" sz="3600" dirty="0">
                <a:latin typeface="+mj-ea"/>
              </a:rPr>
              <a:t>＜排尿自立指導導入の目的＞</a:t>
            </a:r>
            <a:endParaRPr kumimoji="1" lang="ja-JP" altLang="en-US" dirty="0"/>
          </a:p>
        </p:txBody>
      </p:sp>
      <p:sp>
        <p:nvSpPr>
          <p:cNvPr id="3" name="コンテンツ プレースホルダー 2"/>
          <p:cNvSpPr>
            <a:spLocks noGrp="1"/>
          </p:cNvSpPr>
          <p:nvPr>
            <p:ph idx="1"/>
          </p:nvPr>
        </p:nvSpPr>
        <p:spPr>
          <a:xfrm>
            <a:off x="457200" y="1078172"/>
            <a:ext cx="8229600" cy="4886325"/>
          </a:xfrm>
        </p:spPr>
        <p:txBody>
          <a:bodyPr>
            <a:noAutofit/>
          </a:bodyPr>
          <a:lstStyle/>
          <a:p>
            <a:pPr marL="0" indent="0" algn="ctr">
              <a:buNone/>
            </a:pPr>
            <a:endParaRPr lang="en-US" altLang="ja-JP" sz="3200" dirty="0">
              <a:latin typeface="HGSｺﾞｼｯｸE" panose="020B0900000000000000" pitchFamily="50" charset="-128"/>
              <a:ea typeface="HGSｺﾞｼｯｸE" panose="020B0900000000000000" pitchFamily="50" charset="-128"/>
            </a:endParaRPr>
          </a:p>
          <a:p>
            <a:pPr marL="0" indent="0" algn="ctr">
              <a:buNone/>
            </a:pPr>
            <a:endParaRPr lang="en-US" altLang="ja-JP" dirty="0">
              <a:latin typeface="HGSｺﾞｼｯｸE" panose="020B0900000000000000" pitchFamily="50" charset="-128"/>
              <a:ea typeface="HGSｺﾞｼｯｸE" panose="020B0900000000000000" pitchFamily="50" charset="-128"/>
            </a:endParaRPr>
          </a:p>
          <a:p>
            <a:pPr marL="0" indent="0" algn="ctr">
              <a:buNone/>
            </a:pPr>
            <a:endParaRPr lang="en-US" altLang="ja-JP" sz="3200" dirty="0">
              <a:latin typeface="HGSｺﾞｼｯｸE" panose="020B0900000000000000" pitchFamily="50" charset="-128"/>
              <a:ea typeface="HGSｺﾞｼｯｸE" panose="020B0900000000000000" pitchFamily="50" charset="-128"/>
            </a:endParaRPr>
          </a:p>
          <a:p>
            <a:pPr marL="0" indent="0" algn="ctr">
              <a:buNone/>
            </a:pPr>
            <a:r>
              <a:rPr lang="ja-JP" altLang="ja-JP" sz="3200" dirty="0">
                <a:latin typeface="HGSｺﾞｼｯｸE" panose="020B0900000000000000" pitchFamily="50" charset="-128"/>
                <a:ea typeface="HGSｺﾞｼｯｸE" panose="020B0900000000000000" pitchFamily="50" charset="-128"/>
              </a:rPr>
              <a:t>カテーテル関連尿路感染発生率低下</a:t>
            </a:r>
            <a:endParaRPr lang="en-US" altLang="ja-JP" sz="3200" dirty="0">
              <a:latin typeface="HGSｺﾞｼｯｸE" panose="020B0900000000000000" pitchFamily="50" charset="-128"/>
              <a:ea typeface="HGSｺﾞｼｯｸE" panose="020B0900000000000000" pitchFamily="50" charset="-128"/>
            </a:endParaRPr>
          </a:p>
          <a:p>
            <a:pPr marL="0" indent="0" algn="ctr">
              <a:buNone/>
            </a:pPr>
            <a:r>
              <a:rPr lang="ja-JP" altLang="en-US" sz="3200" b="1" dirty="0">
                <a:latin typeface="HGSｺﾞｼｯｸE" panose="020B0900000000000000" pitchFamily="50" charset="-128"/>
                <a:ea typeface="HGSｺﾞｼｯｸE" panose="020B0900000000000000" pitchFamily="50" charset="-128"/>
              </a:rPr>
              <a:t>↑</a:t>
            </a:r>
            <a:endParaRPr lang="en-US" altLang="ja-JP" sz="3200" b="1" dirty="0">
              <a:latin typeface="HGSｺﾞｼｯｸE" panose="020B0900000000000000" pitchFamily="50" charset="-128"/>
              <a:ea typeface="HGSｺﾞｼｯｸE" panose="020B0900000000000000" pitchFamily="50" charset="-128"/>
            </a:endParaRPr>
          </a:p>
          <a:p>
            <a:r>
              <a:rPr lang="ja-JP" altLang="ja-JP" sz="3200" dirty="0">
                <a:latin typeface="HGSｺﾞｼｯｸE" panose="020B0900000000000000" pitchFamily="50" charset="-128"/>
                <a:ea typeface="HGSｺﾞｼｯｸE" panose="020B0900000000000000" pitchFamily="50" charset="-128"/>
              </a:rPr>
              <a:t>不要なカテーテル留置を</a:t>
            </a:r>
            <a:r>
              <a:rPr lang="ja-JP" altLang="ja-JP" sz="3200" dirty="0" smtClean="0">
                <a:latin typeface="HGSｺﾞｼｯｸE" panose="020B0900000000000000" pitchFamily="50" charset="-128"/>
                <a:ea typeface="HGSｺﾞｼｯｸE" panose="020B0900000000000000" pitchFamily="50" charset="-128"/>
              </a:rPr>
              <a:t>避ける</a:t>
            </a:r>
            <a:endParaRPr lang="en-US" altLang="ja-JP" sz="3200" dirty="0">
              <a:latin typeface="HGSｺﾞｼｯｸE" panose="020B0900000000000000" pitchFamily="50" charset="-128"/>
              <a:ea typeface="HGSｺﾞｼｯｸE" panose="020B0900000000000000" pitchFamily="50" charset="-128"/>
            </a:endParaRPr>
          </a:p>
          <a:p>
            <a:r>
              <a:rPr lang="ja-JP" altLang="ja-JP" sz="3200" dirty="0">
                <a:latin typeface="HGSｺﾞｼｯｸE" panose="020B0900000000000000" pitchFamily="50" charset="-128"/>
                <a:ea typeface="HGSｺﾞｼｯｸE" panose="020B0900000000000000" pitchFamily="50" charset="-128"/>
              </a:rPr>
              <a:t>リスクが高い患者をいかに見つけ，適切に対応する</a:t>
            </a:r>
            <a:r>
              <a:rPr lang="ja-JP" altLang="ja-JP" sz="3200" dirty="0" smtClean="0">
                <a:latin typeface="HGSｺﾞｼｯｸE" panose="020B0900000000000000" pitchFamily="50" charset="-128"/>
                <a:ea typeface="HGSｺﾞｼｯｸE" panose="020B0900000000000000" pitchFamily="50" charset="-128"/>
              </a:rPr>
              <a:t>か</a:t>
            </a:r>
            <a:endParaRPr lang="en-US" altLang="ja-JP" sz="3200" dirty="0">
              <a:latin typeface="HGSｺﾞｼｯｸE" panose="020B0900000000000000" pitchFamily="50" charset="-128"/>
              <a:ea typeface="HGSｺﾞｼｯｸE" panose="020B0900000000000000" pitchFamily="50" charset="-128"/>
            </a:endParaRPr>
          </a:p>
          <a:p>
            <a:pPr marL="0" indent="0" algn="ctr">
              <a:buNone/>
            </a:pPr>
            <a:endParaRPr kumimoji="1" lang="ja-JP" altLang="en-US" sz="3200" dirty="0">
              <a:latin typeface="HGSｺﾞｼｯｸE" panose="020B0900000000000000" pitchFamily="50" charset="-128"/>
              <a:ea typeface="HGSｺﾞｼｯｸE" panose="020B0900000000000000" pitchFamily="50" charset="-128"/>
            </a:endParaRPr>
          </a:p>
        </p:txBody>
      </p:sp>
      <p:sp>
        <p:nvSpPr>
          <p:cNvPr id="6" name="タイトル 1">
            <a:extLst>
              <a:ext uri="{FF2B5EF4-FFF2-40B4-BE49-F238E27FC236}">
                <a16:creationId xmlns:a16="http://schemas.microsoft.com/office/drawing/2014/main" id="{F25DAAF9-9511-4F9A-8E0D-81764E6D0EAC}"/>
              </a:ext>
            </a:extLst>
          </p:cNvPr>
          <p:cNvSpPr txBox="1">
            <a:spLocks/>
          </p:cNvSpPr>
          <p:nvPr/>
        </p:nvSpPr>
        <p:spPr bwMode="auto">
          <a:xfrm>
            <a:off x="406400" y="46038"/>
            <a:ext cx="8283575" cy="908050"/>
          </a:xfrm>
          <a:prstGeom prst="rect">
            <a:avLst/>
          </a:prstGeom>
          <a:noFill/>
          <a:ln w="9525">
            <a:noFill/>
            <a:miter lim="800000"/>
            <a:headEnd/>
            <a:tailEnd/>
          </a:ln>
        </p:spPr>
        <p:txBody>
          <a:bodyPr vert="horz" wrap="non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kumimoji="1" sz="3400" b="1">
                <a:solidFill>
                  <a:schemeClr val="tx2"/>
                </a:solidFill>
                <a:latin typeface="HGPｺﾞｼｯｸE" pitchFamily="50" charset="-128"/>
                <a:ea typeface="HGPｺﾞｼｯｸE" pitchFamily="50" charset="-128"/>
                <a:cs typeface="HGPｺﾞｼｯｸE" pitchFamily="50" charset="-128"/>
              </a:defRPr>
            </a:lvl1pPr>
            <a:lvl2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2pPr>
            <a:lvl3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3pPr>
            <a:lvl4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4pPr>
            <a:lvl5pPr algn="l" rtl="0" eaLnBrk="0" fontAlgn="base" hangingPunct="0">
              <a:spcBef>
                <a:spcPct val="0"/>
              </a:spcBef>
              <a:spcAft>
                <a:spcPct val="0"/>
              </a:spcAft>
              <a:defRPr kumimoji="1" sz="3400">
                <a:solidFill>
                  <a:schemeClr val="tx2"/>
                </a:solidFill>
                <a:latin typeface="HGP創英角ｺﾞｼｯｸUB" pitchFamily="50" charset="-128"/>
                <a:ea typeface="HGP創英角ｺﾞｼｯｸUB" pitchFamily="50" charset="-128"/>
                <a:cs typeface="HGP創英角ｺﾞｼｯｸUB" pitchFamily="50" charset="-128"/>
              </a:defRPr>
            </a:lvl5pPr>
            <a:lvl6pPr marL="457200" algn="ctr" rtl="0" fontAlgn="base">
              <a:spcBef>
                <a:spcPct val="0"/>
              </a:spcBef>
              <a:spcAft>
                <a:spcPct val="0"/>
              </a:spcAft>
              <a:defRPr kumimoji="1" sz="3600">
                <a:solidFill>
                  <a:schemeClr val="tx2"/>
                </a:solidFill>
                <a:latin typeface="Arial" charset="0"/>
                <a:ea typeface="HG丸ｺﾞｼｯｸM-PRO" pitchFamily="49" charset="-128"/>
              </a:defRPr>
            </a:lvl6pPr>
            <a:lvl7pPr marL="914400" algn="ctr" rtl="0" fontAlgn="base">
              <a:spcBef>
                <a:spcPct val="0"/>
              </a:spcBef>
              <a:spcAft>
                <a:spcPct val="0"/>
              </a:spcAft>
              <a:defRPr kumimoji="1" sz="3600">
                <a:solidFill>
                  <a:schemeClr val="tx2"/>
                </a:solidFill>
                <a:latin typeface="Arial" charset="0"/>
                <a:ea typeface="HG丸ｺﾞｼｯｸM-PRO" pitchFamily="49" charset="-128"/>
              </a:defRPr>
            </a:lvl7pPr>
            <a:lvl8pPr marL="1371600" algn="ctr" rtl="0" fontAlgn="base">
              <a:spcBef>
                <a:spcPct val="0"/>
              </a:spcBef>
              <a:spcAft>
                <a:spcPct val="0"/>
              </a:spcAft>
              <a:defRPr kumimoji="1" sz="3600">
                <a:solidFill>
                  <a:schemeClr val="tx2"/>
                </a:solidFill>
                <a:latin typeface="Arial" charset="0"/>
                <a:ea typeface="HG丸ｺﾞｼｯｸM-PRO" pitchFamily="49" charset="-128"/>
              </a:defRPr>
            </a:lvl8pPr>
            <a:lvl9pPr marL="1828800" algn="ctr" rtl="0" fontAlgn="base">
              <a:spcBef>
                <a:spcPct val="0"/>
              </a:spcBef>
              <a:spcAft>
                <a:spcPct val="0"/>
              </a:spcAft>
              <a:defRPr kumimoji="1" sz="3600">
                <a:solidFill>
                  <a:schemeClr val="tx2"/>
                </a:solidFill>
                <a:latin typeface="Arial" charset="0"/>
                <a:ea typeface="HG丸ｺﾞｼｯｸM-PRO" pitchFamily="49" charset="-128"/>
              </a:defRPr>
            </a:lvl9pPr>
          </a:lstStyle>
          <a:p>
            <a:r>
              <a:rPr lang="ja-JP" altLang="en-US" kern="0" dirty="0">
                <a:latin typeface="+mj-ea"/>
              </a:rPr>
              <a:t>考察</a:t>
            </a:r>
            <a:endParaRPr lang="ja-JP" altLang="ja-JP" kern="0" dirty="0">
              <a:latin typeface="+mj-ea"/>
            </a:endParaRPr>
          </a:p>
        </p:txBody>
      </p:sp>
    </p:spTree>
    <p:extLst>
      <p:ext uri="{BB962C8B-B14F-4D97-AF65-F5344CB8AC3E}">
        <p14:creationId xmlns:p14="http://schemas.microsoft.com/office/powerpoint/2010/main" val="7486038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395536" y="116632"/>
            <a:ext cx="8507288" cy="6264696"/>
          </a:xfrm>
        </p:spPr>
        <p:txBody>
          <a:bodyPr>
            <a:noAutofit/>
          </a:bodyPr>
          <a:lstStyle/>
          <a:p>
            <a:pPr marL="109728" indent="0" algn="ctr">
              <a:buNone/>
            </a:pPr>
            <a:r>
              <a:rPr lang="ja-JP" altLang="en-US" sz="4400" dirty="0" smtClean="0"/>
              <a:t>排尿自立指導導入</a:t>
            </a:r>
            <a:endParaRPr lang="en-US" altLang="ja-JP" sz="4400" dirty="0"/>
          </a:p>
          <a:p>
            <a:pPr marL="109728" indent="0">
              <a:buNone/>
            </a:pPr>
            <a:r>
              <a:rPr lang="ja-JP" altLang="en-US" sz="3200" b="1" dirty="0" smtClean="0">
                <a:latin typeface="Calibri" panose="020F0502020204030204" pitchFamily="34" charset="0"/>
                <a:cs typeface="Calibri" panose="020F0502020204030204" pitchFamily="34" charset="0"/>
              </a:rPr>
              <a:t>　　　　　　　　　　　　　　↓</a:t>
            </a:r>
            <a:endParaRPr lang="en-US" altLang="ja-JP" sz="3200" b="1" dirty="0" smtClean="0">
              <a:latin typeface="Calibri" panose="020F0502020204030204" pitchFamily="34" charset="0"/>
              <a:cs typeface="Calibri" panose="020F0502020204030204" pitchFamily="34" charset="0"/>
            </a:endParaRPr>
          </a:p>
          <a:p>
            <a:pPr marL="109728" indent="0" algn="ctr">
              <a:buNone/>
            </a:pPr>
            <a:r>
              <a:rPr lang="ja-JP" altLang="ja-JP" sz="3600" dirty="0" smtClean="0"/>
              <a:t>排尿障害に対する</a:t>
            </a:r>
            <a:r>
              <a:rPr lang="ja-JP" altLang="en-US" sz="3600" dirty="0" smtClean="0"/>
              <a:t>スタッフ</a:t>
            </a:r>
            <a:r>
              <a:rPr lang="ja-JP" altLang="ja-JP" sz="3600" dirty="0" smtClean="0"/>
              <a:t>の意識改革</a:t>
            </a:r>
            <a:endParaRPr lang="en-US" altLang="ja-JP" sz="3600" dirty="0" smtClean="0"/>
          </a:p>
          <a:p>
            <a:pPr marL="109728" indent="0">
              <a:buNone/>
            </a:pPr>
            <a:r>
              <a:rPr lang="ja-JP" altLang="en-US" sz="2800" b="1" dirty="0" smtClean="0">
                <a:latin typeface="Calibri" panose="020F0502020204030204" pitchFamily="34" charset="0"/>
                <a:cs typeface="Calibri" panose="020F0502020204030204" pitchFamily="34" charset="0"/>
              </a:rPr>
              <a:t>　　　　　　　　　　　　　　　　</a:t>
            </a:r>
            <a:r>
              <a:rPr lang="ja-JP" altLang="en-US" sz="3200" b="1" dirty="0" smtClean="0">
                <a:latin typeface="Calibri" panose="020F0502020204030204" pitchFamily="34" charset="0"/>
                <a:cs typeface="Calibri" panose="020F0502020204030204" pitchFamily="34" charset="0"/>
              </a:rPr>
              <a:t>↓</a:t>
            </a:r>
            <a:endParaRPr lang="en-US" altLang="ja-JP" sz="3200" dirty="0" smtClean="0"/>
          </a:p>
          <a:p>
            <a:pPr marL="109728" indent="0" algn="ctr">
              <a:buNone/>
            </a:pPr>
            <a:r>
              <a:rPr lang="ja-JP" altLang="en-US" sz="3600" dirty="0" smtClean="0"/>
              <a:t>早期に適切な対応ができる</a:t>
            </a:r>
            <a:r>
              <a:rPr lang="ja-JP" altLang="en-US" sz="3600" dirty="0"/>
              <a:t>ように</a:t>
            </a:r>
            <a:r>
              <a:rPr lang="ja-JP" altLang="en-US" sz="3600" dirty="0" smtClean="0"/>
              <a:t>なった</a:t>
            </a:r>
            <a:endParaRPr lang="en-US" altLang="ja-JP" sz="3600" dirty="0"/>
          </a:p>
          <a:p>
            <a:pPr marL="109728" indent="0">
              <a:buNone/>
            </a:pPr>
            <a:r>
              <a:rPr lang="ja-JP" altLang="en-US" sz="2800" b="1" dirty="0" smtClean="0">
                <a:latin typeface="Calibri" panose="020F0502020204030204" pitchFamily="34" charset="0"/>
                <a:cs typeface="Calibri" panose="020F0502020204030204" pitchFamily="34" charset="0"/>
              </a:rPr>
              <a:t>　　　　　　　　　　　　　　　　</a:t>
            </a:r>
            <a:r>
              <a:rPr lang="ja-JP" altLang="en-US" sz="3200" b="1" dirty="0" smtClean="0">
                <a:latin typeface="Calibri" panose="020F0502020204030204" pitchFamily="34" charset="0"/>
                <a:cs typeface="Calibri" panose="020F0502020204030204" pitchFamily="34" charset="0"/>
              </a:rPr>
              <a:t>↓</a:t>
            </a:r>
            <a:endParaRPr lang="en-US" altLang="ja-JP" sz="3200" dirty="0"/>
          </a:p>
          <a:p>
            <a:pPr marL="109728" indent="0" algn="ctr">
              <a:buNone/>
            </a:pPr>
            <a:r>
              <a:rPr lang="en-US" altLang="ja-JP" sz="3600" dirty="0" smtClean="0"/>
              <a:t>CAUTI</a:t>
            </a:r>
            <a:r>
              <a:rPr lang="ja-JP" altLang="en-US" sz="3600" dirty="0" smtClean="0"/>
              <a:t>発生率</a:t>
            </a:r>
            <a:r>
              <a:rPr lang="ja-JP" altLang="en-US" sz="3600" dirty="0"/>
              <a:t>の有意な</a:t>
            </a:r>
            <a:r>
              <a:rPr lang="ja-JP" altLang="en-US" sz="3600" dirty="0" smtClean="0"/>
              <a:t>減少</a:t>
            </a:r>
            <a:endParaRPr lang="en-US" altLang="ja-JP" sz="4000" dirty="0"/>
          </a:p>
          <a:p>
            <a:pPr marL="109728" indent="0">
              <a:buNone/>
            </a:pPr>
            <a:r>
              <a:rPr lang="ja-JP" altLang="en-US" sz="3200" b="1" dirty="0">
                <a:latin typeface="Calibri" panose="020F0502020204030204" pitchFamily="34" charset="0"/>
                <a:cs typeface="Calibri" panose="020F0502020204030204" pitchFamily="34" charset="0"/>
              </a:rPr>
              <a:t>　　　　　　　　　　　　　</a:t>
            </a:r>
            <a:r>
              <a:rPr lang="ja-JP" altLang="en-US" sz="3200" b="1" dirty="0" smtClean="0">
                <a:latin typeface="Calibri" panose="020F0502020204030204" pitchFamily="34" charset="0"/>
                <a:cs typeface="Calibri" panose="020F0502020204030204" pitchFamily="34" charset="0"/>
              </a:rPr>
              <a:t>   </a:t>
            </a:r>
            <a:r>
              <a:rPr lang="ja-JP" altLang="en-US" sz="3600" b="1" dirty="0" smtClean="0">
                <a:latin typeface="Calibri" panose="020F0502020204030204" pitchFamily="34" charset="0"/>
                <a:cs typeface="Calibri" panose="020F0502020204030204" pitchFamily="34" charset="0"/>
              </a:rPr>
              <a:t>↓</a:t>
            </a:r>
            <a:endParaRPr lang="en-US" altLang="ja-JP" sz="3600" b="1" dirty="0" smtClean="0">
              <a:latin typeface="Calibri" panose="020F0502020204030204" pitchFamily="34" charset="0"/>
              <a:cs typeface="Calibri" panose="020F0502020204030204" pitchFamily="34" charset="0"/>
            </a:endParaRPr>
          </a:p>
          <a:p>
            <a:pPr marL="109728" indent="0">
              <a:buNone/>
            </a:pPr>
            <a:r>
              <a:rPr lang="ja-JP" altLang="en-US" sz="3200" b="1" dirty="0" smtClean="0">
                <a:latin typeface="Calibri" panose="020F0502020204030204" pitchFamily="34" charset="0"/>
                <a:cs typeface="Calibri" panose="020F0502020204030204" pitchFamily="34" charset="0"/>
              </a:rPr>
              <a:t>　　　　　　　　　　　　　　</a:t>
            </a:r>
            <a:r>
              <a:rPr lang="ja-JP" altLang="en-US" sz="3600" b="1" dirty="0">
                <a:latin typeface="Calibri" panose="020F0502020204030204" pitchFamily="34" charset="0"/>
                <a:cs typeface="Calibri" panose="020F0502020204030204" pitchFamily="34" charset="0"/>
              </a:rPr>
              <a:t>↓</a:t>
            </a:r>
            <a:endParaRPr lang="en-US" altLang="ja-JP" sz="3600" b="1" dirty="0">
              <a:latin typeface="Calibri" panose="020F0502020204030204" pitchFamily="34" charset="0"/>
              <a:cs typeface="Calibri" panose="020F0502020204030204" pitchFamily="34" charset="0"/>
            </a:endParaRPr>
          </a:p>
          <a:p>
            <a:pPr marL="109728" indent="0" algn="ctr">
              <a:buNone/>
            </a:pPr>
            <a:r>
              <a:rPr lang="ja-JP" altLang="en-US" sz="3600" dirty="0" smtClean="0"/>
              <a:t>入院期間の短縮、医療費の削減</a:t>
            </a:r>
            <a:endParaRPr lang="ja-JP" altLang="ja-JP" sz="3600" dirty="0"/>
          </a:p>
          <a:p>
            <a:pPr marL="109728" indent="0" algn="ctr">
              <a:buNone/>
            </a:pPr>
            <a:endParaRPr lang="ja-JP" altLang="ja-JP" sz="3600" dirty="0"/>
          </a:p>
          <a:p>
            <a:pPr marL="109728" indent="0">
              <a:buNone/>
            </a:pPr>
            <a:endParaRPr kumimoji="1" lang="ja-JP" altLang="en-US" sz="2800" dirty="0"/>
          </a:p>
        </p:txBody>
      </p:sp>
    </p:spTree>
    <p:extLst>
      <p:ext uri="{BB962C8B-B14F-4D97-AF65-F5344CB8AC3E}">
        <p14:creationId xmlns:p14="http://schemas.microsoft.com/office/powerpoint/2010/main" val="235720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outVertical)">
                                      <p:cBhvr>
                                        <p:cTn id="7" dur="500"/>
                                        <p:tgtEl>
                                          <p:spTgt spid="2">
                                            <p:txEl>
                                              <p:pRg st="1" end="1"/>
                                            </p:txEl>
                                          </p:spTgt>
                                        </p:tgtEl>
                                      </p:cBhvr>
                                    </p:animEffect>
                                  </p:childTnLst>
                                </p:cTn>
                              </p:par>
                              <p:par>
                                <p:cTn id="8" presetID="16" presetClass="entr" presetSubtype="37"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arn(outVertical)">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arn(outVertical)">
                                      <p:cBhvr>
                                        <p:cTn id="15" dur="500"/>
                                        <p:tgtEl>
                                          <p:spTgt spid="2">
                                            <p:txEl>
                                              <p:pRg st="3" end="3"/>
                                            </p:txEl>
                                          </p:spTgt>
                                        </p:tgtEl>
                                      </p:cBhvr>
                                    </p:animEffect>
                                  </p:childTnLst>
                                </p:cTn>
                              </p:par>
                              <p:par>
                                <p:cTn id="16" presetID="16" presetClass="entr" presetSubtype="37"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outVertical)">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arn(outVertical)">
                                      <p:cBhvr>
                                        <p:cTn id="23" dur="500"/>
                                        <p:tgtEl>
                                          <p:spTgt spid="2">
                                            <p:txEl>
                                              <p:pRg st="5" end="5"/>
                                            </p:txEl>
                                          </p:spTgt>
                                        </p:tgtEl>
                                      </p:cBhvr>
                                    </p:animEffect>
                                  </p:childTnLst>
                                </p:cTn>
                              </p:par>
                              <p:par>
                                <p:cTn id="24" presetID="16" presetClass="entr" presetSubtype="37" fill="hold" nodeType="with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barn(outVertical)">
                                      <p:cBhvr>
                                        <p:cTn id="26" dur="500"/>
                                        <p:tgtEl>
                                          <p:spTgt spid="2">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p:cTn id="31"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33" dur="500"/>
                                        <p:tgtEl>
                                          <p:spTgt spid="2">
                                            <p:txEl>
                                              <p:pRg st="7" end="7"/>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 calcmode="lin" valueType="num">
                                      <p:cBhvr>
                                        <p:cTn id="36"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7"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38" dur="500"/>
                                        <p:tgtEl>
                                          <p:spTgt spid="2">
                                            <p:txEl>
                                              <p:pRg st="8" end="8"/>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anim calcmode="lin" valueType="num">
                                      <p:cBhvr>
                                        <p:cTn id="41"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42"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4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下部尿路の構造（</a:t>
            </a:r>
            <a:r>
              <a:rPr lang="ja-JP" altLang="en-US" dirty="0" smtClean="0"/>
              <a:t>女性</a:t>
            </a:r>
            <a:r>
              <a:rPr kumimoji="1" lang="ja-JP" altLang="en-US" dirty="0" smtClean="0"/>
              <a:t>）</a:t>
            </a:r>
            <a:endParaRPr kumimoji="1" lang="ja-JP" altLang="en-US" dirty="0"/>
          </a:p>
        </p:txBody>
      </p:sp>
      <p:sp>
        <p:nvSpPr>
          <p:cNvPr id="4" name="スライド番号プレースホルダー 3"/>
          <p:cNvSpPr>
            <a:spLocks noGrp="1"/>
          </p:cNvSpPr>
          <p:nvPr>
            <p:ph type="sldNum" sz="quarter" idx="12"/>
          </p:nvPr>
        </p:nvSpPr>
        <p:spPr/>
        <p:txBody>
          <a:bodyPr/>
          <a:lstStyle/>
          <a:p>
            <a:fld id="{CA423794-889D-44F1-9B35-1EB9443D0300}" type="slidenum">
              <a:rPr lang="en-US" altLang="ja-JP" smtClean="0"/>
              <a:pPr/>
              <a:t>11</a:t>
            </a:fld>
            <a:endParaRPr lang="en-US" altLang="ja-JP"/>
          </a:p>
        </p:txBody>
      </p:sp>
      <p:sp>
        <p:nvSpPr>
          <p:cNvPr id="5" name="正方形/長方形 4"/>
          <p:cNvSpPr/>
          <p:nvPr/>
        </p:nvSpPr>
        <p:spPr>
          <a:xfrm>
            <a:off x="5148064" y="6546830"/>
            <a:ext cx="3421129" cy="338554"/>
          </a:xfrm>
          <a:prstGeom prst="rect">
            <a:avLst/>
          </a:prstGeom>
        </p:spPr>
        <p:txBody>
          <a:bodyPr wrap="none">
            <a:spAutoFit/>
          </a:bodyPr>
          <a:lstStyle/>
          <a:p>
            <a:r>
              <a:rPr lang="zh-TW" altLang="en-US" dirty="0"/>
              <a:t>山口 脩，他：図説 下部尿路機能障害</a:t>
            </a:r>
            <a:endParaRPr lang="ja-JP" altLang="en-US" dirty="0"/>
          </a:p>
        </p:txBody>
      </p:sp>
      <p:pic>
        <p:nvPicPr>
          <p:cNvPr id="6861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6088" y="1256079"/>
            <a:ext cx="8229600" cy="4644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6639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　最後に</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高齢化</a:t>
            </a:r>
            <a:r>
              <a:rPr lang="ja-JP" altLang="en-US" dirty="0"/>
              <a:t>社会</a:t>
            </a:r>
            <a:r>
              <a:rPr lang="ja-JP" altLang="en-US" dirty="0" smtClean="0"/>
              <a:t>を迎え、排尿障害患者は今後　ますます増えることが予想されます。</a:t>
            </a:r>
            <a:endParaRPr lang="en-US" altLang="ja-JP" dirty="0" smtClean="0"/>
          </a:p>
          <a:p>
            <a:endParaRPr lang="en-US" altLang="ja-JP" sz="1600" dirty="0" smtClean="0"/>
          </a:p>
          <a:p>
            <a:r>
              <a:rPr lang="ja-JP" altLang="en-US" dirty="0"/>
              <a:t>排尿障害はＱＯＬ疾患です</a:t>
            </a:r>
            <a:r>
              <a:rPr lang="ja-JP" altLang="en-US" dirty="0" smtClean="0"/>
              <a:t>。</a:t>
            </a:r>
            <a:endParaRPr lang="en-US" altLang="ja-JP" dirty="0" smtClean="0"/>
          </a:p>
          <a:p>
            <a:endParaRPr lang="en-US" altLang="ja-JP" sz="1600" dirty="0" smtClean="0"/>
          </a:p>
          <a:p>
            <a:r>
              <a:rPr lang="ja-JP" altLang="en-US" dirty="0" smtClean="0"/>
              <a:t>排尿障害の治療により、患者</a:t>
            </a:r>
            <a:r>
              <a:rPr lang="ja-JP" altLang="en-US" dirty="0"/>
              <a:t>様</a:t>
            </a:r>
            <a:r>
              <a:rPr lang="ja-JP" altLang="en-US" dirty="0" smtClean="0"/>
              <a:t>のＱＯＬは　劇的に</a:t>
            </a:r>
            <a:r>
              <a:rPr lang="ja-JP" altLang="en-US" dirty="0"/>
              <a:t>改善</a:t>
            </a:r>
            <a:r>
              <a:rPr lang="ja-JP" altLang="en-US" dirty="0" smtClean="0"/>
              <a:t>します。</a:t>
            </a:r>
            <a:endParaRPr lang="en-US" altLang="ja-JP" dirty="0" smtClean="0"/>
          </a:p>
          <a:p>
            <a:endParaRPr lang="en-US" altLang="ja-JP" sz="1600" dirty="0" smtClean="0"/>
          </a:p>
          <a:p>
            <a:r>
              <a:rPr lang="ja-JP" altLang="en-US" dirty="0" smtClean="0"/>
              <a:t>少しでも多くの患者様により良い生活を提供できる</a:t>
            </a:r>
            <a:r>
              <a:rPr lang="ja-JP" altLang="en-US" dirty="0"/>
              <a:t>よう</a:t>
            </a:r>
            <a:r>
              <a:rPr lang="ja-JP" altLang="en-US" dirty="0" smtClean="0"/>
              <a:t>、医療従事者として</a:t>
            </a:r>
            <a:r>
              <a:rPr kumimoji="1" lang="ja-JP" altLang="en-US" dirty="0" smtClean="0"/>
              <a:t>ともに働きかけていきましょう。</a:t>
            </a:r>
            <a:endParaRPr kumimoji="1" lang="ja-JP" altLang="en-US" dirty="0"/>
          </a:p>
        </p:txBody>
      </p:sp>
      <p:sp>
        <p:nvSpPr>
          <p:cNvPr id="4" name="スライド番号プレースホルダー 3"/>
          <p:cNvSpPr>
            <a:spLocks noGrp="1"/>
          </p:cNvSpPr>
          <p:nvPr>
            <p:ph type="sldNum" sz="quarter" idx="12"/>
          </p:nvPr>
        </p:nvSpPr>
        <p:spPr/>
        <p:txBody>
          <a:bodyPr/>
          <a:lstStyle/>
          <a:p>
            <a:fld id="{CA423794-889D-44F1-9B35-1EB9443D0300}" type="slidenum">
              <a:rPr lang="en-US" altLang="ja-JP" smtClean="0"/>
              <a:pPr/>
              <a:t>110</a:t>
            </a:fld>
            <a:endParaRPr lang="en-US" altLang="ja-JP"/>
          </a:p>
        </p:txBody>
      </p:sp>
    </p:spTree>
    <p:extLst>
      <p:ext uri="{BB962C8B-B14F-4D97-AF65-F5344CB8AC3E}">
        <p14:creationId xmlns:p14="http://schemas.microsoft.com/office/powerpoint/2010/main" val="56601202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2714AE-9A08-4AA4-A670-ED2B71D63771}"/>
              </a:ext>
            </a:extLst>
          </p:cNvPr>
          <p:cNvSpPr>
            <a:spLocks noGrp="1"/>
          </p:cNvSpPr>
          <p:nvPr>
            <p:ph type="title"/>
          </p:nvPr>
        </p:nvSpPr>
        <p:spPr/>
        <p:txBody>
          <a:bodyPr/>
          <a:lstStyle/>
          <a:p>
            <a:endParaRPr kumimoji="1" lang="ja-JP" altLang="en-US" dirty="0"/>
          </a:p>
        </p:txBody>
      </p:sp>
      <p:sp>
        <p:nvSpPr>
          <p:cNvPr id="3" name="スライド番号プレースホルダー 2">
            <a:extLst>
              <a:ext uri="{FF2B5EF4-FFF2-40B4-BE49-F238E27FC236}">
                <a16:creationId xmlns:a16="http://schemas.microsoft.com/office/drawing/2014/main" id="{FC2F696E-9C6D-4903-83E4-7D744B934EEA}"/>
              </a:ext>
            </a:extLst>
          </p:cNvPr>
          <p:cNvSpPr>
            <a:spLocks noGrp="1"/>
          </p:cNvSpPr>
          <p:nvPr>
            <p:ph type="sldNum" sz="quarter" idx="12"/>
          </p:nvPr>
        </p:nvSpPr>
        <p:spPr/>
        <p:txBody>
          <a:bodyPr/>
          <a:lstStyle/>
          <a:p>
            <a:fld id="{E0BE65C5-F1F4-4D1C-8110-5B48CF2F4716}" type="slidenum">
              <a:rPr lang="en-US" altLang="ja-JP" smtClean="0"/>
              <a:pPr/>
              <a:t>111</a:t>
            </a:fld>
            <a:endParaRPr lang="en-US" altLang="ja-JP"/>
          </a:p>
        </p:txBody>
      </p:sp>
      <p:pic>
        <p:nvPicPr>
          <p:cNvPr id="6" name="図 5">
            <a:extLst>
              <a:ext uri="{FF2B5EF4-FFF2-40B4-BE49-F238E27FC236}">
                <a16:creationId xmlns:a16="http://schemas.microsoft.com/office/drawing/2014/main" id="{054F4915-6B47-4B69-868A-951F9FDC6E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テキスト ボックス 6">
            <a:extLst>
              <a:ext uri="{FF2B5EF4-FFF2-40B4-BE49-F238E27FC236}">
                <a16:creationId xmlns:a16="http://schemas.microsoft.com/office/drawing/2014/main" id="{F386EB82-60AE-4377-AFF2-B5F119A7B688}"/>
              </a:ext>
            </a:extLst>
          </p:cNvPr>
          <p:cNvSpPr txBox="1"/>
          <p:nvPr/>
        </p:nvSpPr>
        <p:spPr>
          <a:xfrm>
            <a:off x="1481435" y="500063"/>
            <a:ext cx="6336704" cy="646331"/>
          </a:xfrm>
          <a:prstGeom prst="rect">
            <a:avLst/>
          </a:prstGeom>
          <a:noFill/>
        </p:spPr>
        <p:txBody>
          <a:bodyPr wrap="square" rtlCol="0">
            <a:spAutoFit/>
          </a:bodyPr>
          <a:lstStyle/>
          <a:p>
            <a:r>
              <a:rPr lang="ja-JP" altLang="en-US" sz="3600" dirty="0">
                <a:solidFill>
                  <a:srgbClr val="FFFF00"/>
                </a:solidFill>
              </a:rPr>
              <a:t>ご清聴ありがとうございました</a:t>
            </a:r>
            <a:endParaRPr kumimoji="1" lang="ja-JP" altLang="en-US" sz="3600" dirty="0">
              <a:solidFill>
                <a:srgbClr val="FFFF00"/>
              </a:solidFill>
            </a:endParaRPr>
          </a:p>
        </p:txBody>
      </p:sp>
    </p:spTree>
    <p:extLst>
      <p:ext uri="{BB962C8B-B14F-4D97-AF65-F5344CB8AC3E}">
        <p14:creationId xmlns:p14="http://schemas.microsoft.com/office/powerpoint/2010/main" val="1372067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下部尿路の末梢神経支配</a:t>
            </a:r>
            <a:endParaRPr kumimoji="1" lang="ja-JP" altLang="en-US" dirty="0"/>
          </a:p>
        </p:txBody>
      </p:sp>
      <p:sp>
        <p:nvSpPr>
          <p:cNvPr id="4" name="スライド番号プレースホルダー 3"/>
          <p:cNvSpPr>
            <a:spLocks noGrp="1"/>
          </p:cNvSpPr>
          <p:nvPr>
            <p:ph type="sldNum" sz="quarter" idx="12"/>
          </p:nvPr>
        </p:nvSpPr>
        <p:spPr/>
        <p:txBody>
          <a:bodyPr/>
          <a:lstStyle/>
          <a:p>
            <a:fld id="{CA423794-889D-44F1-9B35-1EB9443D0300}" type="slidenum">
              <a:rPr lang="en-US" altLang="ja-JP" smtClean="0"/>
              <a:pPr/>
              <a:t>12</a:t>
            </a:fld>
            <a:endParaRPr lang="en-US" altLang="ja-JP"/>
          </a:p>
        </p:txBody>
      </p:sp>
      <p:pic>
        <p:nvPicPr>
          <p:cNvPr id="696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6088" y="1297890"/>
            <a:ext cx="8229600" cy="456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2483768" y="3469297"/>
            <a:ext cx="720080" cy="369332"/>
          </a:xfrm>
          <a:prstGeom prst="rect">
            <a:avLst/>
          </a:prstGeom>
          <a:noFill/>
        </p:spPr>
        <p:txBody>
          <a:bodyPr wrap="square" rtlCol="0">
            <a:spAutoFit/>
          </a:bodyPr>
          <a:lstStyle/>
          <a:p>
            <a:r>
              <a:rPr lang="en-US" altLang="ja-JP" sz="1800" b="1" dirty="0" smtClean="0"/>
              <a:t>β3</a:t>
            </a:r>
            <a:endParaRPr kumimoji="1" lang="ja-JP" altLang="en-US" sz="1800" b="1" dirty="0"/>
          </a:p>
        </p:txBody>
      </p:sp>
      <p:sp>
        <p:nvSpPr>
          <p:cNvPr id="7" name="テキスト ボックス 6"/>
          <p:cNvSpPr txBox="1"/>
          <p:nvPr/>
        </p:nvSpPr>
        <p:spPr>
          <a:xfrm>
            <a:off x="2619313" y="4653136"/>
            <a:ext cx="720080" cy="369332"/>
          </a:xfrm>
          <a:prstGeom prst="rect">
            <a:avLst/>
          </a:prstGeom>
          <a:noFill/>
        </p:spPr>
        <p:txBody>
          <a:bodyPr wrap="square" rtlCol="0">
            <a:spAutoFit/>
          </a:bodyPr>
          <a:lstStyle/>
          <a:p>
            <a:r>
              <a:rPr lang="en-US" altLang="ja-JP" sz="1800" b="1" dirty="0"/>
              <a:t>α</a:t>
            </a:r>
            <a:r>
              <a:rPr lang="ja-JP" altLang="en-US" sz="1800" b="1" dirty="0" smtClean="0"/>
              <a:t>１</a:t>
            </a:r>
            <a:endParaRPr lang="en-US" altLang="ja-JP" sz="1800" b="1" dirty="0" smtClean="0"/>
          </a:p>
        </p:txBody>
      </p:sp>
      <p:sp>
        <p:nvSpPr>
          <p:cNvPr id="8" name="テキスト ボックス 7"/>
          <p:cNvSpPr txBox="1"/>
          <p:nvPr/>
        </p:nvSpPr>
        <p:spPr>
          <a:xfrm>
            <a:off x="3339393" y="3886800"/>
            <a:ext cx="720080" cy="369332"/>
          </a:xfrm>
          <a:prstGeom prst="rect">
            <a:avLst/>
          </a:prstGeom>
          <a:noFill/>
        </p:spPr>
        <p:txBody>
          <a:bodyPr wrap="square" rtlCol="0">
            <a:spAutoFit/>
          </a:bodyPr>
          <a:lstStyle/>
          <a:p>
            <a:r>
              <a:rPr lang="en-US" altLang="ja-JP" sz="1800" b="1" dirty="0" smtClean="0"/>
              <a:t>M3</a:t>
            </a:r>
          </a:p>
        </p:txBody>
      </p:sp>
      <p:sp>
        <p:nvSpPr>
          <p:cNvPr id="9" name="テキスト ボックス 7"/>
          <p:cNvSpPr txBox="1">
            <a:spLocks noChangeArrowheads="1"/>
          </p:cNvSpPr>
          <p:nvPr/>
        </p:nvSpPr>
        <p:spPr bwMode="auto">
          <a:xfrm>
            <a:off x="5029200" y="6583363"/>
            <a:ext cx="3721100" cy="274637"/>
          </a:xfrm>
          <a:prstGeom prst="rect">
            <a:avLst/>
          </a:prstGeom>
          <a:noFill/>
          <a:ln w="9525">
            <a:noFill/>
            <a:miter lim="800000"/>
            <a:headEnd/>
            <a:tailEnd/>
          </a:ln>
        </p:spPr>
        <p:txBody>
          <a:bodyPr wrap="none" anchor="b">
            <a:spAutoFit/>
          </a:bodyPr>
          <a:lstStyle/>
          <a:p>
            <a:pPr algn="r"/>
            <a:r>
              <a:rPr lang="ja-JP" altLang="en-US" sz="1200" dirty="0"/>
              <a:t>山口脩　標準泌尿器科学 第</a:t>
            </a:r>
            <a:r>
              <a:rPr lang="en-US" altLang="ja-JP" sz="1200" dirty="0"/>
              <a:t>8</a:t>
            </a:r>
            <a:r>
              <a:rPr lang="ja-JP" altLang="en-US" sz="1200" dirty="0"/>
              <a:t>版</a:t>
            </a:r>
            <a:r>
              <a:rPr lang="en-US" altLang="ja-JP" sz="1200" dirty="0"/>
              <a:t>, </a:t>
            </a:r>
            <a:r>
              <a:rPr lang="ja-JP" altLang="en-US" sz="1200" dirty="0"/>
              <a:t>医学書院</a:t>
            </a:r>
            <a:r>
              <a:rPr lang="en-US" altLang="ja-JP" sz="1200" dirty="0"/>
              <a:t>, p.161, 2010</a:t>
            </a:r>
            <a:endParaRPr lang="ja-JP" altLang="en-US" sz="1200" dirty="0"/>
          </a:p>
        </p:txBody>
      </p:sp>
    </p:spTree>
    <p:extLst>
      <p:ext uri="{BB962C8B-B14F-4D97-AF65-F5344CB8AC3E}">
        <p14:creationId xmlns:p14="http://schemas.microsoft.com/office/powerpoint/2010/main" val="2781355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p:cNvSpPr>
            <a:spLocks noGrp="1"/>
          </p:cNvSpPr>
          <p:nvPr>
            <p:ph type="title"/>
          </p:nvPr>
        </p:nvSpPr>
        <p:spPr/>
        <p:txBody>
          <a:bodyPr/>
          <a:lstStyle/>
          <a:p>
            <a:r>
              <a:rPr lang="ja-JP" altLang="en-US" dirty="0"/>
              <a:t>正常な排尿サイクル （男性）</a:t>
            </a:r>
            <a:endParaRPr kumimoji="1" lang="ja-JP" altLang="en-US" dirty="0"/>
          </a:p>
        </p:txBody>
      </p:sp>
      <p:sp>
        <p:nvSpPr>
          <p:cNvPr id="39980" name="TextBox 37"/>
          <p:cNvSpPr txBox="1">
            <a:spLocks noChangeArrowheads="1"/>
          </p:cNvSpPr>
          <p:nvPr/>
        </p:nvSpPr>
        <p:spPr bwMode="auto">
          <a:xfrm>
            <a:off x="2995431" y="1149016"/>
            <a:ext cx="914849" cy="380480"/>
          </a:xfrm>
          <a:prstGeom prst="rect">
            <a:avLst/>
          </a:prstGeom>
          <a:noFill/>
          <a:ln w="9525">
            <a:noFill/>
            <a:miter lim="800000"/>
            <a:headEnd/>
            <a:tailEnd/>
          </a:ln>
        </p:spPr>
        <p:txBody>
          <a:bodyPr wrap="none" lIns="72000" tIns="36000" rIns="72000" bIns="36000" anchor="b">
            <a:spAutoFit/>
          </a:bodyPr>
          <a:lstStyle/>
          <a:p>
            <a:pPr algn="ctr" fontAlgn="base">
              <a:spcBef>
                <a:spcPct val="0"/>
              </a:spcBef>
              <a:spcAft>
                <a:spcPct val="0"/>
              </a:spcAft>
            </a:pPr>
            <a:r>
              <a:rPr kumimoji="0" lang="ja-JP" altLang="en-US" sz="2000" b="1" dirty="0">
                <a:solidFill>
                  <a:prstClr val="black"/>
                </a:solidFill>
              </a:rPr>
              <a:t>排尿期</a:t>
            </a:r>
          </a:p>
        </p:txBody>
      </p:sp>
      <p:sp>
        <p:nvSpPr>
          <p:cNvPr id="39972" name="TextBox 33"/>
          <p:cNvSpPr txBox="1">
            <a:spLocks noChangeArrowheads="1"/>
          </p:cNvSpPr>
          <p:nvPr/>
        </p:nvSpPr>
        <p:spPr bwMode="auto">
          <a:xfrm>
            <a:off x="5922736" y="1145248"/>
            <a:ext cx="914849" cy="380480"/>
          </a:xfrm>
          <a:prstGeom prst="rect">
            <a:avLst/>
          </a:prstGeom>
          <a:noFill/>
          <a:ln w="9525">
            <a:noFill/>
            <a:miter lim="800000"/>
            <a:headEnd/>
            <a:tailEnd/>
          </a:ln>
        </p:spPr>
        <p:txBody>
          <a:bodyPr wrap="none" lIns="72000" tIns="36000" rIns="72000" bIns="36000" anchor="b">
            <a:spAutoFit/>
          </a:bodyPr>
          <a:lstStyle/>
          <a:p>
            <a:pPr algn="ctr" fontAlgn="base">
              <a:spcBef>
                <a:spcPct val="0"/>
              </a:spcBef>
              <a:spcAft>
                <a:spcPct val="0"/>
              </a:spcAft>
            </a:pPr>
            <a:r>
              <a:rPr kumimoji="0" lang="ja-JP" altLang="en-US" sz="2000" b="1" dirty="0">
                <a:solidFill>
                  <a:prstClr val="black"/>
                </a:solidFill>
              </a:rPr>
              <a:t>蓄尿期</a:t>
            </a:r>
            <a:endParaRPr kumimoji="0" lang="en-US" altLang="ja-JP" sz="2000" b="1" dirty="0">
              <a:solidFill>
                <a:prstClr val="black"/>
              </a:solidFill>
            </a:endParaRPr>
          </a:p>
        </p:txBody>
      </p:sp>
      <p:pic>
        <p:nvPicPr>
          <p:cNvPr id="28" name="図 27" descr="膀胱3.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955" y="1537268"/>
            <a:ext cx="2471973" cy="3102805"/>
          </a:xfrm>
          <a:prstGeom prst="rect">
            <a:avLst/>
          </a:prstGeom>
        </p:spPr>
      </p:pic>
      <p:grpSp>
        <p:nvGrpSpPr>
          <p:cNvPr id="2" name="グループ化 32"/>
          <p:cNvGrpSpPr/>
          <p:nvPr/>
        </p:nvGrpSpPr>
        <p:grpSpPr>
          <a:xfrm>
            <a:off x="2218092" y="1628800"/>
            <a:ext cx="2484276" cy="2880320"/>
            <a:chOff x="2123728" y="1900033"/>
            <a:chExt cx="2484276" cy="2880320"/>
          </a:xfrm>
        </p:grpSpPr>
        <p:pic>
          <p:nvPicPr>
            <p:cNvPr id="29" name="図 28" descr="膀胱1.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728" y="1900033"/>
              <a:ext cx="2484276" cy="2880320"/>
            </a:xfrm>
            <a:prstGeom prst="rect">
              <a:avLst/>
            </a:prstGeom>
          </p:spPr>
        </p:pic>
        <p:cxnSp>
          <p:nvCxnSpPr>
            <p:cNvPr id="30" name="直線矢印コネクタ 29"/>
            <p:cNvCxnSpPr/>
            <p:nvPr/>
          </p:nvCxnSpPr>
          <p:spPr>
            <a:xfrm>
              <a:off x="3325508" y="3512883"/>
              <a:ext cx="0" cy="818672"/>
            </a:xfrm>
            <a:prstGeom prst="straightConnector1">
              <a:avLst/>
            </a:prstGeom>
            <a:ln w="38100"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4" name="角丸四角形 33"/>
          <p:cNvSpPr/>
          <p:nvPr/>
        </p:nvSpPr>
        <p:spPr>
          <a:xfrm>
            <a:off x="2803024" y="5769312"/>
            <a:ext cx="1440000" cy="468000"/>
          </a:xfrm>
          <a:prstGeom prst="roundRect">
            <a:avLst/>
          </a:prstGeom>
          <a:solidFill>
            <a:schemeClr val="tx2">
              <a:lumMod val="7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排尿</a:t>
            </a:r>
          </a:p>
        </p:txBody>
      </p:sp>
      <p:sp>
        <p:nvSpPr>
          <p:cNvPr id="35" name="角丸四角形 34"/>
          <p:cNvSpPr/>
          <p:nvPr/>
        </p:nvSpPr>
        <p:spPr>
          <a:xfrm>
            <a:off x="5696832" y="5769312"/>
            <a:ext cx="1440000" cy="468000"/>
          </a:xfrm>
          <a:prstGeom prst="roundRect">
            <a:avLst/>
          </a:prstGeom>
          <a:solidFill>
            <a:schemeClr val="tx2">
              <a:lumMod val="7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蓄尿</a:t>
            </a:r>
          </a:p>
        </p:txBody>
      </p:sp>
      <p:sp>
        <p:nvSpPr>
          <p:cNvPr id="36" name="下矢印 35"/>
          <p:cNvSpPr/>
          <p:nvPr/>
        </p:nvSpPr>
        <p:spPr>
          <a:xfrm>
            <a:off x="3347864" y="5445224"/>
            <a:ext cx="360040" cy="360040"/>
          </a:xfrm>
          <a:prstGeom prst="down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7" name="下矢印 36"/>
          <p:cNvSpPr/>
          <p:nvPr/>
        </p:nvSpPr>
        <p:spPr>
          <a:xfrm>
            <a:off x="6228184" y="5445224"/>
            <a:ext cx="360040" cy="360040"/>
          </a:xfrm>
          <a:prstGeom prst="downArrow">
            <a:avLst/>
          </a:prstGeom>
          <a:solidFill>
            <a:schemeClr val="tx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a:solidFill>
                <a:prstClr val="white"/>
              </a:solidFill>
            </a:endParaRPr>
          </a:p>
        </p:txBody>
      </p:sp>
      <p:sp>
        <p:nvSpPr>
          <p:cNvPr id="38" name="Text Box 3"/>
          <p:cNvSpPr txBox="1">
            <a:spLocks noChangeArrowheads="1"/>
          </p:cNvSpPr>
          <p:nvPr/>
        </p:nvSpPr>
        <p:spPr bwMode="auto">
          <a:xfrm>
            <a:off x="2843808" y="6583363"/>
            <a:ext cx="6300192" cy="276999"/>
          </a:xfrm>
          <a:prstGeom prst="rect">
            <a:avLst/>
          </a:prstGeom>
          <a:noFill/>
          <a:ln w="9525">
            <a:noFill/>
            <a:miter lim="800000"/>
            <a:headEnd/>
            <a:tailEnd/>
          </a:ln>
        </p:spPr>
        <p:txBody>
          <a:bodyPr wrap="square">
            <a:spAutoFit/>
          </a:bodyPr>
          <a:lstStyle/>
          <a:p>
            <a:pPr algn="r" fontAlgn="base">
              <a:spcBef>
                <a:spcPct val="50000"/>
              </a:spcBef>
              <a:spcAft>
                <a:spcPct val="0"/>
              </a:spcAft>
            </a:pPr>
            <a:r>
              <a:rPr lang="ja-JP" altLang="en-US" sz="1200" dirty="0">
                <a:solidFill>
                  <a:srgbClr val="000000"/>
                </a:solidFill>
              </a:rPr>
              <a:t>白岩　康夫 他</a:t>
            </a:r>
            <a:r>
              <a:rPr lang="en-US" altLang="ja-JP" sz="1200" dirty="0">
                <a:solidFill>
                  <a:srgbClr val="000000"/>
                </a:solidFill>
              </a:rPr>
              <a:t>, </a:t>
            </a:r>
            <a:r>
              <a:rPr lang="ja-JP" altLang="en-US" sz="1200" dirty="0">
                <a:solidFill>
                  <a:srgbClr val="000000"/>
                </a:solidFill>
              </a:rPr>
              <a:t>目で見る排尿障害 </a:t>
            </a:r>
            <a:r>
              <a:rPr lang="en-US" altLang="ja-JP" sz="1200" dirty="0">
                <a:solidFill>
                  <a:srgbClr val="000000"/>
                </a:solidFill>
              </a:rPr>
              <a:t>-</a:t>
            </a:r>
            <a:r>
              <a:rPr lang="ja-JP" altLang="en-US" sz="1200" dirty="0">
                <a:solidFill>
                  <a:srgbClr val="000000"/>
                </a:solidFill>
              </a:rPr>
              <a:t>排出障害から蓄尿障害まで</a:t>
            </a:r>
            <a:r>
              <a:rPr lang="en-US" altLang="ja-JP" sz="1200" dirty="0">
                <a:solidFill>
                  <a:srgbClr val="000000"/>
                </a:solidFill>
              </a:rPr>
              <a:t>- , </a:t>
            </a:r>
            <a:r>
              <a:rPr lang="ja-JP" altLang="en-US" sz="1200" dirty="0">
                <a:solidFill>
                  <a:srgbClr val="000000"/>
                </a:solidFill>
              </a:rPr>
              <a:t>メディカルレビュー社</a:t>
            </a:r>
            <a:r>
              <a:rPr lang="en-US" altLang="ja-JP" sz="1200" dirty="0">
                <a:solidFill>
                  <a:srgbClr val="000000"/>
                </a:solidFill>
              </a:rPr>
              <a:t>, 1995</a:t>
            </a:r>
            <a:endParaRPr lang="ja-JP" altLang="en-US" sz="1200" dirty="0">
              <a:solidFill>
                <a:srgbClr val="000000"/>
              </a:solidFill>
            </a:endParaRPr>
          </a:p>
        </p:txBody>
      </p:sp>
      <p:graphicFrame>
        <p:nvGraphicFramePr>
          <p:cNvPr id="32" name="表 31"/>
          <p:cNvGraphicFramePr>
            <a:graphicFrameLocks noGrp="1"/>
          </p:cNvGraphicFramePr>
          <p:nvPr/>
        </p:nvGraphicFramePr>
        <p:xfrm>
          <a:off x="755576" y="4703544"/>
          <a:ext cx="7128792" cy="741680"/>
        </p:xfrm>
        <a:graphic>
          <a:graphicData uri="http://schemas.openxmlformats.org/drawingml/2006/table">
            <a:tbl>
              <a:tblPr firstRow="1" bandRow="1">
                <a:tableStyleId>{5C22544A-7EE6-4342-B048-85BDC9FD1C3A}</a:tableStyleId>
              </a:tblPr>
              <a:tblGrid>
                <a:gridCol w="1314149">
                  <a:extLst>
                    <a:ext uri="{9D8B030D-6E8A-4147-A177-3AD203B41FA5}">
                      <a16:colId xmlns:a16="http://schemas.microsoft.com/office/drawing/2014/main" val="20000"/>
                    </a:ext>
                  </a:extLst>
                </a:gridCol>
                <a:gridCol w="2862315">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tblGrid>
              <a:tr h="370840">
                <a:tc>
                  <a:txBody>
                    <a:bodyPr/>
                    <a:lstStyle/>
                    <a:p>
                      <a:pPr algn="ctr"/>
                      <a:r>
                        <a:rPr kumimoji="1" lang="ja-JP" altLang="en-US" b="1" dirty="0">
                          <a:solidFill>
                            <a:schemeClr val="bg1"/>
                          </a:solidFill>
                        </a:rPr>
                        <a:t>膀胱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kumimoji="1" lang="ja-JP" altLang="en-US" b="0" dirty="0">
                          <a:solidFill>
                            <a:schemeClr val="tx1"/>
                          </a:solidFill>
                        </a:rPr>
                        <a:t>収縮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b="0" dirty="0">
                          <a:solidFill>
                            <a:schemeClr val="tx1"/>
                          </a:solidFill>
                        </a:rPr>
                        <a:t>弛緩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r>
                        <a:rPr kumimoji="1" lang="ja-JP" altLang="en-US" b="1" dirty="0">
                          <a:solidFill>
                            <a:schemeClr val="bg1"/>
                          </a:solidFill>
                        </a:rPr>
                        <a:t>尿道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kumimoji="1" lang="ja-JP" altLang="en-US" b="0" dirty="0">
                          <a:solidFill>
                            <a:schemeClr val="tx1"/>
                          </a:solidFill>
                        </a:rPr>
                        <a:t>弛緩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b="0" dirty="0">
                          <a:solidFill>
                            <a:schemeClr val="tx1"/>
                          </a:solidFill>
                        </a:rPr>
                        <a:t>収縮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5" name="右矢印 14"/>
          <p:cNvSpPr/>
          <p:nvPr/>
        </p:nvSpPr>
        <p:spPr>
          <a:xfrm>
            <a:off x="4088149" y="3704062"/>
            <a:ext cx="381000" cy="368135"/>
          </a:xfrm>
          <a:prstGeom prst="rightArrow">
            <a:avLst/>
          </a:prstGeom>
          <a:solidFill>
            <a:schemeClr val="tx2">
              <a:lumMod val="75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sz="1600" dirty="0">
              <a:solidFill>
                <a:prstClr val="black"/>
              </a:solidFill>
            </a:endParaRPr>
          </a:p>
        </p:txBody>
      </p:sp>
      <p:sp>
        <p:nvSpPr>
          <p:cNvPr id="16" name="右矢印 15"/>
          <p:cNvSpPr/>
          <p:nvPr/>
        </p:nvSpPr>
        <p:spPr>
          <a:xfrm flipH="1">
            <a:off x="2422024" y="3704062"/>
            <a:ext cx="381000" cy="368135"/>
          </a:xfrm>
          <a:prstGeom prst="rightArrow">
            <a:avLst/>
          </a:prstGeom>
          <a:solidFill>
            <a:schemeClr val="tx2">
              <a:lumMod val="75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sz="1600" dirty="0">
              <a:solidFill>
                <a:prstClr val="black"/>
              </a:solidFill>
            </a:endParaRPr>
          </a:p>
        </p:txBody>
      </p:sp>
      <p:sp>
        <p:nvSpPr>
          <p:cNvPr id="17" name="右矢印 16"/>
          <p:cNvSpPr/>
          <p:nvPr/>
        </p:nvSpPr>
        <p:spPr>
          <a:xfrm>
            <a:off x="5989799" y="3702087"/>
            <a:ext cx="381000" cy="368135"/>
          </a:xfrm>
          <a:prstGeom prst="rightArrow">
            <a:avLst/>
          </a:prstGeom>
          <a:solidFill>
            <a:schemeClr val="tx2">
              <a:lumMod val="75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sz="1600" dirty="0">
              <a:solidFill>
                <a:prstClr val="black"/>
              </a:solidFill>
            </a:endParaRPr>
          </a:p>
        </p:txBody>
      </p:sp>
      <p:sp>
        <p:nvSpPr>
          <p:cNvPr id="18" name="右矢印 17"/>
          <p:cNvSpPr/>
          <p:nvPr/>
        </p:nvSpPr>
        <p:spPr>
          <a:xfrm flipH="1">
            <a:off x="6397210" y="3704062"/>
            <a:ext cx="381000" cy="368135"/>
          </a:xfrm>
          <a:prstGeom prst="rightArrow">
            <a:avLst/>
          </a:prstGeom>
          <a:solidFill>
            <a:schemeClr val="tx2">
              <a:lumMod val="75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sz="1600" dirty="0">
              <a:solidFill>
                <a:prstClr val="black"/>
              </a:solidFill>
            </a:endParaRPr>
          </a:p>
        </p:txBody>
      </p:sp>
      <p:sp>
        <p:nvSpPr>
          <p:cNvPr id="19" name="右矢印 18"/>
          <p:cNvSpPr/>
          <p:nvPr/>
        </p:nvSpPr>
        <p:spPr>
          <a:xfrm rot="18979404">
            <a:off x="7078705" y="1990322"/>
            <a:ext cx="381000" cy="368135"/>
          </a:xfrm>
          <a:prstGeom prst="rightArrow">
            <a:avLst/>
          </a:prstGeom>
          <a:solidFill>
            <a:schemeClr val="tx2">
              <a:lumMod val="60000"/>
              <a:lumOff val="4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sz="1600" dirty="0">
              <a:solidFill>
                <a:prstClr val="black"/>
              </a:solidFill>
            </a:endParaRPr>
          </a:p>
        </p:txBody>
      </p:sp>
      <p:sp>
        <p:nvSpPr>
          <p:cNvPr id="20" name="右矢印 19"/>
          <p:cNvSpPr/>
          <p:nvPr/>
        </p:nvSpPr>
        <p:spPr>
          <a:xfrm rot="18979404" flipH="1">
            <a:off x="3787631" y="2255006"/>
            <a:ext cx="381000" cy="368135"/>
          </a:xfrm>
          <a:prstGeom prst="rightArrow">
            <a:avLst/>
          </a:prstGeom>
          <a:solidFill>
            <a:schemeClr val="tx2">
              <a:lumMod val="60000"/>
              <a:lumOff val="4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sz="1600" dirty="0">
              <a:solidFill>
                <a:prstClr val="black"/>
              </a:solidFill>
            </a:endParaRPr>
          </a:p>
        </p:txBody>
      </p:sp>
      <p:sp>
        <p:nvSpPr>
          <p:cNvPr id="21" name="右矢印 20"/>
          <p:cNvSpPr/>
          <p:nvPr/>
        </p:nvSpPr>
        <p:spPr>
          <a:xfrm rot="2620596" flipH="1">
            <a:off x="5254669" y="2001935"/>
            <a:ext cx="381000" cy="368135"/>
          </a:xfrm>
          <a:prstGeom prst="rightArrow">
            <a:avLst/>
          </a:prstGeom>
          <a:solidFill>
            <a:schemeClr val="tx2">
              <a:lumMod val="60000"/>
              <a:lumOff val="4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sz="1600" dirty="0">
              <a:solidFill>
                <a:prstClr val="black"/>
              </a:solidFill>
            </a:endParaRPr>
          </a:p>
        </p:txBody>
      </p:sp>
      <p:sp>
        <p:nvSpPr>
          <p:cNvPr id="24" name="右矢印 23"/>
          <p:cNvSpPr/>
          <p:nvPr/>
        </p:nvSpPr>
        <p:spPr>
          <a:xfrm rot="13796519" flipH="1">
            <a:off x="2653308" y="2266618"/>
            <a:ext cx="381000" cy="368135"/>
          </a:xfrm>
          <a:prstGeom prst="rightArrow">
            <a:avLst/>
          </a:prstGeom>
          <a:solidFill>
            <a:schemeClr val="tx2">
              <a:lumMod val="60000"/>
              <a:lumOff val="4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sz="1600" dirty="0">
              <a:solidFill>
                <a:prstClr val="black"/>
              </a:solidFill>
            </a:endParaRPr>
          </a:p>
        </p:txBody>
      </p:sp>
    </p:spTree>
    <p:extLst>
      <p:ext uri="{BB962C8B-B14F-4D97-AF65-F5344CB8AC3E}">
        <p14:creationId xmlns:p14="http://schemas.microsoft.com/office/powerpoint/2010/main" val="260432407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成人の排尿</a:t>
            </a:r>
            <a:endParaRPr kumimoji="1" lang="ja-JP" altLang="en-US" dirty="0"/>
          </a:p>
        </p:txBody>
      </p:sp>
      <p:sp>
        <p:nvSpPr>
          <p:cNvPr id="3" name="コンテンツ プレースホルダー 2"/>
          <p:cNvSpPr>
            <a:spLocks noGrp="1"/>
          </p:cNvSpPr>
          <p:nvPr>
            <p:ph idx="1"/>
          </p:nvPr>
        </p:nvSpPr>
        <p:spPr>
          <a:xfrm>
            <a:off x="446088" y="1135063"/>
            <a:ext cx="8518400" cy="4886325"/>
          </a:xfrm>
        </p:spPr>
        <p:txBody>
          <a:bodyPr/>
          <a:lstStyle/>
          <a:p>
            <a:r>
              <a:rPr lang="en-US" altLang="ja-JP" sz="2800" dirty="0" smtClean="0"/>
              <a:t>1</a:t>
            </a:r>
            <a:r>
              <a:rPr lang="ja-JP" altLang="en-US" sz="2800" dirty="0"/>
              <a:t>回の排尿量 </a:t>
            </a:r>
            <a:r>
              <a:rPr lang="en-US" altLang="ja-JP" sz="2800" dirty="0"/>
              <a:t>200</a:t>
            </a:r>
            <a:r>
              <a:rPr lang="ja-JP" altLang="en-US" sz="2800" dirty="0"/>
              <a:t>～</a:t>
            </a:r>
            <a:r>
              <a:rPr lang="en-US" altLang="ja-JP" sz="2800" dirty="0"/>
              <a:t>400 mL</a:t>
            </a:r>
            <a:r>
              <a:rPr lang="ja-JP" altLang="en-US" sz="2800" dirty="0"/>
              <a:t>（コップ約</a:t>
            </a:r>
            <a:r>
              <a:rPr lang="en-US" altLang="ja-JP" sz="2800" dirty="0"/>
              <a:t>1</a:t>
            </a:r>
            <a:r>
              <a:rPr lang="ja-JP" altLang="en-US" sz="2800" dirty="0"/>
              <a:t>杯～</a:t>
            </a:r>
            <a:r>
              <a:rPr lang="en-US" altLang="ja-JP" sz="2800" dirty="0"/>
              <a:t>2</a:t>
            </a:r>
            <a:r>
              <a:rPr lang="ja-JP" altLang="en-US" sz="2800" dirty="0"/>
              <a:t>杯分） </a:t>
            </a:r>
          </a:p>
          <a:p>
            <a:r>
              <a:rPr lang="en-US" altLang="ja-JP" sz="2800" dirty="0"/>
              <a:t>1</a:t>
            </a:r>
            <a:r>
              <a:rPr lang="ja-JP" altLang="en-US" sz="2800" dirty="0"/>
              <a:t>回あたりの排尿時間 </a:t>
            </a:r>
            <a:r>
              <a:rPr lang="en-US" altLang="ja-JP" sz="2800" dirty="0"/>
              <a:t>10</a:t>
            </a:r>
            <a:r>
              <a:rPr lang="ja-JP" altLang="en-US" sz="2800" dirty="0"/>
              <a:t>～</a:t>
            </a:r>
            <a:r>
              <a:rPr lang="en-US" altLang="ja-JP" sz="2800" dirty="0"/>
              <a:t>30</a:t>
            </a:r>
            <a:r>
              <a:rPr lang="ja-JP" altLang="en-US" sz="2800" dirty="0" smtClean="0"/>
              <a:t>秒</a:t>
            </a:r>
            <a:endParaRPr lang="en-US" altLang="ja-JP" sz="2800" dirty="0" smtClean="0"/>
          </a:p>
          <a:p>
            <a:pPr marL="0" indent="0">
              <a:buNone/>
            </a:pPr>
            <a:r>
              <a:rPr lang="ja-JP" altLang="en-US" sz="2800" dirty="0"/>
              <a:t>　</a:t>
            </a:r>
            <a:r>
              <a:rPr lang="ja-JP" altLang="en-US" sz="2800" dirty="0" smtClean="0"/>
              <a:t>　　　　　　　　　　　　　　　</a:t>
            </a:r>
            <a:r>
              <a:rPr lang="en-US" altLang="ja-JP" sz="2800" dirty="0" smtClean="0"/>
              <a:t>(</a:t>
            </a:r>
            <a:r>
              <a:rPr lang="ja-JP" altLang="en-US" sz="2800" dirty="0"/>
              <a:t>男＞女 老年＞若年</a:t>
            </a:r>
            <a:r>
              <a:rPr lang="en-US" altLang="ja-JP" sz="2800" dirty="0"/>
              <a:t>) </a:t>
            </a:r>
          </a:p>
          <a:p>
            <a:r>
              <a:rPr lang="en-US" altLang="ja-JP" sz="2800" dirty="0"/>
              <a:t>1</a:t>
            </a:r>
            <a:r>
              <a:rPr lang="ja-JP" altLang="en-US" sz="2800" dirty="0"/>
              <a:t>日の排尿量 </a:t>
            </a:r>
            <a:r>
              <a:rPr lang="en-US" altLang="ja-JP" sz="2800" dirty="0"/>
              <a:t>1,000</a:t>
            </a:r>
            <a:r>
              <a:rPr lang="ja-JP" altLang="en-US" sz="2800" dirty="0"/>
              <a:t>～</a:t>
            </a:r>
            <a:r>
              <a:rPr lang="en-US" altLang="ja-JP" sz="2800" dirty="0"/>
              <a:t>1,500 mL</a:t>
            </a:r>
            <a:r>
              <a:rPr lang="ja-JP" altLang="en-US" sz="2800" dirty="0"/>
              <a:t>（</a:t>
            </a:r>
            <a:r>
              <a:rPr lang="en-US" altLang="ja-JP" sz="2800" dirty="0"/>
              <a:t>1ml/hour/kg</a:t>
            </a:r>
            <a:r>
              <a:rPr lang="ja-JP" altLang="en-US" sz="2800" dirty="0"/>
              <a:t>） </a:t>
            </a:r>
          </a:p>
          <a:p>
            <a:r>
              <a:rPr lang="en-US" altLang="ja-JP" sz="2800" dirty="0"/>
              <a:t>1</a:t>
            </a:r>
            <a:r>
              <a:rPr lang="ja-JP" altLang="en-US" sz="2800" dirty="0"/>
              <a:t>日の排尿回数 </a:t>
            </a:r>
            <a:r>
              <a:rPr lang="en-US" altLang="ja-JP" sz="2800" dirty="0"/>
              <a:t>5</a:t>
            </a:r>
            <a:r>
              <a:rPr lang="ja-JP" altLang="en-US" sz="2800" dirty="0"/>
              <a:t>～</a:t>
            </a:r>
            <a:r>
              <a:rPr lang="en-US" altLang="ja-JP" sz="2800" dirty="0"/>
              <a:t>7</a:t>
            </a:r>
            <a:r>
              <a:rPr lang="ja-JP" altLang="en-US" sz="2800" dirty="0"/>
              <a:t>回 </a:t>
            </a:r>
            <a:endParaRPr lang="en-US" altLang="ja-JP" sz="2800" dirty="0" smtClean="0"/>
          </a:p>
          <a:p>
            <a:pPr marL="0" indent="0">
              <a:buNone/>
            </a:pPr>
            <a:r>
              <a:rPr lang="ja-JP" altLang="en-US" sz="2800" dirty="0"/>
              <a:t>　→排尿回数が</a:t>
            </a:r>
            <a:r>
              <a:rPr lang="en-US" altLang="ja-JP" sz="2800" dirty="0"/>
              <a:t>8</a:t>
            </a:r>
            <a:r>
              <a:rPr lang="ja-JP" altLang="en-US" sz="2800" dirty="0"/>
              <a:t>回</a:t>
            </a:r>
            <a:r>
              <a:rPr lang="ja-JP" altLang="en-US" sz="2800" dirty="0" smtClean="0"/>
              <a:t>以上が頻尿</a:t>
            </a:r>
            <a:endParaRPr lang="en-US" altLang="ja-JP" sz="2800" dirty="0" smtClean="0"/>
          </a:p>
          <a:p>
            <a:pPr marL="0" indent="0">
              <a:buNone/>
            </a:pPr>
            <a:r>
              <a:rPr lang="ja-JP" altLang="en-US" sz="2800" dirty="0" smtClean="0"/>
              <a:t>　　（</a:t>
            </a:r>
            <a:r>
              <a:rPr lang="en-US" altLang="ja-JP" sz="2800" dirty="0" smtClean="0"/>
              <a:t>8</a:t>
            </a:r>
            <a:r>
              <a:rPr lang="ja-JP" altLang="en-US" sz="2800" dirty="0"/>
              <a:t>回</a:t>
            </a:r>
            <a:r>
              <a:rPr lang="ja-JP" altLang="en-US" sz="2800" dirty="0" smtClean="0"/>
              <a:t>以下でも排尿</a:t>
            </a:r>
            <a:r>
              <a:rPr lang="ja-JP" altLang="en-US" sz="2800" dirty="0"/>
              <a:t>回数が多いと感じる</a:t>
            </a:r>
            <a:r>
              <a:rPr lang="ja-JP" altLang="en-US" sz="2800" dirty="0" smtClean="0"/>
              <a:t>場合は</a:t>
            </a:r>
            <a:r>
              <a:rPr lang="ja-JP" altLang="en-US" sz="2800" dirty="0"/>
              <a:t>頻</a:t>
            </a:r>
            <a:r>
              <a:rPr lang="ja-JP" altLang="en-US" sz="2800" dirty="0" smtClean="0"/>
              <a:t>尿）</a:t>
            </a:r>
            <a:endParaRPr lang="ja-JP" altLang="en-US" sz="2800" dirty="0"/>
          </a:p>
          <a:p>
            <a:r>
              <a:rPr lang="ja-JP" altLang="en-US" sz="2800" dirty="0"/>
              <a:t>排尿間隔 </a:t>
            </a:r>
            <a:r>
              <a:rPr lang="en-US" altLang="ja-JP" sz="2800" dirty="0"/>
              <a:t>3</a:t>
            </a:r>
            <a:r>
              <a:rPr lang="ja-JP" altLang="en-US" sz="2800" dirty="0"/>
              <a:t>～</a:t>
            </a:r>
            <a:r>
              <a:rPr lang="en-US" altLang="ja-JP" sz="2800" dirty="0"/>
              <a:t>4</a:t>
            </a:r>
            <a:r>
              <a:rPr lang="ja-JP" altLang="en-US" sz="2800" dirty="0"/>
              <a:t>時間に</a:t>
            </a:r>
            <a:r>
              <a:rPr lang="en-US" altLang="ja-JP" sz="2800" dirty="0"/>
              <a:t>1</a:t>
            </a:r>
            <a:r>
              <a:rPr lang="ja-JP" altLang="en-US" sz="2800" dirty="0"/>
              <a:t>回（起きている間） </a:t>
            </a:r>
            <a:endParaRPr kumimoji="1" lang="ja-JP" altLang="en-US" sz="2800" dirty="0"/>
          </a:p>
        </p:txBody>
      </p:sp>
      <p:sp>
        <p:nvSpPr>
          <p:cNvPr id="4" name="スライド番号プレースホルダー 3"/>
          <p:cNvSpPr>
            <a:spLocks noGrp="1"/>
          </p:cNvSpPr>
          <p:nvPr>
            <p:ph type="sldNum" sz="quarter" idx="12"/>
          </p:nvPr>
        </p:nvSpPr>
        <p:spPr/>
        <p:txBody>
          <a:bodyPr/>
          <a:lstStyle/>
          <a:p>
            <a:fld id="{CA423794-889D-44F1-9B35-1EB9443D0300}" type="slidenum">
              <a:rPr lang="en-US" altLang="ja-JP" smtClean="0"/>
              <a:pPr/>
              <a:t>14</a:t>
            </a:fld>
            <a:endParaRPr lang="en-US" altLang="ja-JP"/>
          </a:p>
        </p:txBody>
      </p:sp>
    </p:spTree>
    <p:extLst>
      <p:ext uri="{BB962C8B-B14F-4D97-AF65-F5344CB8AC3E}">
        <p14:creationId xmlns:p14="http://schemas.microsoft.com/office/powerpoint/2010/main" val="1758572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FE7DEE-A15C-416B-88BD-0484F0E9DACC}"/>
              </a:ext>
            </a:extLst>
          </p:cNvPr>
          <p:cNvSpPr>
            <a:spLocks noGrp="1"/>
          </p:cNvSpPr>
          <p:nvPr>
            <p:ph type="title"/>
          </p:nvPr>
        </p:nvSpPr>
        <p:spPr/>
        <p:txBody>
          <a:bodyPr/>
          <a:lstStyle/>
          <a:p>
            <a:r>
              <a:rPr kumimoji="1" lang="ja-JP" altLang="en-US" dirty="0" smtClean="0"/>
              <a:t>本日の内容</a:t>
            </a:r>
            <a:endParaRPr kumimoji="1" lang="ja-JP" altLang="en-US" dirty="0"/>
          </a:p>
        </p:txBody>
      </p:sp>
      <p:sp>
        <p:nvSpPr>
          <p:cNvPr id="3" name="コンテンツ プレースホルダー 2">
            <a:extLst>
              <a:ext uri="{FF2B5EF4-FFF2-40B4-BE49-F238E27FC236}">
                <a16:creationId xmlns:a16="http://schemas.microsoft.com/office/drawing/2014/main" id="{6506E4AF-3087-46BE-B496-E7392985B2C4}"/>
              </a:ext>
            </a:extLst>
          </p:cNvPr>
          <p:cNvSpPr>
            <a:spLocks noGrp="1"/>
          </p:cNvSpPr>
          <p:nvPr>
            <p:ph idx="1"/>
          </p:nvPr>
        </p:nvSpPr>
        <p:spPr/>
        <p:txBody>
          <a:bodyPr/>
          <a:lstStyle/>
          <a:p>
            <a:endParaRPr kumimoji="1" lang="en-US" altLang="ja-JP" dirty="0" smtClean="0"/>
          </a:p>
          <a:p>
            <a:pPr marL="514350" indent="-514350">
              <a:buFont typeface="+mj-lt"/>
              <a:buAutoNum type="arabicPeriod"/>
            </a:pPr>
            <a:r>
              <a:rPr kumimoji="1" lang="ja-JP" altLang="en-US" dirty="0" smtClean="0"/>
              <a:t>前立腺</a:t>
            </a:r>
            <a:r>
              <a:rPr kumimoji="1" lang="ja-JP" altLang="en-US" dirty="0"/>
              <a:t>肥</a:t>
            </a:r>
            <a:r>
              <a:rPr kumimoji="1" lang="ja-JP" altLang="en-US" dirty="0" smtClean="0"/>
              <a:t>大症</a:t>
            </a:r>
            <a:endParaRPr kumimoji="1" lang="en-US" altLang="ja-JP" dirty="0" smtClean="0"/>
          </a:p>
          <a:p>
            <a:pPr marL="514350" indent="-514350">
              <a:buFont typeface="+mj-lt"/>
              <a:buAutoNum type="arabicPeriod"/>
            </a:pPr>
            <a:endParaRPr kumimoji="1" lang="en-US" altLang="ja-JP" sz="2400" dirty="0"/>
          </a:p>
          <a:p>
            <a:pPr marL="514350" indent="-514350">
              <a:buFont typeface="+mj-lt"/>
              <a:buAutoNum type="arabicPeriod"/>
            </a:pPr>
            <a:r>
              <a:rPr lang="ja-JP" altLang="en-US" dirty="0"/>
              <a:t>過活動</a:t>
            </a:r>
            <a:r>
              <a:rPr lang="ja-JP" altLang="en-US" dirty="0" smtClean="0"/>
              <a:t>膀胱</a:t>
            </a:r>
            <a:endParaRPr lang="en-US" altLang="ja-JP" dirty="0" smtClean="0"/>
          </a:p>
          <a:p>
            <a:pPr marL="514350" indent="-514350">
              <a:buFont typeface="+mj-lt"/>
              <a:buAutoNum type="arabicPeriod"/>
            </a:pPr>
            <a:endParaRPr lang="en-US" altLang="ja-JP" sz="2400" dirty="0" smtClean="0"/>
          </a:p>
          <a:p>
            <a:pPr marL="514350" indent="-514350">
              <a:buFont typeface="+mj-lt"/>
              <a:buAutoNum type="arabicPeriod"/>
            </a:pPr>
            <a:r>
              <a:rPr kumimoji="1" lang="ja-JP" altLang="en-US" dirty="0" smtClean="0"/>
              <a:t>排尿自立</a:t>
            </a:r>
            <a:r>
              <a:rPr kumimoji="1" lang="ja-JP" altLang="en-US" dirty="0"/>
              <a:t>指導</a:t>
            </a:r>
          </a:p>
        </p:txBody>
      </p:sp>
      <p:sp>
        <p:nvSpPr>
          <p:cNvPr id="4" name="スライド番号プレースホルダー 3">
            <a:extLst>
              <a:ext uri="{FF2B5EF4-FFF2-40B4-BE49-F238E27FC236}">
                <a16:creationId xmlns:a16="http://schemas.microsoft.com/office/drawing/2014/main" id="{2ABD86C6-BD17-4097-91E4-54F0054649B9}"/>
              </a:ext>
            </a:extLst>
          </p:cNvPr>
          <p:cNvSpPr>
            <a:spLocks noGrp="1"/>
          </p:cNvSpPr>
          <p:nvPr>
            <p:ph type="sldNum" sz="quarter" idx="12"/>
          </p:nvPr>
        </p:nvSpPr>
        <p:spPr/>
        <p:txBody>
          <a:bodyPr/>
          <a:lstStyle/>
          <a:p>
            <a:fld id="{CA423794-889D-44F1-9B35-1EB9443D0300}" type="slidenum">
              <a:rPr lang="en-US" altLang="ja-JP" smtClean="0"/>
              <a:pPr/>
              <a:t>15</a:t>
            </a:fld>
            <a:endParaRPr lang="en-US" altLang="ja-JP"/>
          </a:p>
        </p:txBody>
      </p:sp>
    </p:spTree>
    <p:extLst>
      <p:ext uri="{BB962C8B-B14F-4D97-AF65-F5344CB8AC3E}">
        <p14:creationId xmlns:p14="http://schemas.microsoft.com/office/powerpoint/2010/main" val="1814493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p:txBody>
          <a:bodyPr/>
          <a:lstStyle/>
          <a:p>
            <a:r>
              <a:rPr lang="ja-JP" altLang="en-US" sz="3600" b="0" dirty="0"/>
              <a:t>前立腺</a:t>
            </a:r>
            <a:r>
              <a:rPr lang="ja-JP" altLang="en-US" sz="3600" b="0" dirty="0" smtClean="0"/>
              <a:t>肥大症</a:t>
            </a:r>
            <a:endParaRPr lang="ja-JP" altLang="en-US" sz="3600" b="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0"/>
          <p:cNvSpPr>
            <a:spLocks noGrp="1" noChangeArrowheads="1"/>
          </p:cNvSpPr>
          <p:nvPr>
            <p:ph type="title"/>
          </p:nvPr>
        </p:nvSpPr>
        <p:spPr/>
        <p:txBody>
          <a:bodyPr/>
          <a:lstStyle/>
          <a:p>
            <a:r>
              <a:rPr lang="ja-JP" altLang="en-US"/>
              <a:t>前立腺肥大症</a:t>
            </a:r>
            <a:r>
              <a:rPr lang="ja-JP" altLang="en-US" sz="2600"/>
              <a:t>　（</a:t>
            </a:r>
            <a:r>
              <a:rPr lang="en-US" altLang="ja-JP" sz="2600"/>
              <a:t>BPH: Benign Prostatic Hyperplasia</a:t>
            </a:r>
            <a:r>
              <a:rPr lang="ja-JP" altLang="en-US" sz="2600"/>
              <a:t>）</a:t>
            </a:r>
          </a:p>
        </p:txBody>
      </p:sp>
      <p:sp>
        <p:nvSpPr>
          <p:cNvPr id="26627" name="Rectangle 6"/>
          <p:cNvSpPr>
            <a:spLocks noGrp="1" noChangeArrowheads="1"/>
          </p:cNvSpPr>
          <p:nvPr>
            <p:ph type="sldNum" sz="quarter" idx="12"/>
          </p:nvPr>
        </p:nvSpPr>
        <p:spPr>
          <a:noFill/>
        </p:spPr>
        <p:txBody>
          <a:bodyPr/>
          <a:lstStyle/>
          <a:p>
            <a:fld id="{5C511E8B-9A57-4387-88E1-9140F732AD0E}" type="slidenum">
              <a:rPr lang="en-US" altLang="ja-JP"/>
              <a:pPr/>
              <a:t>17</a:t>
            </a:fld>
            <a:endParaRPr lang="en-US" altLang="ja-JP"/>
          </a:p>
        </p:txBody>
      </p:sp>
      <p:sp>
        <p:nvSpPr>
          <p:cNvPr id="26628" name="テキスト ボックス 20"/>
          <p:cNvSpPr txBox="1">
            <a:spLocks noChangeArrowheads="1"/>
          </p:cNvSpPr>
          <p:nvPr/>
        </p:nvSpPr>
        <p:spPr bwMode="auto">
          <a:xfrm>
            <a:off x="1908175" y="4867275"/>
            <a:ext cx="2146300" cy="366713"/>
          </a:xfrm>
          <a:prstGeom prst="rect">
            <a:avLst/>
          </a:prstGeom>
          <a:solidFill>
            <a:schemeClr val="tx2"/>
          </a:solidFill>
          <a:ln w="9525">
            <a:noFill/>
            <a:miter lim="800000"/>
            <a:headEnd/>
            <a:tailEnd/>
          </a:ln>
        </p:spPr>
        <p:txBody>
          <a:bodyPr>
            <a:spAutoFit/>
          </a:bodyPr>
          <a:lstStyle/>
          <a:p>
            <a:pPr>
              <a:lnSpc>
                <a:spcPct val="90000"/>
              </a:lnSpc>
            </a:pPr>
            <a:r>
              <a:rPr lang="ja-JP" altLang="en-US" sz="2000">
                <a:solidFill>
                  <a:schemeClr val="bg1"/>
                </a:solidFill>
                <a:latin typeface="HGPｺﾞｼｯｸE" pitchFamily="50" charset="-128"/>
                <a:ea typeface="HGPｺﾞｼｯｸE" pitchFamily="50" charset="-128"/>
              </a:rPr>
              <a:t>正常な前立腺</a:t>
            </a:r>
          </a:p>
        </p:txBody>
      </p:sp>
      <p:sp>
        <p:nvSpPr>
          <p:cNvPr id="26629" name="テキスト ボックス 21"/>
          <p:cNvSpPr txBox="1">
            <a:spLocks noChangeArrowheads="1"/>
          </p:cNvSpPr>
          <p:nvPr/>
        </p:nvSpPr>
        <p:spPr bwMode="auto">
          <a:xfrm>
            <a:off x="5946775" y="4867275"/>
            <a:ext cx="2146300" cy="366713"/>
          </a:xfrm>
          <a:prstGeom prst="rect">
            <a:avLst/>
          </a:prstGeom>
          <a:solidFill>
            <a:schemeClr val="tx2"/>
          </a:solidFill>
          <a:ln w="9525">
            <a:noFill/>
            <a:miter lim="800000"/>
            <a:headEnd/>
            <a:tailEnd/>
          </a:ln>
        </p:spPr>
        <p:txBody>
          <a:bodyPr>
            <a:spAutoFit/>
          </a:bodyPr>
          <a:lstStyle/>
          <a:p>
            <a:pPr>
              <a:lnSpc>
                <a:spcPct val="90000"/>
              </a:lnSpc>
            </a:pPr>
            <a:r>
              <a:rPr lang="ja-JP" altLang="en-US" sz="2000">
                <a:solidFill>
                  <a:schemeClr val="bg1"/>
                </a:solidFill>
                <a:latin typeface="HGPｺﾞｼｯｸE" pitchFamily="50" charset="-128"/>
                <a:ea typeface="HGPｺﾞｼｯｸE" pitchFamily="50" charset="-128"/>
              </a:rPr>
              <a:t>前立腺肥大症</a:t>
            </a:r>
          </a:p>
        </p:txBody>
      </p:sp>
      <p:sp>
        <p:nvSpPr>
          <p:cNvPr id="26630" name="テキスト ボックス 22"/>
          <p:cNvSpPr txBox="1">
            <a:spLocks noChangeArrowheads="1"/>
          </p:cNvSpPr>
          <p:nvPr/>
        </p:nvSpPr>
        <p:spPr bwMode="auto">
          <a:xfrm>
            <a:off x="598488" y="5373688"/>
            <a:ext cx="7959725" cy="696912"/>
          </a:xfrm>
          <a:prstGeom prst="rect">
            <a:avLst/>
          </a:prstGeom>
          <a:noFill/>
          <a:ln w="9525">
            <a:noFill/>
            <a:miter lim="800000"/>
            <a:headEnd/>
            <a:tailEnd/>
          </a:ln>
        </p:spPr>
        <p:txBody>
          <a:bodyPr>
            <a:spAutoFit/>
          </a:bodyPr>
          <a:lstStyle/>
          <a:p>
            <a:pPr algn="l">
              <a:spcBef>
                <a:spcPct val="20000"/>
              </a:spcBef>
            </a:pPr>
            <a:r>
              <a:rPr lang="ja-JP" altLang="en-US" sz="1800">
                <a:latin typeface="HGPｺﾞｼｯｸE" pitchFamily="50" charset="-128"/>
                <a:ea typeface="HGPｺﾞｼｯｸE" pitchFamily="50" charset="-128"/>
              </a:rPr>
              <a:t>前立腺は通常加齢とともに萎縮するが、間質組織が増えると全体として腫大し、</a:t>
            </a:r>
          </a:p>
          <a:p>
            <a:pPr algn="l">
              <a:spcBef>
                <a:spcPct val="20000"/>
              </a:spcBef>
            </a:pPr>
            <a:r>
              <a:rPr lang="ja-JP" altLang="en-US" sz="1800">
                <a:latin typeface="HGPｺﾞｼｯｸE" pitchFamily="50" charset="-128"/>
                <a:ea typeface="HGPｺﾞｼｯｸE" pitchFamily="50" charset="-128"/>
              </a:rPr>
              <a:t>下部尿路を圧迫・閉塞するようになる。</a:t>
            </a:r>
          </a:p>
        </p:txBody>
      </p:sp>
      <p:sp>
        <p:nvSpPr>
          <p:cNvPr id="26631" name="テキスト ボックス 7"/>
          <p:cNvSpPr txBox="1">
            <a:spLocks noChangeArrowheads="1"/>
          </p:cNvSpPr>
          <p:nvPr/>
        </p:nvSpPr>
        <p:spPr bwMode="auto">
          <a:xfrm>
            <a:off x="5791200" y="6583363"/>
            <a:ext cx="2944813" cy="274637"/>
          </a:xfrm>
          <a:prstGeom prst="rect">
            <a:avLst/>
          </a:prstGeom>
          <a:noFill/>
          <a:ln w="9525">
            <a:noFill/>
            <a:miter lim="800000"/>
            <a:headEnd/>
            <a:tailEnd/>
          </a:ln>
        </p:spPr>
        <p:txBody>
          <a:bodyPr wrap="none">
            <a:spAutoFit/>
          </a:bodyPr>
          <a:lstStyle/>
          <a:p>
            <a:pPr algn="r"/>
            <a:r>
              <a:rPr lang="ja-JP" altLang="en-US" sz="1200"/>
              <a:t>杵渕芳明</a:t>
            </a:r>
            <a:r>
              <a:rPr lang="en-US" altLang="ja-JP" sz="1200"/>
              <a:t>, </a:t>
            </a:r>
            <a:r>
              <a:rPr lang="ja-JP" altLang="en-US" sz="1200"/>
              <a:t>西沢理　脳</a:t>
            </a:r>
            <a:r>
              <a:rPr lang="en-US" altLang="ja-JP" sz="1200"/>
              <a:t>21, 6 (2), 69-71, 2003</a:t>
            </a:r>
          </a:p>
        </p:txBody>
      </p:sp>
      <p:sp>
        <p:nvSpPr>
          <p:cNvPr id="26632" name="Text Box 5"/>
          <p:cNvSpPr txBox="1">
            <a:spLocks noChangeArrowheads="1"/>
          </p:cNvSpPr>
          <p:nvPr/>
        </p:nvSpPr>
        <p:spPr bwMode="auto">
          <a:xfrm>
            <a:off x="519113" y="981075"/>
            <a:ext cx="7913687" cy="581025"/>
          </a:xfrm>
          <a:prstGeom prst="rect">
            <a:avLst/>
          </a:prstGeom>
          <a:noFill/>
          <a:ln w="9525">
            <a:noFill/>
            <a:miter lim="800000"/>
            <a:headEnd/>
            <a:tailEnd/>
          </a:ln>
        </p:spPr>
        <p:txBody>
          <a:bodyPr wrap="none">
            <a:spAutoFit/>
          </a:bodyPr>
          <a:lstStyle/>
          <a:p>
            <a:pPr algn="l"/>
            <a:r>
              <a:rPr lang="en-US" altLang="ja-JP">
                <a:latin typeface="Arial" charset="0"/>
                <a:ea typeface="HGPｺﾞｼｯｸE" pitchFamily="50" charset="-128"/>
              </a:rPr>
              <a:t>BPH</a:t>
            </a:r>
            <a:r>
              <a:rPr lang="ja-JP" altLang="en-US">
                <a:latin typeface="Arial" charset="0"/>
                <a:ea typeface="HGPｺﾞｼｯｸE" pitchFamily="50" charset="-128"/>
              </a:rPr>
              <a:t>とは、前立腺の肥大に伴い、排尿困難、頻尿、尿意切迫感などの様々な下部尿路症状</a:t>
            </a:r>
          </a:p>
          <a:p>
            <a:pPr algn="l"/>
            <a:r>
              <a:rPr lang="ja-JP" altLang="en-US">
                <a:latin typeface="Arial" charset="0"/>
                <a:ea typeface="HGPｺﾞｼｯｸE" pitchFamily="50" charset="-128"/>
              </a:rPr>
              <a:t>（</a:t>
            </a:r>
            <a:r>
              <a:rPr lang="en-US" altLang="ja-JP">
                <a:latin typeface="Arial" charset="0"/>
                <a:ea typeface="HGPｺﾞｼｯｸE" pitchFamily="50" charset="-128"/>
              </a:rPr>
              <a:t>LUTS</a:t>
            </a:r>
            <a:r>
              <a:rPr lang="ja-JP" altLang="en-US">
                <a:latin typeface="Arial" charset="0"/>
                <a:ea typeface="HGPｺﾞｼｯｸE" pitchFamily="50" charset="-128"/>
              </a:rPr>
              <a:t>）を生じる疾患です。</a:t>
            </a:r>
          </a:p>
        </p:txBody>
      </p:sp>
      <p:grpSp>
        <p:nvGrpSpPr>
          <p:cNvPr id="26633" name="Group 40"/>
          <p:cNvGrpSpPr>
            <a:grpSpLocks/>
          </p:cNvGrpSpPr>
          <p:nvPr/>
        </p:nvGrpSpPr>
        <p:grpSpPr bwMode="auto">
          <a:xfrm>
            <a:off x="611188" y="1500188"/>
            <a:ext cx="4095750" cy="3322637"/>
            <a:chOff x="385" y="945"/>
            <a:chExt cx="2580" cy="2093"/>
          </a:xfrm>
        </p:grpSpPr>
        <p:pic>
          <p:nvPicPr>
            <p:cNvPr id="26642" name="Picture 35" descr="左"/>
            <p:cNvPicPr>
              <a:picLocks noChangeAspect="1" noChangeArrowheads="1"/>
            </p:cNvPicPr>
            <p:nvPr/>
          </p:nvPicPr>
          <p:blipFill>
            <a:blip r:embed="rId2" cstate="print">
              <a:lum bright="6000"/>
            </a:blip>
            <a:srcRect/>
            <a:stretch>
              <a:fillRect/>
            </a:stretch>
          </p:blipFill>
          <p:spPr bwMode="auto">
            <a:xfrm>
              <a:off x="784" y="945"/>
              <a:ext cx="2181" cy="2093"/>
            </a:xfrm>
            <a:prstGeom prst="rect">
              <a:avLst/>
            </a:prstGeom>
            <a:noFill/>
            <a:ln w="9525">
              <a:noFill/>
              <a:miter lim="800000"/>
              <a:headEnd/>
              <a:tailEnd/>
            </a:ln>
          </p:spPr>
        </p:pic>
        <p:sp>
          <p:nvSpPr>
            <p:cNvPr id="26643" name="テキスト ボックス 12"/>
            <p:cNvSpPr txBox="1">
              <a:spLocks noChangeArrowheads="1"/>
            </p:cNvSpPr>
            <p:nvPr/>
          </p:nvSpPr>
          <p:spPr bwMode="auto">
            <a:xfrm>
              <a:off x="385" y="1205"/>
              <a:ext cx="495" cy="173"/>
            </a:xfrm>
            <a:prstGeom prst="rect">
              <a:avLst/>
            </a:prstGeom>
            <a:noFill/>
            <a:ln w="9525">
              <a:noFill/>
              <a:miter lim="800000"/>
              <a:headEnd/>
              <a:tailEnd/>
            </a:ln>
          </p:spPr>
          <p:txBody>
            <a:bodyPr>
              <a:spAutoFit/>
            </a:bodyPr>
            <a:lstStyle/>
            <a:p>
              <a:pPr algn="l"/>
              <a:r>
                <a:rPr lang="ja-JP" altLang="en-US" sz="1200">
                  <a:latin typeface="HGPｺﾞｼｯｸE" pitchFamily="50" charset="-128"/>
                  <a:ea typeface="HGPｺﾞｼｯｸE" pitchFamily="50" charset="-128"/>
                </a:rPr>
                <a:t>膀胱</a:t>
              </a:r>
            </a:p>
          </p:txBody>
        </p:sp>
        <p:sp>
          <p:nvSpPr>
            <p:cNvPr id="26644" name="テキスト ボックス 13"/>
            <p:cNvSpPr txBox="1">
              <a:spLocks noChangeArrowheads="1"/>
            </p:cNvSpPr>
            <p:nvPr/>
          </p:nvSpPr>
          <p:spPr bwMode="auto">
            <a:xfrm>
              <a:off x="385" y="1415"/>
              <a:ext cx="495" cy="173"/>
            </a:xfrm>
            <a:prstGeom prst="rect">
              <a:avLst/>
            </a:prstGeom>
            <a:noFill/>
            <a:ln w="9525">
              <a:noFill/>
              <a:miter lim="800000"/>
              <a:headEnd/>
              <a:tailEnd/>
            </a:ln>
          </p:spPr>
          <p:txBody>
            <a:bodyPr>
              <a:spAutoFit/>
            </a:bodyPr>
            <a:lstStyle/>
            <a:p>
              <a:pPr algn="l"/>
              <a:r>
                <a:rPr lang="ja-JP" altLang="en-US" sz="1200">
                  <a:latin typeface="HGPｺﾞｼｯｸE" pitchFamily="50" charset="-128"/>
                  <a:ea typeface="HGPｺﾞｼｯｸE" pitchFamily="50" charset="-128"/>
                </a:rPr>
                <a:t>尿管口</a:t>
              </a:r>
            </a:p>
          </p:txBody>
        </p:sp>
        <p:sp>
          <p:nvSpPr>
            <p:cNvPr id="26645" name="テキスト ボックス 14"/>
            <p:cNvSpPr txBox="1">
              <a:spLocks noChangeArrowheads="1"/>
            </p:cNvSpPr>
            <p:nvPr/>
          </p:nvSpPr>
          <p:spPr bwMode="auto">
            <a:xfrm>
              <a:off x="385" y="2042"/>
              <a:ext cx="495" cy="173"/>
            </a:xfrm>
            <a:prstGeom prst="rect">
              <a:avLst/>
            </a:prstGeom>
            <a:noFill/>
            <a:ln w="9525">
              <a:noFill/>
              <a:miter lim="800000"/>
              <a:headEnd/>
              <a:tailEnd/>
            </a:ln>
          </p:spPr>
          <p:txBody>
            <a:bodyPr>
              <a:spAutoFit/>
            </a:bodyPr>
            <a:lstStyle/>
            <a:p>
              <a:pPr algn="l"/>
              <a:r>
                <a:rPr lang="ja-JP" altLang="en-US" sz="1200">
                  <a:latin typeface="HGPｺﾞｼｯｸE" pitchFamily="50" charset="-128"/>
                  <a:ea typeface="HGPｺﾞｼｯｸE" pitchFamily="50" charset="-128"/>
                </a:rPr>
                <a:t>尿道</a:t>
              </a:r>
            </a:p>
          </p:txBody>
        </p:sp>
        <p:sp>
          <p:nvSpPr>
            <p:cNvPr id="26646" name="テキスト ボックス 15"/>
            <p:cNvSpPr txBox="1">
              <a:spLocks noChangeArrowheads="1"/>
            </p:cNvSpPr>
            <p:nvPr/>
          </p:nvSpPr>
          <p:spPr bwMode="auto">
            <a:xfrm>
              <a:off x="385" y="2218"/>
              <a:ext cx="495" cy="174"/>
            </a:xfrm>
            <a:prstGeom prst="rect">
              <a:avLst/>
            </a:prstGeom>
            <a:noFill/>
            <a:ln w="9525">
              <a:noFill/>
              <a:miter lim="800000"/>
              <a:headEnd/>
              <a:tailEnd/>
            </a:ln>
          </p:spPr>
          <p:txBody>
            <a:bodyPr>
              <a:spAutoFit/>
            </a:bodyPr>
            <a:lstStyle/>
            <a:p>
              <a:pPr algn="l"/>
              <a:r>
                <a:rPr lang="ja-JP" altLang="en-US" sz="1200">
                  <a:latin typeface="HGPｺﾞｼｯｸE" pitchFamily="50" charset="-128"/>
                  <a:ea typeface="HGPｺﾞｼｯｸE" pitchFamily="50" charset="-128"/>
                </a:rPr>
                <a:t>内腺</a:t>
              </a:r>
            </a:p>
          </p:txBody>
        </p:sp>
        <p:sp>
          <p:nvSpPr>
            <p:cNvPr id="26647" name="テキスト ボックス 16"/>
            <p:cNvSpPr txBox="1">
              <a:spLocks noChangeArrowheads="1"/>
            </p:cNvSpPr>
            <p:nvPr/>
          </p:nvSpPr>
          <p:spPr bwMode="auto">
            <a:xfrm>
              <a:off x="385" y="2379"/>
              <a:ext cx="495" cy="174"/>
            </a:xfrm>
            <a:prstGeom prst="rect">
              <a:avLst/>
            </a:prstGeom>
            <a:noFill/>
            <a:ln w="9525">
              <a:noFill/>
              <a:miter lim="800000"/>
              <a:headEnd/>
              <a:tailEnd/>
            </a:ln>
          </p:spPr>
          <p:txBody>
            <a:bodyPr>
              <a:spAutoFit/>
            </a:bodyPr>
            <a:lstStyle/>
            <a:p>
              <a:pPr algn="l"/>
              <a:r>
                <a:rPr lang="ja-JP" altLang="en-US" sz="1200">
                  <a:latin typeface="HGPｺﾞｼｯｸE" pitchFamily="50" charset="-128"/>
                  <a:ea typeface="HGPｺﾞｼｯｸE" pitchFamily="50" charset="-128"/>
                </a:rPr>
                <a:t>外腺</a:t>
              </a:r>
            </a:p>
          </p:txBody>
        </p:sp>
        <p:sp>
          <p:nvSpPr>
            <p:cNvPr id="26648" name="テキスト ボックス 17"/>
            <p:cNvSpPr txBox="1">
              <a:spLocks noChangeArrowheads="1"/>
            </p:cNvSpPr>
            <p:nvPr/>
          </p:nvSpPr>
          <p:spPr bwMode="auto">
            <a:xfrm>
              <a:off x="385" y="2634"/>
              <a:ext cx="630" cy="174"/>
            </a:xfrm>
            <a:prstGeom prst="rect">
              <a:avLst/>
            </a:prstGeom>
            <a:noFill/>
            <a:ln w="9525">
              <a:noFill/>
              <a:miter lim="800000"/>
              <a:headEnd/>
              <a:tailEnd/>
            </a:ln>
          </p:spPr>
          <p:txBody>
            <a:bodyPr>
              <a:spAutoFit/>
            </a:bodyPr>
            <a:lstStyle/>
            <a:p>
              <a:pPr algn="l"/>
              <a:r>
                <a:rPr lang="ja-JP" altLang="en-US" sz="1200">
                  <a:latin typeface="HGPｺﾞｼｯｸE" pitchFamily="50" charset="-128"/>
                  <a:ea typeface="HGPｺﾞｼｯｸE" pitchFamily="50" charset="-128"/>
                </a:rPr>
                <a:t>尿生殖隔膜</a:t>
              </a:r>
            </a:p>
          </p:txBody>
        </p:sp>
        <p:sp>
          <p:nvSpPr>
            <p:cNvPr id="26649" name="Line 21"/>
            <p:cNvSpPr>
              <a:spLocks noChangeShapeType="1"/>
            </p:cNvSpPr>
            <p:nvPr/>
          </p:nvSpPr>
          <p:spPr bwMode="auto">
            <a:xfrm>
              <a:off x="675" y="2478"/>
              <a:ext cx="907" cy="0"/>
            </a:xfrm>
            <a:prstGeom prst="line">
              <a:avLst/>
            </a:prstGeom>
            <a:noFill/>
            <a:ln w="9525">
              <a:solidFill>
                <a:schemeClr val="tx1"/>
              </a:solidFill>
              <a:round/>
              <a:headEnd/>
              <a:tailEnd/>
            </a:ln>
          </p:spPr>
          <p:txBody>
            <a:bodyPr/>
            <a:lstStyle/>
            <a:p>
              <a:endParaRPr lang="ja-JP" altLang="en-US"/>
            </a:p>
          </p:txBody>
        </p:sp>
        <p:sp>
          <p:nvSpPr>
            <p:cNvPr id="26650" name="Line 22"/>
            <p:cNvSpPr>
              <a:spLocks noChangeShapeType="1"/>
            </p:cNvSpPr>
            <p:nvPr/>
          </p:nvSpPr>
          <p:spPr bwMode="auto">
            <a:xfrm>
              <a:off x="675" y="2314"/>
              <a:ext cx="955" cy="0"/>
            </a:xfrm>
            <a:prstGeom prst="line">
              <a:avLst/>
            </a:prstGeom>
            <a:noFill/>
            <a:ln w="9525">
              <a:solidFill>
                <a:schemeClr val="tx1"/>
              </a:solidFill>
              <a:round/>
              <a:headEnd/>
              <a:tailEnd/>
            </a:ln>
          </p:spPr>
          <p:txBody>
            <a:bodyPr/>
            <a:lstStyle/>
            <a:p>
              <a:endParaRPr lang="ja-JP" altLang="en-US"/>
            </a:p>
          </p:txBody>
        </p:sp>
        <p:sp>
          <p:nvSpPr>
            <p:cNvPr id="26651" name="Line 23"/>
            <p:cNvSpPr>
              <a:spLocks noChangeShapeType="1"/>
            </p:cNvSpPr>
            <p:nvPr/>
          </p:nvSpPr>
          <p:spPr bwMode="auto">
            <a:xfrm>
              <a:off x="773" y="1504"/>
              <a:ext cx="708" cy="0"/>
            </a:xfrm>
            <a:prstGeom prst="line">
              <a:avLst/>
            </a:prstGeom>
            <a:noFill/>
            <a:ln w="9525">
              <a:solidFill>
                <a:schemeClr val="tx1"/>
              </a:solidFill>
              <a:round/>
              <a:headEnd/>
              <a:tailEnd/>
            </a:ln>
          </p:spPr>
          <p:txBody>
            <a:bodyPr/>
            <a:lstStyle/>
            <a:p>
              <a:endParaRPr lang="ja-JP" altLang="en-US"/>
            </a:p>
          </p:txBody>
        </p:sp>
        <p:sp>
          <p:nvSpPr>
            <p:cNvPr id="26652" name="Line 24"/>
            <p:cNvSpPr>
              <a:spLocks noChangeShapeType="1"/>
            </p:cNvSpPr>
            <p:nvPr/>
          </p:nvSpPr>
          <p:spPr bwMode="auto">
            <a:xfrm>
              <a:off x="671" y="1298"/>
              <a:ext cx="1028" cy="0"/>
            </a:xfrm>
            <a:prstGeom prst="line">
              <a:avLst/>
            </a:prstGeom>
            <a:noFill/>
            <a:ln w="9525">
              <a:solidFill>
                <a:schemeClr val="tx1"/>
              </a:solidFill>
              <a:round/>
              <a:headEnd/>
              <a:tailEnd/>
            </a:ln>
          </p:spPr>
          <p:txBody>
            <a:bodyPr/>
            <a:lstStyle/>
            <a:p>
              <a:endParaRPr lang="ja-JP" altLang="en-US"/>
            </a:p>
          </p:txBody>
        </p:sp>
        <p:sp>
          <p:nvSpPr>
            <p:cNvPr id="26653" name="Line 25"/>
            <p:cNvSpPr>
              <a:spLocks noChangeShapeType="1"/>
            </p:cNvSpPr>
            <p:nvPr/>
          </p:nvSpPr>
          <p:spPr bwMode="auto">
            <a:xfrm>
              <a:off x="979" y="2725"/>
              <a:ext cx="567" cy="0"/>
            </a:xfrm>
            <a:prstGeom prst="line">
              <a:avLst/>
            </a:prstGeom>
            <a:noFill/>
            <a:ln w="9525">
              <a:solidFill>
                <a:schemeClr val="tx1"/>
              </a:solidFill>
              <a:round/>
              <a:headEnd/>
              <a:tailEnd/>
            </a:ln>
          </p:spPr>
          <p:txBody>
            <a:bodyPr/>
            <a:lstStyle/>
            <a:p>
              <a:endParaRPr lang="ja-JP" altLang="en-US"/>
            </a:p>
          </p:txBody>
        </p:sp>
        <p:sp>
          <p:nvSpPr>
            <p:cNvPr id="26654" name="Line 36"/>
            <p:cNvSpPr>
              <a:spLocks noChangeShapeType="1"/>
            </p:cNvSpPr>
            <p:nvPr/>
          </p:nvSpPr>
          <p:spPr bwMode="auto">
            <a:xfrm>
              <a:off x="675" y="2143"/>
              <a:ext cx="1185" cy="0"/>
            </a:xfrm>
            <a:prstGeom prst="line">
              <a:avLst/>
            </a:prstGeom>
            <a:noFill/>
            <a:ln w="9525">
              <a:solidFill>
                <a:schemeClr val="tx1"/>
              </a:solidFill>
              <a:round/>
              <a:headEnd/>
              <a:tailEnd/>
            </a:ln>
          </p:spPr>
          <p:txBody>
            <a:bodyPr/>
            <a:lstStyle/>
            <a:p>
              <a:endParaRPr lang="ja-JP" altLang="en-US"/>
            </a:p>
          </p:txBody>
        </p:sp>
      </p:grpSp>
      <p:grpSp>
        <p:nvGrpSpPr>
          <p:cNvPr id="26634" name="Group 42"/>
          <p:cNvGrpSpPr>
            <a:grpSpLocks/>
          </p:cNvGrpSpPr>
          <p:nvPr/>
        </p:nvGrpSpPr>
        <p:grpSpPr bwMode="auto">
          <a:xfrm>
            <a:off x="4794250" y="1509713"/>
            <a:ext cx="3951288" cy="3322637"/>
            <a:chOff x="3020" y="951"/>
            <a:chExt cx="2489" cy="2093"/>
          </a:xfrm>
        </p:grpSpPr>
        <p:pic>
          <p:nvPicPr>
            <p:cNvPr id="26635" name="Picture 34" descr="右"/>
            <p:cNvPicPr>
              <a:picLocks noChangeAspect="1" noChangeArrowheads="1"/>
            </p:cNvPicPr>
            <p:nvPr/>
          </p:nvPicPr>
          <p:blipFill>
            <a:blip r:embed="rId3" cstate="print">
              <a:lum bright="6000"/>
            </a:blip>
            <a:srcRect/>
            <a:stretch>
              <a:fillRect/>
            </a:stretch>
          </p:blipFill>
          <p:spPr bwMode="auto">
            <a:xfrm>
              <a:off x="3328" y="951"/>
              <a:ext cx="2181" cy="2093"/>
            </a:xfrm>
            <a:prstGeom prst="rect">
              <a:avLst/>
            </a:prstGeom>
            <a:noFill/>
            <a:ln w="9525">
              <a:noFill/>
              <a:miter lim="800000"/>
              <a:headEnd/>
              <a:tailEnd/>
            </a:ln>
          </p:spPr>
        </p:pic>
        <p:sp>
          <p:nvSpPr>
            <p:cNvPr id="26636" name="テキスト ボックス 40"/>
            <p:cNvSpPr txBox="1">
              <a:spLocks noChangeArrowheads="1"/>
            </p:cNvSpPr>
            <p:nvPr/>
          </p:nvSpPr>
          <p:spPr bwMode="auto">
            <a:xfrm>
              <a:off x="3020" y="1992"/>
              <a:ext cx="675" cy="174"/>
            </a:xfrm>
            <a:prstGeom prst="rect">
              <a:avLst/>
            </a:prstGeom>
            <a:noFill/>
            <a:ln w="9525">
              <a:noFill/>
              <a:miter lim="800000"/>
              <a:headEnd/>
              <a:tailEnd/>
            </a:ln>
          </p:spPr>
          <p:txBody>
            <a:bodyPr>
              <a:spAutoFit/>
            </a:bodyPr>
            <a:lstStyle/>
            <a:p>
              <a:pPr algn="l"/>
              <a:r>
                <a:rPr lang="ja-JP" altLang="en-US" sz="1200">
                  <a:latin typeface="HGPｺﾞｼｯｸE" pitchFamily="50" charset="-128"/>
                  <a:ea typeface="HGPｺﾞｼｯｸE" pitchFamily="50" charset="-128"/>
                </a:rPr>
                <a:t>変形した尿道</a:t>
              </a:r>
            </a:p>
          </p:txBody>
        </p:sp>
        <p:sp>
          <p:nvSpPr>
            <p:cNvPr id="26637" name="テキスト ボックス 45"/>
            <p:cNvSpPr txBox="1">
              <a:spLocks noChangeArrowheads="1"/>
            </p:cNvSpPr>
            <p:nvPr/>
          </p:nvSpPr>
          <p:spPr bwMode="auto">
            <a:xfrm>
              <a:off x="3020" y="2201"/>
              <a:ext cx="675" cy="173"/>
            </a:xfrm>
            <a:prstGeom prst="rect">
              <a:avLst/>
            </a:prstGeom>
            <a:noFill/>
            <a:ln w="9525">
              <a:noFill/>
              <a:miter lim="800000"/>
              <a:headEnd/>
              <a:tailEnd/>
            </a:ln>
          </p:spPr>
          <p:txBody>
            <a:bodyPr>
              <a:spAutoFit/>
            </a:bodyPr>
            <a:lstStyle/>
            <a:p>
              <a:pPr algn="l"/>
              <a:r>
                <a:rPr lang="ja-JP" altLang="en-US" sz="1200">
                  <a:latin typeface="HGPｺﾞｼｯｸE" pitchFamily="50" charset="-128"/>
                  <a:ea typeface="HGPｺﾞｼｯｸE" pitchFamily="50" charset="-128"/>
                </a:rPr>
                <a:t>肥大した内腺</a:t>
              </a:r>
            </a:p>
          </p:txBody>
        </p:sp>
        <p:sp>
          <p:nvSpPr>
            <p:cNvPr id="26638" name="テキスト ボックス 48"/>
            <p:cNvSpPr txBox="1">
              <a:spLocks noChangeArrowheads="1"/>
            </p:cNvSpPr>
            <p:nvPr/>
          </p:nvSpPr>
          <p:spPr bwMode="auto">
            <a:xfrm>
              <a:off x="3020" y="2405"/>
              <a:ext cx="799" cy="173"/>
            </a:xfrm>
            <a:prstGeom prst="rect">
              <a:avLst/>
            </a:prstGeom>
            <a:noFill/>
            <a:ln w="9525">
              <a:noFill/>
              <a:miter lim="800000"/>
              <a:headEnd/>
              <a:tailEnd/>
            </a:ln>
          </p:spPr>
          <p:txBody>
            <a:bodyPr>
              <a:spAutoFit/>
            </a:bodyPr>
            <a:lstStyle/>
            <a:p>
              <a:pPr algn="l"/>
              <a:r>
                <a:rPr lang="ja-JP" altLang="en-US" sz="1200">
                  <a:latin typeface="HGPｺﾞｼｯｸE" pitchFamily="50" charset="-128"/>
                  <a:ea typeface="HGPｺﾞｼｯｸE" pitchFamily="50" charset="-128"/>
                </a:rPr>
                <a:t>圧迫された外腺</a:t>
              </a:r>
            </a:p>
          </p:txBody>
        </p:sp>
        <p:sp>
          <p:nvSpPr>
            <p:cNvPr id="26639" name="Line 28"/>
            <p:cNvSpPr>
              <a:spLocks noChangeShapeType="1"/>
            </p:cNvSpPr>
            <p:nvPr/>
          </p:nvSpPr>
          <p:spPr bwMode="auto">
            <a:xfrm>
              <a:off x="3766" y="2503"/>
              <a:ext cx="320" cy="0"/>
            </a:xfrm>
            <a:prstGeom prst="line">
              <a:avLst/>
            </a:prstGeom>
            <a:noFill/>
            <a:ln w="9525">
              <a:solidFill>
                <a:schemeClr val="tx1"/>
              </a:solidFill>
              <a:round/>
              <a:headEnd/>
              <a:tailEnd/>
            </a:ln>
          </p:spPr>
          <p:txBody>
            <a:bodyPr/>
            <a:lstStyle/>
            <a:p>
              <a:endParaRPr lang="ja-JP" altLang="en-US"/>
            </a:p>
          </p:txBody>
        </p:sp>
        <p:sp>
          <p:nvSpPr>
            <p:cNvPr id="26640" name="Line 38"/>
            <p:cNvSpPr>
              <a:spLocks noChangeShapeType="1"/>
            </p:cNvSpPr>
            <p:nvPr/>
          </p:nvSpPr>
          <p:spPr bwMode="auto">
            <a:xfrm>
              <a:off x="3678" y="2293"/>
              <a:ext cx="539" cy="0"/>
            </a:xfrm>
            <a:prstGeom prst="line">
              <a:avLst/>
            </a:prstGeom>
            <a:noFill/>
            <a:ln w="9525">
              <a:solidFill>
                <a:schemeClr val="tx1"/>
              </a:solidFill>
              <a:round/>
              <a:headEnd/>
              <a:tailEnd/>
            </a:ln>
          </p:spPr>
          <p:txBody>
            <a:bodyPr/>
            <a:lstStyle/>
            <a:p>
              <a:endParaRPr lang="ja-JP" altLang="en-US"/>
            </a:p>
          </p:txBody>
        </p:sp>
        <p:sp>
          <p:nvSpPr>
            <p:cNvPr id="26641" name="Line 39"/>
            <p:cNvSpPr>
              <a:spLocks noChangeShapeType="1"/>
            </p:cNvSpPr>
            <p:nvPr/>
          </p:nvSpPr>
          <p:spPr bwMode="auto">
            <a:xfrm>
              <a:off x="3678" y="2088"/>
              <a:ext cx="703" cy="0"/>
            </a:xfrm>
            <a:prstGeom prst="line">
              <a:avLst/>
            </a:prstGeom>
            <a:noFill/>
            <a:ln w="9525">
              <a:solidFill>
                <a:schemeClr val="tx1"/>
              </a:solidFill>
              <a:round/>
              <a:headEnd/>
              <a:tailEnd/>
            </a:ln>
          </p:spPr>
          <p:txBody>
            <a:bodyPr/>
            <a:lstStyle/>
            <a:p>
              <a:endParaRPr lang="ja-JP" altLang="en-US"/>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3442190" y="1667878"/>
            <a:ext cx="4873869" cy="399510"/>
          </a:xfrm>
          <a:prstGeom prst="rect">
            <a:avLst/>
          </a:prstGeom>
          <a:solidFill>
            <a:srgbClr val="FF99CC"/>
          </a:solidFill>
          <a:ln>
            <a:noFill/>
          </a:ln>
          <a:extLst>
            <a:ext uri="{91240B29-F687-4F45-9708-019B960494DF}">
              <a14:hiddenLine xmlns:a14="http://schemas.microsoft.com/office/drawing/2010/main" w="3175">
                <a:solidFill>
                  <a:srgbClr val="000000"/>
                </a:solidFill>
                <a:miter lim="800000"/>
                <a:headEnd/>
                <a:tailEnd/>
              </a14:hiddenLine>
            </a:ext>
          </a:extLst>
        </p:spPr>
        <p:txBody>
          <a:bodyPr lIns="33231" tIns="33231" rIns="33231" bIns="33231" anchor="ct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lnSpc>
                <a:spcPct val="90000"/>
              </a:lnSpc>
            </a:pPr>
            <a:r>
              <a:rPr lang="ja-JP" altLang="en-US" sz="2400">
                <a:latin typeface="Arial" panose="020B0604020202020204" pitchFamily="34" charset="0"/>
                <a:ea typeface="ＭＳ ゴシック" panose="020B0609070205080204" pitchFamily="49" charset="-128"/>
              </a:rPr>
              <a:t>前立腺肥大症</a:t>
            </a:r>
          </a:p>
        </p:txBody>
      </p:sp>
      <p:sp>
        <p:nvSpPr>
          <p:cNvPr id="30723" name="Text Box 6"/>
          <p:cNvSpPr txBox="1">
            <a:spLocks noChangeArrowheads="1"/>
          </p:cNvSpPr>
          <p:nvPr/>
        </p:nvSpPr>
        <p:spPr bwMode="auto">
          <a:xfrm>
            <a:off x="5165823" y="5536224"/>
            <a:ext cx="1769500" cy="52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33231" tIns="33231" rIns="33231" bIns="33231">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ja-JP" altLang="en-US" sz="1477">
                <a:latin typeface="Arial" panose="020B0604020202020204" pitchFamily="34" charset="0"/>
                <a:ea typeface="ＭＳ ゴシック" panose="020B0609070205080204" pitchFamily="49" charset="-128"/>
              </a:rPr>
              <a:t>前立腺が大きくなり</a:t>
            </a:r>
          </a:p>
          <a:p>
            <a:pPr algn="ctr" eaLnBrk="1" hangingPunct="1"/>
            <a:r>
              <a:rPr lang="ja-JP" altLang="en-US" sz="1477">
                <a:latin typeface="Arial" panose="020B0604020202020204" pitchFamily="34" charset="0"/>
                <a:ea typeface="ＭＳ ゴシック" panose="020B0609070205080204" pitchFamily="49" charset="-128"/>
              </a:rPr>
              <a:t>尿道を圧迫している</a:t>
            </a:r>
          </a:p>
        </p:txBody>
      </p:sp>
      <p:sp>
        <p:nvSpPr>
          <p:cNvPr id="30724" name="Text Box 13"/>
          <p:cNvSpPr txBox="1">
            <a:spLocks noChangeArrowheads="1"/>
          </p:cNvSpPr>
          <p:nvPr/>
        </p:nvSpPr>
        <p:spPr bwMode="auto">
          <a:xfrm>
            <a:off x="7096692" y="3761643"/>
            <a:ext cx="586485" cy="37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33231" tIns="33231" rIns="33231" bIns="33231">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ja-JP" altLang="en-US" sz="2031">
                <a:latin typeface="Arial" panose="020B0604020202020204" pitchFamily="34" charset="0"/>
                <a:ea typeface="ＭＳ ゴシック" panose="020B0609070205080204" pitchFamily="49" charset="-128"/>
              </a:rPr>
              <a:t>尿道</a:t>
            </a:r>
          </a:p>
        </p:txBody>
      </p:sp>
      <p:pic>
        <p:nvPicPr>
          <p:cNvPr id="30725" name="Picture 14" descr="修正-18肥大左"/>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4643" y="2299189"/>
            <a:ext cx="1991457" cy="302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Line 15"/>
          <p:cNvSpPr>
            <a:spLocks noChangeShapeType="1"/>
          </p:cNvSpPr>
          <p:nvPr/>
        </p:nvSpPr>
        <p:spPr bwMode="auto">
          <a:xfrm flipV="1">
            <a:off x="5901105" y="3960936"/>
            <a:ext cx="1132742" cy="31212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77"/>
          </a:p>
        </p:txBody>
      </p:sp>
      <p:sp>
        <p:nvSpPr>
          <p:cNvPr id="7" name="AutoShape 10"/>
          <p:cNvSpPr>
            <a:spLocks noChangeArrowheads="1"/>
          </p:cNvSpPr>
          <p:nvPr/>
        </p:nvSpPr>
        <p:spPr bwMode="auto">
          <a:xfrm>
            <a:off x="5838093" y="3439258"/>
            <a:ext cx="63012" cy="2051538"/>
          </a:xfrm>
          <a:prstGeom prst="downArrow">
            <a:avLst>
              <a:gd name="adj1" fmla="val 44176"/>
              <a:gd name="adj2" fmla="val 115912"/>
            </a:avLst>
          </a:prstGeom>
          <a:solidFill>
            <a:srgbClr val="00B0F0"/>
          </a:solidFill>
          <a:ln w="9525">
            <a:solidFill>
              <a:schemeClr val="tx1"/>
            </a:solidFill>
            <a:miter lim="800000"/>
            <a:headEnd/>
            <a:tailEnd/>
          </a:ln>
        </p:spPr>
        <p:txBody>
          <a:bodyPr vert="eaVert"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endParaRPr lang="ja-JP" altLang="en-US" sz="1477"/>
          </a:p>
        </p:txBody>
      </p:sp>
      <p:pic>
        <p:nvPicPr>
          <p:cNvPr id="30728" name="Picture 2" descr="修正-18正常"/>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4062" y="2233246"/>
            <a:ext cx="2000250" cy="310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ext Box 5"/>
          <p:cNvSpPr txBox="1">
            <a:spLocks noChangeArrowheads="1"/>
          </p:cNvSpPr>
          <p:nvPr/>
        </p:nvSpPr>
        <p:spPr bwMode="auto">
          <a:xfrm>
            <a:off x="745882" y="1661746"/>
            <a:ext cx="2130669" cy="399510"/>
          </a:xfrm>
          <a:prstGeom prst="rect">
            <a:avLst/>
          </a:prstGeom>
          <a:solidFill>
            <a:srgbClr val="CCCCFF"/>
          </a:solidFill>
          <a:ln>
            <a:noFill/>
          </a:ln>
          <a:extLst>
            <a:ext uri="{91240B29-F687-4F45-9708-019B960494DF}">
              <a14:hiddenLine xmlns:a14="http://schemas.microsoft.com/office/drawing/2010/main" w="3175">
                <a:solidFill>
                  <a:srgbClr val="000000"/>
                </a:solidFill>
                <a:miter lim="800000"/>
                <a:headEnd/>
                <a:tailEnd/>
              </a14:hiddenLine>
            </a:ext>
          </a:extLst>
        </p:spPr>
        <p:txBody>
          <a:bodyPr lIns="33231" tIns="33231" rIns="33231" bIns="33231">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lnSpc>
                <a:spcPct val="90000"/>
              </a:lnSpc>
            </a:pPr>
            <a:r>
              <a:rPr lang="ja-JP" altLang="en-US" sz="2400">
                <a:latin typeface="Arial" panose="020B0604020202020204" pitchFamily="34" charset="0"/>
                <a:ea typeface="ＭＳ ゴシック" panose="020B0609070205080204" pitchFamily="49" charset="-128"/>
              </a:rPr>
              <a:t>正　常</a:t>
            </a:r>
          </a:p>
        </p:txBody>
      </p:sp>
      <p:sp>
        <p:nvSpPr>
          <p:cNvPr id="30730" name="Text Box 7"/>
          <p:cNvSpPr txBox="1">
            <a:spLocks noChangeArrowheads="1"/>
          </p:cNvSpPr>
          <p:nvPr/>
        </p:nvSpPr>
        <p:spPr bwMode="auto">
          <a:xfrm>
            <a:off x="2643966" y="4012224"/>
            <a:ext cx="846170" cy="37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33231" tIns="33231" rIns="33231" bIns="33231">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ja-JP" altLang="en-US" sz="2031">
                <a:latin typeface="Arial" panose="020B0604020202020204" pitchFamily="34" charset="0"/>
                <a:ea typeface="ＭＳ ゴシック" panose="020B0609070205080204" pitchFamily="49" charset="-128"/>
              </a:rPr>
              <a:t>前立腺</a:t>
            </a:r>
          </a:p>
        </p:txBody>
      </p:sp>
      <p:sp>
        <p:nvSpPr>
          <p:cNvPr id="30731" name="Line 8"/>
          <p:cNvSpPr>
            <a:spLocks noChangeShapeType="1"/>
          </p:cNvSpPr>
          <p:nvPr/>
        </p:nvSpPr>
        <p:spPr bwMode="auto">
          <a:xfrm>
            <a:off x="2082313" y="4201258"/>
            <a:ext cx="558311"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lIns="33231" tIns="33231" rIns="33231" bIns="33231" anchor="ctr">
            <a:spAutoFit/>
          </a:bodyPr>
          <a:lstStyle/>
          <a:p>
            <a:endParaRPr lang="ja-JP" altLang="en-US" sz="1477"/>
          </a:p>
        </p:txBody>
      </p:sp>
      <p:sp>
        <p:nvSpPr>
          <p:cNvPr id="30732" name="Text Box 9"/>
          <p:cNvSpPr txBox="1">
            <a:spLocks noChangeArrowheads="1"/>
          </p:cNvSpPr>
          <p:nvPr/>
        </p:nvSpPr>
        <p:spPr bwMode="auto">
          <a:xfrm>
            <a:off x="1550212" y="2829659"/>
            <a:ext cx="586485" cy="37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33231" tIns="33231" rIns="33231" bIns="33231">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ja-JP" altLang="en-US" sz="2031">
                <a:latin typeface="Arial" panose="020B0604020202020204" pitchFamily="34" charset="0"/>
                <a:ea typeface="ＭＳ ゴシック" panose="020B0609070205080204" pitchFamily="49" charset="-128"/>
              </a:rPr>
              <a:t>膀胱</a:t>
            </a:r>
          </a:p>
        </p:txBody>
      </p:sp>
      <p:sp>
        <p:nvSpPr>
          <p:cNvPr id="13" name="AutoShape 10"/>
          <p:cNvSpPr>
            <a:spLocks noChangeArrowheads="1"/>
          </p:cNvSpPr>
          <p:nvPr/>
        </p:nvSpPr>
        <p:spPr bwMode="auto">
          <a:xfrm>
            <a:off x="1711570" y="3439258"/>
            <a:ext cx="232997" cy="2051538"/>
          </a:xfrm>
          <a:prstGeom prst="downArrow">
            <a:avLst>
              <a:gd name="adj1" fmla="val 44176"/>
              <a:gd name="adj2" fmla="val 115484"/>
            </a:avLst>
          </a:prstGeom>
          <a:solidFill>
            <a:srgbClr val="00B0F0"/>
          </a:solidFill>
          <a:ln w="9525">
            <a:solidFill>
              <a:schemeClr val="tx1"/>
            </a:solidFill>
            <a:miter lim="800000"/>
            <a:headEnd/>
            <a:tailEnd/>
          </a:ln>
        </p:spPr>
        <p:txBody>
          <a:bodyPr vert="eaVert"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endParaRPr lang="ja-JP" altLang="en-US" sz="1477"/>
          </a:p>
        </p:txBody>
      </p:sp>
      <p:sp>
        <p:nvSpPr>
          <p:cNvPr id="30734" name="Text Box 11"/>
          <p:cNvSpPr txBox="1">
            <a:spLocks noChangeArrowheads="1"/>
          </p:cNvSpPr>
          <p:nvPr/>
        </p:nvSpPr>
        <p:spPr bwMode="auto">
          <a:xfrm>
            <a:off x="1680055" y="5542085"/>
            <a:ext cx="326799" cy="37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33231" tIns="33231" rIns="33231" bIns="33231">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ja-JP" altLang="en-US" sz="2031">
                <a:solidFill>
                  <a:srgbClr val="00B0F0"/>
                </a:solidFill>
                <a:latin typeface="Arial" panose="020B0604020202020204" pitchFamily="34" charset="0"/>
                <a:ea typeface="ＭＳ ゴシック" panose="020B0609070205080204" pitchFamily="49" charset="-128"/>
              </a:rPr>
              <a:t>尿</a:t>
            </a:r>
          </a:p>
        </p:txBody>
      </p:sp>
      <p:sp>
        <p:nvSpPr>
          <p:cNvPr id="30735" name="Rectangle 3"/>
          <p:cNvSpPr txBox="1">
            <a:spLocks noChangeArrowheads="1"/>
          </p:cNvSpPr>
          <p:nvPr/>
        </p:nvSpPr>
        <p:spPr bwMode="auto">
          <a:xfrm>
            <a:off x="773723" y="718038"/>
            <a:ext cx="7596554" cy="82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lr>
                <a:schemeClr val="accent1"/>
              </a:buClr>
              <a:buSzPct val="115000"/>
              <a:buFont typeface="Arial" panose="020B0604020202020204" pitchFamily="34" charset="0"/>
              <a:buChar char="•"/>
              <a:defRPr kumimoji="1"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kumimoji="1" sz="2000">
                <a:solidFill>
                  <a:srgbClr val="262626"/>
                </a:solidFill>
                <a:latin typeface="Garamond" panose="02020404030301010803" pitchFamily="18" charset="0"/>
              </a:defRPr>
            </a:lvl2pPr>
            <a:lvl3pPr marL="1200150" indent="-285750">
              <a:spcBef>
                <a:spcPct val="20000"/>
              </a:spcBef>
              <a:spcAft>
                <a:spcPts val="600"/>
              </a:spcAft>
              <a:buClr>
                <a:schemeClr val="accent1"/>
              </a:buClr>
              <a:buSzPct val="115000"/>
              <a:buFont typeface="Arial" panose="020B0604020202020204" pitchFamily="34" charset="0"/>
              <a:buChar char="•"/>
              <a:defRPr kumimoji="1">
                <a:solidFill>
                  <a:srgbClr val="262626"/>
                </a:solidFill>
                <a:latin typeface="Garamond" panose="02020404030301010803" pitchFamily="18" charset="0"/>
              </a:defRPr>
            </a:lvl3pPr>
            <a:lvl4pPr marL="1543050" indent="-171450">
              <a:spcBef>
                <a:spcPct val="20000"/>
              </a:spcBef>
              <a:spcAft>
                <a:spcPts val="600"/>
              </a:spcAft>
              <a:buClr>
                <a:schemeClr val="accent1"/>
              </a:buClr>
              <a:buSzPct val="115000"/>
              <a:buFont typeface="Arial" panose="020B0604020202020204" pitchFamily="34" charset="0"/>
              <a:buChar char="•"/>
              <a:defRPr kumimoji="1" sz="1600">
                <a:solidFill>
                  <a:srgbClr val="262626"/>
                </a:solidFill>
                <a:latin typeface="Garamond" panose="02020404030301010803" pitchFamily="18" charset="0"/>
              </a:defRPr>
            </a:lvl4pPr>
            <a:lvl5pPr marL="2000250" indent="-171450">
              <a:spcBef>
                <a:spcPct val="20000"/>
              </a:spcBef>
              <a:spcAft>
                <a:spcPts val="600"/>
              </a:spcAft>
              <a:buClr>
                <a:schemeClr val="accent1"/>
              </a:buClr>
              <a:buSzPct val="115000"/>
              <a:buFont typeface="Arial" panose="020B0604020202020204" pitchFamily="34" charset="0"/>
              <a:buChar char="•"/>
              <a:defRPr kumimoji="1" sz="1400">
                <a:solidFill>
                  <a:srgbClr val="262626"/>
                </a:solidFill>
                <a:latin typeface="Garamond" panose="02020404030301010803" pitchFamily="18" charset="0"/>
              </a:defRPr>
            </a:lvl5pPr>
            <a:lvl6pPr marL="2457450" indent="-171450" defTabSz="457200" eaLnBrk="0" fontAlgn="base" hangingPunct="0">
              <a:spcBef>
                <a:spcPct val="20000"/>
              </a:spcBef>
              <a:spcAft>
                <a:spcPts val="600"/>
              </a:spcAft>
              <a:buClr>
                <a:schemeClr val="accent1"/>
              </a:buClr>
              <a:buSzPct val="115000"/>
              <a:buFont typeface="Arial" panose="020B0604020202020204" pitchFamily="34" charset="0"/>
              <a:buChar char="•"/>
              <a:defRPr kumimoji="1" sz="1400">
                <a:solidFill>
                  <a:srgbClr val="262626"/>
                </a:solidFill>
                <a:latin typeface="Garamond" panose="02020404030301010803" pitchFamily="18" charset="0"/>
              </a:defRPr>
            </a:lvl6pPr>
            <a:lvl7pPr marL="2914650" indent="-171450" defTabSz="457200" eaLnBrk="0" fontAlgn="base" hangingPunct="0">
              <a:spcBef>
                <a:spcPct val="20000"/>
              </a:spcBef>
              <a:spcAft>
                <a:spcPts val="600"/>
              </a:spcAft>
              <a:buClr>
                <a:schemeClr val="accent1"/>
              </a:buClr>
              <a:buSzPct val="115000"/>
              <a:buFont typeface="Arial" panose="020B0604020202020204" pitchFamily="34" charset="0"/>
              <a:buChar char="•"/>
              <a:defRPr kumimoji="1" sz="1400">
                <a:solidFill>
                  <a:srgbClr val="262626"/>
                </a:solidFill>
                <a:latin typeface="Garamond" panose="02020404030301010803" pitchFamily="18" charset="0"/>
              </a:defRPr>
            </a:lvl7pPr>
            <a:lvl8pPr marL="3371850" indent="-171450" defTabSz="457200" eaLnBrk="0" fontAlgn="base" hangingPunct="0">
              <a:spcBef>
                <a:spcPct val="20000"/>
              </a:spcBef>
              <a:spcAft>
                <a:spcPts val="600"/>
              </a:spcAft>
              <a:buClr>
                <a:schemeClr val="accent1"/>
              </a:buClr>
              <a:buSzPct val="115000"/>
              <a:buFont typeface="Arial" panose="020B0604020202020204" pitchFamily="34" charset="0"/>
              <a:buChar char="•"/>
              <a:defRPr kumimoji="1" sz="1400">
                <a:solidFill>
                  <a:srgbClr val="262626"/>
                </a:solidFill>
                <a:latin typeface="Garamond" panose="02020404030301010803" pitchFamily="18" charset="0"/>
              </a:defRPr>
            </a:lvl8pPr>
            <a:lvl9pPr marL="3829050" indent="-171450" defTabSz="457200" eaLnBrk="0" fontAlgn="base" hangingPunct="0">
              <a:spcBef>
                <a:spcPct val="20000"/>
              </a:spcBef>
              <a:spcAft>
                <a:spcPts val="600"/>
              </a:spcAft>
              <a:buClr>
                <a:schemeClr val="accent1"/>
              </a:buClr>
              <a:buSzPct val="115000"/>
              <a:buFont typeface="Arial" panose="020B0604020202020204" pitchFamily="34" charset="0"/>
              <a:buChar char="•"/>
              <a:defRPr kumimoji="1" sz="1400">
                <a:solidFill>
                  <a:srgbClr val="262626"/>
                </a:solidFill>
                <a:latin typeface="Garamond" panose="02020404030301010803" pitchFamily="18" charset="0"/>
              </a:defRPr>
            </a:lvl9pPr>
          </a:lstStyle>
          <a:p>
            <a:pPr algn="ctr">
              <a:spcBef>
                <a:spcPct val="0"/>
              </a:spcBef>
              <a:spcAft>
                <a:spcPct val="0"/>
              </a:spcAft>
              <a:buClrTx/>
              <a:buSzTx/>
              <a:buFontTx/>
              <a:buNone/>
            </a:pPr>
            <a:r>
              <a:rPr lang="ja-JP" altLang="en-US" sz="3969">
                <a:ea typeface="ＭＳ Ｐゴシック" panose="020B0600070205080204" pitchFamily="50" charset="-128"/>
              </a:rPr>
              <a:t>前立腺肥大症</a:t>
            </a:r>
          </a:p>
        </p:txBody>
      </p:sp>
    </p:spTree>
    <p:extLst>
      <p:ext uri="{BB962C8B-B14F-4D97-AF65-F5344CB8AC3E}">
        <p14:creationId xmlns:p14="http://schemas.microsoft.com/office/powerpoint/2010/main" val="2106238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0"/>
          <p:cNvPicPr>
            <a:picLocks noChangeAspect="1" noChangeArrowheads="1"/>
          </p:cNvPicPr>
          <p:nvPr/>
        </p:nvPicPr>
        <p:blipFill rotWithShape="1">
          <a:blip r:embed="rId3" cstate="print"/>
          <a:srcRect t="22473" b="24488"/>
          <a:stretch/>
        </p:blipFill>
        <p:spPr bwMode="auto">
          <a:xfrm>
            <a:off x="-249165" y="1762389"/>
            <a:ext cx="9679969" cy="3632709"/>
          </a:xfrm>
          <a:prstGeom prst="rect">
            <a:avLst/>
          </a:prstGeom>
          <a:noFill/>
          <a:ln w="9525">
            <a:noFill/>
            <a:miter lim="800000"/>
            <a:headEnd/>
            <a:tailEnd/>
          </a:ln>
        </p:spPr>
      </p:pic>
      <p:sp>
        <p:nvSpPr>
          <p:cNvPr id="6146" name="Title 1"/>
          <p:cNvSpPr>
            <a:spLocks noGrp="1"/>
          </p:cNvSpPr>
          <p:nvPr>
            <p:ph type="title"/>
          </p:nvPr>
        </p:nvSpPr>
        <p:spPr/>
        <p:txBody>
          <a:bodyPr/>
          <a:lstStyle/>
          <a:p>
            <a:r>
              <a:rPr lang="ja-JP" altLang="en-US" dirty="0"/>
              <a:t>前立腺肥大症 （</a:t>
            </a:r>
            <a:r>
              <a:rPr lang="en-US" altLang="ja-JP" dirty="0"/>
              <a:t>BPH</a:t>
            </a:r>
            <a:r>
              <a:rPr lang="ja-JP" altLang="en-US" dirty="0"/>
              <a:t>）</a:t>
            </a:r>
          </a:p>
        </p:txBody>
      </p:sp>
      <p:sp>
        <p:nvSpPr>
          <p:cNvPr id="25612" name="TextBox 27"/>
          <p:cNvSpPr txBox="1">
            <a:spLocks noChangeArrowheads="1"/>
          </p:cNvSpPr>
          <p:nvPr/>
        </p:nvSpPr>
        <p:spPr bwMode="auto">
          <a:xfrm>
            <a:off x="736501" y="1427647"/>
            <a:ext cx="1816203" cy="369332"/>
          </a:xfrm>
          <a:prstGeom prst="rect">
            <a:avLst/>
          </a:prstGeom>
          <a:noFill/>
          <a:ln w="9525">
            <a:noFill/>
            <a:miter lim="800000"/>
            <a:headEnd/>
            <a:tailEnd/>
          </a:ln>
        </p:spPr>
        <p:txBody>
          <a:bodyPr wrap="none" lIns="0" tIns="0" rIns="0" bIns="0" anchor="b" anchorCtr="0">
            <a:spAutoFit/>
          </a:bodyPr>
          <a:lstStyle/>
          <a:p>
            <a:pPr algn="ctr"/>
            <a:r>
              <a:rPr kumimoji="0" lang="ja-JP" altLang="en-US" sz="2400" b="1" dirty="0">
                <a:solidFill>
                  <a:prstClr val="black"/>
                </a:solidFill>
              </a:rPr>
              <a:t>正常な前立腺</a:t>
            </a:r>
          </a:p>
        </p:txBody>
      </p:sp>
      <p:sp>
        <p:nvSpPr>
          <p:cNvPr id="25613" name="TextBox 32"/>
          <p:cNvSpPr txBox="1">
            <a:spLocks noChangeArrowheads="1"/>
          </p:cNvSpPr>
          <p:nvPr/>
        </p:nvSpPr>
        <p:spPr bwMode="auto">
          <a:xfrm>
            <a:off x="4018139" y="1411882"/>
            <a:ext cx="4212693" cy="369332"/>
          </a:xfrm>
          <a:prstGeom prst="rect">
            <a:avLst/>
          </a:prstGeom>
          <a:noFill/>
          <a:ln w="9525">
            <a:noFill/>
            <a:miter lim="800000"/>
            <a:headEnd/>
            <a:tailEnd/>
          </a:ln>
        </p:spPr>
        <p:txBody>
          <a:bodyPr wrap="none" lIns="0" tIns="0" rIns="0" bIns="0" anchor="b" anchorCtr="0">
            <a:spAutoFit/>
          </a:bodyPr>
          <a:lstStyle/>
          <a:p>
            <a:pPr algn="ctr"/>
            <a:r>
              <a:rPr kumimoji="0" lang="ja-JP" altLang="en-US" sz="2400" b="1" dirty="0">
                <a:solidFill>
                  <a:prstClr val="black"/>
                </a:solidFill>
              </a:rPr>
              <a:t>肥大した前立腺／前立腺肥大症</a:t>
            </a:r>
          </a:p>
        </p:txBody>
      </p:sp>
      <p:sp>
        <p:nvSpPr>
          <p:cNvPr id="30" name="Fußzeilenplatzhalter 3"/>
          <p:cNvSpPr txBox="1">
            <a:spLocks noGrp="1"/>
          </p:cNvSpPr>
          <p:nvPr/>
        </p:nvSpPr>
        <p:spPr bwMode="auto">
          <a:xfrm>
            <a:off x="4791526" y="5712427"/>
            <a:ext cx="4352474" cy="954107"/>
          </a:xfrm>
          <a:prstGeom prst="rect">
            <a:avLst/>
          </a:prstGeom>
          <a:noFill/>
          <a:ln w="9525">
            <a:noFill/>
            <a:miter lim="800000"/>
            <a:headEnd/>
            <a:tailEnd/>
          </a:ln>
        </p:spPr>
        <p:txBody>
          <a:bodyPr wrap="none" anchor="b">
            <a:spAutoFit/>
          </a:bodyPr>
          <a:lstStyle/>
          <a:p>
            <a:pPr algn="r"/>
            <a:r>
              <a:rPr kumimoji="0" lang="it-IT" altLang="ja-JP" sz="1400" dirty="0">
                <a:solidFill>
                  <a:prstClr val="black"/>
                </a:solidFill>
                <a:cs typeface="Arial" charset="0"/>
              </a:rPr>
              <a:t>Barry MJ et al. </a:t>
            </a:r>
            <a:r>
              <a:rPr kumimoji="0" lang="it-IT" altLang="ja-JP" sz="1400" i="1" dirty="0">
                <a:solidFill>
                  <a:prstClr val="black"/>
                </a:solidFill>
                <a:cs typeface="Arial" charset="0"/>
              </a:rPr>
              <a:t>Cecil Medicine</a:t>
            </a:r>
            <a:r>
              <a:rPr kumimoji="0" lang="it-IT" altLang="ja-JP" sz="1400" dirty="0">
                <a:solidFill>
                  <a:prstClr val="black"/>
                </a:solidFill>
                <a:cs typeface="Arial" charset="0"/>
              </a:rPr>
              <a:t> 23</a:t>
            </a:r>
            <a:r>
              <a:rPr kumimoji="0" lang="it-IT" altLang="ja-JP" sz="1400" baseline="30000" dirty="0">
                <a:solidFill>
                  <a:prstClr val="black"/>
                </a:solidFill>
                <a:cs typeface="Arial" charset="0"/>
              </a:rPr>
              <a:t>rd</a:t>
            </a:r>
            <a:r>
              <a:rPr kumimoji="0" lang="it-IT" altLang="ja-JP" sz="1400" dirty="0">
                <a:solidFill>
                  <a:prstClr val="black"/>
                </a:solidFill>
                <a:cs typeface="Arial" charset="0"/>
              </a:rPr>
              <a:t> ed. 2008: 916–9.</a:t>
            </a:r>
          </a:p>
          <a:p>
            <a:pPr algn="r"/>
            <a:r>
              <a:rPr kumimoji="0" lang="it-IT" altLang="ja-JP" sz="1400" dirty="0">
                <a:solidFill>
                  <a:prstClr val="black"/>
                </a:solidFill>
                <a:cs typeface="Arial" charset="0"/>
              </a:rPr>
              <a:t>AUA guidelines, 2010: 1–34.</a:t>
            </a:r>
          </a:p>
          <a:p>
            <a:pPr algn="r"/>
            <a:r>
              <a:rPr kumimoji="0" lang="it-IT" altLang="ja-JP" sz="1400" dirty="0">
                <a:solidFill>
                  <a:prstClr val="black"/>
                </a:solidFill>
                <a:cs typeface="Arial" charset="0"/>
              </a:rPr>
              <a:t>Fowke JH, et al. </a:t>
            </a:r>
            <a:r>
              <a:rPr kumimoji="0" lang="it-IT" altLang="ja-JP" sz="1400" i="1" dirty="0">
                <a:solidFill>
                  <a:prstClr val="black"/>
                </a:solidFill>
                <a:cs typeface="Arial" charset="0"/>
              </a:rPr>
              <a:t>J Urol</a:t>
            </a:r>
            <a:r>
              <a:rPr kumimoji="0" lang="it-IT" altLang="ja-JP" sz="1400" dirty="0">
                <a:solidFill>
                  <a:prstClr val="black"/>
                </a:solidFill>
                <a:cs typeface="Arial" charset="0"/>
              </a:rPr>
              <a:t>. 2008; 180(5): 2091–96.</a:t>
            </a:r>
          </a:p>
          <a:p>
            <a:pPr algn="r"/>
            <a:r>
              <a:rPr kumimoji="0" lang="it-IT" altLang="ja-JP" sz="1400" dirty="0">
                <a:solidFill>
                  <a:prstClr val="black"/>
                </a:solidFill>
                <a:cs typeface="Arial" charset="0"/>
              </a:rPr>
              <a:t>Roehrborn CG. </a:t>
            </a:r>
            <a:r>
              <a:rPr kumimoji="0" lang="it-IT" altLang="ja-JP" sz="1400" i="1" dirty="0">
                <a:solidFill>
                  <a:prstClr val="black"/>
                </a:solidFill>
                <a:cs typeface="Arial" charset="0"/>
              </a:rPr>
              <a:t>BJU Int</a:t>
            </a:r>
            <a:r>
              <a:rPr kumimoji="0" lang="it-IT" altLang="ja-JP" sz="1400" dirty="0">
                <a:solidFill>
                  <a:prstClr val="black"/>
                </a:solidFill>
                <a:cs typeface="Arial" charset="0"/>
              </a:rPr>
              <a:t> 2008; 101(Suppl):17–21.</a:t>
            </a:r>
          </a:p>
        </p:txBody>
      </p:sp>
      <p:sp>
        <p:nvSpPr>
          <p:cNvPr id="42" name="正方形/長方形 41"/>
          <p:cNvSpPr/>
          <p:nvPr/>
        </p:nvSpPr>
        <p:spPr>
          <a:xfrm>
            <a:off x="1348276" y="6598294"/>
            <a:ext cx="7795724" cy="287002"/>
          </a:xfrm>
          <a:prstGeom prst="rect">
            <a:avLst/>
          </a:prstGeom>
        </p:spPr>
        <p:txBody>
          <a:bodyPr wrap="none">
            <a:spAutoFit/>
          </a:bodyPr>
          <a:lstStyle/>
          <a:p>
            <a:pPr indent="-342900" algn="r" eaLnBrk="0" hangingPunct="0">
              <a:lnSpc>
                <a:spcPct val="115000"/>
              </a:lnSpc>
              <a:spcAft>
                <a:spcPts val="1000"/>
              </a:spcAft>
              <a:buClr>
                <a:srgbClr val="00889C"/>
              </a:buClr>
            </a:pPr>
            <a:r>
              <a:rPr kumimoji="0" lang="en-US" altLang="ja-JP" sz="1100" dirty="0">
                <a:solidFill>
                  <a:prstClr val="black"/>
                </a:solidFill>
                <a:ea typeface="Calibri" pitchFamily="34" charset="0"/>
                <a:cs typeface="Times New Roman" pitchFamily="18" charset="0"/>
              </a:rPr>
              <a:t>https://www.healthbase.com/hb/images/cm/procedures/urology/enlarged_prostate_benign_prostatic_hyperplasia_BPH.jpg</a:t>
            </a:r>
          </a:p>
        </p:txBody>
      </p:sp>
    </p:spTree>
    <p:extLst>
      <p:ext uri="{BB962C8B-B14F-4D97-AF65-F5344CB8AC3E}">
        <p14:creationId xmlns:p14="http://schemas.microsoft.com/office/powerpoint/2010/main" val="1818208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0E2E4EB-5AF5-498C-B992-E4C089AE2EC4}"/>
              </a:ext>
            </a:extLst>
          </p:cNvPr>
          <p:cNvSpPr>
            <a:spLocks noGrp="1" noChangeArrowheads="1"/>
          </p:cNvSpPr>
          <p:nvPr>
            <p:ph type="title" idx="4294967295"/>
          </p:nvPr>
        </p:nvSpPr>
        <p:spPr>
          <a:xfrm>
            <a:off x="1348980" y="1085850"/>
            <a:ext cx="6431756" cy="2055118"/>
          </a:xfrm>
          <a:noFill/>
          <a:ln>
            <a:solidFill>
              <a:srgbClr val="6A91E0"/>
            </a:solidFill>
            <a:miter lim="800000"/>
            <a:headEnd/>
            <a:tailEnd/>
          </a:ln>
        </p:spPr>
        <p:txBody>
          <a:bodyPr>
            <a:normAutofit fontScale="90000"/>
          </a:bodyPr>
          <a:lstStyle/>
          <a:p>
            <a:pPr algn="ctr" eaLnBrk="1" hangingPunct="1"/>
            <a:r>
              <a:rPr lang="ja-JP" altLang="en-US" sz="3000" dirty="0">
                <a:solidFill>
                  <a:schemeClr val="tx1"/>
                </a:solidFill>
                <a:latin typeface="Arial" panose="020B0604020202020204" pitchFamily="34" charset="0"/>
                <a:ea typeface="ＭＳ Ｐゴシック" panose="020B0600070205080204" pitchFamily="50" charset="-128"/>
              </a:rPr>
              <a:t>長野市薬剤師会</a:t>
            </a:r>
            <a:r>
              <a:rPr lang="en-US" altLang="ja-JP" sz="3000" dirty="0">
                <a:solidFill>
                  <a:schemeClr val="tx1"/>
                </a:solidFill>
                <a:latin typeface="Arial" panose="020B0604020202020204" pitchFamily="34" charset="0"/>
                <a:ea typeface="ＭＳ Ｐゴシック" panose="020B0600070205080204" pitchFamily="50" charset="-128"/>
              </a:rPr>
              <a:t/>
            </a:r>
            <a:br>
              <a:rPr lang="en-US" altLang="ja-JP" sz="3000" dirty="0">
                <a:solidFill>
                  <a:schemeClr val="tx1"/>
                </a:solidFill>
                <a:latin typeface="Arial" panose="020B0604020202020204" pitchFamily="34" charset="0"/>
                <a:ea typeface="ＭＳ Ｐゴシック" panose="020B0600070205080204" pitchFamily="50" charset="-128"/>
              </a:rPr>
            </a:br>
            <a:r>
              <a:rPr lang="ja-JP" altLang="en-US" sz="3000" dirty="0">
                <a:solidFill>
                  <a:schemeClr val="tx1"/>
                </a:solidFill>
                <a:latin typeface="Arial" panose="020B0604020202020204" pitchFamily="34" charset="0"/>
                <a:ea typeface="ＭＳ Ｐゴシック" panose="020B0600070205080204" pitchFamily="50" charset="-128"/>
              </a:rPr>
              <a:t>平成</a:t>
            </a:r>
            <a:r>
              <a:rPr lang="en-US" altLang="ja-JP" sz="3000" dirty="0">
                <a:solidFill>
                  <a:schemeClr val="tx1"/>
                </a:solidFill>
                <a:latin typeface="Arial" panose="020B0604020202020204" pitchFamily="34" charset="0"/>
                <a:ea typeface="ＭＳ Ｐゴシック" panose="020B0600070205080204" pitchFamily="50" charset="-128"/>
              </a:rPr>
              <a:t>30</a:t>
            </a:r>
            <a:r>
              <a:rPr lang="ja-JP" altLang="en-US" sz="3000" dirty="0">
                <a:solidFill>
                  <a:schemeClr val="tx1"/>
                </a:solidFill>
                <a:latin typeface="Arial" panose="020B0604020202020204" pitchFamily="34" charset="0"/>
                <a:ea typeface="ＭＳ Ｐゴシック" panose="020B0600070205080204" pitchFamily="50" charset="-128"/>
              </a:rPr>
              <a:t>年度</a:t>
            </a:r>
            <a:r>
              <a:rPr lang="en-US" altLang="ja-JP" sz="3000" dirty="0">
                <a:solidFill>
                  <a:schemeClr val="tx1"/>
                </a:solidFill>
                <a:latin typeface="Arial" panose="020B0604020202020204" pitchFamily="34" charset="0"/>
                <a:ea typeface="ＭＳ Ｐゴシック" panose="020B0600070205080204" pitchFamily="50" charset="-128"/>
              </a:rPr>
              <a:t/>
            </a:r>
            <a:br>
              <a:rPr lang="en-US" altLang="ja-JP" sz="3000" dirty="0">
                <a:solidFill>
                  <a:schemeClr val="tx1"/>
                </a:solidFill>
                <a:latin typeface="Arial" panose="020B0604020202020204" pitchFamily="34" charset="0"/>
                <a:ea typeface="ＭＳ Ｐゴシック" panose="020B0600070205080204" pitchFamily="50" charset="-128"/>
              </a:rPr>
            </a:br>
            <a:r>
              <a:rPr lang="ja-JP" altLang="en-US" sz="3000" dirty="0">
                <a:solidFill>
                  <a:schemeClr val="tx1"/>
                </a:solidFill>
                <a:latin typeface="Arial" panose="020B0604020202020204" pitchFamily="34" charset="0"/>
                <a:ea typeface="ＭＳ Ｐゴシック" panose="020B0600070205080204" pitchFamily="50" charset="-128"/>
              </a:rPr>
              <a:t>第</a:t>
            </a:r>
            <a:r>
              <a:rPr lang="en-US" altLang="ja-JP" sz="3000" dirty="0">
                <a:solidFill>
                  <a:schemeClr val="tx1"/>
                </a:solidFill>
                <a:latin typeface="Arial" panose="020B0604020202020204" pitchFamily="34" charset="0"/>
                <a:ea typeface="ＭＳ Ｐゴシック" panose="020B0600070205080204" pitchFamily="50" charset="-128"/>
              </a:rPr>
              <a:t>11</a:t>
            </a:r>
            <a:r>
              <a:rPr lang="ja-JP" altLang="en-US" sz="3000" dirty="0">
                <a:solidFill>
                  <a:schemeClr val="tx1"/>
                </a:solidFill>
                <a:latin typeface="Arial" panose="020B0604020202020204" pitchFamily="34" charset="0"/>
                <a:ea typeface="ＭＳ Ｐゴシック" panose="020B0600070205080204" pitchFamily="50" charset="-128"/>
              </a:rPr>
              <a:t>回生涯教育講座ＣＯ Ｉ 開示</a:t>
            </a:r>
            <a:r>
              <a:rPr lang="en-US" altLang="ja-JP" sz="3300" dirty="0">
                <a:solidFill>
                  <a:schemeClr val="tx1"/>
                </a:solidFill>
                <a:latin typeface="Arial" panose="020B0604020202020204" pitchFamily="34" charset="0"/>
                <a:ea typeface="ＭＳ Ｐゴシック" panose="020B0600070205080204" pitchFamily="50" charset="-128"/>
              </a:rPr>
              <a:t/>
            </a:r>
            <a:br>
              <a:rPr lang="en-US" altLang="ja-JP" sz="3300" dirty="0">
                <a:solidFill>
                  <a:schemeClr val="tx1"/>
                </a:solidFill>
                <a:latin typeface="Arial" panose="020B0604020202020204" pitchFamily="34" charset="0"/>
                <a:ea typeface="ＭＳ Ｐゴシック" panose="020B0600070205080204" pitchFamily="50" charset="-128"/>
              </a:rPr>
            </a:br>
            <a:r>
              <a:rPr lang="ja-JP" altLang="en-US" sz="1500" dirty="0">
                <a:solidFill>
                  <a:schemeClr val="tx1"/>
                </a:solidFill>
                <a:latin typeface="Arial" panose="020B0604020202020204" pitchFamily="34" charset="0"/>
                <a:ea typeface="ＭＳ Ｐゴシック" panose="020B0600070205080204" pitchFamily="50" charset="-128"/>
              </a:rPr>
              <a:t>　</a:t>
            </a:r>
            <a:r>
              <a:rPr lang="en-US" altLang="ja-JP" b="1" i="1" dirty="0">
                <a:solidFill>
                  <a:schemeClr val="tx1"/>
                </a:solidFill>
                <a:ea typeface="ＭＳ Ｐゴシック" panose="020B0600070205080204" pitchFamily="50" charset="-128"/>
              </a:rPr>
              <a:t/>
            </a:r>
            <a:br>
              <a:rPr lang="en-US" altLang="ja-JP" b="1" i="1" dirty="0">
                <a:solidFill>
                  <a:schemeClr val="tx1"/>
                </a:solidFill>
                <a:ea typeface="ＭＳ Ｐゴシック" panose="020B0600070205080204" pitchFamily="50" charset="-128"/>
              </a:rPr>
            </a:br>
            <a:r>
              <a:rPr lang="ja-JP" altLang="en-US" b="1" i="1" dirty="0">
                <a:solidFill>
                  <a:schemeClr val="tx1"/>
                </a:solidFill>
                <a:ea typeface="ＭＳ Ｐゴシック" panose="020B0600070205080204" pitchFamily="50" charset="-128"/>
              </a:rPr>
              <a:t>発表者名：　山岸　貴裕</a:t>
            </a:r>
            <a:endParaRPr lang="en-US" altLang="ja-JP" b="1" i="1" dirty="0">
              <a:solidFill>
                <a:schemeClr val="tx1"/>
              </a:solidFill>
              <a:ea typeface="ＭＳ Ｐゴシック" panose="020B0600070205080204" pitchFamily="50" charset="-128"/>
            </a:endParaRPr>
          </a:p>
        </p:txBody>
      </p:sp>
      <p:sp>
        <p:nvSpPr>
          <p:cNvPr id="7171" name="Rectangle 3">
            <a:extLst>
              <a:ext uri="{FF2B5EF4-FFF2-40B4-BE49-F238E27FC236}">
                <a16:creationId xmlns:a16="http://schemas.microsoft.com/office/drawing/2014/main" id="{C12E1DB6-75AE-484D-B26E-C9041B89F0EC}"/>
              </a:ext>
            </a:extLst>
          </p:cNvPr>
          <p:cNvSpPr>
            <a:spLocks noGrp="1" noChangeArrowheads="1"/>
          </p:cNvSpPr>
          <p:nvPr>
            <p:ph type="body" idx="4294967295"/>
          </p:nvPr>
        </p:nvSpPr>
        <p:spPr>
          <a:xfrm>
            <a:off x="1763316" y="3037532"/>
            <a:ext cx="5729288" cy="3127772"/>
          </a:xfrm>
        </p:spPr>
        <p:txBody>
          <a:bodyPr/>
          <a:lstStyle/>
          <a:p>
            <a:pPr algn="ctr" eaLnBrk="1" hangingPunct="1">
              <a:lnSpc>
                <a:spcPct val="80000"/>
              </a:lnSpc>
              <a:buFontTx/>
              <a:buNone/>
            </a:pPr>
            <a:endParaRPr lang="en-US" altLang="ja-JP" sz="2100" b="1" dirty="0">
              <a:solidFill>
                <a:srgbClr val="800000"/>
              </a:solidFill>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pPr>
            <a:endParaRPr lang="en-US" altLang="ja-JP" sz="2100" b="1" dirty="0">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pPr>
            <a:r>
              <a:rPr lang="ja-JP" altLang="en-US" sz="2100" b="1" dirty="0">
                <a:latin typeface="ＭＳ Ｐゴシック" panose="020B0600070205080204" pitchFamily="50" charset="-128"/>
                <a:ea typeface="ＭＳ Ｐゴシック" panose="020B0600070205080204" pitchFamily="50" charset="-128"/>
              </a:rPr>
              <a:t>私の今回の演題に関連して、開示すべき</a:t>
            </a:r>
            <a:r>
              <a:rPr lang="en-US" altLang="ja-JP" sz="2100" b="1" dirty="0">
                <a:latin typeface="ＭＳ Ｐゴシック" panose="020B0600070205080204" pitchFamily="50" charset="-128"/>
                <a:ea typeface="ＭＳ Ｐゴシック" panose="020B0600070205080204" pitchFamily="50" charset="-128"/>
              </a:rPr>
              <a:t>COI</a:t>
            </a:r>
            <a:r>
              <a:rPr lang="ja-JP" altLang="en-US" sz="2100" b="1" dirty="0">
                <a:latin typeface="ＭＳ Ｐゴシック" panose="020B0600070205080204" pitchFamily="50" charset="-128"/>
                <a:ea typeface="ＭＳ Ｐゴシック" panose="020B0600070205080204" pitchFamily="50" charset="-128"/>
              </a:rPr>
              <a:t>は</a:t>
            </a:r>
            <a:endParaRPr lang="en-US" altLang="ja-JP" sz="2100" b="1" dirty="0">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pPr>
            <a:r>
              <a:rPr lang="ja-JP" altLang="en-US" sz="2100" b="1" dirty="0">
                <a:latin typeface="ＭＳ Ｐゴシック" panose="020B0600070205080204" pitchFamily="50" charset="-128"/>
                <a:ea typeface="ＭＳ Ｐゴシック" panose="020B0600070205080204" pitchFamily="50" charset="-128"/>
              </a:rPr>
              <a:t>以下のとおりです。</a:t>
            </a:r>
            <a:endParaRPr lang="en-US" altLang="ja-JP" sz="2100" b="1" dirty="0">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pPr>
            <a:r>
              <a:rPr lang="ja-JP" altLang="en-US" sz="2100" b="1" dirty="0">
                <a:latin typeface="ＭＳ Ｐゴシック" panose="020B0600070205080204" pitchFamily="50" charset="-128"/>
                <a:ea typeface="ＭＳ Ｐゴシック" panose="020B0600070205080204" pitchFamily="50" charset="-128"/>
              </a:rPr>
              <a:t>　　</a:t>
            </a:r>
            <a:endParaRPr lang="en-US" altLang="ja-JP" sz="2100" b="1" dirty="0">
              <a:latin typeface="ＭＳ Ｐゴシック" panose="020B0600070205080204" pitchFamily="50" charset="-128"/>
              <a:ea typeface="ＭＳ Ｐゴシック" panose="020B0600070205080204" pitchFamily="50" charset="-128"/>
            </a:endParaRPr>
          </a:p>
          <a:p>
            <a:pPr algn="ctr" eaLnBrk="1" hangingPunct="1">
              <a:lnSpc>
                <a:spcPct val="80000"/>
              </a:lnSpc>
              <a:buFontTx/>
              <a:buNone/>
            </a:pPr>
            <a:r>
              <a:rPr lang="ja-JP" altLang="en-US" sz="2100" b="1" dirty="0">
                <a:latin typeface="ＭＳ Ｐゴシック" panose="020B0600070205080204" pitchFamily="50" charset="-128"/>
                <a:ea typeface="ＭＳ Ｐゴシック" panose="020B0600070205080204" pitchFamily="50" charset="-128"/>
              </a:rPr>
              <a:t>　</a:t>
            </a:r>
            <a:r>
              <a:rPr lang="ja-JP" altLang="en-US" sz="2100" dirty="0">
                <a:latin typeface="ＭＳ Ｐゴシック" panose="020B0600070205080204" pitchFamily="50" charset="-128"/>
                <a:ea typeface="ＭＳ Ｐゴシック" panose="020B0600070205080204" pitchFamily="50" charset="-128"/>
              </a:rPr>
              <a:t>　　講演料：</a:t>
            </a:r>
            <a:r>
              <a:rPr lang="en-US" altLang="ja-JP" sz="2100" dirty="0">
                <a:latin typeface="ＭＳ Ｐゴシック" panose="020B0600070205080204" pitchFamily="50" charset="-128"/>
                <a:ea typeface="ＭＳ Ｐゴシック" panose="020B0600070205080204" pitchFamily="50" charset="-128"/>
              </a:rPr>
              <a:t> </a:t>
            </a:r>
            <a:r>
              <a:rPr lang="ja-JP" altLang="en-US" sz="2100" dirty="0">
                <a:latin typeface="ＭＳ Ｐゴシック" panose="020B0600070205080204" pitchFamily="50" charset="-128"/>
                <a:ea typeface="ＭＳ Ｐゴシック" panose="020B0600070205080204" pitchFamily="50" charset="-128"/>
              </a:rPr>
              <a:t>キッセイ薬品工業株式会社</a:t>
            </a:r>
            <a:endParaRPr lang="en-US" altLang="ja-JP" sz="2100" dirty="0">
              <a:latin typeface="ＭＳ Ｐゴシック" panose="020B0600070205080204" pitchFamily="50" charset="-128"/>
              <a:ea typeface="ＭＳ Ｐゴシック" panose="020B0600070205080204" pitchFamily="50" charset="-128"/>
            </a:endParaRPr>
          </a:p>
          <a:p>
            <a:pPr eaLnBrk="1" hangingPunct="1">
              <a:lnSpc>
                <a:spcPct val="80000"/>
              </a:lnSpc>
              <a:buFontTx/>
              <a:buNone/>
            </a:pPr>
            <a:r>
              <a:rPr lang="ja-JP" altLang="en-US" sz="1800" dirty="0">
                <a:solidFill>
                  <a:schemeClr val="bg1"/>
                </a:solidFill>
                <a:latin typeface="ＭＳ Ｐゴシック" panose="020B0600070205080204" pitchFamily="50" charset="-128"/>
                <a:ea typeface="ＭＳ Ｐゴシック" panose="020B0600070205080204" pitchFamily="50" charset="-128"/>
              </a:rPr>
              <a:t>　　</a:t>
            </a:r>
            <a:endParaRPr lang="en-US" altLang="ja-JP" sz="1800" dirty="0">
              <a:solidFill>
                <a:schemeClr val="bg1"/>
              </a:solidFill>
              <a:latin typeface="ＭＳ Ｐゴシック" panose="020B0600070205080204" pitchFamily="50" charset="-128"/>
              <a:ea typeface="ＭＳ Ｐゴシック" panose="020B0600070205080204" pitchFamily="50"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4"/>
          <p:cNvSpPr>
            <a:spLocks noGrp="1" noChangeArrowheads="1"/>
          </p:cNvSpPr>
          <p:nvPr>
            <p:ph type="title"/>
          </p:nvPr>
        </p:nvSpPr>
        <p:spPr/>
        <p:txBody>
          <a:bodyPr/>
          <a:lstStyle/>
          <a:p>
            <a:r>
              <a:rPr lang="en-US" altLang="ja-JP"/>
              <a:t>BPH</a:t>
            </a:r>
            <a:r>
              <a:rPr lang="ja-JP" altLang="en-US"/>
              <a:t>の</a:t>
            </a:r>
            <a:r>
              <a:rPr lang="en-US" altLang="ja-JP"/>
              <a:t>7</a:t>
            </a:r>
            <a:r>
              <a:rPr lang="ja-JP" altLang="en-US"/>
              <a:t>つの症状</a:t>
            </a:r>
          </a:p>
        </p:txBody>
      </p:sp>
      <p:sp>
        <p:nvSpPr>
          <p:cNvPr id="27651" name="Rectangle 6"/>
          <p:cNvSpPr>
            <a:spLocks noGrp="1" noChangeArrowheads="1"/>
          </p:cNvSpPr>
          <p:nvPr>
            <p:ph type="sldNum" sz="quarter" idx="12"/>
          </p:nvPr>
        </p:nvSpPr>
        <p:spPr>
          <a:noFill/>
        </p:spPr>
        <p:txBody>
          <a:bodyPr/>
          <a:lstStyle/>
          <a:p>
            <a:fld id="{43123B2E-C9CE-471D-8CB5-DCA070217E59}" type="slidenum">
              <a:rPr lang="en-US" altLang="ja-JP"/>
              <a:pPr/>
              <a:t>20</a:t>
            </a:fld>
            <a:endParaRPr lang="en-US" altLang="ja-JP"/>
          </a:p>
        </p:txBody>
      </p:sp>
      <p:grpSp>
        <p:nvGrpSpPr>
          <p:cNvPr id="27652" name="Group 3"/>
          <p:cNvGrpSpPr>
            <a:grpSpLocks/>
          </p:cNvGrpSpPr>
          <p:nvPr/>
        </p:nvGrpSpPr>
        <p:grpSpPr bwMode="auto">
          <a:xfrm>
            <a:off x="2339975" y="4049713"/>
            <a:ext cx="2022475" cy="2273300"/>
            <a:chOff x="658" y="617"/>
            <a:chExt cx="1274" cy="1432"/>
          </a:xfrm>
        </p:grpSpPr>
        <p:pic>
          <p:nvPicPr>
            <p:cNvPr id="27671" name="Picture 4" descr="1"/>
            <p:cNvPicPr>
              <a:picLocks noChangeAspect="1" noChangeArrowheads="1"/>
            </p:cNvPicPr>
            <p:nvPr/>
          </p:nvPicPr>
          <p:blipFill>
            <a:blip r:embed="rId2" cstate="print"/>
            <a:srcRect/>
            <a:stretch>
              <a:fillRect/>
            </a:stretch>
          </p:blipFill>
          <p:spPr bwMode="auto">
            <a:xfrm>
              <a:off x="658" y="617"/>
              <a:ext cx="1274" cy="993"/>
            </a:xfrm>
            <a:prstGeom prst="rect">
              <a:avLst/>
            </a:prstGeom>
            <a:noFill/>
            <a:ln w="9525">
              <a:noFill/>
              <a:miter lim="800000"/>
              <a:headEnd/>
              <a:tailEnd/>
            </a:ln>
          </p:spPr>
        </p:pic>
        <p:sp>
          <p:nvSpPr>
            <p:cNvPr id="27672" name="Rectangle 5"/>
            <p:cNvSpPr>
              <a:spLocks noChangeArrowheads="1"/>
            </p:cNvSpPr>
            <p:nvPr/>
          </p:nvSpPr>
          <p:spPr bwMode="auto">
            <a:xfrm>
              <a:off x="734" y="1569"/>
              <a:ext cx="1163" cy="480"/>
            </a:xfrm>
            <a:prstGeom prst="rect">
              <a:avLst/>
            </a:prstGeom>
            <a:noFill/>
            <a:ln w="14351">
              <a:noFill/>
              <a:miter lim="800000"/>
              <a:headEnd/>
              <a:tailEnd/>
            </a:ln>
          </p:spPr>
          <p:txBody>
            <a:bodyPr wrap="none">
              <a:spAutoFit/>
            </a:bodyPr>
            <a:lstStyle/>
            <a:p>
              <a:pPr algn="l"/>
              <a:r>
                <a:rPr lang="ja-JP" altLang="en-US">
                  <a:solidFill>
                    <a:srgbClr val="0F2E65"/>
                  </a:solidFill>
                  <a:latin typeface="HGPｺﾞｼｯｸE" pitchFamily="50" charset="-128"/>
                  <a:ea typeface="HGPｺﾞｼｯｸE" pitchFamily="50" charset="-128"/>
                </a:rPr>
                <a:t>＜尿線途絶＞</a:t>
              </a:r>
            </a:p>
            <a:p>
              <a:pPr algn="l"/>
              <a:r>
                <a:rPr lang="ja-JP" altLang="en-US" sz="1400">
                  <a:solidFill>
                    <a:srgbClr val="3C78D0"/>
                  </a:solidFill>
                  <a:latin typeface="HGPｺﾞｼｯｸE" pitchFamily="50" charset="-128"/>
                  <a:ea typeface="HGPｺﾞｼｯｸE" pitchFamily="50" charset="-128"/>
                </a:rPr>
                <a:t>おしっこをしている間、</a:t>
              </a:r>
            </a:p>
            <a:p>
              <a:pPr algn="l"/>
              <a:r>
                <a:rPr lang="ja-JP" altLang="en-US" sz="1400">
                  <a:solidFill>
                    <a:srgbClr val="3C78D0"/>
                  </a:solidFill>
                  <a:latin typeface="HGPｺﾞｼｯｸE" pitchFamily="50" charset="-128"/>
                  <a:ea typeface="HGPｺﾞｼｯｸE" pitchFamily="50" charset="-128"/>
                </a:rPr>
                <a:t>何度も尿が途切れる。</a:t>
              </a:r>
            </a:p>
          </p:txBody>
        </p:sp>
      </p:grpSp>
      <p:grpSp>
        <p:nvGrpSpPr>
          <p:cNvPr id="27653" name="Group 6"/>
          <p:cNvGrpSpPr>
            <a:grpSpLocks/>
          </p:cNvGrpSpPr>
          <p:nvPr/>
        </p:nvGrpSpPr>
        <p:grpSpPr bwMode="auto">
          <a:xfrm>
            <a:off x="250825" y="4083050"/>
            <a:ext cx="1516063" cy="2017713"/>
            <a:chOff x="2648" y="644"/>
            <a:chExt cx="955" cy="1271"/>
          </a:xfrm>
        </p:grpSpPr>
        <p:pic>
          <p:nvPicPr>
            <p:cNvPr id="27669" name="Picture 7" descr="2"/>
            <p:cNvPicPr>
              <a:picLocks noChangeAspect="1" noChangeArrowheads="1"/>
            </p:cNvPicPr>
            <p:nvPr/>
          </p:nvPicPr>
          <p:blipFill>
            <a:blip r:embed="rId3" cstate="print"/>
            <a:srcRect/>
            <a:stretch>
              <a:fillRect/>
            </a:stretch>
          </p:blipFill>
          <p:spPr bwMode="auto">
            <a:xfrm>
              <a:off x="2860" y="644"/>
              <a:ext cx="564" cy="940"/>
            </a:xfrm>
            <a:prstGeom prst="rect">
              <a:avLst/>
            </a:prstGeom>
            <a:noFill/>
            <a:ln w="9525">
              <a:noFill/>
              <a:miter lim="800000"/>
              <a:headEnd/>
              <a:tailEnd/>
            </a:ln>
          </p:spPr>
        </p:pic>
        <p:sp>
          <p:nvSpPr>
            <p:cNvPr id="27670" name="Rectangle 8"/>
            <p:cNvSpPr>
              <a:spLocks noChangeArrowheads="1"/>
            </p:cNvSpPr>
            <p:nvPr/>
          </p:nvSpPr>
          <p:spPr bwMode="auto">
            <a:xfrm>
              <a:off x="2648" y="1569"/>
              <a:ext cx="955" cy="346"/>
            </a:xfrm>
            <a:prstGeom prst="rect">
              <a:avLst/>
            </a:prstGeom>
            <a:noFill/>
            <a:ln w="14351">
              <a:noFill/>
              <a:miter lim="800000"/>
              <a:headEnd/>
              <a:tailEnd/>
            </a:ln>
          </p:spPr>
          <p:txBody>
            <a:bodyPr wrap="none">
              <a:spAutoFit/>
            </a:bodyPr>
            <a:lstStyle/>
            <a:p>
              <a:pPr algn="l"/>
              <a:r>
                <a:rPr lang="ja-JP" altLang="en-US">
                  <a:solidFill>
                    <a:srgbClr val="0F2E65"/>
                  </a:solidFill>
                  <a:latin typeface="HGPｺﾞｼｯｸE" pitchFamily="50" charset="-128"/>
                  <a:ea typeface="HGPｺﾞｼｯｸE" pitchFamily="50" charset="-128"/>
                </a:rPr>
                <a:t>＜尿勢低下＞</a:t>
              </a:r>
            </a:p>
            <a:p>
              <a:pPr algn="l"/>
              <a:r>
                <a:rPr lang="ja-JP" altLang="en-US" sz="1400">
                  <a:solidFill>
                    <a:srgbClr val="3C78D0"/>
                  </a:solidFill>
                  <a:latin typeface="HGPｺﾞｼｯｸE" pitchFamily="50" charset="-128"/>
                  <a:ea typeface="HGPｺﾞｼｯｸE" pitchFamily="50" charset="-128"/>
                </a:rPr>
                <a:t>尿の勢いが弱い。</a:t>
              </a:r>
            </a:p>
          </p:txBody>
        </p:sp>
      </p:grpSp>
      <p:grpSp>
        <p:nvGrpSpPr>
          <p:cNvPr id="27654" name="Group 9"/>
          <p:cNvGrpSpPr>
            <a:grpSpLocks/>
          </p:cNvGrpSpPr>
          <p:nvPr/>
        </p:nvGrpSpPr>
        <p:grpSpPr bwMode="auto">
          <a:xfrm>
            <a:off x="5148263" y="4076700"/>
            <a:ext cx="1655762" cy="2463800"/>
            <a:chOff x="4271" y="631"/>
            <a:chExt cx="1043" cy="1552"/>
          </a:xfrm>
        </p:grpSpPr>
        <p:pic>
          <p:nvPicPr>
            <p:cNvPr id="27667" name="Picture 10" descr="3"/>
            <p:cNvPicPr>
              <a:picLocks noChangeAspect="1" noChangeArrowheads="1"/>
            </p:cNvPicPr>
            <p:nvPr/>
          </p:nvPicPr>
          <p:blipFill>
            <a:blip r:embed="rId4" cstate="print"/>
            <a:srcRect/>
            <a:stretch>
              <a:fillRect/>
            </a:stretch>
          </p:blipFill>
          <p:spPr bwMode="auto">
            <a:xfrm>
              <a:off x="4359" y="631"/>
              <a:ext cx="546" cy="965"/>
            </a:xfrm>
            <a:prstGeom prst="rect">
              <a:avLst/>
            </a:prstGeom>
            <a:noFill/>
            <a:ln w="9525">
              <a:noFill/>
              <a:miter lim="800000"/>
              <a:headEnd/>
              <a:tailEnd/>
            </a:ln>
          </p:spPr>
        </p:pic>
        <p:sp>
          <p:nvSpPr>
            <p:cNvPr id="27668" name="Rectangle 11"/>
            <p:cNvSpPr>
              <a:spLocks noChangeArrowheads="1"/>
            </p:cNvSpPr>
            <p:nvPr/>
          </p:nvSpPr>
          <p:spPr bwMode="auto">
            <a:xfrm>
              <a:off x="4271" y="1569"/>
              <a:ext cx="1043" cy="614"/>
            </a:xfrm>
            <a:prstGeom prst="rect">
              <a:avLst/>
            </a:prstGeom>
            <a:noFill/>
            <a:ln w="14351">
              <a:noFill/>
              <a:miter lim="800000"/>
              <a:headEnd/>
              <a:tailEnd/>
            </a:ln>
          </p:spPr>
          <p:txBody>
            <a:bodyPr wrap="none">
              <a:spAutoFit/>
            </a:bodyPr>
            <a:lstStyle/>
            <a:p>
              <a:pPr algn="l"/>
              <a:r>
                <a:rPr lang="ja-JP" altLang="en-US">
                  <a:solidFill>
                    <a:srgbClr val="0F2E65"/>
                  </a:solidFill>
                  <a:latin typeface="HGPｺﾞｼｯｸE" pitchFamily="50" charset="-128"/>
                  <a:ea typeface="HGPｺﾞｼｯｸE" pitchFamily="50" charset="-128"/>
                </a:rPr>
                <a:t>＜腹圧排尿＞</a:t>
              </a:r>
            </a:p>
            <a:p>
              <a:pPr algn="l"/>
              <a:r>
                <a:rPr lang="ja-JP" altLang="en-US" sz="1400">
                  <a:solidFill>
                    <a:srgbClr val="3C78D0"/>
                  </a:solidFill>
                  <a:latin typeface="HGPｺﾞｼｯｸE" pitchFamily="50" charset="-128"/>
                  <a:ea typeface="HGPｺﾞｼｯｸE" pitchFamily="50" charset="-128"/>
                </a:rPr>
                <a:t>おしっこを</a:t>
              </a:r>
            </a:p>
            <a:p>
              <a:pPr algn="l"/>
              <a:r>
                <a:rPr lang="ja-JP" altLang="en-US" sz="1400">
                  <a:solidFill>
                    <a:srgbClr val="3C78D0"/>
                  </a:solidFill>
                  <a:latin typeface="HGPｺﾞｼｯｸE" pitchFamily="50" charset="-128"/>
                  <a:ea typeface="HGPｺﾞｼｯｸE" pitchFamily="50" charset="-128"/>
                </a:rPr>
                <a:t>始めるために</a:t>
              </a:r>
            </a:p>
            <a:p>
              <a:pPr algn="l"/>
              <a:r>
                <a:rPr lang="ja-JP" altLang="en-US" sz="1400">
                  <a:solidFill>
                    <a:srgbClr val="3C78D0"/>
                  </a:solidFill>
                  <a:latin typeface="HGPｺﾞｼｯｸE" pitchFamily="50" charset="-128"/>
                  <a:ea typeface="HGPｺﾞｼｯｸE" pitchFamily="50" charset="-128"/>
                </a:rPr>
                <a:t>お腹に力を入れる。</a:t>
              </a:r>
            </a:p>
          </p:txBody>
        </p:sp>
      </p:grpSp>
      <p:grpSp>
        <p:nvGrpSpPr>
          <p:cNvPr id="27655" name="Group 12"/>
          <p:cNvGrpSpPr>
            <a:grpSpLocks/>
          </p:cNvGrpSpPr>
          <p:nvPr/>
        </p:nvGrpSpPr>
        <p:grpSpPr bwMode="auto">
          <a:xfrm>
            <a:off x="7164388" y="3444875"/>
            <a:ext cx="1717675" cy="3098800"/>
            <a:chOff x="104" y="2147"/>
            <a:chExt cx="1082" cy="1952"/>
          </a:xfrm>
        </p:grpSpPr>
        <p:pic>
          <p:nvPicPr>
            <p:cNvPr id="27665" name="Picture 13" descr="4"/>
            <p:cNvPicPr>
              <a:picLocks noChangeAspect="1" noChangeArrowheads="1"/>
            </p:cNvPicPr>
            <p:nvPr/>
          </p:nvPicPr>
          <p:blipFill>
            <a:blip r:embed="rId5" cstate="print"/>
            <a:srcRect/>
            <a:stretch>
              <a:fillRect/>
            </a:stretch>
          </p:blipFill>
          <p:spPr bwMode="auto">
            <a:xfrm>
              <a:off x="104" y="2147"/>
              <a:ext cx="983" cy="1347"/>
            </a:xfrm>
            <a:prstGeom prst="rect">
              <a:avLst/>
            </a:prstGeom>
            <a:noFill/>
            <a:ln w="9525">
              <a:noFill/>
              <a:miter lim="800000"/>
              <a:headEnd/>
              <a:tailEnd/>
            </a:ln>
          </p:spPr>
        </p:pic>
        <p:sp>
          <p:nvSpPr>
            <p:cNvPr id="27666" name="Rectangle 14"/>
            <p:cNvSpPr>
              <a:spLocks noChangeArrowheads="1"/>
            </p:cNvSpPr>
            <p:nvPr/>
          </p:nvSpPr>
          <p:spPr bwMode="auto">
            <a:xfrm>
              <a:off x="216" y="3485"/>
              <a:ext cx="970" cy="614"/>
            </a:xfrm>
            <a:prstGeom prst="rect">
              <a:avLst/>
            </a:prstGeom>
            <a:noFill/>
            <a:ln w="14351">
              <a:noFill/>
              <a:miter lim="800000"/>
              <a:headEnd/>
              <a:tailEnd/>
            </a:ln>
          </p:spPr>
          <p:txBody>
            <a:bodyPr wrap="none">
              <a:spAutoFit/>
            </a:bodyPr>
            <a:lstStyle/>
            <a:p>
              <a:pPr algn="l"/>
              <a:r>
                <a:rPr lang="ja-JP" altLang="en-US">
                  <a:solidFill>
                    <a:srgbClr val="0F2E65"/>
                  </a:solidFill>
                  <a:latin typeface="HGPｺﾞｼｯｸE" pitchFamily="50" charset="-128"/>
                  <a:ea typeface="HGPｺﾞｼｯｸE" pitchFamily="50" charset="-128"/>
                </a:rPr>
                <a:t>＜夜間頻尿＞</a:t>
              </a:r>
            </a:p>
            <a:p>
              <a:pPr algn="l"/>
              <a:r>
                <a:rPr lang="ja-JP" altLang="en-US" sz="1400">
                  <a:solidFill>
                    <a:srgbClr val="3C78D0"/>
                  </a:solidFill>
                  <a:latin typeface="HGPｺﾞｼｯｸE" pitchFamily="50" charset="-128"/>
                  <a:ea typeface="HGPｺﾞｼｯｸE" pitchFamily="50" charset="-128"/>
                </a:rPr>
                <a:t>おしっこを</a:t>
              </a:r>
            </a:p>
            <a:p>
              <a:pPr algn="l"/>
              <a:r>
                <a:rPr lang="ja-JP" altLang="en-US" sz="1400">
                  <a:solidFill>
                    <a:srgbClr val="3C78D0"/>
                  </a:solidFill>
                  <a:latin typeface="HGPｺﾞｼｯｸE" pitchFamily="50" charset="-128"/>
                  <a:ea typeface="HGPｺﾞｼｯｸE" pitchFamily="50" charset="-128"/>
                </a:rPr>
                <a:t>するために夜中に</a:t>
              </a:r>
            </a:p>
            <a:p>
              <a:pPr algn="l"/>
              <a:r>
                <a:rPr lang="ja-JP" altLang="en-US" sz="1400">
                  <a:solidFill>
                    <a:srgbClr val="3C78D0"/>
                  </a:solidFill>
                  <a:latin typeface="HGPｺﾞｼｯｸE" pitchFamily="50" charset="-128"/>
                  <a:ea typeface="HGPｺﾞｼｯｸE" pitchFamily="50" charset="-128"/>
                </a:rPr>
                <a:t>何度も起きる。</a:t>
              </a:r>
            </a:p>
          </p:txBody>
        </p:sp>
      </p:grpSp>
      <p:grpSp>
        <p:nvGrpSpPr>
          <p:cNvPr id="27656" name="Group 15"/>
          <p:cNvGrpSpPr>
            <a:grpSpLocks/>
          </p:cNvGrpSpPr>
          <p:nvPr/>
        </p:nvGrpSpPr>
        <p:grpSpPr bwMode="auto">
          <a:xfrm>
            <a:off x="5940425" y="892175"/>
            <a:ext cx="2084388" cy="2484438"/>
            <a:chOff x="1338" y="2400"/>
            <a:chExt cx="1313" cy="1565"/>
          </a:xfrm>
        </p:grpSpPr>
        <p:pic>
          <p:nvPicPr>
            <p:cNvPr id="27663" name="Picture 16" descr="5"/>
            <p:cNvPicPr>
              <a:picLocks noChangeAspect="1" noChangeArrowheads="1"/>
            </p:cNvPicPr>
            <p:nvPr/>
          </p:nvPicPr>
          <p:blipFill>
            <a:blip r:embed="rId6" cstate="print"/>
            <a:srcRect/>
            <a:stretch>
              <a:fillRect/>
            </a:stretch>
          </p:blipFill>
          <p:spPr bwMode="auto">
            <a:xfrm>
              <a:off x="1338" y="2400"/>
              <a:ext cx="1304" cy="1089"/>
            </a:xfrm>
            <a:prstGeom prst="rect">
              <a:avLst/>
            </a:prstGeom>
            <a:noFill/>
            <a:ln w="9525">
              <a:noFill/>
              <a:miter lim="800000"/>
              <a:headEnd/>
              <a:tailEnd/>
            </a:ln>
          </p:spPr>
        </p:pic>
        <p:sp>
          <p:nvSpPr>
            <p:cNvPr id="27664" name="Rectangle 17"/>
            <p:cNvSpPr>
              <a:spLocks noChangeArrowheads="1"/>
            </p:cNvSpPr>
            <p:nvPr/>
          </p:nvSpPr>
          <p:spPr bwMode="auto">
            <a:xfrm>
              <a:off x="1639" y="3485"/>
              <a:ext cx="1012" cy="480"/>
            </a:xfrm>
            <a:prstGeom prst="rect">
              <a:avLst/>
            </a:prstGeom>
            <a:noFill/>
            <a:ln w="14351">
              <a:noFill/>
              <a:miter lim="800000"/>
              <a:headEnd/>
              <a:tailEnd/>
            </a:ln>
          </p:spPr>
          <p:txBody>
            <a:bodyPr wrap="none">
              <a:spAutoFit/>
            </a:bodyPr>
            <a:lstStyle/>
            <a:p>
              <a:pPr algn="l"/>
              <a:r>
                <a:rPr lang="ja-JP" altLang="en-US">
                  <a:solidFill>
                    <a:srgbClr val="0F2E65"/>
                  </a:solidFill>
                  <a:latin typeface="HGPｺﾞｼｯｸE" pitchFamily="50" charset="-128"/>
                  <a:ea typeface="HGPｺﾞｼｯｸE" pitchFamily="50" charset="-128"/>
                </a:rPr>
                <a:t>＜尿意切迫感＞</a:t>
              </a:r>
            </a:p>
            <a:p>
              <a:pPr algn="l"/>
              <a:r>
                <a:rPr lang="ja-JP" altLang="en-US" sz="1400">
                  <a:solidFill>
                    <a:srgbClr val="3C78D0"/>
                  </a:solidFill>
                  <a:latin typeface="HGPｺﾞｼｯｸE" pitchFamily="50" charset="-128"/>
                  <a:ea typeface="HGPｺﾞｼｯｸE" pitchFamily="50" charset="-128"/>
                </a:rPr>
                <a:t>おしっこを</a:t>
              </a:r>
            </a:p>
            <a:p>
              <a:pPr algn="l"/>
              <a:r>
                <a:rPr lang="ja-JP" altLang="en-US" sz="1400">
                  <a:solidFill>
                    <a:srgbClr val="3C78D0"/>
                  </a:solidFill>
                  <a:latin typeface="HGPｺﾞｼｯｸE" pitchFamily="50" charset="-128"/>
                  <a:ea typeface="HGPｺﾞｼｯｸE" pitchFamily="50" charset="-128"/>
                </a:rPr>
                <a:t>我慢できない。</a:t>
              </a:r>
            </a:p>
          </p:txBody>
        </p:sp>
      </p:grpSp>
      <p:grpSp>
        <p:nvGrpSpPr>
          <p:cNvPr id="27657" name="Group 18"/>
          <p:cNvGrpSpPr>
            <a:grpSpLocks/>
          </p:cNvGrpSpPr>
          <p:nvPr/>
        </p:nvGrpSpPr>
        <p:grpSpPr bwMode="auto">
          <a:xfrm>
            <a:off x="1116013" y="887413"/>
            <a:ext cx="1700212" cy="2708275"/>
            <a:chOff x="3015" y="2393"/>
            <a:chExt cx="1071" cy="1706"/>
          </a:xfrm>
        </p:grpSpPr>
        <p:pic>
          <p:nvPicPr>
            <p:cNvPr id="27661" name="Picture 19" descr="6"/>
            <p:cNvPicPr>
              <a:picLocks noChangeAspect="1" noChangeArrowheads="1"/>
            </p:cNvPicPr>
            <p:nvPr/>
          </p:nvPicPr>
          <p:blipFill>
            <a:blip r:embed="rId7" cstate="print"/>
            <a:srcRect/>
            <a:stretch>
              <a:fillRect/>
            </a:stretch>
          </p:blipFill>
          <p:spPr bwMode="auto">
            <a:xfrm>
              <a:off x="3023" y="2393"/>
              <a:ext cx="1055" cy="1096"/>
            </a:xfrm>
            <a:prstGeom prst="rect">
              <a:avLst/>
            </a:prstGeom>
            <a:noFill/>
            <a:ln w="9525">
              <a:noFill/>
              <a:miter lim="800000"/>
              <a:headEnd/>
              <a:tailEnd/>
            </a:ln>
          </p:spPr>
        </p:pic>
        <p:sp>
          <p:nvSpPr>
            <p:cNvPr id="27662" name="Rectangle 20"/>
            <p:cNvSpPr>
              <a:spLocks noChangeArrowheads="1"/>
            </p:cNvSpPr>
            <p:nvPr/>
          </p:nvSpPr>
          <p:spPr bwMode="auto">
            <a:xfrm>
              <a:off x="3015" y="3485"/>
              <a:ext cx="1071" cy="614"/>
            </a:xfrm>
            <a:prstGeom prst="rect">
              <a:avLst/>
            </a:prstGeom>
            <a:noFill/>
            <a:ln w="14351">
              <a:noFill/>
              <a:miter lim="800000"/>
              <a:headEnd/>
              <a:tailEnd/>
            </a:ln>
          </p:spPr>
          <p:txBody>
            <a:bodyPr wrap="none">
              <a:spAutoFit/>
            </a:bodyPr>
            <a:lstStyle/>
            <a:p>
              <a:pPr algn="l"/>
              <a:r>
                <a:rPr lang="ja-JP" altLang="en-US">
                  <a:solidFill>
                    <a:srgbClr val="0F2E65"/>
                  </a:solidFill>
                  <a:latin typeface="HGPｺﾞｼｯｸE" pitchFamily="50" charset="-128"/>
                  <a:ea typeface="HGPｺﾞｼｯｸE" pitchFamily="50" charset="-128"/>
                </a:rPr>
                <a:t>＜昼間頻尿＞</a:t>
              </a:r>
            </a:p>
            <a:p>
              <a:pPr algn="l"/>
              <a:r>
                <a:rPr lang="ja-JP" altLang="en-US" sz="1400">
                  <a:solidFill>
                    <a:srgbClr val="3C78D0"/>
                  </a:solidFill>
                  <a:latin typeface="HGPｺﾞｼｯｸE" pitchFamily="50" charset="-128"/>
                  <a:ea typeface="HGPｺﾞｼｯｸE" pitchFamily="50" charset="-128"/>
                </a:rPr>
                <a:t>おしっこの後、</a:t>
              </a:r>
            </a:p>
            <a:p>
              <a:pPr algn="l"/>
              <a:r>
                <a:rPr lang="en-US" altLang="ja-JP" sz="1400">
                  <a:solidFill>
                    <a:srgbClr val="3C78D0"/>
                  </a:solidFill>
                  <a:latin typeface="HGPｺﾞｼｯｸE" pitchFamily="50" charset="-128"/>
                  <a:ea typeface="HGPｺﾞｼｯｸE" pitchFamily="50" charset="-128"/>
                </a:rPr>
                <a:t>2</a:t>
              </a:r>
              <a:r>
                <a:rPr lang="ja-JP" altLang="en-US" sz="1400">
                  <a:solidFill>
                    <a:srgbClr val="3C78D0"/>
                  </a:solidFill>
                  <a:latin typeface="HGPｺﾞｼｯｸE" pitchFamily="50" charset="-128"/>
                  <a:ea typeface="HGPｺﾞｼｯｸE" pitchFamily="50" charset="-128"/>
                </a:rPr>
                <a:t>時間以内に</a:t>
              </a:r>
            </a:p>
            <a:p>
              <a:pPr algn="l"/>
              <a:r>
                <a:rPr lang="ja-JP" altLang="en-US" sz="1400">
                  <a:solidFill>
                    <a:srgbClr val="3C78D0"/>
                  </a:solidFill>
                  <a:latin typeface="HGPｺﾞｼｯｸE" pitchFamily="50" charset="-128"/>
                  <a:ea typeface="HGPｺﾞｼｯｸE" pitchFamily="50" charset="-128"/>
                </a:rPr>
                <a:t>またおしっこをする。</a:t>
              </a:r>
            </a:p>
          </p:txBody>
        </p:sp>
      </p:grpSp>
      <p:grpSp>
        <p:nvGrpSpPr>
          <p:cNvPr id="27658" name="Group 21"/>
          <p:cNvGrpSpPr>
            <a:grpSpLocks/>
          </p:cNvGrpSpPr>
          <p:nvPr/>
        </p:nvGrpSpPr>
        <p:grpSpPr bwMode="auto">
          <a:xfrm>
            <a:off x="3709988" y="965200"/>
            <a:ext cx="1673225" cy="2628900"/>
            <a:chOff x="4514" y="2443"/>
            <a:chExt cx="1054" cy="1656"/>
          </a:xfrm>
        </p:grpSpPr>
        <p:pic>
          <p:nvPicPr>
            <p:cNvPr id="27659" name="Picture 22" descr="7"/>
            <p:cNvPicPr>
              <a:picLocks noChangeAspect="1" noChangeArrowheads="1"/>
            </p:cNvPicPr>
            <p:nvPr/>
          </p:nvPicPr>
          <p:blipFill>
            <a:blip r:embed="rId8" cstate="print"/>
            <a:srcRect/>
            <a:stretch>
              <a:fillRect/>
            </a:stretch>
          </p:blipFill>
          <p:spPr bwMode="auto">
            <a:xfrm>
              <a:off x="4536" y="2443"/>
              <a:ext cx="838" cy="1046"/>
            </a:xfrm>
            <a:prstGeom prst="rect">
              <a:avLst/>
            </a:prstGeom>
            <a:noFill/>
            <a:ln w="9525">
              <a:noFill/>
              <a:miter lim="800000"/>
              <a:headEnd/>
              <a:tailEnd/>
            </a:ln>
          </p:spPr>
        </p:pic>
        <p:sp>
          <p:nvSpPr>
            <p:cNvPr id="27660" name="Rectangle 23"/>
            <p:cNvSpPr>
              <a:spLocks noChangeArrowheads="1"/>
            </p:cNvSpPr>
            <p:nvPr/>
          </p:nvSpPr>
          <p:spPr bwMode="auto">
            <a:xfrm>
              <a:off x="4514" y="3485"/>
              <a:ext cx="1054" cy="614"/>
            </a:xfrm>
            <a:prstGeom prst="rect">
              <a:avLst/>
            </a:prstGeom>
            <a:noFill/>
            <a:ln w="14351">
              <a:noFill/>
              <a:miter lim="800000"/>
              <a:headEnd/>
              <a:tailEnd/>
            </a:ln>
          </p:spPr>
          <p:txBody>
            <a:bodyPr wrap="none">
              <a:spAutoFit/>
            </a:bodyPr>
            <a:lstStyle/>
            <a:p>
              <a:pPr algn="l"/>
              <a:r>
                <a:rPr lang="ja-JP" altLang="en-US">
                  <a:solidFill>
                    <a:srgbClr val="0F2E65"/>
                  </a:solidFill>
                  <a:latin typeface="HGPｺﾞｼｯｸE" pitchFamily="50" charset="-128"/>
                  <a:ea typeface="HGPｺﾞｼｯｸE" pitchFamily="50" charset="-128"/>
                </a:rPr>
                <a:t>＜残尿感＞</a:t>
              </a:r>
            </a:p>
            <a:p>
              <a:pPr algn="l"/>
              <a:r>
                <a:rPr lang="ja-JP" altLang="en-US" sz="1400">
                  <a:solidFill>
                    <a:srgbClr val="3C78D0"/>
                  </a:solidFill>
                  <a:latin typeface="HGPｺﾞｼｯｸE" pitchFamily="50" charset="-128"/>
                  <a:ea typeface="HGPｺﾞｼｯｸE" pitchFamily="50" charset="-128"/>
                </a:rPr>
                <a:t>おしっこをした後、</a:t>
              </a:r>
            </a:p>
            <a:p>
              <a:pPr algn="l"/>
              <a:r>
                <a:rPr lang="ja-JP" altLang="en-US" sz="1400">
                  <a:solidFill>
                    <a:srgbClr val="3C78D0"/>
                  </a:solidFill>
                  <a:latin typeface="HGPｺﾞｼｯｸE" pitchFamily="50" charset="-128"/>
                  <a:ea typeface="HGPｺﾞｼｯｸE" pitchFamily="50" charset="-128"/>
                </a:rPr>
                <a:t>尿がまだ残っている</a:t>
              </a:r>
            </a:p>
            <a:p>
              <a:pPr algn="l"/>
              <a:r>
                <a:rPr lang="ja-JP" altLang="en-US" sz="1400">
                  <a:solidFill>
                    <a:srgbClr val="3C78D0"/>
                  </a:solidFill>
                  <a:latin typeface="HGPｺﾞｼｯｸE" pitchFamily="50" charset="-128"/>
                  <a:ea typeface="HGPｺﾞｼｯｸE" pitchFamily="50" charset="-128"/>
                </a:rPr>
                <a:t>感じがする。</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p:txBody>
          <a:bodyPr/>
          <a:lstStyle/>
          <a:p>
            <a:r>
              <a:rPr lang="zh-CN" altLang="en-US"/>
              <a:t>下部尿路症状</a:t>
            </a:r>
            <a:r>
              <a:rPr lang="ja-JP" altLang="en-US"/>
              <a:t>　</a:t>
            </a:r>
            <a:r>
              <a:rPr lang="en-US" altLang="en-US" sz="2300"/>
              <a:t>（</a:t>
            </a:r>
            <a:r>
              <a:rPr lang="en-US" altLang="ja-JP" sz="2300"/>
              <a:t>LUTS: Lower Urinary Tract Symptoms</a:t>
            </a:r>
            <a:r>
              <a:rPr lang="en-US" altLang="en-US" sz="2300"/>
              <a:t>）</a:t>
            </a:r>
            <a:r>
              <a:rPr lang="en-US" altLang="ja-JP" sz="2300"/>
              <a:t> </a:t>
            </a:r>
            <a:endParaRPr lang="ja-JP" altLang="en-US" sz="2300"/>
          </a:p>
        </p:txBody>
      </p:sp>
      <p:sp>
        <p:nvSpPr>
          <p:cNvPr id="28675" name="Rectangle 6"/>
          <p:cNvSpPr>
            <a:spLocks noGrp="1" noChangeArrowheads="1"/>
          </p:cNvSpPr>
          <p:nvPr>
            <p:ph type="sldNum" sz="quarter" idx="12"/>
          </p:nvPr>
        </p:nvSpPr>
        <p:spPr>
          <a:noFill/>
        </p:spPr>
        <p:txBody>
          <a:bodyPr/>
          <a:lstStyle/>
          <a:p>
            <a:fld id="{9E4CF2A2-7178-4CBB-A795-FC3E2BEE3243}" type="slidenum">
              <a:rPr lang="en-US" altLang="ja-JP"/>
              <a:pPr/>
              <a:t>21</a:t>
            </a:fld>
            <a:endParaRPr lang="en-US" altLang="ja-JP"/>
          </a:p>
        </p:txBody>
      </p:sp>
      <p:sp>
        <p:nvSpPr>
          <p:cNvPr id="28676" name="テキスト ボックス 7"/>
          <p:cNvSpPr txBox="1">
            <a:spLocks noChangeArrowheads="1"/>
          </p:cNvSpPr>
          <p:nvPr/>
        </p:nvSpPr>
        <p:spPr bwMode="auto">
          <a:xfrm>
            <a:off x="2971800" y="6583363"/>
            <a:ext cx="5811838" cy="274637"/>
          </a:xfrm>
          <a:prstGeom prst="rect">
            <a:avLst/>
          </a:prstGeom>
          <a:noFill/>
          <a:ln w="9525">
            <a:noFill/>
            <a:miter lim="800000"/>
            <a:headEnd/>
            <a:tailEnd/>
          </a:ln>
        </p:spPr>
        <p:txBody>
          <a:bodyPr wrap="none">
            <a:spAutoFit/>
          </a:bodyPr>
          <a:lstStyle/>
          <a:p>
            <a:pPr algn="r"/>
            <a:r>
              <a:rPr lang="ja-JP" altLang="en-US" sz="1200"/>
              <a:t>柿崎秀宏　ファーマナビゲーター下部尿路機能障害編</a:t>
            </a:r>
            <a:r>
              <a:rPr lang="ja-JP" altLang="ja-JP" sz="1200"/>
              <a:t>, </a:t>
            </a:r>
            <a:r>
              <a:rPr lang="ja-JP" altLang="en-US" sz="1200"/>
              <a:t>メディカルレビュー社</a:t>
            </a:r>
            <a:r>
              <a:rPr lang="ja-JP" altLang="ja-JP" sz="1200"/>
              <a:t>, p.2-3</a:t>
            </a:r>
            <a:r>
              <a:rPr lang="ja-JP" altLang="en-US" sz="1200"/>
              <a:t>, </a:t>
            </a:r>
            <a:r>
              <a:rPr lang="ja-JP" altLang="ja-JP" sz="1200"/>
              <a:t>2008</a:t>
            </a:r>
          </a:p>
        </p:txBody>
      </p:sp>
      <p:sp>
        <p:nvSpPr>
          <p:cNvPr id="28677" name="Text Box 10"/>
          <p:cNvSpPr txBox="1">
            <a:spLocks noChangeArrowheads="1"/>
          </p:cNvSpPr>
          <p:nvPr/>
        </p:nvSpPr>
        <p:spPr bwMode="auto">
          <a:xfrm>
            <a:off x="519113" y="981075"/>
            <a:ext cx="7816850" cy="581025"/>
          </a:xfrm>
          <a:prstGeom prst="rect">
            <a:avLst/>
          </a:prstGeom>
          <a:noFill/>
          <a:ln w="9525">
            <a:noFill/>
            <a:miter lim="800000"/>
            <a:headEnd/>
            <a:tailEnd/>
          </a:ln>
        </p:spPr>
        <p:txBody>
          <a:bodyPr wrap="none">
            <a:spAutoFit/>
          </a:bodyPr>
          <a:lstStyle/>
          <a:p>
            <a:pPr algn="l"/>
            <a:r>
              <a:rPr lang="en-US" altLang="ja-JP">
                <a:latin typeface="HGPｺﾞｼｯｸE" pitchFamily="50" charset="-128"/>
                <a:ea typeface="HGPｺﾞｼｯｸE" pitchFamily="50" charset="-128"/>
              </a:rPr>
              <a:t>LUTS</a:t>
            </a:r>
            <a:r>
              <a:rPr lang="ja-JP" altLang="en-US">
                <a:latin typeface="HGPｺﾞｼｯｸE" pitchFamily="50" charset="-128"/>
                <a:ea typeface="HGPｺﾞｼｯｸE" pitchFamily="50" charset="-128"/>
              </a:rPr>
              <a:t>とは、尿の貯留や排出に関係する症状のことで、各個人</a:t>
            </a:r>
            <a:r>
              <a:rPr lang="en-US" altLang="ja-JP" baseline="30000">
                <a:latin typeface="HGPｺﾞｼｯｸE" pitchFamily="50" charset="-128"/>
                <a:ea typeface="HGPｺﾞｼｯｸE" pitchFamily="50" charset="-128"/>
              </a:rPr>
              <a:t>※</a:t>
            </a:r>
            <a:r>
              <a:rPr lang="ja-JP" altLang="en-US">
                <a:latin typeface="HGPｺﾞｼｯｸE" pitchFamily="50" charset="-128"/>
                <a:ea typeface="HGPｺﾞｼｯｸE" pitchFamily="50" charset="-128"/>
              </a:rPr>
              <a:t>が主観的に認知したものを</a:t>
            </a:r>
          </a:p>
          <a:p>
            <a:pPr algn="l"/>
            <a:r>
              <a:rPr lang="ja-JP" altLang="en-US">
                <a:latin typeface="HGPｺﾞｼｯｸE" pitchFamily="50" charset="-128"/>
                <a:ea typeface="HGPｺﾞｼｯｸE" pitchFamily="50" charset="-128"/>
              </a:rPr>
              <a:t>いいます。</a:t>
            </a:r>
            <a:r>
              <a:rPr lang="ja-JP" altLang="en-US" sz="1000">
                <a:latin typeface="HGPｺﾞｼｯｸE" pitchFamily="50" charset="-128"/>
                <a:ea typeface="HGPｺﾞｼｯｸE" pitchFamily="50" charset="-128"/>
              </a:rPr>
              <a:t>（</a:t>
            </a:r>
            <a:r>
              <a:rPr lang="en-US" altLang="ja-JP" sz="1000">
                <a:latin typeface="HGPｺﾞｼｯｸE" pitchFamily="50" charset="-128"/>
                <a:ea typeface="HGPｺﾞｼｯｸE" pitchFamily="50" charset="-128"/>
              </a:rPr>
              <a:t>※</a:t>
            </a:r>
            <a:r>
              <a:rPr lang="ja-JP" altLang="en-US" sz="1000">
                <a:latin typeface="HGPｺﾞｼｯｸE" pitchFamily="50" charset="-128"/>
                <a:ea typeface="HGPｺﾞｼｯｸE" pitchFamily="50" charset="-128"/>
              </a:rPr>
              <a:t>通常は患者さんであるが、介護者のこともある。）</a:t>
            </a:r>
          </a:p>
        </p:txBody>
      </p:sp>
      <p:sp>
        <p:nvSpPr>
          <p:cNvPr id="28678" name="テキスト ボックス 16"/>
          <p:cNvSpPr txBox="1">
            <a:spLocks noChangeArrowheads="1"/>
          </p:cNvSpPr>
          <p:nvPr/>
        </p:nvSpPr>
        <p:spPr bwMode="auto">
          <a:xfrm>
            <a:off x="1611313" y="1773238"/>
            <a:ext cx="5915025" cy="696912"/>
          </a:xfrm>
          <a:prstGeom prst="rect">
            <a:avLst/>
          </a:prstGeom>
          <a:noFill/>
          <a:ln w="9525">
            <a:noFill/>
            <a:miter lim="800000"/>
            <a:headEnd/>
            <a:tailEnd/>
          </a:ln>
        </p:spPr>
        <p:txBody>
          <a:bodyPr>
            <a:spAutoFit/>
          </a:bodyPr>
          <a:lstStyle/>
          <a:p>
            <a:pPr algn="l">
              <a:spcBef>
                <a:spcPct val="20000"/>
              </a:spcBef>
              <a:tabLst>
                <a:tab pos="231775" algn="l"/>
              </a:tabLst>
            </a:pPr>
            <a:r>
              <a:rPr lang="ja-JP" altLang="en-US" sz="1800">
                <a:solidFill>
                  <a:srgbClr val="F09600"/>
                </a:solidFill>
                <a:latin typeface="HGPｺﾞｼｯｸE" pitchFamily="50" charset="-128"/>
                <a:ea typeface="HGPｺﾞｼｯｸE" pitchFamily="50" charset="-128"/>
              </a:rPr>
              <a:t>●</a:t>
            </a:r>
            <a:r>
              <a:rPr lang="ja-JP" altLang="en-US" sz="1800">
                <a:latin typeface="HGPｺﾞｼｯｸE" pitchFamily="50" charset="-128"/>
                <a:ea typeface="HGPｺﾞｼｯｸE" pitchFamily="50" charset="-128"/>
              </a:rPr>
              <a:t>蓄尿と排尿（ためた尿を排出する）に関連する機能の異常</a:t>
            </a:r>
            <a:endParaRPr lang="en-US" altLang="ja-JP" sz="1800">
              <a:latin typeface="HGPｺﾞｼｯｸE" pitchFamily="50" charset="-128"/>
              <a:ea typeface="HGPｺﾞｼｯｸE" pitchFamily="50" charset="-128"/>
            </a:endParaRPr>
          </a:p>
          <a:p>
            <a:pPr algn="l">
              <a:spcBef>
                <a:spcPct val="20000"/>
              </a:spcBef>
              <a:tabLst>
                <a:tab pos="231775" algn="l"/>
              </a:tabLst>
            </a:pPr>
            <a:r>
              <a:rPr lang="ja-JP" altLang="en-US" sz="1800">
                <a:latin typeface="HGPｺﾞｼｯｸE" pitchFamily="50" charset="-128"/>
                <a:ea typeface="HGPｺﾞｼｯｸE" pitchFamily="50" charset="-128"/>
              </a:rPr>
              <a:t>	（下部尿路機能障害）によって生じる症状</a:t>
            </a:r>
          </a:p>
        </p:txBody>
      </p:sp>
      <p:sp>
        <p:nvSpPr>
          <p:cNvPr id="28679" name="テキスト ボックス 4"/>
          <p:cNvSpPr txBox="1">
            <a:spLocks noChangeArrowheads="1"/>
          </p:cNvSpPr>
          <p:nvPr/>
        </p:nvSpPr>
        <p:spPr bwMode="auto">
          <a:xfrm>
            <a:off x="2747963" y="2725738"/>
            <a:ext cx="3619500" cy="439737"/>
          </a:xfrm>
          <a:prstGeom prst="rect">
            <a:avLst/>
          </a:prstGeom>
          <a:solidFill>
            <a:srgbClr val="FFD693"/>
          </a:solidFill>
          <a:ln w="19050">
            <a:solidFill>
              <a:srgbClr val="F09600"/>
            </a:solidFill>
            <a:miter lim="800000"/>
            <a:headEnd/>
            <a:tailEnd/>
          </a:ln>
        </p:spPr>
        <p:txBody>
          <a:bodyPr>
            <a:spAutoFit/>
          </a:bodyPr>
          <a:lstStyle/>
          <a:p>
            <a:pPr>
              <a:lnSpc>
                <a:spcPct val="90000"/>
              </a:lnSpc>
            </a:pPr>
            <a:r>
              <a:rPr lang="ja-JP" altLang="en-US" sz="2400">
                <a:latin typeface="HGPｺﾞｼｯｸE" pitchFamily="50" charset="-128"/>
                <a:ea typeface="HGPｺﾞｼｯｸE" pitchFamily="50" charset="-128"/>
              </a:rPr>
              <a:t>下部尿路症状（</a:t>
            </a:r>
            <a:r>
              <a:rPr lang="en-US" altLang="ja-JP" sz="2400">
                <a:latin typeface="HGPｺﾞｼｯｸE" pitchFamily="50" charset="-128"/>
                <a:ea typeface="HGPｺﾞｼｯｸE" pitchFamily="50" charset="-128"/>
              </a:rPr>
              <a:t>LUTS</a:t>
            </a:r>
            <a:r>
              <a:rPr lang="ja-JP" altLang="en-US" sz="2400">
                <a:latin typeface="HGPｺﾞｼｯｸE" pitchFamily="50" charset="-128"/>
                <a:ea typeface="HGPｺﾞｼｯｸE" pitchFamily="50" charset="-128"/>
              </a:rPr>
              <a:t>）</a:t>
            </a:r>
          </a:p>
        </p:txBody>
      </p:sp>
      <p:sp>
        <p:nvSpPr>
          <p:cNvPr id="28680" name="テキスト ボックス 5"/>
          <p:cNvSpPr txBox="1">
            <a:spLocks noChangeArrowheads="1"/>
          </p:cNvSpPr>
          <p:nvPr/>
        </p:nvSpPr>
        <p:spPr bwMode="auto">
          <a:xfrm>
            <a:off x="782638" y="4116388"/>
            <a:ext cx="1960562" cy="439737"/>
          </a:xfrm>
          <a:prstGeom prst="rect">
            <a:avLst/>
          </a:prstGeom>
          <a:solidFill>
            <a:srgbClr val="D1E8A2"/>
          </a:solidFill>
          <a:ln w="19050">
            <a:solidFill>
              <a:srgbClr val="96C832"/>
            </a:solidFill>
            <a:miter lim="800000"/>
            <a:headEnd/>
            <a:tailEnd/>
          </a:ln>
        </p:spPr>
        <p:txBody>
          <a:bodyPr>
            <a:spAutoFit/>
          </a:bodyPr>
          <a:lstStyle/>
          <a:p>
            <a:pPr>
              <a:lnSpc>
                <a:spcPct val="90000"/>
              </a:lnSpc>
            </a:pPr>
            <a:r>
              <a:rPr lang="ja-JP" altLang="en-US" sz="2400">
                <a:latin typeface="HGPｺﾞｼｯｸE" pitchFamily="50" charset="-128"/>
                <a:ea typeface="HGPｺﾞｼｯｸE" pitchFamily="50" charset="-128"/>
              </a:rPr>
              <a:t>蓄尿症状</a:t>
            </a:r>
          </a:p>
        </p:txBody>
      </p:sp>
      <p:sp>
        <p:nvSpPr>
          <p:cNvPr id="28681" name="テキスト ボックス 6"/>
          <p:cNvSpPr txBox="1">
            <a:spLocks noChangeArrowheads="1"/>
          </p:cNvSpPr>
          <p:nvPr/>
        </p:nvSpPr>
        <p:spPr bwMode="auto">
          <a:xfrm>
            <a:off x="3576638" y="4116388"/>
            <a:ext cx="1960562" cy="439737"/>
          </a:xfrm>
          <a:prstGeom prst="rect">
            <a:avLst/>
          </a:prstGeom>
          <a:solidFill>
            <a:srgbClr val="D1E8A2"/>
          </a:solidFill>
          <a:ln w="19050">
            <a:solidFill>
              <a:srgbClr val="96C832"/>
            </a:solidFill>
            <a:miter lim="800000"/>
            <a:headEnd/>
            <a:tailEnd/>
          </a:ln>
        </p:spPr>
        <p:txBody>
          <a:bodyPr>
            <a:spAutoFit/>
          </a:bodyPr>
          <a:lstStyle/>
          <a:p>
            <a:pPr>
              <a:lnSpc>
                <a:spcPct val="90000"/>
              </a:lnSpc>
            </a:pPr>
            <a:r>
              <a:rPr lang="ja-JP" altLang="en-US" sz="2400">
                <a:latin typeface="HGPｺﾞｼｯｸE" pitchFamily="50" charset="-128"/>
                <a:ea typeface="HGPｺﾞｼｯｸE" pitchFamily="50" charset="-128"/>
              </a:rPr>
              <a:t>排尿症状</a:t>
            </a:r>
          </a:p>
        </p:txBody>
      </p:sp>
      <p:sp>
        <p:nvSpPr>
          <p:cNvPr id="28682" name="テキスト ボックス 7"/>
          <p:cNvSpPr txBox="1">
            <a:spLocks noChangeArrowheads="1"/>
          </p:cNvSpPr>
          <p:nvPr/>
        </p:nvSpPr>
        <p:spPr bwMode="auto">
          <a:xfrm>
            <a:off x="6372225" y="4116388"/>
            <a:ext cx="1960563" cy="439737"/>
          </a:xfrm>
          <a:prstGeom prst="rect">
            <a:avLst/>
          </a:prstGeom>
          <a:solidFill>
            <a:srgbClr val="D1E8A2"/>
          </a:solidFill>
          <a:ln w="19050">
            <a:solidFill>
              <a:srgbClr val="96C832"/>
            </a:solidFill>
            <a:miter lim="800000"/>
            <a:headEnd/>
            <a:tailEnd/>
          </a:ln>
        </p:spPr>
        <p:txBody>
          <a:bodyPr>
            <a:spAutoFit/>
          </a:bodyPr>
          <a:lstStyle/>
          <a:p>
            <a:pPr>
              <a:lnSpc>
                <a:spcPct val="90000"/>
              </a:lnSpc>
            </a:pPr>
            <a:r>
              <a:rPr lang="ja-JP" altLang="en-US" sz="2400">
                <a:latin typeface="HGPｺﾞｼｯｸE" pitchFamily="50" charset="-128"/>
                <a:ea typeface="HGPｺﾞｼｯｸE" pitchFamily="50" charset="-128"/>
              </a:rPr>
              <a:t>排尿後症状</a:t>
            </a:r>
          </a:p>
        </p:txBody>
      </p:sp>
      <p:sp>
        <p:nvSpPr>
          <p:cNvPr id="28683" name="テキスト ボックス 15"/>
          <p:cNvSpPr txBox="1">
            <a:spLocks noChangeArrowheads="1"/>
          </p:cNvSpPr>
          <p:nvPr/>
        </p:nvSpPr>
        <p:spPr bwMode="auto">
          <a:xfrm>
            <a:off x="709613" y="4621213"/>
            <a:ext cx="2051050" cy="1190625"/>
          </a:xfrm>
          <a:prstGeom prst="rect">
            <a:avLst/>
          </a:prstGeom>
          <a:noFill/>
          <a:ln w="9525">
            <a:noFill/>
            <a:miter lim="800000"/>
            <a:headEnd/>
            <a:tailEnd/>
          </a:ln>
        </p:spPr>
        <p:txBody>
          <a:bodyPr wrap="none">
            <a:spAutoFit/>
          </a:bodyPr>
          <a:lstStyle/>
          <a:p>
            <a:pPr algn="l"/>
            <a:r>
              <a:rPr lang="ja-JP" altLang="en-US" sz="1800">
                <a:latin typeface="Arial" charset="0"/>
              </a:rPr>
              <a:t>・頻尿（昼間、夜間）</a:t>
            </a:r>
            <a:endParaRPr lang="en-US" altLang="ja-JP" sz="1800">
              <a:latin typeface="Arial" charset="0"/>
            </a:endParaRPr>
          </a:p>
          <a:p>
            <a:pPr algn="l"/>
            <a:r>
              <a:rPr lang="ja-JP" altLang="en-US" sz="1800">
                <a:latin typeface="Arial" charset="0"/>
              </a:rPr>
              <a:t>・尿意切迫感</a:t>
            </a:r>
            <a:endParaRPr lang="en-US" altLang="ja-JP" sz="1800">
              <a:latin typeface="Arial" charset="0"/>
            </a:endParaRPr>
          </a:p>
          <a:p>
            <a:pPr algn="l"/>
            <a:r>
              <a:rPr lang="ja-JP" altLang="en-US" sz="1800">
                <a:latin typeface="Arial" charset="0"/>
              </a:rPr>
              <a:t>・尿失禁</a:t>
            </a:r>
            <a:endParaRPr lang="en-US" altLang="ja-JP" sz="1800">
              <a:latin typeface="Arial" charset="0"/>
            </a:endParaRPr>
          </a:p>
          <a:p>
            <a:pPr algn="l"/>
            <a:r>
              <a:rPr lang="ja-JP" altLang="en-US" sz="1800">
                <a:latin typeface="Arial" charset="0"/>
              </a:rPr>
              <a:t>　など</a:t>
            </a:r>
          </a:p>
        </p:txBody>
      </p:sp>
      <p:sp>
        <p:nvSpPr>
          <p:cNvPr id="28684" name="テキスト ボックス 16"/>
          <p:cNvSpPr txBox="1">
            <a:spLocks noChangeArrowheads="1"/>
          </p:cNvSpPr>
          <p:nvPr/>
        </p:nvSpPr>
        <p:spPr bwMode="auto">
          <a:xfrm>
            <a:off x="3951288" y="4621213"/>
            <a:ext cx="1212850" cy="1190625"/>
          </a:xfrm>
          <a:prstGeom prst="rect">
            <a:avLst/>
          </a:prstGeom>
          <a:noFill/>
          <a:ln w="9525">
            <a:noFill/>
            <a:miter lim="800000"/>
            <a:headEnd/>
            <a:tailEnd/>
          </a:ln>
        </p:spPr>
        <p:txBody>
          <a:bodyPr wrap="none">
            <a:spAutoFit/>
          </a:bodyPr>
          <a:lstStyle/>
          <a:p>
            <a:pPr algn="l"/>
            <a:r>
              <a:rPr lang="ja-JP" altLang="en-US" sz="1800">
                <a:latin typeface="Arial" charset="0"/>
              </a:rPr>
              <a:t>・尿勢低下</a:t>
            </a:r>
            <a:endParaRPr lang="en-US" altLang="ja-JP" sz="1800">
              <a:latin typeface="Arial" charset="0"/>
            </a:endParaRPr>
          </a:p>
          <a:p>
            <a:pPr algn="l"/>
            <a:r>
              <a:rPr lang="ja-JP" altLang="en-US" sz="1800">
                <a:latin typeface="Arial" charset="0"/>
              </a:rPr>
              <a:t>・尿線途絶</a:t>
            </a:r>
            <a:endParaRPr lang="en-US" altLang="ja-JP" sz="1800">
              <a:latin typeface="Arial" charset="0"/>
            </a:endParaRPr>
          </a:p>
          <a:p>
            <a:pPr algn="l"/>
            <a:r>
              <a:rPr lang="ja-JP" altLang="en-US" sz="1800">
                <a:latin typeface="Arial" charset="0"/>
              </a:rPr>
              <a:t>・腹圧排尿</a:t>
            </a:r>
            <a:endParaRPr lang="en-US" altLang="ja-JP" sz="1800">
              <a:latin typeface="Arial" charset="0"/>
            </a:endParaRPr>
          </a:p>
          <a:p>
            <a:pPr algn="l"/>
            <a:r>
              <a:rPr lang="ja-JP" altLang="en-US" sz="1800">
                <a:latin typeface="Arial" charset="0"/>
              </a:rPr>
              <a:t>　など</a:t>
            </a:r>
          </a:p>
        </p:txBody>
      </p:sp>
      <p:sp>
        <p:nvSpPr>
          <p:cNvPr id="28685" name="テキスト ボックス 17"/>
          <p:cNvSpPr txBox="1">
            <a:spLocks noChangeArrowheads="1"/>
          </p:cNvSpPr>
          <p:nvPr/>
        </p:nvSpPr>
        <p:spPr bwMode="auto">
          <a:xfrm>
            <a:off x="6524625" y="4621213"/>
            <a:ext cx="1670050" cy="641350"/>
          </a:xfrm>
          <a:prstGeom prst="rect">
            <a:avLst/>
          </a:prstGeom>
          <a:noFill/>
          <a:ln w="9525">
            <a:noFill/>
            <a:miter lim="800000"/>
            <a:headEnd/>
            <a:tailEnd/>
          </a:ln>
        </p:spPr>
        <p:txBody>
          <a:bodyPr wrap="none">
            <a:spAutoFit/>
          </a:bodyPr>
          <a:lstStyle/>
          <a:p>
            <a:pPr algn="l"/>
            <a:r>
              <a:rPr lang="ja-JP" altLang="en-US" sz="1800">
                <a:latin typeface="Arial" charset="0"/>
              </a:rPr>
              <a:t>・残尿感</a:t>
            </a:r>
            <a:endParaRPr lang="en-US" altLang="ja-JP" sz="1800">
              <a:latin typeface="Arial" charset="0"/>
            </a:endParaRPr>
          </a:p>
          <a:p>
            <a:pPr algn="l"/>
            <a:r>
              <a:rPr lang="ja-JP" altLang="en-US" sz="1800">
                <a:latin typeface="Arial" charset="0"/>
              </a:rPr>
              <a:t>・排尿後尿滴下</a:t>
            </a:r>
            <a:endParaRPr lang="en-US" altLang="ja-JP" sz="1800">
              <a:latin typeface="Arial" charset="0"/>
            </a:endParaRPr>
          </a:p>
        </p:txBody>
      </p:sp>
      <p:cxnSp>
        <p:nvCxnSpPr>
          <p:cNvPr id="28686" name="AutoShape 25"/>
          <p:cNvCxnSpPr>
            <a:cxnSpLocks noChangeShapeType="1"/>
            <a:stCxn id="28679" idx="2"/>
            <a:endCxn id="28680" idx="0"/>
          </p:cNvCxnSpPr>
          <p:nvPr/>
        </p:nvCxnSpPr>
        <p:spPr bwMode="auto">
          <a:xfrm rot="5400000">
            <a:off x="2694781" y="2243932"/>
            <a:ext cx="931863" cy="2794000"/>
          </a:xfrm>
          <a:prstGeom prst="bentConnector3">
            <a:avLst>
              <a:gd name="adj1" fmla="val 49917"/>
            </a:avLst>
          </a:prstGeom>
          <a:noFill/>
          <a:ln w="28575">
            <a:solidFill>
              <a:schemeClr val="tx1"/>
            </a:solidFill>
            <a:miter lim="800000"/>
            <a:headEnd/>
            <a:tailEnd/>
          </a:ln>
        </p:spPr>
      </p:cxnSp>
      <p:cxnSp>
        <p:nvCxnSpPr>
          <p:cNvPr id="28687" name="AutoShape 26"/>
          <p:cNvCxnSpPr>
            <a:cxnSpLocks noChangeShapeType="1"/>
            <a:stCxn id="28679" idx="2"/>
            <a:endCxn id="28682" idx="0"/>
          </p:cNvCxnSpPr>
          <p:nvPr/>
        </p:nvCxnSpPr>
        <p:spPr bwMode="auto">
          <a:xfrm rot="16200000" flipH="1">
            <a:off x="5489575" y="2243138"/>
            <a:ext cx="931863" cy="2795587"/>
          </a:xfrm>
          <a:prstGeom prst="bentConnector3">
            <a:avLst>
              <a:gd name="adj1" fmla="val 49917"/>
            </a:avLst>
          </a:prstGeom>
          <a:noFill/>
          <a:ln w="28575">
            <a:solidFill>
              <a:schemeClr val="tx1"/>
            </a:solidFill>
            <a:miter lim="800000"/>
            <a:headEnd/>
            <a:tailEnd/>
          </a:ln>
        </p:spPr>
      </p:cxnSp>
      <p:cxnSp>
        <p:nvCxnSpPr>
          <p:cNvPr id="28688" name="AutoShape 27"/>
          <p:cNvCxnSpPr>
            <a:cxnSpLocks noChangeShapeType="1"/>
            <a:stCxn id="28679" idx="2"/>
            <a:endCxn id="28681" idx="0"/>
          </p:cNvCxnSpPr>
          <p:nvPr/>
        </p:nvCxnSpPr>
        <p:spPr bwMode="auto">
          <a:xfrm>
            <a:off x="4557713" y="3175000"/>
            <a:ext cx="0" cy="931863"/>
          </a:xfrm>
          <a:prstGeom prst="straightConnector1">
            <a:avLst/>
          </a:prstGeom>
          <a:noFill/>
          <a:ln w="28575">
            <a:solidFill>
              <a:schemeClr val="tx1"/>
            </a:solidFill>
            <a:round/>
            <a:headEnd/>
            <a:tailEnd/>
          </a:ln>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Group 186"/>
          <p:cNvGrpSpPr>
            <a:grpSpLocks/>
          </p:cNvGrpSpPr>
          <p:nvPr/>
        </p:nvGrpSpPr>
        <p:grpSpPr bwMode="auto">
          <a:xfrm>
            <a:off x="682869" y="1591408"/>
            <a:ext cx="7773866" cy="4646306"/>
            <a:chOff x="226" y="906"/>
            <a:chExt cx="5305" cy="3243"/>
          </a:xfrm>
        </p:grpSpPr>
        <p:sp>
          <p:nvSpPr>
            <p:cNvPr id="34820" name="AutoShape 3"/>
            <p:cNvSpPr>
              <a:spLocks noChangeArrowheads="1"/>
            </p:cNvSpPr>
            <p:nvPr/>
          </p:nvSpPr>
          <p:spPr bwMode="auto">
            <a:xfrm>
              <a:off x="226" y="906"/>
              <a:ext cx="5305" cy="3185"/>
            </a:xfrm>
            <a:prstGeom prst="roundRect">
              <a:avLst>
                <a:gd name="adj" fmla="val 3824"/>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endParaRPr lang="ja-JP" altLang="en-US" sz="1477">
                <a:latin typeface="Arial" panose="020B0604020202020204" pitchFamily="34" charset="0"/>
                <a:ea typeface="ＭＳ Ｐゴシック" panose="020B0600070205080204" pitchFamily="50" charset="-128"/>
              </a:endParaRPr>
            </a:p>
          </p:txBody>
        </p:sp>
        <p:sp>
          <p:nvSpPr>
            <p:cNvPr id="34821" name="Text Box 11"/>
            <p:cNvSpPr txBox="1">
              <a:spLocks noChangeArrowheads="1"/>
            </p:cNvSpPr>
            <p:nvPr/>
          </p:nvSpPr>
          <p:spPr bwMode="auto">
            <a:xfrm>
              <a:off x="408" y="1087"/>
              <a:ext cx="3402" cy="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Garamond" panose="02020404030301010803" pitchFamily="18" charset="0"/>
                </a:defRPr>
              </a:lvl1pPr>
              <a:lvl2pPr marL="800100" indent="-342900">
                <a:defRPr>
                  <a:solidFill>
                    <a:schemeClr val="tx1"/>
                  </a:solidFill>
                  <a:latin typeface="Garamond" panose="02020404030301010803" pitchFamily="18" charset="0"/>
                </a:defRPr>
              </a:lvl2pPr>
              <a:lvl3pPr marL="1257300" indent="-342900">
                <a:defRPr>
                  <a:solidFill>
                    <a:schemeClr val="tx1"/>
                  </a:solidFill>
                  <a:latin typeface="Garamond" panose="02020404030301010803" pitchFamily="18" charset="0"/>
                </a:defRPr>
              </a:lvl3pPr>
              <a:lvl4pPr marL="1714500" indent="-342900">
                <a:defRPr>
                  <a:solidFill>
                    <a:schemeClr val="tx1"/>
                  </a:solidFill>
                  <a:latin typeface="Garamond" panose="02020404030301010803" pitchFamily="18" charset="0"/>
                </a:defRPr>
              </a:lvl4pPr>
              <a:lvl5pPr marL="2171700" indent="-342900">
                <a:defRPr>
                  <a:solidFill>
                    <a:schemeClr val="tx1"/>
                  </a:solidFill>
                  <a:latin typeface="Garamond" panose="02020404030301010803" pitchFamily="18" charset="0"/>
                </a:defRPr>
              </a:lvl5pPr>
              <a:lvl6pPr marL="2628900" indent="-342900" defTabSz="457200" eaLnBrk="0" fontAlgn="base" hangingPunct="0">
                <a:spcBef>
                  <a:spcPct val="0"/>
                </a:spcBef>
                <a:spcAft>
                  <a:spcPct val="0"/>
                </a:spcAft>
                <a:defRPr>
                  <a:solidFill>
                    <a:schemeClr val="tx1"/>
                  </a:solidFill>
                  <a:latin typeface="Garamond" panose="02020404030301010803" pitchFamily="18" charset="0"/>
                </a:defRPr>
              </a:lvl6pPr>
              <a:lvl7pPr marL="3086100" indent="-342900" defTabSz="457200" eaLnBrk="0" fontAlgn="base" hangingPunct="0">
                <a:spcBef>
                  <a:spcPct val="0"/>
                </a:spcBef>
                <a:spcAft>
                  <a:spcPct val="0"/>
                </a:spcAft>
                <a:defRPr>
                  <a:solidFill>
                    <a:schemeClr val="tx1"/>
                  </a:solidFill>
                  <a:latin typeface="Garamond" panose="02020404030301010803" pitchFamily="18" charset="0"/>
                </a:defRPr>
              </a:lvl7pPr>
              <a:lvl8pPr marL="3543300" indent="-342900" defTabSz="457200" eaLnBrk="0" fontAlgn="base" hangingPunct="0">
                <a:spcBef>
                  <a:spcPct val="0"/>
                </a:spcBef>
                <a:spcAft>
                  <a:spcPct val="0"/>
                </a:spcAft>
                <a:defRPr>
                  <a:solidFill>
                    <a:schemeClr val="tx1"/>
                  </a:solidFill>
                  <a:latin typeface="Garamond" panose="02020404030301010803" pitchFamily="18" charset="0"/>
                </a:defRPr>
              </a:lvl8pPr>
              <a:lvl9pPr marL="4000500" indent="-342900" defTabSz="457200" eaLnBrk="0" fontAlgn="base" hangingPunct="0">
                <a:spcBef>
                  <a:spcPct val="0"/>
                </a:spcBef>
                <a:spcAft>
                  <a:spcPct val="0"/>
                </a:spcAft>
                <a:defRPr>
                  <a:solidFill>
                    <a:schemeClr val="tx1"/>
                  </a:solidFill>
                  <a:latin typeface="Garamond" panose="02020404030301010803" pitchFamily="18" charset="0"/>
                </a:defRPr>
              </a:lvl9pPr>
            </a:lstStyle>
            <a:p>
              <a:pPr algn="l" eaLnBrk="1" hangingPunct="1">
                <a:lnSpc>
                  <a:spcPct val="120000"/>
                </a:lnSpc>
                <a:spcBef>
                  <a:spcPct val="50000"/>
                </a:spcBef>
                <a:buClr>
                  <a:srgbClr val="0000FF"/>
                </a:buClr>
                <a:buFontTx/>
                <a:buChar char="•"/>
              </a:pPr>
              <a:r>
                <a:rPr lang="ja-JP" altLang="en-US" sz="2215" dirty="0">
                  <a:latin typeface="Arial" panose="020B0604020202020204" pitchFamily="34" charset="0"/>
                  <a:ea typeface="ＭＳ Ｐゴシック" panose="020B0600070205080204" pitchFamily="50" charset="-128"/>
                </a:rPr>
                <a:t>尿</a:t>
              </a:r>
              <a:r>
                <a:rPr lang="ja-JP" altLang="en-US" sz="2215" dirty="0">
                  <a:latin typeface="ＭＳ Ｐゴシック" panose="020B0600070205080204" pitchFamily="50" charset="-128"/>
                  <a:ea typeface="ＭＳ Ｐゴシック" panose="020B0600070205080204" pitchFamily="50" charset="-128"/>
                </a:rPr>
                <a:t>が近くて頻繁にトイレに行く</a:t>
              </a:r>
              <a:br>
                <a:rPr lang="ja-JP" altLang="en-US" sz="2215" dirty="0">
                  <a:latin typeface="ＭＳ Ｐゴシック" panose="020B0600070205080204" pitchFamily="50" charset="-128"/>
                  <a:ea typeface="ＭＳ Ｐゴシック" panose="020B0600070205080204" pitchFamily="50" charset="-128"/>
                </a:rPr>
              </a:br>
              <a:r>
                <a:rPr lang="ja-JP" altLang="en-US" sz="2400" dirty="0">
                  <a:solidFill>
                    <a:srgbClr val="0066FF"/>
                  </a:solidFill>
                  <a:latin typeface="ＭＳ Ｐゴシック" panose="020B0600070205080204" pitchFamily="50" charset="-128"/>
                  <a:ea typeface="ＭＳ Ｐゴシック" panose="020B0600070205080204" pitchFamily="50" charset="-128"/>
                </a:rPr>
                <a:t>頻尿</a:t>
              </a:r>
            </a:p>
            <a:p>
              <a:pPr algn="l" eaLnBrk="1" hangingPunct="1">
                <a:lnSpc>
                  <a:spcPct val="120000"/>
                </a:lnSpc>
                <a:spcBef>
                  <a:spcPct val="50000"/>
                </a:spcBef>
                <a:buClr>
                  <a:srgbClr val="0000FF"/>
                </a:buClr>
                <a:buFontTx/>
                <a:buChar char="•"/>
              </a:pPr>
              <a:r>
                <a:rPr lang="ja-JP" altLang="en-US" sz="2215" dirty="0">
                  <a:latin typeface="Arial" panose="020B0604020202020204" pitchFamily="34" charset="0"/>
                  <a:ea typeface="ＭＳ Ｐゴシック" panose="020B0600070205080204" pitchFamily="50" charset="-128"/>
                </a:rPr>
                <a:t>夜</a:t>
              </a:r>
              <a:r>
                <a:rPr lang="ja-JP" altLang="en-US" sz="2215" dirty="0">
                  <a:latin typeface="ＭＳ Ｐゴシック" panose="020B0600070205080204" pitchFamily="50" charset="-128"/>
                  <a:ea typeface="ＭＳ Ｐゴシック" panose="020B0600070205080204" pitchFamily="50" charset="-128"/>
                </a:rPr>
                <a:t>寝てから朝起きるまでに</a:t>
              </a:r>
              <a:br>
                <a:rPr lang="ja-JP" altLang="en-US" sz="2215" dirty="0">
                  <a:latin typeface="ＭＳ Ｐゴシック" panose="020B0600070205080204" pitchFamily="50" charset="-128"/>
                  <a:ea typeface="ＭＳ Ｐゴシック" panose="020B0600070205080204" pitchFamily="50" charset="-128"/>
                </a:rPr>
              </a:br>
              <a:r>
                <a:rPr lang="ja-JP" altLang="en-US" sz="2215" dirty="0">
                  <a:latin typeface="ＭＳ Ｐゴシック" panose="020B0600070205080204" pitchFamily="50" charset="-128"/>
                  <a:ea typeface="ＭＳ Ｐゴシック" panose="020B0600070205080204" pitchFamily="50" charset="-128"/>
                </a:rPr>
                <a:t>何度もトイレに行く　</a:t>
              </a:r>
              <a:r>
                <a:rPr lang="ja-JP" altLang="en-US" sz="2400" dirty="0">
                  <a:solidFill>
                    <a:srgbClr val="0066FF"/>
                  </a:solidFill>
                  <a:latin typeface="ＭＳ Ｐゴシック" panose="020B0600070205080204" pitchFamily="50" charset="-128"/>
                  <a:ea typeface="ＭＳ Ｐゴシック" panose="020B0600070205080204" pitchFamily="50" charset="-128"/>
                </a:rPr>
                <a:t>夜間頻尿</a:t>
              </a:r>
              <a:endParaRPr lang="ja-JP" altLang="en-US" sz="2031" dirty="0">
                <a:solidFill>
                  <a:srgbClr val="0066FF"/>
                </a:solidFill>
                <a:latin typeface="ＭＳ Ｐゴシック" panose="020B0600070205080204" pitchFamily="50" charset="-128"/>
                <a:ea typeface="ＭＳ Ｐゴシック" panose="020B0600070205080204" pitchFamily="50" charset="-128"/>
              </a:endParaRPr>
            </a:p>
            <a:p>
              <a:pPr algn="l" eaLnBrk="1" hangingPunct="1">
                <a:lnSpc>
                  <a:spcPct val="120000"/>
                </a:lnSpc>
                <a:spcBef>
                  <a:spcPct val="50000"/>
                </a:spcBef>
                <a:buClr>
                  <a:srgbClr val="0000FF"/>
                </a:buClr>
                <a:buFontTx/>
                <a:buChar char="•"/>
              </a:pPr>
              <a:r>
                <a:rPr lang="ja-JP" altLang="en-US" sz="2215" dirty="0">
                  <a:latin typeface="Arial" panose="020B0604020202020204" pitchFamily="34" charset="0"/>
                  <a:ea typeface="ＭＳ Ｐゴシック" panose="020B0600070205080204" pitchFamily="50" charset="-128"/>
                </a:rPr>
                <a:t>急に尿</a:t>
              </a:r>
              <a:r>
                <a:rPr lang="ja-JP" altLang="en-US" sz="2215" dirty="0">
                  <a:latin typeface="ＭＳ Ｐゴシック" panose="020B0600070205080204" pitchFamily="50" charset="-128"/>
                  <a:ea typeface="ＭＳ Ｐゴシック" panose="020B0600070205080204" pitchFamily="50" charset="-128"/>
                </a:rPr>
                <a:t>意を感じトイレまで</a:t>
              </a:r>
              <a:br>
                <a:rPr lang="ja-JP" altLang="en-US" sz="2215" dirty="0">
                  <a:latin typeface="ＭＳ Ｐゴシック" panose="020B0600070205080204" pitchFamily="50" charset="-128"/>
                  <a:ea typeface="ＭＳ Ｐゴシック" panose="020B0600070205080204" pitchFamily="50" charset="-128"/>
                </a:rPr>
              </a:br>
              <a:r>
                <a:rPr lang="ja-JP" altLang="en-US" sz="2215" dirty="0">
                  <a:latin typeface="ＭＳ Ｐゴシック" panose="020B0600070205080204" pitchFamily="50" charset="-128"/>
                  <a:ea typeface="ＭＳ Ｐゴシック" panose="020B0600070205080204" pitchFamily="50" charset="-128"/>
                </a:rPr>
                <a:t>我慢するのが難しい</a:t>
              </a:r>
              <a:br>
                <a:rPr lang="ja-JP" altLang="en-US" sz="2215" dirty="0">
                  <a:latin typeface="ＭＳ Ｐゴシック" panose="020B0600070205080204" pitchFamily="50" charset="-128"/>
                  <a:ea typeface="ＭＳ Ｐゴシック" panose="020B0600070205080204" pitchFamily="50" charset="-128"/>
                </a:rPr>
              </a:br>
              <a:r>
                <a:rPr lang="ja-JP" altLang="en-US" sz="2400" dirty="0">
                  <a:solidFill>
                    <a:srgbClr val="0066FF"/>
                  </a:solidFill>
                  <a:latin typeface="ＭＳ Ｐゴシック" panose="020B0600070205080204" pitchFamily="50" charset="-128"/>
                  <a:ea typeface="ＭＳ Ｐゴシック" panose="020B0600070205080204" pitchFamily="50" charset="-128"/>
                </a:rPr>
                <a:t>尿意切迫感</a:t>
              </a:r>
            </a:p>
            <a:p>
              <a:pPr algn="l" eaLnBrk="1" hangingPunct="1">
                <a:lnSpc>
                  <a:spcPct val="120000"/>
                </a:lnSpc>
                <a:spcBef>
                  <a:spcPct val="50000"/>
                </a:spcBef>
                <a:buClr>
                  <a:srgbClr val="0000FF"/>
                </a:buClr>
                <a:buFontTx/>
                <a:buChar char="•"/>
              </a:pPr>
              <a:r>
                <a:rPr lang="ja-JP" altLang="en-US" sz="2215" dirty="0">
                  <a:latin typeface="Arial" panose="020B0604020202020204" pitchFamily="34" charset="0"/>
                  <a:ea typeface="ＭＳ Ｐゴシック" panose="020B0600070205080204" pitchFamily="50" charset="-128"/>
                </a:rPr>
                <a:t>ト</a:t>
              </a:r>
              <a:r>
                <a:rPr lang="ja-JP" altLang="en-US" sz="2215" dirty="0">
                  <a:latin typeface="ＭＳ Ｐゴシック" panose="020B0600070205080204" pitchFamily="50" charset="-128"/>
                  <a:ea typeface="ＭＳ Ｐゴシック" panose="020B0600070205080204" pitchFamily="50" charset="-128"/>
                </a:rPr>
                <a:t>イレまで我慢できずに</a:t>
              </a:r>
              <a:br>
                <a:rPr lang="ja-JP" altLang="en-US" sz="2215" dirty="0">
                  <a:latin typeface="ＭＳ Ｐゴシック" panose="020B0600070205080204" pitchFamily="50" charset="-128"/>
                  <a:ea typeface="ＭＳ Ｐゴシック" panose="020B0600070205080204" pitchFamily="50" charset="-128"/>
                </a:rPr>
              </a:br>
              <a:r>
                <a:rPr lang="ja-JP" altLang="en-US" sz="2215" dirty="0">
                  <a:latin typeface="ＭＳ Ｐゴシック" panose="020B0600070205080204" pitchFamily="50" charset="-128"/>
                  <a:ea typeface="ＭＳ Ｐゴシック" panose="020B0600070205080204" pitchFamily="50" charset="-128"/>
                </a:rPr>
                <a:t>漏らすことがある　</a:t>
              </a:r>
              <a:r>
                <a:rPr lang="ja-JP" altLang="en-US" sz="2400" dirty="0">
                  <a:solidFill>
                    <a:srgbClr val="0066FF"/>
                  </a:solidFill>
                  <a:latin typeface="Arial" panose="020B0604020202020204" pitchFamily="34" charset="0"/>
                  <a:ea typeface="ＭＳ Ｐゴシック" panose="020B0600070205080204" pitchFamily="50" charset="-128"/>
                </a:rPr>
                <a:t>切迫性</a:t>
              </a:r>
              <a:r>
                <a:rPr lang="ja-JP" altLang="en-US" sz="2400" dirty="0">
                  <a:solidFill>
                    <a:srgbClr val="0066FF"/>
                  </a:solidFill>
                  <a:latin typeface="ＭＳ Ｐゴシック" panose="020B0600070205080204" pitchFamily="50" charset="-128"/>
                  <a:ea typeface="ＭＳ Ｐゴシック" panose="020B0600070205080204" pitchFamily="50" charset="-128"/>
                </a:rPr>
                <a:t>尿失禁</a:t>
              </a:r>
            </a:p>
          </p:txBody>
        </p:sp>
        <p:grpSp>
          <p:nvGrpSpPr>
            <p:cNvPr id="34822" name="Group 14"/>
            <p:cNvGrpSpPr>
              <a:grpSpLocks/>
            </p:cNvGrpSpPr>
            <p:nvPr/>
          </p:nvGrpSpPr>
          <p:grpSpPr bwMode="auto">
            <a:xfrm>
              <a:off x="3035" y="1433"/>
              <a:ext cx="2343" cy="2300"/>
              <a:chOff x="2683" y="1201"/>
              <a:chExt cx="2670" cy="2636"/>
            </a:xfrm>
          </p:grpSpPr>
          <p:sp>
            <p:nvSpPr>
              <p:cNvPr id="34823" name="AutoShape 15"/>
              <p:cNvSpPr>
                <a:spLocks noChangeAspect="1" noChangeArrowheads="1" noTextEdit="1"/>
              </p:cNvSpPr>
              <p:nvPr/>
            </p:nvSpPr>
            <p:spPr bwMode="auto">
              <a:xfrm>
                <a:off x="2683" y="1201"/>
                <a:ext cx="2670" cy="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77"/>
              </a:p>
            </p:txBody>
          </p:sp>
          <p:sp>
            <p:nvSpPr>
              <p:cNvPr id="34824" name="Freeform 16"/>
              <p:cNvSpPr>
                <a:spLocks/>
              </p:cNvSpPr>
              <p:nvPr/>
            </p:nvSpPr>
            <p:spPr bwMode="auto">
              <a:xfrm>
                <a:off x="2683" y="1201"/>
                <a:ext cx="2670" cy="2636"/>
              </a:xfrm>
              <a:custGeom>
                <a:avLst/>
                <a:gdLst>
                  <a:gd name="T0" fmla="*/ 1363 w 2670"/>
                  <a:gd name="T1" fmla="*/ 0 h 2636"/>
                  <a:gd name="T2" fmla="*/ 1529 w 2670"/>
                  <a:gd name="T3" fmla="*/ 20 h 2636"/>
                  <a:gd name="T4" fmla="*/ 1567 w 2670"/>
                  <a:gd name="T5" fmla="*/ 57 h 2636"/>
                  <a:gd name="T6" fmla="*/ 1544 w 2670"/>
                  <a:gd name="T7" fmla="*/ 121 h 2636"/>
                  <a:gd name="T8" fmla="*/ 1580 w 2670"/>
                  <a:gd name="T9" fmla="*/ 152 h 2636"/>
                  <a:gd name="T10" fmla="*/ 1808 w 2670"/>
                  <a:gd name="T11" fmla="*/ 175 h 2636"/>
                  <a:gd name="T12" fmla="*/ 2227 w 2670"/>
                  <a:gd name="T13" fmla="*/ 215 h 2636"/>
                  <a:gd name="T14" fmla="*/ 2417 w 2670"/>
                  <a:gd name="T15" fmla="*/ 270 h 2636"/>
                  <a:gd name="T16" fmla="*/ 2537 w 2670"/>
                  <a:gd name="T17" fmla="*/ 337 h 2636"/>
                  <a:gd name="T18" fmla="*/ 2633 w 2670"/>
                  <a:gd name="T19" fmla="*/ 435 h 2636"/>
                  <a:gd name="T20" fmla="*/ 2670 w 2670"/>
                  <a:gd name="T21" fmla="*/ 557 h 2636"/>
                  <a:gd name="T22" fmla="*/ 2652 w 2670"/>
                  <a:gd name="T23" fmla="*/ 635 h 2636"/>
                  <a:gd name="T24" fmla="*/ 2595 w 2670"/>
                  <a:gd name="T25" fmla="*/ 731 h 2636"/>
                  <a:gd name="T26" fmla="*/ 2467 w 2670"/>
                  <a:gd name="T27" fmla="*/ 843 h 2636"/>
                  <a:gd name="T28" fmla="*/ 2269 w 2670"/>
                  <a:gd name="T29" fmla="*/ 971 h 2636"/>
                  <a:gd name="T30" fmla="*/ 2213 w 2670"/>
                  <a:gd name="T31" fmla="*/ 1042 h 2636"/>
                  <a:gd name="T32" fmla="*/ 2223 w 2670"/>
                  <a:gd name="T33" fmla="*/ 1161 h 2636"/>
                  <a:gd name="T34" fmla="*/ 2257 w 2670"/>
                  <a:gd name="T35" fmla="*/ 1231 h 2636"/>
                  <a:gd name="T36" fmla="*/ 2329 w 2670"/>
                  <a:gd name="T37" fmla="*/ 1268 h 2636"/>
                  <a:gd name="T38" fmla="*/ 2432 w 2670"/>
                  <a:gd name="T39" fmla="*/ 1338 h 2636"/>
                  <a:gd name="T40" fmla="*/ 2487 w 2670"/>
                  <a:gd name="T41" fmla="*/ 1428 h 2636"/>
                  <a:gd name="T42" fmla="*/ 2506 w 2670"/>
                  <a:gd name="T43" fmla="*/ 1529 h 2636"/>
                  <a:gd name="T44" fmla="*/ 2468 w 2670"/>
                  <a:gd name="T45" fmla="*/ 1714 h 2636"/>
                  <a:gd name="T46" fmla="*/ 2353 w 2670"/>
                  <a:gd name="T47" fmla="*/ 1929 h 2636"/>
                  <a:gd name="T48" fmla="*/ 2211 w 2670"/>
                  <a:gd name="T49" fmla="*/ 2098 h 2636"/>
                  <a:gd name="T50" fmla="*/ 2111 w 2670"/>
                  <a:gd name="T51" fmla="*/ 2175 h 2636"/>
                  <a:gd name="T52" fmla="*/ 2012 w 2670"/>
                  <a:gd name="T53" fmla="*/ 2255 h 2636"/>
                  <a:gd name="T54" fmla="*/ 2004 w 2670"/>
                  <a:gd name="T55" fmla="*/ 2335 h 2636"/>
                  <a:gd name="T56" fmla="*/ 2041 w 2670"/>
                  <a:gd name="T57" fmla="*/ 2445 h 2636"/>
                  <a:gd name="T58" fmla="*/ 2017 w 2670"/>
                  <a:gd name="T59" fmla="*/ 2505 h 2636"/>
                  <a:gd name="T60" fmla="*/ 1921 w 2670"/>
                  <a:gd name="T61" fmla="*/ 2544 h 2636"/>
                  <a:gd name="T62" fmla="*/ 1548 w 2670"/>
                  <a:gd name="T63" fmla="*/ 2612 h 2636"/>
                  <a:gd name="T64" fmla="*/ 1147 w 2670"/>
                  <a:gd name="T65" fmla="*/ 2636 h 2636"/>
                  <a:gd name="T66" fmla="*/ 764 w 2670"/>
                  <a:gd name="T67" fmla="*/ 2595 h 2636"/>
                  <a:gd name="T68" fmla="*/ 214 w 2670"/>
                  <a:gd name="T69" fmla="*/ 2494 h 2636"/>
                  <a:gd name="T70" fmla="*/ 60 w 2670"/>
                  <a:gd name="T71" fmla="*/ 2433 h 2636"/>
                  <a:gd name="T72" fmla="*/ 1 w 2670"/>
                  <a:gd name="T73" fmla="*/ 2369 h 2636"/>
                  <a:gd name="T74" fmla="*/ 33 w 2670"/>
                  <a:gd name="T75" fmla="*/ 2301 h 2636"/>
                  <a:gd name="T76" fmla="*/ 131 w 2670"/>
                  <a:gd name="T77" fmla="*/ 2226 h 2636"/>
                  <a:gd name="T78" fmla="*/ 167 w 2670"/>
                  <a:gd name="T79" fmla="*/ 2162 h 2636"/>
                  <a:gd name="T80" fmla="*/ 152 w 2670"/>
                  <a:gd name="T81" fmla="*/ 2101 h 2636"/>
                  <a:gd name="T82" fmla="*/ 84 w 2670"/>
                  <a:gd name="T83" fmla="*/ 2024 h 2636"/>
                  <a:gd name="T84" fmla="*/ 41 w 2670"/>
                  <a:gd name="T85" fmla="*/ 1971 h 2636"/>
                  <a:gd name="T86" fmla="*/ 43 w 2670"/>
                  <a:gd name="T87" fmla="*/ 1936 h 2636"/>
                  <a:gd name="T88" fmla="*/ 98 w 2670"/>
                  <a:gd name="T89" fmla="*/ 1872 h 2636"/>
                  <a:gd name="T90" fmla="*/ 88 w 2670"/>
                  <a:gd name="T91" fmla="*/ 1827 h 2636"/>
                  <a:gd name="T92" fmla="*/ 28 w 2670"/>
                  <a:gd name="T93" fmla="*/ 1727 h 2636"/>
                  <a:gd name="T94" fmla="*/ 14 w 2670"/>
                  <a:gd name="T95" fmla="*/ 1624 h 2636"/>
                  <a:gd name="T96" fmla="*/ 51 w 2670"/>
                  <a:gd name="T97" fmla="*/ 1544 h 2636"/>
                  <a:gd name="T98" fmla="*/ 210 w 2670"/>
                  <a:gd name="T99" fmla="*/ 1394 h 2636"/>
                  <a:gd name="T100" fmla="*/ 259 w 2670"/>
                  <a:gd name="T101" fmla="*/ 1318 h 2636"/>
                  <a:gd name="T102" fmla="*/ 282 w 2670"/>
                  <a:gd name="T103" fmla="*/ 1216 h 2636"/>
                  <a:gd name="T104" fmla="*/ 255 w 2670"/>
                  <a:gd name="T105" fmla="*/ 1086 h 2636"/>
                  <a:gd name="T106" fmla="*/ 157 w 2670"/>
                  <a:gd name="T107" fmla="*/ 922 h 2636"/>
                  <a:gd name="T108" fmla="*/ 77 w 2670"/>
                  <a:gd name="T109" fmla="*/ 807 h 2636"/>
                  <a:gd name="T110" fmla="*/ 33 w 2670"/>
                  <a:gd name="T111" fmla="*/ 692 h 2636"/>
                  <a:gd name="T112" fmla="*/ 19 w 2670"/>
                  <a:gd name="T113" fmla="*/ 573 h 2636"/>
                  <a:gd name="T114" fmla="*/ 37 w 2670"/>
                  <a:gd name="T115" fmla="*/ 455 h 2636"/>
                  <a:gd name="T116" fmla="*/ 85 w 2670"/>
                  <a:gd name="T117" fmla="*/ 345 h 2636"/>
                  <a:gd name="T118" fmla="*/ 153 w 2670"/>
                  <a:gd name="T119" fmla="*/ 263 h 2636"/>
                  <a:gd name="T120" fmla="*/ 280 w 2670"/>
                  <a:gd name="T121" fmla="*/ 175 h 2636"/>
                  <a:gd name="T122" fmla="*/ 489 w 2670"/>
                  <a:gd name="T123" fmla="*/ 93 h 2636"/>
                  <a:gd name="T124" fmla="*/ 909 w 2670"/>
                  <a:gd name="T125" fmla="*/ 23 h 26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670" h="2636">
                    <a:moveTo>
                      <a:pt x="1146" y="3"/>
                    </a:moveTo>
                    <a:lnTo>
                      <a:pt x="1146" y="3"/>
                    </a:lnTo>
                    <a:lnTo>
                      <a:pt x="1210" y="0"/>
                    </a:lnTo>
                    <a:lnTo>
                      <a:pt x="1267" y="0"/>
                    </a:lnTo>
                    <a:lnTo>
                      <a:pt x="1318" y="0"/>
                    </a:lnTo>
                    <a:lnTo>
                      <a:pt x="1363" y="0"/>
                    </a:lnTo>
                    <a:lnTo>
                      <a:pt x="1402" y="1"/>
                    </a:lnTo>
                    <a:lnTo>
                      <a:pt x="1437" y="4"/>
                    </a:lnTo>
                    <a:lnTo>
                      <a:pt x="1466" y="7"/>
                    </a:lnTo>
                    <a:lnTo>
                      <a:pt x="1491" y="11"/>
                    </a:lnTo>
                    <a:lnTo>
                      <a:pt x="1512" y="15"/>
                    </a:lnTo>
                    <a:lnTo>
                      <a:pt x="1529" y="20"/>
                    </a:lnTo>
                    <a:lnTo>
                      <a:pt x="1543" y="26"/>
                    </a:lnTo>
                    <a:lnTo>
                      <a:pt x="1552" y="31"/>
                    </a:lnTo>
                    <a:lnTo>
                      <a:pt x="1559" y="37"/>
                    </a:lnTo>
                    <a:lnTo>
                      <a:pt x="1565" y="43"/>
                    </a:lnTo>
                    <a:lnTo>
                      <a:pt x="1567" y="50"/>
                    </a:lnTo>
                    <a:lnTo>
                      <a:pt x="1567" y="57"/>
                    </a:lnTo>
                    <a:lnTo>
                      <a:pt x="1567" y="64"/>
                    </a:lnTo>
                    <a:lnTo>
                      <a:pt x="1565" y="72"/>
                    </a:lnTo>
                    <a:lnTo>
                      <a:pt x="1558" y="87"/>
                    </a:lnTo>
                    <a:lnTo>
                      <a:pt x="1551" y="100"/>
                    </a:lnTo>
                    <a:lnTo>
                      <a:pt x="1546" y="114"/>
                    </a:lnTo>
                    <a:lnTo>
                      <a:pt x="1544" y="121"/>
                    </a:lnTo>
                    <a:lnTo>
                      <a:pt x="1544" y="127"/>
                    </a:lnTo>
                    <a:lnTo>
                      <a:pt x="1547" y="133"/>
                    </a:lnTo>
                    <a:lnTo>
                      <a:pt x="1551" y="138"/>
                    </a:lnTo>
                    <a:lnTo>
                      <a:pt x="1558" y="144"/>
                    </a:lnTo>
                    <a:lnTo>
                      <a:pt x="1567" y="148"/>
                    </a:lnTo>
                    <a:lnTo>
                      <a:pt x="1580" y="152"/>
                    </a:lnTo>
                    <a:lnTo>
                      <a:pt x="1596" y="154"/>
                    </a:lnTo>
                    <a:lnTo>
                      <a:pt x="1645" y="161"/>
                    </a:lnTo>
                    <a:lnTo>
                      <a:pt x="1697" y="167"/>
                    </a:lnTo>
                    <a:lnTo>
                      <a:pt x="1752" y="171"/>
                    </a:lnTo>
                    <a:lnTo>
                      <a:pt x="1808" y="175"/>
                    </a:lnTo>
                    <a:lnTo>
                      <a:pt x="1928" y="183"/>
                    </a:lnTo>
                    <a:lnTo>
                      <a:pt x="1987" y="187"/>
                    </a:lnTo>
                    <a:lnTo>
                      <a:pt x="2048" y="192"/>
                    </a:lnTo>
                    <a:lnTo>
                      <a:pt x="2109" y="199"/>
                    </a:lnTo>
                    <a:lnTo>
                      <a:pt x="2169" y="206"/>
                    </a:lnTo>
                    <a:lnTo>
                      <a:pt x="2227" y="215"/>
                    </a:lnTo>
                    <a:lnTo>
                      <a:pt x="2284" y="228"/>
                    </a:lnTo>
                    <a:lnTo>
                      <a:pt x="2312" y="234"/>
                    </a:lnTo>
                    <a:lnTo>
                      <a:pt x="2339" y="242"/>
                    </a:lnTo>
                    <a:lnTo>
                      <a:pt x="2365" y="251"/>
                    </a:lnTo>
                    <a:lnTo>
                      <a:pt x="2391" y="259"/>
                    </a:lnTo>
                    <a:lnTo>
                      <a:pt x="2417" y="270"/>
                    </a:lnTo>
                    <a:lnTo>
                      <a:pt x="2441" y="279"/>
                    </a:lnTo>
                    <a:lnTo>
                      <a:pt x="2464" y="291"/>
                    </a:lnTo>
                    <a:lnTo>
                      <a:pt x="2486" y="303"/>
                    </a:lnTo>
                    <a:lnTo>
                      <a:pt x="2520" y="325"/>
                    </a:lnTo>
                    <a:lnTo>
                      <a:pt x="2537" y="337"/>
                    </a:lnTo>
                    <a:lnTo>
                      <a:pt x="2554" y="351"/>
                    </a:lnTo>
                    <a:lnTo>
                      <a:pt x="2571" y="366"/>
                    </a:lnTo>
                    <a:lnTo>
                      <a:pt x="2589" y="382"/>
                    </a:lnTo>
                    <a:lnTo>
                      <a:pt x="2605" y="398"/>
                    </a:lnTo>
                    <a:lnTo>
                      <a:pt x="2620" y="416"/>
                    </a:lnTo>
                    <a:lnTo>
                      <a:pt x="2633" y="435"/>
                    </a:lnTo>
                    <a:lnTo>
                      <a:pt x="2644" y="455"/>
                    </a:lnTo>
                    <a:lnTo>
                      <a:pt x="2655" y="475"/>
                    </a:lnTo>
                    <a:lnTo>
                      <a:pt x="2663" y="498"/>
                    </a:lnTo>
                    <a:lnTo>
                      <a:pt x="2667" y="520"/>
                    </a:lnTo>
                    <a:lnTo>
                      <a:pt x="2670" y="545"/>
                    </a:lnTo>
                    <a:lnTo>
                      <a:pt x="2670" y="557"/>
                    </a:lnTo>
                    <a:lnTo>
                      <a:pt x="2669" y="569"/>
                    </a:lnTo>
                    <a:lnTo>
                      <a:pt x="2667" y="581"/>
                    </a:lnTo>
                    <a:lnTo>
                      <a:pt x="2665" y="595"/>
                    </a:lnTo>
                    <a:lnTo>
                      <a:pt x="2659" y="615"/>
                    </a:lnTo>
                    <a:lnTo>
                      <a:pt x="2652" y="635"/>
                    </a:lnTo>
                    <a:lnTo>
                      <a:pt x="2646" y="653"/>
                    </a:lnTo>
                    <a:lnTo>
                      <a:pt x="2636" y="671"/>
                    </a:lnTo>
                    <a:lnTo>
                      <a:pt x="2628" y="687"/>
                    </a:lnTo>
                    <a:lnTo>
                      <a:pt x="2617" y="703"/>
                    </a:lnTo>
                    <a:lnTo>
                      <a:pt x="2606" y="717"/>
                    </a:lnTo>
                    <a:lnTo>
                      <a:pt x="2595" y="731"/>
                    </a:lnTo>
                    <a:lnTo>
                      <a:pt x="2571" y="757"/>
                    </a:lnTo>
                    <a:lnTo>
                      <a:pt x="2545" y="780"/>
                    </a:lnTo>
                    <a:lnTo>
                      <a:pt x="2518" y="803"/>
                    </a:lnTo>
                    <a:lnTo>
                      <a:pt x="2490" y="826"/>
                    </a:lnTo>
                    <a:lnTo>
                      <a:pt x="2467" y="843"/>
                    </a:lnTo>
                    <a:lnTo>
                      <a:pt x="2430" y="864"/>
                    </a:lnTo>
                    <a:lnTo>
                      <a:pt x="2384" y="891"/>
                    </a:lnTo>
                    <a:lnTo>
                      <a:pt x="2337" y="922"/>
                    </a:lnTo>
                    <a:lnTo>
                      <a:pt x="2312" y="939"/>
                    </a:lnTo>
                    <a:lnTo>
                      <a:pt x="2291" y="955"/>
                    </a:lnTo>
                    <a:lnTo>
                      <a:pt x="2269" y="971"/>
                    </a:lnTo>
                    <a:lnTo>
                      <a:pt x="2250" y="987"/>
                    </a:lnTo>
                    <a:lnTo>
                      <a:pt x="2235" y="1004"/>
                    </a:lnTo>
                    <a:lnTo>
                      <a:pt x="2223" y="1019"/>
                    </a:lnTo>
                    <a:lnTo>
                      <a:pt x="2219" y="1027"/>
                    </a:lnTo>
                    <a:lnTo>
                      <a:pt x="2215" y="1034"/>
                    </a:lnTo>
                    <a:lnTo>
                      <a:pt x="2213" y="1042"/>
                    </a:lnTo>
                    <a:lnTo>
                      <a:pt x="2212" y="1048"/>
                    </a:lnTo>
                    <a:lnTo>
                      <a:pt x="2212" y="1082"/>
                    </a:lnTo>
                    <a:lnTo>
                      <a:pt x="2215" y="1115"/>
                    </a:lnTo>
                    <a:lnTo>
                      <a:pt x="2219" y="1146"/>
                    </a:lnTo>
                    <a:lnTo>
                      <a:pt x="2223" y="1161"/>
                    </a:lnTo>
                    <a:lnTo>
                      <a:pt x="2227" y="1176"/>
                    </a:lnTo>
                    <a:lnTo>
                      <a:pt x="2231" y="1188"/>
                    </a:lnTo>
                    <a:lnTo>
                      <a:pt x="2237" y="1200"/>
                    </a:lnTo>
                    <a:lnTo>
                      <a:pt x="2242" y="1212"/>
                    </a:lnTo>
                    <a:lnTo>
                      <a:pt x="2249" y="1222"/>
                    </a:lnTo>
                    <a:lnTo>
                      <a:pt x="2257" y="1231"/>
                    </a:lnTo>
                    <a:lnTo>
                      <a:pt x="2265" y="1238"/>
                    </a:lnTo>
                    <a:lnTo>
                      <a:pt x="2274" y="1245"/>
                    </a:lnTo>
                    <a:lnTo>
                      <a:pt x="2284" y="1249"/>
                    </a:lnTo>
                    <a:lnTo>
                      <a:pt x="2307" y="1258"/>
                    </a:lnTo>
                    <a:lnTo>
                      <a:pt x="2329" y="1268"/>
                    </a:lnTo>
                    <a:lnTo>
                      <a:pt x="2350" y="1277"/>
                    </a:lnTo>
                    <a:lnTo>
                      <a:pt x="2369" y="1288"/>
                    </a:lnTo>
                    <a:lnTo>
                      <a:pt x="2387" y="1300"/>
                    </a:lnTo>
                    <a:lnTo>
                      <a:pt x="2403" y="1313"/>
                    </a:lnTo>
                    <a:lnTo>
                      <a:pt x="2418" y="1325"/>
                    </a:lnTo>
                    <a:lnTo>
                      <a:pt x="2432" y="1338"/>
                    </a:lnTo>
                    <a:lnTo>
                      <a:pt x="2444" y="1352"/>
                    </a:lnTo>
                    <a:lnTo>
                      <a:pt x="2455" y="1365"/>
                    </a:lnTo>
                    <a:lnTo>
                      <a:pt x="2464" y="1380"/>
                    </a:lnTo>
                    <a:lnTo>
                      <a:pt x="2474" y="1395"/>
                    </a:lnTo>
                    <a:lnTo>
                      <a:pt x="2482" y="1411"/>
                    </a:lnTo>
                    <a:lnTo>
                      <a:pt x="2487" y="1428"/>
                    </a:lnTo>
                    <a:lnTo>
                      <a:pt x="2494" y="1443"/>
                    </a:lnTo>
                    <a:lnTo>
                      <a:pt x="2498" y="1460"/>
                    </a:lnTo>
                    <a:lnTo>
                      <a:pt x="2501" y="1476"/>
                    </a:lnTo>
                    <a:lnTo>
                      <a:pt x="2503" y="1494"/>
                    </a:lnTo>
                    <a:lnTo>
                      <a:pt x="2505" y="1512"/>
                    </a:lnTo>
                    <a:lnTo>
                      <a:pt x="2506" y="1529"/>
                    </a:lnTo>
                    <a:lnTo>
                      <a:pt x="2506" y="1547"/>
                    </a:lnTo>
                    <a:lnTo>
                      <a:pt x="2505" y="1565"/>
                    </a:lnTo>
                    <a:lnTo>
                      <a:pt x="2499" y="1601"/>
                    </a:lnTo>
                    <a:lnTo>
                      <a:pt x="2493" y="1638"/>
                    </a:lnTo>
                    <a:lnTo>
                      <a:pt x="2482" y="1676"/>
                    </a:lnTo>
                    <a:lnTo>
                      <a:pt x="2468" y="1714"/>
                    </a:lnTo>
                    <a:lnTo>
                      <a:pt x="2453" y="1750"/>
                    </a:lnTo>
                    <a:lnTo>
                      <a:pt x="2437" y="1787"/>
                    </a:lnTo>
                    <a:lnTo>
                      <a:pt x="2418" y="1823"/>
                    </a:lnTo>
                    <a:lnTo>
                      <a:pt x="2398" y="1860"/>
                    </a:lnTo>
                    <a:lnTo>
                      <a:pt x="2376" y="1895"/>
                    </a:lnTo>
                    <a:lnTo>
                      <a:pt x="2353" y="1929"/>
                    </a:lnTo>
                    <a:lnTo>
                      <a:pt x="2329" y="1961"/>
                    </a:lnTo>
                    <a:lnTo>
                      <a:pt x="2306" y="1993"/>
                    </a:lnTo>
                    <a:lnTo>
                      <a:pt x="2281" y="2022"/>
                    </a:lnTo>
                    <a:lnTo>
                      <a:pt x="2257" y="2049"/>
                    </a:lnTo>
                    <a:lnTo>
                      <a:pt x="2234" y="2075"/>
                    </a:lnTo>
                    <a:lnTo>
                      <a:pt x="2211" y="2098"/>
                    </a:lnTo>
                    <a:lnTo>
                      <a:pt x="2188" y="2120"/>
                    </a:lnTo>
                    <a:lnTo>
                      <a:pt x="2166" y="2138"/>
                    </a:lnTo>
                    <a:lnTo>
                      <a:pt x="2146" y="2154"/>
                    </a:lnTo>
                    <a:lnTo>
                      <a:pt x="2127" y="2166"/>
                    </a:lnTo>
                    <a:lnTo>
                      <a:pt x="2111" y="2175"/>
                    </a:lnTo>
                    <a:lnTo>
                      <a:pt x="2085" y="2189"/>
                    </a:lnTo>
                    <a:lnTo>
                      <a:pt x="2064" y="2203"/>
                    </a:lnTo>
                    <a:lnTo>
                      <a:pt x="2047" y="2216"/>
                    </a:lnTo>
                    <a:lnTo>
                      <a:pt x="2032" y="2228"/>
                    </a:lnTo>
                    <a:lnTo>
                      <a:pt x="2021" y="2242"/>
                    </a:lnTo>
                    <a:lnTo>
                      <a:pt x="2012" y="2255"/>
                    </a:lnTo>
                    <a:lnTo>
                      <a:pt x="2006" y="2269"/>
                    </a:lnTo>
                    <a:lnTo>
                      <a:pt x="2002" y="2282"/>
                    </a:lnTo>
                    <a:lnTo>
                      <a:pt x="2001" y="2296"/>
                    </a:lnTo>
                    <a:lnTo>
                      <a:pt x="1999" y="2310"/>
                    </a:lnTo>
                    <a:lnTo>
                      <a:pt x="2001" y="2322"/>
                    </a:lnTo>
                    <a:lnTo>
                      <a:pt x="2004" y="2335"/>
                    </a:lnTo>
                    <a:lnTo>
                      <a:pt x="2008" y="2349"/>
                    </a:lnTo>
                    <a:lnTo>
                      <a:pt x="2012" y="2361"/>
                    </a:lnTo>
                    <a:lnTo>
                      <a:pt x="2022" y="2385"/>
                    </a:lnTo>
                    <a:lnTo>
                      <a:pt x="2032" y="2410"/>
                    </a:lnTo>
                    <a:lnTo>
                      <a:pt x="2039" y="2433"/>
                    </a:lnTo>
                    <a:lnTo>
                      <a:pt x="2041" y="2445"/>
                    </a:lnTo>
                    <a:lnTo>
                      <a:pt x="2041" y="2456"/>
                    </a:lnTo>
                    <a:lnTo>
                      <a:pt x="2041" y="2465"/>
                    </a:lnTo>
                    <a:lnTo>
                      <a:pt x="2039" y="2476"/>
                    </a:lnTo>
                    <a:lnTo>
                      <a:pt x="2033" y="2486"/>
                    </a:lnTo>
                    <a:lnTo>
                      <a:pt x="2027" y="2495"/>
                    </a:lnTo>
                    <a:lnTo>
                      <a:pt x="2017" y="2505"/>
                    </a:lnTo>
                    <a:lnTo>
                      <a:pt x="2005" y="2514"/>
                    </a:lnTo>
                    <a:lnTo>
                      <a:pt x="1989" y="2522"/>
                    </a:lnTo>
                    <a:lnTo>
                      <a:pt x="1970" y="2529"/>
                    </a:lnTo>
                    <a:lnTo>
                      <a:pt x="1948" y="2537"/>
                    </a:lnTo>
                    <a:lnTo>
                      <a:pt x="1921" y="2544"/>
                    </a:lnTo>
                    <a:lnTo>
                      <a:pt x="1864" y="2556"/>
                    </a:lnTo>
                    <a:lnTo>
                      <a:pt x="1804" y="2570"/>
                    </a:lnTo>
                    <a:lnTo>
                      <a:pt x="1742" y="2580"/>
                    </a:lnTo>
                    <a:lnTo>
                      <a:pt x="1678" y="2591"/>
                    </a:lnTo>
                    <a:lnTo>
                      <a:pt x="1615" y="2602"/>
                    </a:lnTo>
                    <a:lnTo>
                      <a:pt x="1548" y="2612"/>
                    </a:lnTo>
                    <a:lnTo>
                      <a:pt x="1481" y="2618"/>
                    </a:lnTo>
                    <a:lnTo>
                      <a:pt x="1414" y="2625"/>
                    </a:lnTo>
                    <a:lnTo>
                      <a:pt x="1347" y="2631"/>
                    </a:lnTo>
                    <a:lnTo>
                      <a:pt x="1280" y="2635"/>
                    </a:lnTo>
                    <a:lnTo>
                      <a:pt x="1214" y="2636"/>
                    </a:lnTo>
                    <a:lnTo>
                      <a:pt x="1147" y="2636"/>
                    </a:lnTo>
                    <a:lnTo>
                      <a:pt x="1084" y="2633"/>
                    </a:lnTo>
                    <a:lnTo>
                      <a:pt x="1021" y="2629"/>
                    </a:lnTo>
                    <a:lnTo>
                      <a:pt x="962" y="2622"/>
                    </a:lnTo>
                    <a:lnTo>
                      <a:pt x="904" y="2613"/>
                    </a:lnTo>
                    <a:lnTo>
                      <a:pt x="764" y="2595"/>
                    </a:lnTo>
                    <a:lnTo>
                      <a:pt x="637" y="2578"/>
                    </a:lnTo>
                    <a:lnTo>
                      <a:pt x="523" y="2560"/>
                    </a:lnTo>
                    <a:lnTo>
                      <a:pt x="420" y="2541"/>
                    </a:lnTo>
                    <a:lnTo>
                      <a:pt x="329" y="2522"/>
                    </a:lnTo>
                    <a:lnTo>
                      <a:pt x="249" y="2503"/>
                    </a:lnTo>
                    <a:lnTo>
                      <a:pt x="214" y="2494"/>
                    </a:lnTo>
                    <a:lnTo>
                      <a:pt x="182" y="2484"/>
                    </a:lnTo>
                    <a:lnTo>
                      <a:pt x="152" y="2473"/>
                    </a:lnTo>
                    <a:lnTo>
                      <a:pt x="125" y="2464"/>
                    </a:lnTo>
                    <a:lnTo>
                      <a:pt x="100" y="2453"/>
                    </a:lnTo>
                    <a:lnTo>
                      <a:pt x="79" y="2444"/>
                    </a:lnTo>
                    <a:lnTo>
                      <a:pt x="60" y="2433"/>
                    </a:lnTo>
                    <a:lnTo>
                      <a:pt x="43" y="2422"/>
                    </a:lnTo>
                    <a:lnTo>
                      <a:pt x="30" y="2412"/>
                    </a:lnTo>
                    <a:lnTo>
                      <a:pt x="19" y="2402"/>
                    </a:lnTo>
                    <a:lnTo>
                      <a:pt x="11" y="2391"/>
                    </a:lnTo>
                    <a:lnTo>
                      <a:pt x="4" y="2380"/>
                    </a:lnTo>
                    <a:lnTo>
                      <a:pt x="1" y="2369"/>
                    </a:lnTo>
                    <a:lnTo>
                      <a:pt x="0" y="2357"/>
                    </a:lnTo>
                    <a:lnTo>
                      <a:pt x="1" y="2346"/>
                    </a:lnTo>
                    <a:lnTo>
                      <a:pt x="5" y="2335"/>
                    </a:lnTo>
                    <a:lnTo>
                      <a:pt x="12" y="2324"/>
                    </a:lnTo>
                    <a:lnTo>
                      <a:pt x="22" y="2312"/>
                    </a:lnTo>
                    <a:lnTo>
                      <a:pt x="33" y="2301"/>
                    </a:lnTo>
                    <a:lnTo>
                      <a:pt x="46" y="2289"/>
                    </a:lnTo>
                    <a:lnTo>
                      <a:pt x="72" y="2272"/>
                    </a:lnTo>
                    <a:lnTo>
                      <a:pt x="102" y="2250"/>
                    </a:lnTo>
                    <a:lnTo>
                      <a:pt x="116" y="2238"/>
                    </a:lnTo>
                    <a:lnTo>
                      <a:pt x="131" y="2226"/>
                    </a:lnTo>
                    <a:lnTo>
                      <a:pt x="144" y="2211"/>
                    </a:lnTo>
                    <a:lnTo>
                      <a:pt x="154" y="2196"/>
                    </a:lnTo>
                    <a:lnTo>
                      <a:pt x="158" y="2188"/>
                    </a:lnTo>
                    <a:lnTo>
                      <a:pt x="163" y="2180"/>
                    </a:lnTo>
                    <a:lnTo>
                      <a:pt x="164" y="2171"/>
                    </a:lnTo>
                    <a:lnTo>
                      <a:pt x="167" y="2162"/>
                    </a:lnTo>
                    <a:lnTo>
                      <a:pt x="167" y="2152"/>
                    </a:lnTo>
                    <a:lnTo>
                      <a:pt x="167" y="2143"/>
                    </a:lnTo>
                    <a:lnTo>
                      <a:pt x="165" y="2133"/>
                    </a:lnTo>
                    <a:lnTo>
                      <a:pt x="163" y="2123"/>
                    </a:lnTo>
                    <a:lnTo>
                      <a:pt x="158" y="2112"/>
                    </a:lnTo>
                    <a:lnTo>
                      <a:pt x="152" y="2101"/>
                    </a:lnTo>
                    <a:lnTo>
                      <a:pt x="145" y="2089"/>
                    </a:lnTo>
                    <a:lnTo>
                      <a:pt x="137" y="2077"/>
                    </a:lnTo>
                    <a:lnTo>
                      <a:pt x="126" y="2064"/>
                    </a:lnTo>
                    <a:lnTo>
                      <a:pt x="114" y="2051"/>
                    </a:lnTo>
                    <a:lnTo>
                      <a:pt x="100" y="2037"/>
                    </a:lnTo>
                    <a:lnTo>
                      <a:pt x="84" y="2024"/>
                    </a:lnTo>
                    <a:lnTo>
                      <a:pt x="62" y="2003"/>
                    </a:lnTo>
                    <a:lnTo>
                      <a:pt x="54" y="1995"/>
                    </a:lnTo>
                    <a:lnTo>
                      <a:pt x="49" y="1987"/>
                    </a:lnTo>
                    <a:lnTo>
                      <a:pt x="43" y="1979"/>
                    </a:lnTo>
                    <a:lnTo>
                      <a:pt x="41" y="1971"/>
                    </a:lnTo>
                    <a:lnTo>
                      <a:pt x="38" y="1964"/>
                    </a:lnTo>
                    <a:lnTo>
                      <a:pt x="38" y="1959"/>
                    </a:lnTo>
                    <a:lnTo>
                      <a:pt x="38" y="1952"/>
                    </a:lnTo>
                    <a:lnTo>
                      <a:pt x="39" y="1947"/>
                    </a:lnTo>
                    <a:lnTo>
                      <a:pt x="41" y="1941"/>
                    </a:lnTo>
                    <a:lnTo>
                      <a:pt x="43" y="1936"/>
                    </a:lnTo>
                    <a:lnTo>
                      <a:pt x="51" y="1926"/>
                    </a:lnTo>
                    <a:lnTo>
                      <a:pt x="61" y="1917"/>
                    </a:lnTo>
                    <a:lnTo>
                      <a:pt x="80" y="1899"/>
                    </a:lnTo>
                    <a:lnTo>
                      <a:pt x="89" y="1888"/>
                    </a:lnTo>
                    <a:lnTo>
                      <a:pt x="95" y="1877"/>
                    </a:lnTo>
                    <a:lnTo>
                      <a:pt x="98" y="1872"/>
                    </a:lnTo>
                    <a:lnTo>
                      <a:pt x="99" y="1865"/>
                    </a:lnTo>
                    <a:lnTo>
                      <a:pt x="99" y="1858"/>
                    </a:lnTo>
                    <a:lnTo>
                      <a:pt x="99" y="1852"/>
                    </a:lnTo>
                    <a:lnTo>
                      <a:pt x="96" y="1844"/>
                    </a:lnTo>
                    <a:lnTo>
                      <a:pt x="93" y="1835"/>
                    </a:lnTo>
                    <a:lnTo>
                      <a:pt x="88" y="1827"/>
                    </a:lnTo>
                    <a:lnTo>
                      <a:pt x="81" y="1818"/>
                    </a:lnTo>
                    <a:lnTo>
                      <a:pt x="65" y="1793"/>
                    </a:lnTo>
                    <a:lnTo>
                      <a:pt x="50" y="1770"/>
                    </a:lnTo>
                    <a:lnTo>
                      <a:pt x="38" y="1749"/>
                    </a:lnTo>
                    <a:lnTo>
                      <a:pt x="28" y="1727"/>
                    </a:lnTo>
                    <a:lnTo>
                      <a:pt x="22" y="1708"/>
                    </a:lnTo>
                    <a:lnTo>
                      <a:pt x="16" y="1689"/>
                    </a:lnTo>
                    <a:lnTo>
                      <a:pt x="12" y="1672"/>
                    </a:lnTo>
                    <a:lnTo>
                      <a:pt x="11" y="1655"/>
                    </a:lnTo>
                    <a:lnTo>
                      <a:pt x="11" y="1639"/>
                    </a:lnTo>
                    <a:lnTo>
                      <a:pt x="14" y="1624"/>
                    </a:lnTo>
                    <a:lnTo>
                      <a:pt x="16" y="1609"/>
                    </a:lnTo>
                    <a:lnTo>
                      <a:pt x="22" y="1596"/>
                    </a:lnTo>
                    <a:lnTo>
                      <a:pt x="27" y="1582"/>
                    </a:lnTo>
                    <a:lnTo>
                      <a:pt x="34" y="1569"/>
                    </a:lnTo>
                    <a:lnTo>
                      <a:pt x="42" y="1556"/>
                    </a:lnTo>
                    <a:lnTo>
                      <a:pt x="51" y="1544"/>
                    </a:lnTo>
                    <a:lnTo>
                      <a:pt x="73" y="1521"/>
                    </a:lnTo>
                    <a:lnTo>
                      <a:pt x="96" y="1500"/>
                    </a:lnTo>
                    <a:lnTo>
                      <a:pt x="148" y="1455"/>
                    </a:lnTo>
                    <a:lnTo>
                      <a:pt x="173" y="1432"/>
                    </a:lnTo>
                    <a:lnTo>
                      <a:pt x="198" y="1407"/>
                    </a:lnTo>
                    <a:lnTo>
                      <a:pt x="210" y="1394"/>
                    </a:lnTo>
                    <a:lnTo>
                      <a:pt x="221" y="1380"/>
                    </a:lnTo>
                    <a:lnTo>
                      <a:pt x="232" y="1367"/>
                    </a:lnTo>
                    <a:lnTo>
                      <a:pt x="241" y="1352"/>
                    </a:lnTo>
                    <a:lnTo>
                      <a:pt x="251" y="1334"/>
                    </a:lnTo>
                    <a:lnTo>
                      <a:pt x="259" y="1318"/>
                    </a:lnTo>
                    <a:lnTo>
                      <a:pt x="266" y="1300"/>
                    </a:lnTo>
                    <a:lnTo>
                      <a:pt x="271" y="1284"/>
                    </a:lnTo>
                    <a:lnTo>
                      <a:pt x="276" y="1267"/>
                    </a:lnTo>
                    <a:lnTo>
                      <a:pt x="279" y="1250"/>
                    </a:lnTo>
                    <a:lnTo>
                      <a:pt x="280" y="1233"/>
                    </a:lnTo>
                    <a:lnTo>
                      <a:pt x="282" y="1216"/>
                    </a:lnTo>
                    <a:lnTo>
                      <a:pt x="282" y="1200"/>
                    </a:lnTo>
                    <a:lnTo>
                      <a:pt x="280" y="1183"/>
                    </a:lnTo>
                    <a:lnTo>
                      <a:pt x="278" y="1166"/>
                    </a:lnTo>
                    <a:lnTo>
                      <a:pt x="275" y="1150"/>
                    </a:lnTo>
                    <a:lnTo>
                      <a:pt x="267" y="1119"/>
                    </a:lnTo>
                    <a:lnTo>
                      <a:pt x="255" y="1086"/>
                    </a:lnTo>
                    <a:lnTo>
                      <a:pt x="242" y="1057"/>
                    </a:lnTo>
                    <a:lnTo>
                      <a:pt x="226" y="1027"/>
                    </a:lnTo>
                    <a:lnTo>
                      <a:pt x="210" y="998"/>
                    </a:lnTo>
                    <a:lnTo>
                      <a:pt x="192" y="971"/>
                    </a:lnTo>
                    <a:lnTo>
                      <a:pt x="175" y="945"/>
                    </a:lnTo>
                    <a:lnTo>
                      <a:pt x="157" y="922"/>
                    </a:lnTo>
                    <a:lnTo>
                      <a:pt x="125" y="879"/>
                    </a:lnTo>
                    <a:lnTo>
                      <a:pt x="111" y="862"/>
                    </a:lnTo>
                    <a:lnTo>
                      <a:pt x="99" y="844"/>
                    </a:lnTo>
                    <a:lnTo>
                      <a:pt x="88" y="825"/>
                    </a:lnTo>
                    <a:lnTo>
                      <a:pt x="77" y="807"/>
                    </a:lnTo>
                    <a:lnTo>
                      <a:pt x="68" y="788"/>
                    </a:lnTo>
                    <a:lnTo>
                      <a:pt x="58" y="769"/>
                    </a:lnTo>
                    <a:lnTo>
                      <a:pt x="51" y="750"/>
                    </a:lnTo>
                    <a:lnTo>
                      <a:pt x="43" y="731"/>
                    </a:lnTo>
                    <a:lnTo>
                      <a:pt x="38" y="711"/>
                    </a:lnTo>
                    <a:lnTo>
                      <a:pt x="33" y="692"/>
                    </a:lnTo>
                    <a:lnTo>
                      <a:pt x="28" y="672"/>
                    </a:lnTo>
                    <a:lnTo>
                      <a:pt x="24" y="652"/>
                    </a:lnTo>
                    <a:lnTo>
                      <a:pt x="22" y="633"/>
                    </a:lnTo>
                    <a:lnTo>
                      <a:pt x="20" y="612"/>
                    </a:lnTo>
                    <a:lnTo>
                      <a:pt x="19" y="592"/>
                    </a:lnTo>
                    <a:lnTo>
                      <a:pt x="19" y="573"/>
                    </a:lnTo>
                    <a:lnTo>
                      <a:pt x="19" y="553"/>
                    </a:lnTo>
                    <a:lnTo>
                      <a:pt x="22" y="532"/>
                    </a:lnTo>
                    <a:lnTo>
                      <a:pt x="23" y="513"/>
                    </a:lnTo>
                    <a:lnTo>
                      <a:pt x="27" y="493"/>
                    </a:lnTo>
                    <a:lnTo>
                      <a:pt x="31" y="474"/>
                    </a:lnTo>
                    <a:lnTo>
                      <a:pt x="37" y="455"/>
                    </a:lnTo>
                    <a:lnTo>
                      <a:pt x="42" y="436"/>
                    </a:lnTo>
                    <a:lnTo>
                      <a:pt x="49" y="417"/>
                    </a:lnTo>
                    <a:lnTo>
                      <a:pt x="57" y="400"/>
                    </a:lnTo>
                    <a:lnTo>
                      <a:pt x="66" y="381"/>
                    </a:lnTo>
                    <a:lnTo>
                      <a:pt x="76" y="363"/>
                    </a:lnTo>
                    <a:lnTo>
                      <a:pt x="85" y="345"/>
                    </a:lnTo>
                    <a:lnTo>
                      <a:pt x="98" y="329"/>
                    </a:lnTo>
                    <a:lnTo>
                      <a:pt x="110" y="312"/>
                    </a:lnTo>
                    <a:lnTo>
                      <a:pt x="122" y="295"/>
                    </a:lnTo>
                    <a:lnTo>
                      <a:pt x="137" y="280"/>
                    </a:lnTo>
                    <a:lnTo>
                      <a:pt x="153" y="263"/>
                    </a:lnTo>
                    <a:lnTo>
                      <a:pt x="172" y="247"/>
                    </a:lnTo>
                    <a:lnTo>
                      <a:pt x="192" y="230"/>
                    </a:lnTo>
                    <a:lnTo>
                      <a:pt x="213" y="215"/>
                    </a:lnTo>
                    <a:lnTo>
                      <a:pt x="234" y="202"/>
                    </a:lnTo>
                    <a:lnTo>
                      <a:pt x="257" y="188"/>
                    </a:lnTo>
                    <a:lnTo>
                      <a:pt x="280" y="175"/>
                    </a:lnTo>
                    <a:lnTo>
                      <a:pt x="303" y="164"/>
                    </a:lnTo>
                    <a:lnTo>
                      <a:pt x="351" y="142"/>
                    </a:lnTo>
                    <a:lnTo>
                      <a:pt x="398" y="123"/>
                    </a:lnTo>
                    <a:lnTo>
                      <a:pt x="444" y="107"/>
                    </a:lnTo>
                    <a:lnTo>
                      <a:pt x="489" y="93"/>
                    </a:lnTo>
                    <a:lnTo>
                      <a:pt x="520" y="85"/>
                    </a:lnTo>
                    <a:lnTo>
                      <a:pt x="555" y="77"/>
                    </a:lnTo>
                    <a:lnTo>
                      <a:pt x="635" y="62"/>
                    </a:lnTo>
                    <a:lnTo>
                      <a:pt x="723" y="47"/>
                    </a:lnTo>
                    <a:lnTo>
                      <a:pt x="817" y="34"/>
                    </a:lnTo>
                    <a:lnTo>
                      <a:pt x="909" y="23"/>
                    </a:lnTo>
                    <a:lnTo>
                      <a:pt x="998" y="14"/>
                    </a:lnTo>
                    <a:lnTo>
                      <a:pt x="1078" y="7"/>
                    </a:lnTo>
                    <a:lnTo>
                      <a:pt x="1146" y="3"/>
                    </a:lnTo>
                    <a:close/>
                  </a:path>
                </a:pathLst>
              </a:custGeom>
              <a:solidFill>
                <a:srgbClr val="7F83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25" name="Freeform 17"/>
              <p:cNvSpPr>
                <a:spLocks/>
              </p:cNvSpPr>
              <p:nvPr/>
            </p:nvSpPr>
            <p:spPr bwMode="auto">
              <a:xfrm>
                <a:off x="2683" y="1201"/>
                <a:ext cx="2670" cy="2636"/>
              </a:xfrm>
              <a:custGeom>
                <a:avLst/>
                <a:gdLst>
                  <a:gd name="T0" fmla="*/ 1363 w 2670"/>
                  <a:gd name="T1" fmla="*/ 0 h 2636"/>
                  <a:gd name="T2" fmla="*/ 1529 w 2670"/>
                  <a:gd name="T3" fmla="*/ 20 h 2636"/>
                  <a:gd name="T4" fmla="*/ 1567 w 2670"/>
                  <a:gd name="T5" fmla="*/ 57 h 2636"/>
                  <a:gd name="T6" fmla="*/ 1544 w 2670"/>
                  <a:gd name="T7" fmla="*/ 121 h 2636"/>
                  <a:gd name="T8" fmla="*/ 1580 w 2670"/>
                  <a:gd name="T9" fmla="*/ 152 h 2636"/>
                  <a:gd name="T10" fmla="*/ 1808 w 2670"/>
                  <a:gd name="T11" fmla="*/ 175 h 2636"/>
                  <a:gd name="T12" fmla="*/ 2227 w 2670"/>
                  <a:gd name="T13" fmla="*/ 215 h 2636"/>
                  <a:gd name="T14" fmla="*/ 2417 w 2670"/>
                  <a:gd name="T15" fmla="*/ 270 h 2636"/>
                  <a:gd name="T16" fmla="*/ 2537 w 2670"/>
                  <a:gd name="T17" fmla="*/ 337 h 2636"/>
                  <a:gd name="T18" fmla="*/ 2633 w 2670"/>
                  <a:gd name="T19" fmla="*/ 435 h 2636"/>
                  <a:gd name="T20" fmla="*/ 2670 w 2670"/>
                  <a:gd name="T21" fmla="*/ 557 h 2636"/>
                  <a:gd name="T22" fmla="*/ 2652 w 2670"/>
                  <a:gd name="T23" fmla="*/ 635 h 2636"/>
                  <a:gd name="T24" fmla="*/ 2595 w 2670"/>
                  <a:gd name="T25" fmla="*/ 731 h 2636"/>
                  <a:gd name="T26" fmla="*/ 2467 w 2670"/>
                  <a:gd name="T27" fmla="*/ 843 h 2636"/>
                  <a:gd name="T28" fmla="*/ 2269 w 2670"/>
                  <a:gd name="T29" fmla="*/ 971 h 2636"/>
                  <a:gd name="T30" fmla="*/ 2213 w 2670"/>
                  <a:gd name="T31" fmla="*/ 1042 h 2636"/>
                  <a:gd name="T32" fmla="*/ 2223 w 2670"/>
                  <a:gd name="T33" fmla="*/ 1161 h 2636"/>
                  <a:gd name="T34" fmla="*/ 2257 w 2670"/>
                  <a:gd name="T35" fmla="*/ 1231 h 2636"/>
                  <a:gd name="T36" fmla="*/ 2329 w 2670"/>
                  <a:gd name="T37" fmla="*/ 1268 h 2636"/>
                  <a:gd name="T38" fmla="*/ 2432 w 2670"/>
                  <a:gd name="T39" fmla="*/ 1338 h 2636"/>
                  <a:gd name="T40" fmla="*/ 2487 w 2670"/>
                  <a:gd name="T41" fmla="*/ 1428 h 2636"/>
                  <a:gd name="T42" fmla="*/ 2506 w 2670"/>
                  <a:gd name="T43" fmla="*/ 1529 h 2636"/>
                  <a:gd name="T44" fmla="*/ 2468 w 2670"/>
                  <a:gd name="T45" fmla="*/ 1714 h 2636"/>
                  <a:gd name="T46" fmla="*/ 2353 w 2670"/>
                  <a:gd name="T47" fmla="*/ 1929 h 2636"/>
                  <a:gd name="T48" fmla="*/ 2211 w 2670"/>
                  <a:gd name="T49" fmla="*/ 2098 h 2636"/>
                  <a:gd name="T50" fmla="*/ 2111 w 2670"/>
                  <a:gd name="T51" fmla="*/ 2175 h 2636"/>
                  <a:gd name="T52" fmla="*/ 2012 w 2670"/>
                  <a:gd name="T53" fmla="*/ 2255 h 2636"/>
                  <a:gd name="T54" fmla="*/ 2004 w 2670"/>
                  <a:gd name="T55" fmla="*/ 2335 h 2636"/>
                  <a:gd name="T56" fmla="*/ 2041 w 2670"/>
                  <a:gd name="T57" fmla="*/ 2445 h 2636"/>
                  <a:gd name="T58" fmla="*/ 2017 w 2670"/>
                  <a:gd name="T59" fmla="*/ 2505 h 2636"/>
                  <a:gd name="T60" fmla="*/ 1921 w 2670"/>
                  <a:gd name="T61" fmla="*/ 2544 h 2636"/>
                  <a:gd name="T62" fmla="*/ 1548 w 2670"/>
                  <a:gd name="T63" fmla="*/ 2612 h 2636"/>
                  <a:gd name="T64" fmla="*/ 1147 w 2670"/>
                  <a:gd name="T65" fmla="*/ 2636 h 2636"/>
                  <a:gd name="T66" fmla="*/ 764 w 2670"/>
                  <a:gd name="T67" fmla="*/ 2595 h 2636"/>
                  <a:gd name="T68" fmla="*/ 214 w 2670"/>
                  <a:gd name="T69" fmla="*/ 2494 h 2636"/>
                  <a:gd name="T70" fmla="*/ 60 w 2670"/>
                  <a:gd name="T71" fmla="*/ 2433 h 2636"/>
                  <a:gd name="T72" fmla="*/ 1 w 2670"/>
                  <a:gd name="T73" fmla="*/ 2369 h 2636"/>
                  <a:gd name="T74" fmla="*/ 33 w 2670"/>
                  <a:gd name="T75" fmla="*/ 2301 h 2636"/>
                  <a:gd name="T76" fmla="*/ 131 w 2670"/>
                  <a:gd name="T77" fmla="*/ 2226 h 2636"/>
                  <a:gd name="T78" fmla="*/ 167 w 2670"/>
                  <a:gd name="T79" fmla="*/ 2162 h 2636"/>
                  <a:gd name="T80" fmla="*/ 152 w 2670"/>
                  <a:gd name="T81" fmla="*/ 2101 h 2636"/>
                  <a:gd name="T82" fmla="*/ 84 w 2670"/>
                  <a:gd name="T83" fmla="*/ 2024 h 2636"/>
                  <a:gd name="T84" fmla="*/ 41 w 2670"/>
                  <a:gd name="T85" fmla="*/ 1971 h 2636"/>
                  <a:gd name="T86" fmla="*/ 43 w 2670"/>
                  <a:gd name="T87" fmla="*/ 1936 h 2636"/>
                  <a:gd name="T88" fmla="*/ 98 w 2670"/>
                  <a:gd name="T89" fmla="*/ 1872 h 2636"/>
                  <a:gd name="T90" fmla="*/ 88 w 2670"/>
                  <a:gd name="T91" fmla="*/ 1827 h 2636"/>
                  <a:gd name="T92" fmla="*/ 28 w 2670"/>
                  <a:gd name="T93" fmla="*/ 1727 h 2636"/>
                  <a:gd name="T94" fmla="*/ 14 w 2670"/>
                  <a:gd name="T95" fmla="*/ 1624 h 2636"/>
                  <a:gd name="T96" fmla="*/ 51 w 2670"/>
                  <a:gd name="T97" fmla="*/ 1544 h 2636"/>
                  <a:gd name="T98" fmla="*/ 210 w 2670"/>
                  <a:gd name="T99" fmla="*/ 1394 h 2636"/>
                  <a:gd name="T100" fmla="*/ 259 w 2670"/>
                  <a:gd name="T101" fmla="*/ 1318 h 2636"/>
                  <a:gd name="T102" fmla="*/ 282 w 2670"/>
                  <a:gd name="T103" fmla="*/ 1216 h 2636"/>
                  <a:gd name="T104" fmla="*/ 255 w 2670"/>
                  <a:gd name="T105" fmla="*/ 1086 h 2636"/>
                  <a:gd name="T106" fmla="*/ 157 w 2670"/>
                  <a:gd name="T107" fmla="*/ 922 h 2636"/>
                  <a:gd name="T108" fmla="*/ 77 w 2670"/>
                  <a:gd name="T109" fmla="*/ 807 h 2636"/>
                  <a:gd name="T110" fmla="*/ 33 w 2670"/>
                  <a:gd name="T111" fmla="*/ 692 h 2636"/>
                  <a:gd name="T112" fmla="*/ 19 w 2670"/>
                  <a:gd name="T113" fmla="*/ 573 h 2636"/>
                  <a:gd name="T114" fmla="*/ 37 w 2670"/>
                  <a:gd name="T115" fmla="*/ 455 h 2636"/>
                  <a:gd name="T116" fmla="*/ 85 w 2670"/>
                  <a:gd name="T117" fmla="*/ 345 h 2636"/>
                  <a:gd name="T118" fmla="*/ 153 w 2670"/>
                  <a:gd name="T119" fmla="*/ 263 h 2636"/>
                  <a:gd name="T120" fmla="*/ 280 w 2670"/>
                  <a:gd name="T121" fmla="*/ 175 h 2636"/>
                  <a:gd name="T122" fmla="*/ 489 w 2670"/>
                  <a:gd name="T123" fmla="*/ 93 h 2636"/>
                  <a:gd name="T124" fmla="*/ 909 w 2670"/>
                  <a:gd name="T125" fmla="*/ 23 h 26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670" h="2636">
                    <a:moveTo>
                      <a:pt x="1146" y="3"/>
                    </a:moveTo>
                    <a:lnTo>
                      <a:pt x="1146" y="3"/>
                    </a:lnTo>
                    <a:lnTo>
                      <a:pt x="1210" y="0"/>
                    </a:lnTo>
                    <a:lnTo>
                      <a:pt x="1267" y="0"/>
                    </a:lnTo>
                    <a:lnTo>
                      <a:pt x="1318" y="0"/>
                    </a:lnTo>
                    <a:lnTo>
                      <a:pt x="1363" y="0"/>
                    </a:lnTo>
                    <a:lnTo>
                      <a:pt x="1402" y="1"/>
                    </a:lnTo>
                    <a:lnTo>
                      <a:pt x="1437" y="4"/>
                    </a:lnTo>
                    <a:lnTo>
                      <a:pt x="1466" y="7"/>
                    </a:lnTo>
                    <a:lnTo>
                      <a:pt x="1491" y="11"/>
                    </a:lnTo>
                    <a:lnTo>
                      <a:pt x="1512" y="15"/>
                    </a:lnTo>
                    <a:lnTo>
                      <a:pt x="1529" y="20"/>
                    </a:lnTo>
                    <a:lnTo>
                      <a:pt x="1543" y="26"/>
                    </a:lnTo>
                    <a:lnTo>
                      <a:pt x="1552" y="31"/>
                    </a:lnTo>
                    <a:lnTo>
                      <a:pt x="1559" y="37"/>
                    </a:lnTo>
                    <a:lnTo>
                      <a:pt x="1565" y="43"/>
                    </a:lnTo>
                    <a:lnTo>
                      <a:pt x="1567" y="50"/>
                    </a:lnTo>
                    <a:lnTo>
                      <a:pt x="1567" y="57"/>
                    </a:lnTo>
                    <a:lnTo>
                      <a:pt x="1567" y="64"/>
                    </a:lnTo>
                    <a:lnTo>
                      <a:pt x="1565" y="72"/>
                    </a:lnTo>
                    <a:lnTo>
                      <a:pt x="1558" y="87"/>
                    </a:lnTo>
                    <a:lnTo>
                      <a:pt x="1551" y="100"/>
                    </a:lnTo>
                    <a:lnTo>
                      <a:pt x="1546" y="114"/>
                    </a:lnTo>
                    <a:lnTo>
                      <a:pt x="1544" y="121"/>
                    </a:lnTo>
                    <a:lnTo>
                      <a:pt x="1544" y="127"/>
                    </a:lnTo>
                    <a:lnTo>
                      <a:pt x="1547" y="133"/>
                    </a:lnTo>
                    <a:lnTo>
                      <a:pt x="1551" y="138"/>
                    </a:lnTo>
                    <a:lnTo>
                      <a:pt x="1558" y="144"/>
                    </a:lnTo>
                    <a:lnTo>
                      <a:pt x="1567" y="148"/>
                    </a:lnTo>
                    <a:lnTo>
                      <a:pt x="1580" y="152"/>
                    </a:lnTo>
                    <a:lnTo>
                      <a:pt x="1596" y="154"/>
                    </a:lnTo>
                    <a:lnTo>
                      <a:pt x="1645" y="161"/>
                    </a:lnTo>
                    <a:lnTo>
                      <a:pt x="1697" y="167"/>
                    </a:lnTo>
                    <a:lnTo>
                      <a:pt x="1752" y="171"/>
                    </a:lnTo>
                    <a:lnTo>
                      <a:pt x="1808" y="175"/>
                    </a:lnTo>
                    <a:lnTo>
                      <a:pt x="1928" y="183"/>
                    </a:lnTo>
                    <a:lnTo>
                      <a:pt x="1987" y="187"/>
                    </a:lnTo>
                    <a:lnTo>
                      <a:pt x="2048" y="192"/>
                    </a:lnTo>
                    <a:lnTo>
                      <a:pt x="2109" y="199"/>
                    </a:lnTo>
                    <a:lnTo>
                      <a:pt x="2169" y="206"/>
                    </a:lnTo>
                    <a:lnTo>
                      <a:pt x="2227" y="215"/>
                    </a:lnTo>
                    <a:lnTo>
                      <a:pt x="2284" y="228"/>
                    </a:lnTo>
                    <a:lnTo>
                      <a:pt x="2312" y="234"/>
                    </a:lnTo>
                    <a:lnTo>
                      <a:pt x="2339" y="242"/>
                    </a:lnTo>
                    <a:lnTo>
                      <a:pt x="2365" y="251"/>
                    </a:lnTo>
                    <a:lnTo>
                      <a:pt x="2391" y="259"/>
                    </a:lnTo>
                    <a:lnTo>
                      <a:pt x="2417" y="270"/>
                    </a:lnTo>
                    <a:lnTo>
                      <a:pt x="2441" y="279"/>
                    </a:lnTo>
                    <a:lnTo>
                      <a:pt x="2464" y="291"/>
                    </a:lnTo>
                    <a:lnTo>
                      <a:pt x="2486" y="303"/>
                    </a:lnTo>
                    <a:lnTo>
                      <a:pt x="2520" y="325"/>
                    </a:lnTo>
                    <a:lnTo>
                      <a:pt x="2537" y="337"/>
                    </a:lnTo>
                    <a:lnTo>
                      <a:pt x="2554" y="351"/>
                    </a:lnTo>
                    <a:lnTo>
                      <a:pt x="2571" y="366"/>
                    </a:lnTo>
                    <a:lnTo>
                      <a:pt x="2589" y="382"/>
                    </a:lnTo>
                    <a:lnTo>
                      <a:pt x="2605" y="398"/>
                    </a:lnTo>
                    <a:lnTo>
                      <a:pt x="2620" y="416"/>
                    </a:lnTo>
                    <a:lnTo>
                      <a:pt x="2633" y="435"/>
                    </a:lnTo>
                    <a:lnTo>
                      <a:pt x="2644" y="455"/>
                    </a:lnTo>
                    <a:lnTo>
                      <a:pt x="2655" y="475"/>
                    </a:lnTo>
                    <a:lnTo>
                      <a:pt x="2663" y="498"/>
                    </a:lnTo>
                    <a:lnTo>
                      <a:pt x="2667" y="520"/>
                    </a:lnTo>
                    <a:lnTo>
                      <a:pt x="2670" y="545"/>
                    </a:lnTo>
                    <a:lnTo>
                      <a:pt x="2670" y="557"/>
                    </a:lnTo>
                    <a:lnTo>
                      <a:pt x="2669" y="569"/>
                    </a:lnTo>
                    <a:lnTo>
                      <a:pt x="2667" y="581"/>
                    </a:lnTo>
                    <a:lnTo>
                      <a:pt x="2665" y="595"/>
                    </a:lnTo>
                    <a:lnTo>
                      <a:pt x="2659" y="615"/>
                    </a:lnTo>
                    <a:lnTo>
                      <a:pt x="2652" y="635"/>
                    </a:lnTo>
                    <a:lnTo>
                      <a:pt x="2646" y="653"/>
                    </a:lnTo>
                    <a:lnTo>
                      <a:pt x="2636" y="671"/>
                    </a:lnTo>
                    <a:lnTo>
                      <a:pt x="2628" y="687"/>
                    </a:lnTo>
                    <a:lnTo>
                      <a:pt x="2617" y="703"/>
                    </a:lnTo>
                    <a:lnTo>
                      <a:pt x="2606" y="717"/>
                    </a:lnTo>
                    <a:lnTo>
                      <a:pt x="2595" y="731"/>
                    </a:lnTo>
                    <a:lnTo>
                      <a:pt x="2571" y="757"/>
                    </a:lnTo>
                    <a:lnTo>
                      <a:pt x="2545" y="780"/>
                    </a:lnTo>
                    <a:lnTo>
                      <a:pt x="2518" y="803"/>
                    </a:lnTo>
                    <a:lnTo>
                      <a:pt x="2490" y="826"/>
                    </a:lnTo>
                    <a:lnTo>
                      <a:pt x="2467" y="843"/>
                    </a:lnTo>
                    <a:lnTo>
                      <a:pt x="2430" y="864"/>
                    </a:lnTo>
                    <a:lnTo>
                      <a:pt x="2384" y="891"/>
                    </a:lnTo>
                    <a:lnTo>
                      <a:pt x="2337" y="922"/>
                    </a:lnTo>
                    <a:lnTo>
                      <a:pt x="2312" y="939"/>
                    </a:lnTo>
                    <a:lnTo>
                      <a:pt x="2291" y="955"/>
                    </a:lnTo>
                    <a:lnTo>
                      <a:pt x="2269" y="971"/>
                    </a:lnTo>
                    <a:lnTo>
                      <a:pt x="2250" y="987"/>
                    </a:lnTo>
                    <a:lnTo>
                      <a:pt x="2235" y="1004"/>
                    </a:lnTo>
                    <a:lnTo>
                      <a:pt x="2223" y="1019"/>
                    </a:lnTo>
                    <a:lnTo>
                      <a:pt x="2219" y="1027"/>
                    </a:lnTo>
                    <a:lnTo>
                      <a:pt x="2215" y="1034"/>
                    </a:lnTo>
                    <a:lnTo>
                      <a:pt x="2213" y="1042"/>
                    </a:lnTo>
                    <a:lnTo>
                      <a:pt x="2212" y="1048"/>
                    </a:lnTo>
                    <a:lnTo>
                      <a:pt x="2212" y="1082"/>
                    </a:lnTo>
                    <a:lnTo>
                      <a:pt x="2215" y="1115"/>
                    </a:lnTo>
                    <a:lnTo>
                      <a:pt x="2219" y="1146"/>
                    </a:lnTo>
                    <a:lnTo>
                      <a:pt x="2223" y="1161"/>
                    </a:lnTo>
                    <a:lnTo>
                      <a:pt x="2227" y="1176"/>
                    </a:lnTo>
                    <a:lnTo>
                      <a:pt x="2231" y="1188"/>
                    </a:lnTo>
                    <a:lnTo>
                      <a:pt x="2237" y="1200"/>
                    </a:lnTo>
                    <a:lnTo>
                      <a:pt x="2242" y="1212"/>
                    </a:lnTo>
                    <a:lnTo>
                      <a:pt x="2249" y="1222"/>
                    </a:lnTo>
                    <a:lnTo>
                      <a:pt x="2257" y="1231"/>
                    </a:lnTo>
                    <a:lnTo>
                      <a:pt x="2265" y="1238"/>
                    </a:lnTo>
                    <a:lnTo>
                      <a:pt x="2274" y="1245"/>
                    </a:lnTo>
                    <a:lnTo>
                      <a:pt x="2284" y="1249"/>
                    </a:lnTo>
                    <a:lnTo>
                      <a:pt x="2307" y="1258"/>
                    </a:lnTo>
                    <a:lnTo>
                      <a:pt x="2329" y="1268"/>
                    </a:lnTo>
                    <a:lnTo>
                      <a:pt x="2350" y="1277"/>
                    </a:lnTo>
                    <a:lnTo>
                      <a:pt x="2369" y="1288"/>
                    </a:lnTo>
                    <a:lnTo>
                      <a:pt x="2387" y="1300"/>
                    </a:lnTo>
                    <a:lnTo>
                      <a:pt x="2403" y="1313"/>
                    </a:lnTo>
                    <a:lnTo>
                      <a:pt x="2418" y="1325"/>
                    </a:lnTo>
                    <a:lnTo>
                      <a:pt x="2432" y="1338"/>
                    </a:lnTo>
                    <a:lnTo>
                      <a:pt x="2444" y="1352"/>
                    </a:lnTo>
                    <a:lnTo>
                      <a:pt x="2455" y="1365"/>
                    </a:lnTo>
                    <a:lnTo>
                      <a:pt x="2464" y="1380"/>
                    </a:lnTo>
                    <a:lnTo>
                      <a:pt x="2474" y="1395"/>
                    </a:lnTo>
                    <a:lnTo>
                      <a:pt x="2482" y="1411"/>
                    </a:lnTo>
                    <a:lnTo>
                      <a:pt x="2487" y="1428"/>
                    </a:lnTo>
                    <a:lnTo>
                      <a:pt x="2494" y="1443"/>
                    </a:lnTo>
                    <a:lnTo>
                      <a:pt x="2498" y="1460"/>
                    </a:lnTo>
                    <a:lnTo>
                      <a:pt x="2501" y="1476"/>
                    </a:lnTo>
                    <a:lnTo>
                      <a:pt x="2503" y="1494"/>
                    </a:lnTo>
                    <a:lnTo>
                      <a:pt x="2505" y="1512"/>
                    </a:lnTo>
                    <a:lnTo>
                      <a:pt x="2506" y="1529"/>
                    </a:lnTo>
                    <a:lnTo>
                      <a:pt x="2506" y="1547"/>
                    </a:lnTo>
                    <a:lnTo>
                      <a:pt x="2505" y="1565"/>
                    </a:lnTo>
                    <a:lnTo>
                      <a:pt x="2499" y="1601"/>
                    </a:lnTo>
                    <a:lnTo>
                      <a:pt x="2493" y="1638"/>
                    </a:lnTo>
                    <a:lnTo>
                      <a:pt x="2482" y="1676"/>
                    </a:lnTo>
                    <a:lnTo>
                      <a:pt x="2468" y="1714"/>
                    </a:lnTo>
                    <a:lnTo>
                      <a:pt x="2453" y="1750"/>
                    </a:lnTo>
                    <a:lnTo>
                      <a:pt x="2437" y="1787"/>
                    </a:lnTo>
                    <a:lnTo>
                      <a:pt x="2418" y="1823"/>
                    </a:lnTo>
                    <a:lnTo>
                      <a:pt x="2398" y="1860"/>
                    </a:lnTo>
                    <a:lnTo>
                      <a:pt x="2376" y="1895"/>
                    </a:lnTo>
                    <a:lnTo>
                      <a:pt x="2353" y="1929"/>
                    </a:lnTo>
                    <a:lnTo>
                      <a:pt x="2329" y="1961"/>
                    </a:lnTo>
                    <a:lnTo>
                      <a:pt x="2306" y="1993"/>
                    </a:lnTo>
                    <a:lnTo>
                      <a:pt x="2281" y="2022"/>
                    </a:lnTo>
                    <a:lnTo>
                      <a:pt x="2257" y="2049"/>
                    </a:lnTo>
                    <a:lnTo>
                      <a:pt x="2234" y="2075"/>
                    </a:lnTo>
                    <a:lnTo>
                      <a:pt x="2211" y="2098"/>
                    </a:lnTo>
                    <a:lnTo>
                      <a:pt x="2188" y="2120"/>
                    </a:lnTo>
                    <a:lnTo>
                      <a:pt x="2166" y="2138"/>
                    </a:lnTo>
                    <a:lnTo>
                      <a:pt x="2146" y="2154"/>
                    </a:lnTo>
                    <a:lnTo>
                      <a:pt x="2127" y="2166"/>
                    </a:lnTo>
                    <a:lnTo>
                      <a:pt x="2111" y="2175"/>
                    </a:lnTo>
                    <a:lnTo>
                      <a:pt x="2085" y="2189"/>
                    </a:lnTo>
                    <a:lnTo>
                      <a:pt x="2064" y="2203"/>
                    </a:lnTo>
                    <a:lnTo>
                      <a:pt x="2047" y="2216"/>
                    </a:lnTo>
                    <a:lnTo>
                      <a:pt x="2032" y="2228"/>
                    </a:lnTo>
                    <a:lnTo>
                      <a:pt x="2021" y="2242"/>
                    </a:lnTo>
                    <a:lnTo>
                      <a:pt x="2012" y="2255"/>
                    </a:lnTo>
                    <a:lnTo>
                      <a:pt x="2006" y="2269"/>
                    </a:lnTo>
                    <a:lnTo>
                      <a:pt x="2002" y="2282"/>
                    </a:lnTo>
                    <a:lnTo>
                      <a:pt x="2001" y="2296"/>
                    </a:lnTo>
                    <a:lnTo>
                      <a:pt x="1999" y="2310"/>
                    </a:lnTo>
                    <a:lnTo>
                      <a:pt x="2001" y="2322"/>
                    </a:lnTo>
                    <a:lnTo>
                      <a:pt x="2004" y="2335"/>
                    </a:lnTo>
                    <a:lnTo>
                      <a:pt x="2008" y="2349"/>
                    </a:lnTo>
                    <a:lnTo>
                      <a:pt x="2012" y="2361"/>
                    </a:lnTo>
                    <a:lnTo>
                      <a:pt x="2022" y="2385"/>
                    </a:lnTo>
                    <a:lnTo>
                      <a:pt x="2032" y="2410"/>
                    </a:lnTo>
                    <a:lnTo>
                      <a:pt x="2039" y="2433"/>
                    </a:lnTo>
                    <a:lnTo>
                      <a:pt x="2041" y="2445"/>
                    </a:lnTo>
                    <a:lnTo>
                      <a:pt x="2041" y="2456"/>
                    </a:lnTo>
                    <a:lnTo>
                      <a:pt x="2041" y="2465"/>
                    </a:lnTo>
                    <a:lnTo>
                      <a:pt x="2039" y="2476"/>
                    </a:lnTo>
                    <a:lnTo>
                      <a:pt x="2033" y="2486"/>
                    </a:lnTo>
                    <a:lnTo>
                      <a:pt x="2027" y="2495"/>
                    </a:lnTo>
                    <a:lnTo>
                      <a:pt x="2017" y="2505"/>
                    </a:lnTo>
                    <a:lnTo>
                      <a:pt x="2005" y="2514"/>
                    </a:lnTo>
                    <a:lnTo>
                      <a:pt x="1989" y="2522"/>
                    </a:lnTo>
                    <a:lnTo>
                      <a:pt x="1970" y="2529"/>
                    </a:lnTo>
                    <a:lnTo>
                      <a:pt x="1948" y="2537"/>
                    </a:lnTo>
                    <a:lnTo>
                      <a:pt x="1921" y="2544"/>
                    </a:lnTo>
                    <a:lnTo>
                      <a:pt x="1864" y="2556"/>
                    </a:lnTo>
                    <a:lnTo>
                      <a:pt x="1804" y="2570"/>
                    </a:lnTo>
                    <a:lnTo>
                      <a:pt x="1742" y="2580"/>
                    </a:lnTo>
                    <a:lnTo>
                      <a:pt x="1678" y="2591"/>
                    </a:lnTo>
                    <a:lnTo>
                      <a:pt x="1615" y="2602"/>
                    </a:lnTo>
                    <a:lnTo>
                      <a:pt x="1548" y="2612"/>
                    </a:lnTo>
                    <a:lnTo>
                      <a:pt x="1481" y="2618"/>
                    </a:lnTo>
                    <a:lnTo>
                      <a:pt x="1414" y="2625"/>
                    </a:lnTo>
                    <a:lnTo>
                      <a:pt x="1347" y="2631"/>
                    </a:lnTo>
                    <a:lnTo>
                      <a:pt x="1280" y="2635"/>
                    </a:lnTo>
                    <a:lnTo>
                      <a:pt x="1214" y="2636"/>
                    </a:lnTo>
                    <a:lnTo>
                      <a:pt x="1147" y="2636"/>
                    </a:lnTo>
                    <a:lnTo>
                      <a:pt x="1084" y="2633"/>
                    </a:lnTo>
                    <a:lnTo>
                      <a:pt x="1021" y="2629"/>
                    </a:lnTo>
                    <a:lnTo>
                      <a:pt x="962" y="2622"/>
                    </a:lnTo>
                    <a:lnTo>
                      <a:pt x="904" y="2613"/>
                    </a:lnTo>
                    <a:lnTo>
                      <a:pt x="764" y="2595"/>
                    </a:lnTo>
                    <a:lnTo>
                      <a:pt x="637" y="2578"/>
                    </a:lnTo>
                    <a:lnTo>
                      <a:pt x="523" y="2560"/>
                    </a:lnTo>
                    <a:lnTo>
                      <a:pt x="420" y="2541"/>
                    </a:lnTo>
                    <a:lnTo>
                      <a:pt x="329" y="2522"/>
                    </a:lnTo>
                    <a:lnTo>
                      <a:pt x="249" y="2503"/>
                    </a:lnTo>
                    <a:lnTo>
                      <a:pt x="214" y="2494"/>
                    </a:lnTo>
                    <a:lnTo>
                      <a:pt x="182" y="2484"/>
                    </a:lnTo>
                    <a:lnTo>
                      <a:pt x="152" y="2473"/>
                    </a:lnTo>
                    <a:lnTo>
                      <a:pt x="125" y="2464"/>
                    </a:lnTo>
                    <a:lnTo>
                      <a:pt x="100" y="2453"/>
                    </a:lnTo>
                    <a:lnTo>
                      <a:pt x="79" y="2444"/>
                    </a:lnTo>
                    <a:lnTo>
                      <a:pt x="60" y="2433"/>
                    </a:lnTo>
                    <a:lnTo>
                      <a:pt x="43" y="2422"/>
                    </a:lnTo>
                    <a:lnTo>
                      <a:pt x="30" y="2412"/>
                    </a:lnTo>
                    <a:lnTo>
                      <a:pt x="19" y="2402"/>
                    </a:lnTo>
                    <a:lnTo>
                      <a:pt x="11" y="2391"/>
                    </a:lnTo>
                    <a:lnTo>
                      <a:pt x="4" y="2380"/>
                    </a:lnTo>
                    <a:lnTo>
                      <a:pt x="1" y="2369"/>
                    </a:lnTo>
                    <a:lnTo>
                      <a:pt x="0" y="2357"/>
                    </a:lnTo>
                    <a:lnTo>
                      <a:pt x="1" y="2346"/>
                    </a:lnTo>
                    <a:lnTo>
                      <a:pt x="5" y="2335"/>
                    </a:lnTo>
                    <a:lnTo>
                      <a:pt x="12" y="2324"/>
                    </a:lnTo>
                    <a:lnTo>
                      <a:pt x="22" y="2312"/>
                    </a:lnTo>
                    <a:lnTo>
                      <a:pt x="33" y="2301"/>
                    </a:lnTo>
                    <a:lnTo>
                      <a:pt x="46" y="2289"/>
                    </a:lnTo>
                    <a:lnTo>
                      <a:pt x="72" y="2272"/>
                    </a:lnTo>
                    <a:lnTo>
                      <a:pt x="102" y="2250"/>
                    </a:lnTo>
                    <a:lnTo>
                      <a:pt x="116" y="2238"/>
                    </a:lnTo>
                    <a:lnTo>
                      <a:pt x="131" y="2226"/>
                    </a:lnTo>
                    <a:lnTo>
                      <a:pt x="144" y="2211"/>
                    </a:lnTo>
                    <a:lnTo>
                      <a:pt x="154" y="2196"/>
                    </a:lnTo>
                    <a:lnTo>
                      <a:pt x="158" y="2188"/>
                    </a:lnTo>
                    <a:lnTo>
                      <a:pt x="163" y="2180"/>
                    </a:lnTo>
                    <a:lnTo>
                      <a:pt x="164" y="2171"/>
                    </a:lnTo>
                    <a:lnTo>
                      <a:pt x="167" y="2162"/>
                    </a:lnTo>
                    <a:lnTo>
                      <a:pt x="167" y="2152"/>
                    </a:lnTo>
                    <a:lnTo>
                      <a:pt x="167" y="2143"/>
                    </a:lnTo>
                    <a:lnTo>
                      <a:pt x="165" y="2133"/>
                    </a:lnTo>
                    <a:lnTo>
                      <a:pt x="163" y="2123"/>
                    </a:lnTo>
                    <a:lnTo>
                      <a:pt x="158" y="2112"/>
                    </a:lnTo>
                    <a:lnTo>
                      <a:pt x="152" y="2101"/>
                    </a:lnTo>
                    <a:lnTo>
                      <a:pt x="145" y="2089"/>
                    </a:lnTo>
                    <a:lnTo>
                      <a:pt x="137" y="2077"/>
                    </a:lnTo>
                    <a:lnTo>
                      <a:pt x="126" y="2064"/>
                    </a:lnTo>
                    <a:lnTo>
                      <a:pt x="114" y="2051"/>
                    </a:lnTo>
                    <a:lnTo>
                      <a:pt x="100" y="2037"/>
                    </a:lnTo>
                    <a:lnTo>
                      <a:pt x="84" y="2024"/>
                    </a:lnTo>
                    <a:lnTo>
                      <a:pt x="62" y="2003"/>
                    </a:lnTo>
                    <a:lnTo>
                      <a:pt x="54" y="1995"/>
                    </a:lnTo>
                    <a:lnTo>
                      <a:pt x="49" y="1987"/>
                    </a:lnTo>
                    <a:lnTo>
                      <a:pt x="43" y="1979"/>
                    </a:lnTo>
                    <a:lnTo>
                      <a:pt x="41" y="1971"/>
                    </a:lnTo>
                    <a:lnTo>
                      <a:pt x="38" y="1964"/>
                    </a:lnTo>
                    <a:lnTo>
                      <a:pt x="38" y="1959"/>
                    </a:lnTo>
                    <a:lnTo>
                      <a:pt x="38" y="1952"/>
                    </a:lnTo>
                    <a:lnTo>
                      <a:pt x="39" y="1947"/>
                    </a:lnTo>
                    <a:lnTo>
                      <a:pt x="41" y="1941"/>
                    </a:lnTo>
                    <a:lnTo>
                      <a:pt x="43" y="1936"/>
                    </a:lnTo>
                    <a:lnTo>
                      <a:pt x="51" y="1926"/>
                    </a:lnTo>
                    <a:lnTo>
                      <a:pt x="61" y="1917"/>
                    </a:lnTo>
                    <a:lnTo>
                      <a:pt x="80" y="1899"/>
                    </a:lnTo>
                    <a:lnTo>
                      <a:pt x="89" y="1888"/>
                    </a:lnTo>
                    <a:lnTo>
                      <a:pt x="95" y="1877"/>
                    </a:lnTo>
                    <a:lnTo>
                      <a:pt x="98" y="1872"/>
                    </a:lnTo>
                    <a:lnTo>
                      <a:pt x="99" y="1865"/>
                    </a:lnTo>
                    <a:lnTo>
                      <a:pt x="99" y="1858"/>
                    </a:lnTo>
                    <a:lnTo>
                      <a:pt x="99" y="1852"/>
                    </a:lnTo>
                    <a:lnTo>
                      <a:pt x="96" y="1844"/>
                    </a:lnTo>
                    <a:lnTo>
                      <a:pt x="93" y="1835"/>
                    </a:lnTo>
                    <a:lnTo>
                      <a:pt x="88" y="1827"/>
                    </a:lnTo>
                    <a:lnTo>
                      <a:pt x="81" y="1818"/>
                    </a:lnTo>
                    <a:lnTo>
                      <a:pt x="65" y="1793"/>
                    </a:lnTo>
                    <a:lnTo>
                      <a:pt x="50" y="1770"/>
                    </a:lnTo>
                    <a:lnTo>
                      <a:pt x="38" y="1749"/>
                    </a:lnTo>
                    <a:lnTo>
                      <a:pt x="28" y="1727"/>
                    </a:lnTo>
                    <a:lnTo>
                      <a:pt x="22" y="1708"/>
                    </a:lnTo>
                    <a:lnTo>
                      <a:pt x="16" y="1689"/>
                    </a:lnTo>
                    <a:lnTo>
                      <a:pt x="12" y="1672"/>
                    </a:lnTo>
                    <a:lnTo>
                      <a:pt x="11" y="1655"/>
                    </a:lnTo>
                    <a:lnTo>
                      <a:pt x="11" y="1639"/>
                    </a:lnTo>
                    <a:lnTo>
                      <a:pt x="14" y="1624"/>
                    </a:lnTo>
                    <a:lnTo>
                      <a:pt x="16" y="1609"/>
                    </a:lnTo>
                    <a:lnTo>
                      <a:pt x="22" y="1596"/>
                    </a:lnTo>
                    <a:lnTo>
                      <a:pt x="27" y="1582"/>
                    </a:lnTo>
                    <a:lnTo>
                      <a:pt x="34" y="1569"/>
                    </a:lnTo>
                    <a:lnTo>
                      <a:pt x="42" y="1556"/>
                    </a:lnTo>
                    <a:lnTo>
                      <a:pt x="51" y="1544"/>
                    </a:lnTo>
                    <a:lnTo>
                      <a:pt x="73" y="1521"/>
                    </a:lnTo>
                    <a:lnTo>
                      <a:pt x="96" y="1500"/>
                    </a:lnTo>
                    <a:lnTo>
                      <a:pt x="148" y="1455"/>
                    </a:lnTo>
                    <a:lnTo>
                      <a:pt x="173" y="1432"/>
                    </a:lnTo>
                    <a:lnTo>
                      <a:pt x="198" y="1407"/>
                    </a:lnTo>
                    <a:lnTo>
                      <a:pt x="210" y="1394"/>
                    </a:lnTo>
                    <a:lnTo>
                      <a:pt x="221" y="1380"/>
                    </a:lnTo>
                    <a:lnTo>
                      <a:pt x="232" y="1367"/>
                    </a:lnTo>
                    <a:lnTo>
                      <a:pt x="241" y="1352"/>
                    </a:lnTo>
                    <a:lnTo>
                      <a:pt x="251" y="1334"/>
                    </a:lnTo>
                    <a:lnTo>
                      <a:pt x="259" y="1318"/>
                    </a:lnTo>
                    <a:lnTo>
                      <a:pt x="266" y="1300"/>
                    </a:lnTo>
                    <a:lnTo>
                      <a:pt x="271" y="1284"/>
                    </a:lnTo>
                    <a:lnTo>
                      <a:pt x="276" y="1267"/>
                    </a:lnTo>
                    <a:lnTo>
                      <a:pt x="279" y="1250"/>
                    </a:lnTo>
                    <a:lnTo>
                      <a:pt x="280" y="1233"/>
                    </a:lnTo>
                    <a:lnTo>
                      <a:pt x="282" y="1216"/>
                    </a:lnTo>
                    <a:lnTo>
                      <a:pt x="282" y="1200"/>
                    </a:lnTo>
                    <a:lnTo>
                      <a:pt x="280" y="1183"/>
                    </a:lnTo>
                    <a:lnTo>
                      <a:pt x="278" y="1166"/>
                    </a:lnTo>
                    <a:lnTo>
                      <a:pt x="275" y="1150"/>
                    </a:lnTo>
                    <a:lnTo>
                      <a:pt x="267" y="1119"/>
                    </a:lnTo>
                    <a:lnTo>
                      <a:pt x="255" y="1086"/>
                    </a:lnTo>
                    <a:lnTo>
                      <a:pt x="242" y="1057"/>
                    </a:lnTo>
                    <a:lnTo>
                      <a:pt x="226" y="1027"/>
                    </a:lnTo>
                    <a:lnTo>
                      <a:pt x="210" y="998"/>
                    </a:lnTo>
                    <a:lnTo>
                      <a:pt x="192" y="971"/>
                    </a:lnTo>
                    <a:lnTo>
                      <a:pt x="175" y="945"/>
                    </a:lnTo>
                    <a:lnTo>
                      <a:pt x="157" y="922"/>
                    </a:lnTo>
                    <a:lnTo>
                      <a:pt x="125" y="879"/>
                    </a:lnTo>
                    <a:lnTo>
                      <a:pt x="111" y="862"/>
                    </a:lnTo>
                    <a:lnTo>
                      <a:pt x="99" y="844"/>
                    </a:lnTo>
                    <a:lnTo>
                      <a:pt x="88" y="825"/>
                    </a:lnTo>
                    <a:lnTo>
                      <a:pt x="77" y="807"/>
                    </a:lnTo>
                    <a:lnTo>
                      <a:pt x="68" y="788"/>
                    </a:lnTo>
                    <a:lnTo>
                      <a:pt x="58" y="769"/>
                    </a:lnTo>
                    <a:lnTo>
                      <a:pt x="51" y="750"/>
                    </a:lnTo>
                    <a:lnTo>
                      <a:pt x="43" y="731"/>
                    </a:lnTo>
                    <a:lnTo>
                      <a:pt x="38" y="711"/>
                    </a:lnTo>
                    <a:lnTo>
                      <a:pt x="33" y="692"/>
                    </a:lnTo>
                    <a:lnTo>
                      <a:pt x="28" y="672"/>
                    </a:lnTo>
                    <a:lnTo>
                      <a:pt x="24" y="652"/>
                    </a:lnTo>
                    <a:lnTo>
                      <a:pt x="22" y="633"/>
                    </a:lnTo>
                    <a:lnTo>
                      <a:pt x="20" y="612"/>
                    </a:lnTo>
                    <a:lnTo>
                      <a:pt x="19" y="592"/>
                    </a:lnTo>
                    <a:lnTo>
                      <a:pt x="19" y="573"/>
                    </a:lnTo>
                    <a:lnTo>
                      <a:pt x="19" y="553"/>
                    </a:lnTo>
                    <a:lnTo>
                      <a:pt x="22" y="532"/>
                    </a:lnTo>
                    <a:lnTo>
                      <a:pt x="23" y="513"/>
                    </a:lnTo>
                    <a:lnTo>
                      <a:pt x="27" y="493"/>
                    </a:lnTo>
                    <a:lnTo>
                      <a:pt x="31" y="474"/>
                    </a:lnTo>
                    <a:lnTo>
                      <a:pt x="37" y="455"/>
                    </a:lnTo>
                    <a:lnTo>
                      <a:pt x="42" y="436"/>
                    </a:lnTo>
                    <a:lnTo>
                      <a:pt x="49" y="417"/>
                    </a:lnTo>
                    <a:lnTo>
                      <a:pt x="57" y="400"/>
                    </a:lnTo>
                    <a:lnTo>
                      <a:pt x="66" y="381"/>
                    </a:lnTo>
                    <a:lnTo>
                      <a:pt x="76" y="363"/>
                    </a:lnTo>
                    <a:lnTo>
                      <a:pt x="85" y="345"/>
                    </a:lnTo>
                    <a:lnTo>
                      <a:pt x="98" y="329"/>
                    </a:lnTo>
                    <a:lnTo>
                      <a:pt x="110" y="312"/>
                    </a:lnTo>
                    <a:lnTo>
                      <a:pt x="122" y="295"/>
                    </a:lnTo>
                    <a:lnTo>
                      <a:pt x="137" y="280"/>
                    </a:lnTo>
                    <a:lnTo>
                      <a:pt x="153" y="263"/>
                    </a:lnTo>
                    <a:lnTo>
                      <a:pt x="172" y="247"/>
                    </a:lnTo>
                    <a:lnTo>
                      <a:pt x="192" y="230"/>
                    </a:lnTo>
                    <a:lnTo>
                      <a:pt x="213" y="215"/>
                    </a:lnTo>
                    <a:lnTo>
                      <a:pt x="234" y="202"/>
                    </a:lnTo>
                    <a:lnTo>
                      <a:pt x="257" y="188"/>
                    </a:lnTo>
                    <a:lnTo>
                      <a:pt x="280" y="175"/>
                    </a:lnTo>
                    <a:lnTo>
                      <a:pt x="303" y="164"/>
                    </a:lnTo>
                    <a:lnTo>
                      <a:pt x="351" y="142"/>
                    </a:lnTo>
                    <a:lnTo>
                      <a:pt x="398" y="123"/>
                    </a:lnTo>
                    <a:lnTo>
                      <a:pt x="444" y="107"/>
                    </a:lnTo>
                    <a:lnTo>
                      <a:pt x="489" y="93"/>
                    </a:lnTo>
                    <a:lnTo>
                      <a:pt x="520" y="85"/>
                    </a:lnTo>
                    <a:lnTo>
                      <a:pt x="555" y="77"/>
                    </a:lnTo>
                    <a:lnTo>
                      <a:pt x="635" y="62"/>
                    </a:lnTo>
                    <a:lnTo>
                      <a:pt x="723" y="47"/>
                    </a:lnTo>
                    <a:lnTo>
                      <a:pt x="817" y="34"/>
                    </a:lnTo>
                    <a:lnTo>
                      <a:pt x="909" y="23"/>
                    </a:lnTo>
                    <a:lnTo>
                      <a:pt x="998" y="14"/>
                    </a:lnTo>
                    <a:lnTo>
                      <a:pt x="1078" y="7"/>
                    </a:lnTo>
                    <a:lnTo>
                      <a:pt x="1146"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26" name="Freeform 18"/>
              <p:cNvSpPr>
                <a:spLocks/>
              </p:cNvSpPr>
              <p:nvPr/>
            </p:nvSpPr>
            <p:spPr bwMode="auto">
              <a:xfrm>
                <a:off x="4417" y="2222"/>
                <a:ext cx="15" cy="87"/>
              </a:xfrm>
              <a:custGeom>
                <a:avLst/>
                <a:gdLst>
                  <a:gd name="T0" fmla="*/ 1 w 15"/>
                  <a:gd name="T1" fmla="*/ 87 h 87"/>
                  <a:gd name="T2" fmla="*/ 15 w 15"/>
                  <a:gd name="T3" fmla="*/ 0 h 87"/>
                  <a:gd name="T4" fmla="*/ 15 w 15"/>
                  <a:gd name="T5" fmla="*/ 0 h 87"/>
                  <a:gd name="T6" fmla="*/ 8 w 15"/>
                  <a:gd name="T7" fmla="*/ 26 h 87"/>
                  <a:gd name="T8" fmla="*/ 3 w 15"/>
                  <a:gd name="T9" fmla="*/ 50 h 87"/>
                  <a:gd name="T10" fmla="*/ 0 w 15"/>
                  <a:gd name="T11" fmla="*/ 72 h 87"/>
                  <a:gd name="T12" fmla="*/ 0 w 15"/>
                  <a:gd name="T13" fmla="*/ 80 h 87"/>
                  <a:gd name="T14" fmla="*/ 1 w 15"/>
                  <a:gd name="T15" fmla="*/ 87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87">
                    <a:moveTo>
                      <a:pt x="1" y="87"/>
                    </a:moveTo>
                    <a:lnTo>
                      <a:pt x="15" y="0"/>
                    </a:lnTo>
                    <a:lnTo>
                      <a:pt x="8" y="26"/>
                    </a:lnTo>
                    <a:lnTo>
                      <a:pt x="3" y="50"/>
                    </a:lnTo>
                    <a:lnTo>
                      <a:pt x="0" y="72"/>
                    </a:lnTo>
                    <a:lnTo>
                      <a:pt x="0" y="80"/>
                    </a:lnTo>
                    <a:lnTo>
                      <a:pt x="1"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27" name="Freeform 19"/>
              <p:cNvSpPr>
                <a:spLocks/>
              </p:cNvSpPr>
              <p:nvPr/>
            </p:nvSpPr>
            <p:spPr bwMode="auto">
              <a:xfrm>
                <a:off x="4417" y="2222"/>
                <a:ext cx="15" cy="87"/>
              </a:xfrm>
              <a:custGeom>
                <a:avLst/>
                <a:gdLst>
                  <a:gd name="T0" fmla="*/ 1 w 15"/>
                  <a:gd name="T1" fmla="*/ 87 h 87"/>
                  <a:gd name="T2" fmla="*/ 15 w 15"/>
                  <a:gd name="T3" fmla="*/ 0 h 87"/>
                  <a:gd name="T4" fmla="*/ 15 w 15"/>
                  <a:gd name="T5" fmla="*/ 0 h 87"/>
                  <a:gd name="T6" fmla="*/ 8 w 15"/>
                  <a:gd name="T7" fmla="*/ 26 h 87"/>
                  <a:gd name="T8" fmla="*/ 3 w 15"/>
                  <a:gd name="T9" fmla="*/ 50 h 87"/>
                  <a:gd name="T10" fmla="*/ 0 w 15"/>
                  <a:gd name="T11" fmla="*/ 72 h 87"/>
                  <a:gd name="T12" fmla="*/ 0 w 15"/>
                  <a:gd name="T13" fmla="*/ 80 h 87"/>
                  <a:gd name="T14" fmla="*/ 1 w 15"/>
                  <a:gd name="T15" fmla="*/ 87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87">
                    <a:moveTo>
                      <a:pt x="1" y="87"/>
                    </a:moveTo>
                    <a:lnTo>
                      <a:pt x="15" y="0"/>
                    </a:lnTo>
                    <a:lnTo>
                      <a:pt x="8" y="26"/>
                    </a:lnTo>
                    <a:lnTo>
                      <a:pt x="3" y="50"/>
                    </a:lnTo>
                    <a:lnTo>
                      <a:pt x="0" y="72"/>
                    </a:lnTo>
                    <a:lnTo>
                      <a:pt x="0" y="80"/>
                    </a:lnTo>
                    <a:lnTo>
                      <a:pt x="1" y="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28" name="Freeform 20"/>
              <p:cNvSpPr>
                <a:spLocks/>
              </p:cNvSpPr>
              <p:nvPr/>
            </p:nvSpPr>
            <p:spPr bwMode="auto">
              <a:xfrm>
                <a:off x="4349" y="2388"/>
                <a:ext cx="6" cy="9"/>
              </a:xfrm>
              <a:custGeom>
                <a:avLst/>
                <a:gdLst>
                  <a:gd name="T0" fmla="*/ 6 w 6"/>
                  <a:gd name="T1" fmla="*/ 4 h 9"/>
                  <a:gd name="T2" fmla="*/ 6 w 6"/>
                  <a:gd name="T3" fmla="*/ 4 h 9"/>
                  <a:gd name="T4" fmla="*/ 0 w 6"/>
                  <a:gd name="T5" fmla="*/ 0 h 9"/>
                  <a:gd name="T6" fmla="*/ 0 w 6"/>
                  <a:gd name="T7" fmla="*/ 6 h 9"/>
                  <a:gd name="T8" fmla="*/ 0 w 6"/>
                  <a:gd name="T9" fmla="*/ 6 h 9"/>
                  <a:gd name="T10" fmla="*/ 4 w 6"/>
                  <a:gd name="T11" fmla="*/ 9 h 9"/>
                  <a:gd name="T12" fmla="*/ 4 w 6"/>
                  <a:gd name="T13" fmla="*/ 9 h 9"/>
                  <a:gd name="T14" fmla="*/ 6 w 6"/>
                  <a:gd name="T15" fmla="*/ 8 h 9"/>
                  <a:gd name="T16" fmla="*/ 6 w 6"/>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9">
                    <a:moveTo>
                      <a:pt x="6" y="4"/>
                    </a:moveTo>
                    <a:lnTo>
                      <a:pt x="6" y="4"/>
                    </a:lnTo>
                    <a:lnTo>
                      <a:pt x="0" y="0"/>
                    </a:lnTo>
                    <a:lnTo>
                      <a:pt x="0" y="6"/>
                    </a:lnTo>
                    <a:lnTo>
                      <a:pt x="4" y="9"/>
                    </a:lnTo>
                    <a:lnTo>
                      <a:pt x="6" y="8"/>
                    </a:lnTo>
                    <a:lnTo>
                      <a:pt x="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29" name="Freeform 21"/>
              <p:cNvSpPr>
                <a:spLocks/>
              </p:cNvSpPr>
              <p:nvPr/>
            </p:nvSpPr>
            <p:spPr bwMode="auto">
              <a:xfrm>
                <a:off x="4349" y="2388"/>
                <a:ext cx="6" cy="9"/>
              </a:xfrm>
              <a:custGeom>
                <a:avLst/>
                <a:gdLst>
                  <a:gd name="T0" fmla="*/ 6 w 6"/>
                  <a:gd name="T1" fmla="*/ 4 h 9"/>
                  <a:gd name="T2" fmla="*/ 6 w 6"/>
                  <a:gd name="T3" fmla="*/ 4 h 9"/>
                  <a:gd name="T4" fmla="*/ 0 w 6"/>
                  <a:gd name="T5" fmla="*/ 0 h 9"/>
                  <a:gd name="T6" fmla="*/ 0 w 6"/>
                  <a:gd name="T7" fmla="*/ 6 h 9"/>
                  <a:gd name="T8" fmla="*/ 0 w 6"/>
                  <a:gd name="T9" fmla="*/ 6 h 9"/>
                  <a:gd name="T10" fmla="*/ 4 w 6"/>
                  <a:gd name="T11" fmla="*/ 9 h 9"/>
                  <a:gd name="T12" fmla="*/ 4 w 6"/>
                  <a:gd name="T13" fmla="*/ 9 h 9"/>
                  <a:gd name="T14" fmla="*/ 6 w 6"/>
                  <a:gd name="T15" fmla="*/ 8 h 9"/>
                  <a:gd name="T16" fmla="*/ 6 w 6"/>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9">
                    <a:moveTo>
                      <a:pt x="6" y="4"/>
                    </a:moveTo>
                    <a:lnTo>
                      <a:pt x="6" y="4"/>
                    </a:lnTo>
                    <a:lnTo>
                      <a:pt x="0" y="0"/>
                    </a:lnTo>
                    <a:lnTo>
                      <a:pt x="0" y="6"/>
                    </a:lnTo>
                    <a:lnTo>
                      <a:pt x="4" y="9"/>
                    </a:lnTo>
                    <a:lnTo>
                      <a:pt x="6" y="8"/>
                    </a:lnTo>
                    <a:lnTo>
                      <a:pt x="6"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30" name="Freeform 22"/>
              <p:cNvSpPr>
                <a:spLocks/>
              </p:cNvSpPr>
              <p:nvPr/>
            </p:nvSpPr>
            <p:spPr bwMode="auto">
              <a:xfrm>
                <a:off x="4349" y="2386"/>
                <a:ext cx="7" cy="6"/>
              </a:xfrm>
              <a:custGeom>
                <a:avLst/>
                <a:gdLst>
                  <a:gd name="T0" fmla="*/ 7 w 7"/>
                  <a:gd name="T1" fmla="*/ 4 h 6"/>
                  <a:gd name="T2" fmla="*/ 7 w 7"/>
                  <a:gd name="T3" fmla="*/ 4 h 6"/>
                  <a:gd name="T4" fmla="*/ 0 w 7"/>
                  <a:gd name="T5" fmla="*/ 0 h 6"/>
                  <a:gd name="T6" fmla="*/ 0 w 7"/>
                  <a:gd name="T7" fmla="*/ 2 h 6"/>
                  <a:gd name="T8" fmla="*/ 0 w 7"/>
                  <a:gd name="T9" fmla="*/ 2 h 6"/>
                  <a:gd name="T10" fmla="*/ 6 w 7"/>
                  <a:gd name="T11" fmla="*/ 6 h 6"/>
                  <a:gd name="T12" fmla="*/ 6 w 7"/>
                  <a:gd name="T13" fmla="*/ 6 h 6"/>
                  <a:gd name="T14" fmla="*/ 7 w 7"/>
                  <a:gd name="T15" fmla="*/ 4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6">
                    <a:moveTo>
                      <a:pt x="7" y="4"/>
                    </a:moveTo>
                    <a:lnTo>
                      <a:pt x="7" y="4"/>
                    </a:lnTo>
                    <a:lnTo>
                      <a:pt x="0" y="0"/>
                    </a:lnTo>
                    <a:lnTo>
                      <a:pt x="0" y="2"/>
                    </a:lnTo>
                    <a:lnTo>
                      <a:pt x="6" y="6"/>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31" name="Freeform 23"/>
              <p:cNvSpPr>
                <a:spLocks/>
              </p:cNvSpPr>
              <p:nvPr/>
            </p:nvSpPr>
            <p:spPr bwMode="auto">
              <a:xfrm>
                <a:off x="4349" y="2386"/>
                <a:ext cx="7" cy="6"/>
              </a:xfrm>
              <a:custGeom>
                <a:avLst/>
                <a:gdLst>
                  <a:gd name="T0" fmla="*/ 7 w 7"/>
                  <a:gd name="T1" fmla="*/ 4 h 6"/>
                  <a:gd name="T2" fmla="*/ 7 w 7"/>
                  <a:gd name="T3" fmla="*/ 4 h 6"/>
                  <a:gd name="T4" fmla="*/ 0 w 7"/>
                  <a:gd name="T5" fmla="*/ 0 h 6"/>
                  <a:gd name="T6" fmla="*/ 0 w 7"/>
                  <a:gd name="T7" fmla="*/ 2 h 6"/>
                  <a:gd name="T8" fmla="*/ 0 w 7"/>
                  <a:gd name="T9" fmla="*/ 2 h 6"/>
                  <a:gd name="T10" fmla="*/ 6 w 7"/>
                  <a:gd name="T11" fmla="*/ 6 h 6"/>
                  <a:gd name="T12" fmla="*/ 6 w 7"/>
                  <a:gd name="T13" fmla="*/ 6 h 6"/>
                  <a:gd name="T14" fmla="*/ 7 w 7"/>
                  <a:gd name="T15" fmla="*/ 4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6">
                    <a:moveTo>
                      <a:pt x="7" y="4"/>
                    </a:moveTo>
                    <a:lnTo>
                      <a:pt x="7" y="4"/>
                    </a:lnTo>
                    <a:lnTo>
                      <a:pt x="0" y="0"/>
                    </a:lnTo>
                    <a:lnTo>
                      <a:pt x="0" y="2"/>
                    </a:lnTo>
                    <a:lnTo>
                      <a:pt x="6" y="6"/>
                    </a:lnTo>
                    <a:lnTo>
                      <a:pt x="7"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32" name="Freeform 24"/>
              <p:cNvSpPr>
                <a:spLocks/>
              </p:cNvSpPr>
              <p:nvPr/>
            </p:nvSpPr>
            <p:spPr bwMode="auto">
              <a:xfrm>
                <a:off x="2847" y="1316"/>
                <a:ext cx="2029" cy="2497"/>
              </a:xfrm>
              <a:custGeom>
                <a:avLst/>
                <a:gdLst>
                  <a:gd name="T0" fmla="*/ 2029 w 2029"/>
                  <a:gd name="T1" fmla="*/ 2079 h 2497"/>
                  <a:gd name="T2" fmla="*/ 1555 w 2029"/>
                  <a:gd name="T3" fmla="*/ 2037 h 2497"/>
                  <a:gd name="T4" fmla="*/ 1722 w 2029"/>
                  <a:gd name="T5" fmla="*/ 1853 h 2497"/>
                  <a:gd name="T6" fmla="*/ 1772 w 2029"/>
                  <a:gd name="T7" fmla="*/ 1842 h 2497"/>
                  <a:gd name="T8" fmla="*/ 1738 w 2029"/>
                  <a:gd name="T9" fmla="*/ 1599 h 2497"/>
                  <a:gd name="T10" fmla="*/ 1730 w 2029"/>
                  <a:gd name="T11" fmla="*/ 1394 h 2497"/>
                  <a:gd name="T12" fmla="*/ 2010 w 2029"/>
                  <a:gd name="T13" fmla="*/ 318 h 2497"/>
                  <a:gd name="T14" fmla="*/ 1508 w 2029"/>
                  <a:gd name="T15" fmla="*/ 324 h 2497"/>
                  <a:gd name="T16" fmla="*/ 1333 w 2029"/>
                  <a:gd name="T17" fmla="*/ 1045 h 2497"/>
                  <a:gd name="T18" fmla="*/ 1258 w 2029"/>
                  <a:gd name="T19" fmla="*/ 1051 h 2497"/>
                  <a:gd name="T20" fmla="*/ 1252 w 2029"/>
                  <a:gd name="T21" fmla="*/ 997 h 2497"/>
                  <a:gd name="T22" fmla="*/ 1298 w 2029"/>
                  <a:gd name="T23" fmla="*/ 985 h 2497"/>
                  <a:gd name="T24" fmla="*/ 1405 w 2029"/>
                  <a:gd name="T25" fmla="*/ 862 h 2497"/>
                  <a:gd name="T26" fmla="*/ 1481 w 2029"/>
                  <a:gd name="T27" fmla="*/ 672 h 2497"/>
                  <a:gd name="T28" fmla="*/ 1375 w 2029"/>
                  <a:gd name="T29" fmla="*/ 472 h 2497"/>
                  <a:gd name="T30" fmla="*/ 1361 w 2029"/>
                  <a:gd name="T31" fmla="*/ 427 h 2497"/>
                  <a:gd name="T32" fmla="*/ 1348 w 2029"/>
                  <a:gd name="T33" fmla="*/ 371 h 2497"/>
                  <a:gd name="T34" fmla="*/ 1222 w 2029"/>
                  <a:gd name="T35" fmla="*/ 371 h 2497"/>
                  <a:gd name="T36" fmla="*/ 1181 w 2029"/>
                  <a:gd name="T37" fmla="*/ 354 h 2497"/>
                  <a:gd name="T38" fmla="*/ 1034 w 2029"/>
                  <a:gd name="T39" fmla="*/ 366 h 2497"/>
                  <a:gd name="T40" fmla="*/ 992 w 2029"/>
                  <a:gd name="T41" fmla="*/ 363 h 2497"/>
                  <a:gd name="T42" fmla="*/ 1005 w 2029"/>
                  <a:gd name="T43" fmla="*/ 363 h 2497"/>
                  <a:gd name="T44" fmla="*/ 979 w 2029"/>
                  <a:gd name="T45" fmla="*/ 400 h 2497"/>
                  <a:gd name="T46" fmla="*/ 814 w 2029"/>
                  <a:gd name="T47" fmla="*/ 554 h 2497"/>
                  <a:gd name="T48" fmla="*/ 620 w 2029"/>
                  <a:gd name="T49" fmla="*/ 600 h 2497"/>
                  <a:gd name="T50" fmla="*/ 624 w 2029"/>
                  <a:gd name="T51" fmla="*/ 366 h 2497"/>
                  <a:gd name="T52" fmla="*/ 619 w 2029"/>
                  <a:gd name="T53" fmla="*/ 329 h 2497"/>
                  <a:gd name="T54" fmla="*/ 605 w 2029"/>
                  <a:gd name="T55" fmla="*/ 344 h 2497"/>
                  <a:gd name="T56" fmla="*/ 318 w 2029"/>
                  <a:gd name="T57" fmla="*/ 218 h 2497"/>
                  <a:gd name="T58" fmla="*/ 129 w 2029"/>
                  <a:gd name="T59" fmla="*/ 148 h 2497"/>
                  <a:gd name="T60" fmla="*/ 13 w 2029"/>
                  <a:gd name="T61" fmla="*/ 102 h 2497"/>
                  <a:gd name="T62" fmla="*/ 8 w 2029"/>
                  <a:gd name="T63" fmla="*/ 553 h 2497"/>
                  <a:gd name="T64" fmla="*/ 31 w 2029"/>
                  <a:gd name="T65" fmla="*/ 2306 h 2497"/>
                  <a:gd name="T66" fmla="*/ 145 w 2029"/>
                  <a:gd name="T67" fmla="*/ 2269 h 2497"/>
                  <a:gd name="T68" fmla="*/ 633 w 2029"/>
                  <a:gd name="T69" fmla="*/ 1998 h 2497"/>
                  <a:gd name="T70" fmla="*/ 819 w 2029"/>
                  <a:gd name="T71" fmla="*/ 1659 h 2497"/>
                  <a:gd name="T72" fmla="*/ 1027 w 2029"/>
                  <a:gd name="T73" fmla="*/ 1791 h 2497"/>
                  <a:gd name="T74" fmla="*/ 982 w 2029"/>
                  <a:gd name="T75" fmla="*/ 1840 h 2497"/>
                  <a:gd name="T76" fmla="*/ 997 w 2029"/>
                  <a:gd name="T77" fmla="*/ 1959 h 2497"/>
                  <a:gd name="T78" fmla="*/ 647 w 2029"/>
                  <a:gd name="T79" fmla="*/ 2132 h 2497"/>
                  <a:gd name="T80" fmla="*/ 69 w 2029"/>
                  <a:gd name="T81" fmla="*/ 2334 h 2497"/>
                  <a:gd name="T82" fmla="*/ 131 w 2029"/>
                  <a:gd name="T83" fmla="*/ 2322 h 2497"/>
                  <a:gd name="T84" fmla="*/ 696 w 2029"/>
                  <a:gd name="T85" fmla="*/ 2134 h 2497"/>
                  <a:gd name="T86" fmla="*/ 875 w 2029"/>
                  <a:gd name="T87" fmla="*/ 2155 h 2497"/>
                  <a:gd name="T88" fmla="*/ 813 w 2029"/>
                  <a:gd name="T89" fmla="*/ 2142 h 2497"/>
                  <a:gd name="T90" fmla="*/ 1016 w 2029"/>
                  <a:gd name="T91" fmla="*/ 2078 h 2497"/>
                  <a:gd name="T92" fmla="*/ 1159 w 2029"/>
                  <a:gd name="T93" fmla="*/ 2197 h 2497"/>
                  <a:gd name="T94" fmla="*/ 1104 w 2029"/>
                  <a:gd name="T95" fmla="*/ 2287 h 2497"/>
                  <a:gd name="T96" fmla="*/ 1025 w 2029"/>
                  <a:gd name="T97" fmla="*/ 2287 h 2497"/>
                  <a:gd name="T98" fmla="*/ 874 w 2029"/>
                  <a:gd name="T99" fmla="*/ 2388 h 2497"/>
                  <a:gd name="T100" fmla="*/ 894 w 2029"/>
                  <a:gd name="T101" fmla="*/ 2465 h 2497"/>
                  <a:gd name="T102" fmla="*/ 1288 w 2029"/>
                  <a:gd name="T103" fmla="*/ 2491 h 2497"/>
                  <a:gd name="T104" fmla="*/ 1348 w 2029"/>
                  <a:gd name="T105" fmla="*/ 2441 h 2497"/>
                  <a:gd name="T106" fmla="*/ 1590 w 2029"/>
                  <a:gd name="T107" fmla="*/ 2425 h 2497"/>
                  <a:gd name="T108" fmla="*/ 1481 w 2029"/>
                  <a:gd name="T109" fmla="*/ 2384 h 2497"/>
                  <a:gd name="T110" fmla="*/ 1577 w 2029"/>
                  <a:gd name="T111" fmla="*/ 2277 h 2497"/>
                  <a:gd name="T112" fmla="*/ 1544 w 2029"/>
                  <a:gd name="T113" fmla="*/ 2220 h 2497"/>
                  <a:gd name="T114" fmla="*/ 1485 w 2029"/>
                  <a:gd name="T115" fmla="*/ 2173 h 24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29" h="2497">
                    <a:moveTo>
                      <a:pt x="1527" y="2066"/>
                    </a:moveTo>
                    <a:lnTo>
                      <a:pt x="1527" y="2066"/>
                    </a:lnTo>
                    <a:lnTo>
                      <a:pt x="1589" y="2065"/>
                    </a:lnTo>
                    <a:lnTo>
                      <a:pt x="1653" y="2065"/>
                    </a:lnTo>
                    <a:lnTo>
                      <a:pt x="1715" y="2066"/>
                    </a:lnTo>
                    <a:lnTo>
                      <a:pt x="1777" y="2070"/>
                    </a:lnTo>
                    <a:lnTo>
                      <a:pt x="1900" y="2077"/>
                    </a:lnTo>
                    <a:lnTo>
                      <a:pt x="1961" y="2081"/>
                    </a:lnTo>
                    <a:lnTo>
                      <a:pt x="2024" y="2083"/>
                    </a:lnTo>
                    <a:lnTo>
                      <a:pt x="2029" y="2079"/>
                    </a:lnTo>
                    <a:lnTo>
                      <a:pt x="2028" y="2075"/>
                    </a:lnTo>
                    <a:lnTo>
                      <a:pt x="2025" y="2071"/>
                    </a:lnTo>
                    <a:lnTo>
                      <a:pt x="2022" y="2070"/>
                    </a:lnTo>
                    <a:lnTo>
                      <a:pt x="2017" y="2070"/>
                    </a:lnTo>
                    <a:lnTo>
                      <a:pt x="2007" y="2071"/>
                    </a:lnTo>
                    <a:lnTo>
                      <a:pt x="2002" y="2071"/>
                    </a:lnTo>
                    <a:lnTo>
                      <a:pt x="1998" y="2070"/>
                    </a:lnTo>
                    <a:lnTo>
                      <a:pt x="1732" y="2054"/>
                    </a:lnTo>
                    <a:lnTo>
                      <a:pt x="1540" y="2052"/>
                    </a:lnTo>
                    <a:lnTo>
                      <a:pt x="1555" y="2037"/>
                    </a:lnTo>
                    <a:lnTo>
                      <a:pt x="1570" y="2023"/>
                    </a:lnTo>
                    <a:lnTo>
                      <a:pt x="1601" y="1998"/>
                    </a:lnTo>
                    <a:lnTo>
                      <a:pt x="1632" y="1972"/>
                    </a:lnTo>
                    <a:lnTo>
                      <a:pt x="1649" y="1959"/>
                    </a:lnTo>
                    <a:lnTo>
                      <a:pt x="1662" y="1944"/>
                    </a:lnTo>
                    <a:lnTo>
                      <a:pt x="1680" y="1922"/>
                    </a:lnTo>
                    <a:lnTo>
                      <a:pt x="1695" y="1899"/>
                    </a:lnTo>
                    <a:lnTo>
                      <a:pt x="1709" y="1876"/>
                    </a:lnTo>
                    <a:lnTo>
                      <a:pt x="1722" y="1853"/>
                    </a:lnTo>
                    <a:lnTo>
                      <a:pt x="1737" y="1853"/>
                    </a:lnTo>
                    <a:lnTo>
                      <a:pt x="1751" y="1855"/>
                    </a:lnTo>
                    <a:lnTo>
                      <a:pt x="1780" y="1856"/>
                    </a:lnTo>
                    <a:lnTo>
                      <a:pt x="1781" y="1853"/>
                    </a:lnTo>
                    <a:lnTo>
                      <a:pt x="1783" y="1849"/>
                    </a:lnTo>
                    <a:lnTo>
                      <a:pt x="1781" y="1846"/>
                    </a:lnTo>
                    <a:lnTo>
                      <a:pt x="1779" y="1845"/>
                    </a:lnTo>
                    <a:lnTo>
                      <a:pt x="1772" y="1842"/>
                    </a:lnTo>
                    <a:lnTo>
                      <a:pt x="1773" y="1823"/>
                    </a:lnTo>
                    <a:lnTo>
                      <a:pt x="1773" y="1806"/>
                    </a:lnTo>
                    <a:lnTo>
                      <a:pt x="1770" y="1771"/>
                    </a:lnTo>
                    <a:lnTo>
                      <a:pt x="1766" y="1737"/>
                    </a:lnTo>
                    <a:lnTo>
                      <a:pt x="1764" y="1701"/>
                    </a:lnTo>
                    <a:lnTo>
                      <a:pt x="1760" y="1680"/>
                    </a:lnTo>
                    <a:lnTo>
                      <a:pt x="1756" y="1659"/>
                    </a:lnTo>
                    <a:lnTo>
                      <a:pt x="1750" y="1639"/>
                    </a:lnTo>
                    <a:lnTo>
                      <a:pt x="1745" y="1619"/>
                    </a:lnTo>
                    <a:lnTo>
                      <a:pt x="1738" y="1599"/>
                    </a:lnTo>
                    <a:lnTo>
                      <a:pt x="1730" y="1578"/>
                    </a:lnTo>
                    <a:lnTo>
                      <a:pt x="1712" y="1540"/>
                    </a:lnTo>
                    <a:lnTo>
                      <a:pt x="1718" y="1524"/>
                    </a:lnTo>
                    <a:lnTo>
                      <a:pt x="1722" y="1506"/>
                    </a:lnTo>
                    <a:lnTo>
                      <a:pt x="1726" y="1489"/>
                    </a:lnTo>
                    <a:lnTo>
                      <a:pt x="1727" y="1471"/>
                    </a:lnTo>
                    <a:lnTo>
                      <a:pt x="1728" y="1454"/>
                    </a:lnTo>
                    <a:lnTo>
                      <a:pt x="1728" y="1435"/>
                    </a:lnTo>
                    <a:lnTo>
                      <a:pt x="1727" y="1397"/>
                    </a:lnTo>
                    <a:lnTo>
                      <a:pt x="1730" y="1394"/>
                    </a:lnTo>
                    <a:lnTo>
                      <a:pt x="2010" y="1394"/>
                    </a:lnTo>
                    <a:lnTo>
                      <a:pt x="2014" y="1402"/>
                    </a:lnTo>
                    <a:lnTo>
                      <a:pt x="2017" y="1402"/>
                    </a:lnTo>
                    <a:lnTo>
                      <a:pt x="2018" y="1402"/>
                    </a:lnTo>
                    <a:lnTo>
                      <a:pt x="2020" y="1399"/>
                    </a:lnTo>
                    <a:lnTo>
                      <a:pt x="2020" y="321"/>
                    </a:lnTo>
                    <a:lnTo>
                      <a:pt x="2017" y="320"/>
                    </a:lnTo>
                    <a:lnTo>
                      <a:pt x="2016" y="320"/>
                    </a:lnTo>
                    <a:lnTo>
                      <a:pt x="2010" y="318"/>
                    </a:lnTo>
                    <a:lnTo>
                      <a:pt x="2005" y="318"/>
                    </a:lnTo>
                    <a:lnTo>
                      <a:pt x="2001" y="318"/>
                    </a:lnTo>
                    <a:lnTo>
                      <a:pt x="1886" y="318"/>
                    </a:lnTo>
                    <a:lnTo>
                      <a:pt x="1768" y="318"/>
                    </a:lnTo>
                    <a:lnTo>
                      <a:pt x="1651" y="318"/>
                    </a:lnTo>
                    <a:lnTo>
                      <a:pt x="1535" y="321"/>
                    </a:lnTo>
                    <a:lnTo>
                      <a:pt x="1525" y="321"/>
                    </a:lnTo>
                    <a:lnTo>
                      <a:pt x="1516" y="321"/>
                    </a:lnTo>
                    <a:lnTo>
                      <a:pt x="1508" y="324"/>
                    </a:lnTo>
                    <a:lnTo>
                      <a:pt x="1500" y="327"/>
                    </a:lnTo>
                    <a:lnTo>
                      <a:pt x="1502" y="1072"/>
                    </a:lnTo>
                    <a:lnTo>
                      <a:pt x="1482" y="1063"/>
                    </a:lnTo>
                    <a:lnTo>
                      <a:pt x="1463" y="1055"/>
                    </a:lnTo>
                    <a:lnTo>
                      <a:pt x="1441" y="1050"/>
                    </a:lnTo>
                    <a:lnTo>
                      <a:pt x="1421" y="1045"/>
                    </a:lnTo>
                    <a:lnTo>
                      <a:pt x="1399" y="1042"/>
                    </a:lnTo>
                    <a:lnTo>
                      <a:pt x="1378" y="1040"/>
                    </a:lnTo>
                    <a:lnTo>
                      <a:pt x="1355" y="1042"/>
                    </a:lnTo>
                    <a:lnTo>
                      <a:pt x="1333" y="1045"/>
                    </a:lnTo>
                    <a:lnTo>
                      <a:pt x="1323" y="1046"/>
                    </a:lnTo>
                    <a:lnTo>
                      <a:pt x="1314" y="1050"/>
                    </a:lnTo>
                    <a:lnTo>
                      <a:pt x="1295" y="1058"/>
                    </a:lnTo>
                    <a:lnTo>
                      <a:pt x="1285" y="1061"/>
                    </a:lnTo>
                    <a:lnTo>
                      <a:pt x="1276" y="1061"/>
                    </a:lnTo>
                    <a:lnTo>
                      <a:pt x="1272" y="1059"/>
                    </a:lnTo>
                    <a:lnTo>
                      <a:pt x="1267" y="1058"/>
                    </a:lnTo>
                    <a:lnTo>
                      <a:pt x="1262" y="1055"/>
                    </a:lnTo>
                    <a:lnTo>
                      <a:pt x="1258" y="1051"/>
                    </a:lnTo>
                    <a:lnTo>
                      <a:pt x="1253" y="1049"/>
                    </a:lnTo>
                    <a:lnTo>
                      <a:pt x="1249" y="1046"/>
                    </a:lnTo>
                    <a:lnTo>
                      <a:pt x="1248" y="1040"/>
                    </a:lnTo>
                    <a:lnTo>
                      <a:pt x="1248" y="1035"/>
                    </a:lnTo>
                    <a:lnTo>
                      <a:pt x="1250" y="1021"/>
                    </a:lnTo>
                    <a:lnTo>
                      <a:pt x="1250" y="1016"/>
                    </a:lnTo>
                    <a:lnTo>
                      <a:pt x="1250" y="1009"/>
                    </a:lnTo>
                    <a:lnTo>
                      <a:pt x="1250" y="1004"/>
                    </a:lnTo>
                    <a:lnTo>
                      <a:pt x="1250" y="1000"/>
                    </a:lnTo>
                    <a:lnTo>
                      <a:pt x="1252" y="997"/>
                    </a:lnTo>
                    <a:lnTo>
                      <a:pt x="1254" y="996"/>
                    </a:lnTo>
                    <a:lnTo>
                      <a:pt x="1257" y="994"/>
                    </a:lnTo>
                    <a:lnTo>
                      <a:pt x="1260" y="993"/>
                    </a:lnTo>
                    <a:lnTo>
                      <a:pt x="1268" y="993"/>
                    </a:lnTo>
                    <a:lnTo>
                      <a:pt x="1276" y="994"/>
                    </a:lnTo>
                    <a:lnTo>
                      <a:pt x="1285" y="993"/>
                    </a:lnTo>
                    <a:lnTo>
                      <a:pt x="1288" y="993"/>
                    </a:lnTo>
                    <a:lnTo>
                      <a:pt x="1292" y="990"/>
                    </a:lnTo>
                    <a:lnTo>
                      <a:pt x="1295" y="989"/>
                    </a:lnTo>
                    <a:lnTo>
                      <a:pt x="1298" y="985"/>
                    </a:lnTo>
                    <a:lnTo>
                      <a:pt x="1298" y="974"/>
                    </a:lnTo>
                    <a:lnTo>
                      <a:pt x="1300" y="963"/>
                    </a:lnTo>
                    <a:lnTo>
                      <a:pt x="1304" y="954"/>
                    </a:lnTo>
                    <a:lnTo>
                      <a:pt x="1308" y="946"/>
                    </a:lnTo>
                    <a:lnTo>
                      <a:pt x="1315" y="938"/>
                    </a:lnTo>
                    <a:lnTo>
                      <a:pt x="1321" y="929"/>
                    </a:lnTo>
                    <a:lnTo>
                      <a:pt x="1337" y="914"/>
                    </a:lnTo>
                    <a:lnTo>
                      <a:pt x="1355" y="901"/>
                    </a:lnTo>
                    <a:lnTo>
                      <a:pt x="1372" y="889"/>
                    </a:lnTo>
                    <a:lnTo>
                      <a:pt x="1390" y="875"/>
                    </a:lnTo>
                    <a:lnTo>
                      <a:pt x="1405" y="862"/>
                    </a:lnTo>
                    <a:lnTo>
                      <a:pt x="1409" y="862"/>
                    </a:lnTo>
                    <a:lnTo>
                      <a:pt x="1439" y="820"/>
                    </a:lnTo>
                    <a:lnTo>
                      <a:pt x="1452" y="799"/>
                    </a:lnTo>
                    <a:lnTo>
                      <a:pt x="1464" y="776"/>
                    </a:lnTo>
                    <a:lnTo>
                      <a:pt x="1471" y="756"/>
                    </a:lnTo>
                    <a:lnTo>
                      <a:pt x="1476" y="734"/>
                    </a:lnTo>
                    <a:lnTo>
                      <a:pt x="1479" y="713"/>
                    </a:lnTo>
                    <a:lnTo>
                      <a:pt x="1481" y="692"/>
                    </a:lnTo>
                    <a:lnTo>
                      <a:pt x="1481" y="672"/>
                    </a:lnTo>
                    <a:lnTo>
                      <a:pt x="1478" y="652"/>
                    </a:lnTo>
                    <a:lnTo>
                      <a:pt x="1472" y="631"/>
                    </a:lnTo>
                    <a:lnTo>
                      <a:pt x="1467" y="611"/>
                    </a:lnTo>
                    <a:lnTo>
                      <a:pt x="1460" y="592"/>
                    </a:lnTo>
                    <a:lnTo>
                      <a:pt x="1451" y="573"/>
                    </a:lnTo>
                    <a:lnTo>
                      <a:pt x="1441" y="556"/>
                    </a:lnTo>
                    <a:lnTo>
                      <a:pt x="1430" y="537"/>
                    </a:lnTo>
                    <a:lnTo>
                      <a:pt x="1417" y="520"/>
                    </a:lnTo>
                    <a:lnTo>
                      <a:pt x="1405" y="503"/>
                    </a:lnTo>
                    <a:lnTo>
                      <a:pt x="1390" y="486"/>
                    </a:lnTo>
                    <a:lnTo>
                      <a:pt x="1375" y="472"/>
                    </a:lnTo>
                    <a:lnTo>
                      <a:pt x="1374" y="467"/>
                    </a:lnTo>
                    <a:lnTo>
                      <a:pt x="1374" y="465"/>
                    </a:lnTo>
                    <a:lnTo>
                      <a:pt x="1376" y="458"/>
                    </a:lnTo>
                    <a:lnTo>
                      <a:pt x="1379" y="451"/>
                    </a:lnTo>
                    <a:lnTo>
                      <a:pt x="1379" y="449"/>
                    </a:lnTo>
                    <a:lnTo>
                      <a:pt x="1379" y="444"/>
                    </a:lnTo>
                    <a:lnTo>
                      <a:pt x="1376" y="439"/>
                    </a:lnTo>
                    <a:lnTo>
                      <a:pt x="1371" y="435"/>
                    </a:lnTo>
                    <a:lnTo>
                      <a:pt x="1361" y="427"/>
                    </a:lnTo>
                    <a:lnTo>
                      <a:pt x="1350" y="421"/>
                    </a:lnTo>
                    <a:lnTo>
                      <a:pt x="1340" y="416"/>
                    </a:lnTo>
                    <a:lnTo>
                      <a:pt x="1349" y="407"/>
                    </a:lnTo>
                    <a:lnTo>
                      <a:pt x="1357" y="396"/>
                    </a:lnTo>
                    <a:lnTo>
                      <a:pt x="1359" y="393"/>
                    </a:lnTo>
                    <a:lnTo>
                      <a:pt x="1359" y="389"/>
                    </a:lnTo>
                    <a:lnTo>
                      <a:pt x="1357" y="382"/>
                    </a:lnTo>
                    <a:lnTo>
                      <a:pt x="1353" y="377"/>
                    </a:lnTo>
                    <a:lnTo>
                      <a:pt x="1348" y="371"/>
                    </a:lnTo>
                    <a:lnTo>
                      <a:pt x="1333" y="366"/>
                    </a:lnTo>
                    <a:lnTo>
                      <a:pt x="1319" y="363"/>
                    </a:lnTo>
                    <a:lnTo>
                      <a:pt x="1303" y="362"/>
                    </a:lnTo>
                    <a:lnTo>
                      <a:pt x="1288" y="362"/>
                    </a:lnTo>
                    <a:lnTo>
                      <a:pt x="1273" y="365"/>
                    </a:lnTo>
                    <a:lnTo>
                      <a:pt x="1258" y="369"/>
                    </a:lnTo>
                    <a:lnTo>
                      <a:pt x="1245" y="373"/>
                    </a:lnTo>
                    <a:lnTo>
                      <a:pt x="1231" y="378"/>
                    </a:lnTo>
                    <a:lnTo>
                      <a:pt x="1222" y="371"/>
                    </a:lnTo>
                    <a:lnTo>
                      <a:pt x="1212" y="366"/>
                    </a:lnTo>
                    <a:lnTo>
                      <a:pt x="1203" y="362"/>
                    </a:lnTo>
                    <a:lnTo>
                      <a:pt x="1195" y="355"/>
                    </a:lnTo>
                    <a:lnTo>
                      <a:pt x="1195" y="4"/>
                    </a:lnTo>
                    <a:lnTo>
                      <a:pt x="1193" y="1"/>
                    </a:lnTo>
                    <a:lnTo>
                      <a:pt x="1191" y="0"/>
                    </a:lnTo>
                    <a:lnTo>
                      <a:pt x="1187" y="1"/>
                    </a:lnTo>
                    <a:lnTo>
                      <a:pt x="1184" y="1"/>
                    </a:lnTo>
                    <a:lnTo>
                      <a:pt x="1181" y="354"/>
                    </a:lnTo>
                    <a:lnTo>
                      <a:pt x="1164" y="348"/>
                    </a:lnTo>
                    <a:lnTo>
                      <a:pt x="1145" y="347"/>
                    </a:lnTo>
                    <a:lnTo>
                      <a:pt x="1127" y="346"/>
                    </a:lnTo>
                    <a:lnTo>
                      <a:pt x="1108" y="347"/>
                    </a:lnTo>
                    <a:lnTo>
                      <a:pt x="1090" y="351"/>
                    </a:lnTo>
                    <a:lnTo>
                      <a:pt x="1073" y="355"/>
                    </a:lnTo>
                    <a:lnTo>
                      <a:pt x="1055" y="360"/>
                    </a:lnTo>
                    <a:lnTo>
                      <a:pt x="1039" y="366"/>
                    </a:lnTo>
                    <a:lnTo>
                      <a:pt x="1035" y="366"/>
                    </a:lnTo>
                    <a:lnTo>
                      <a:pt x="1034" y="366"/>
                    </a:lnTo>
                    <a:lnTo>
                      <a:pt x="1031" y="360"/>
                    </a:lnTo>
                    <a:lnTo>
                      <a:pt x="1029" y="355"/>
                    </a:lnTo>
                    <a:lnTo>
                      <a:pt x="1028" y="352"/>
                    </a:lnTo>
                    <a:lnTo>
                      <a:pt x="1025" y="351"/>
                    </a:lnTo>
                    <a:lnTo>
                      <a:pt x="1020" y="350"/>
                    </a:lnTo>
                    <a:lnTo>
                      <a:pt x="1016" y="350"/>
                    </a:lnTo>
                    <a:lnTo>
                      <a:pt x="1008" y="352"/>
                    </a:lnTo>
                    <a:lnTo>
                      <a:pt x="1000" y="358"/>
                    </a:lnTo>
                    <a:lnTo>
                      <a:pt x="992" y="363"/>
                    </a:lnTo>
                    <a:lnTo>
                      <a:pt x="986" y="371"/>
                    </a:lnTo>
                    <a:lnTo>
                      <a:pt x="985" y="375"/>
                    </a:lnTo>
                    <a:lnTo>
                      <a:pt x="986" y="381"/>
                    </a:lnTo>
                    <a:lnTo>
                      <a:pt x="990" y="381"/>
                    </a:lnTo>
                    <a:lnTo>
                      <a:pt x="992" y="379"/>
                    </a:lnTo>
                    <a:lnTo>
                      <a:pt x="993" y="379"/>
                    </a:lnTo>
                    <a:lnTo>
                      <a:pt x="993" y="377"/>
                    </a:lnTo>
                    <a:lnTo>
                      <a:pt x="998" y="369"/>
                    </a:lnTo>
                    <a:lnTo>
                      <a:pt x="1005" y="363"/>
                    </a:lnTo>
                    <a:lnTo>
                      <a:pt x="1013" y="359"/>
                    </a:lnTo>
                    <a:lnTo>
                      <a:pt x="1021" y="358"/>
                    </a:lnTo>
                    <a:lnTo>
                      <a:pt x="1024" y="360"/>
                    </a:lnTo>
                    <a:lnTo>
                      <a:pt x="1024" y="365"/>
                    </a:lnTo>
                    <a:lnTo>
                      <a:pt x="1024" y="369"/>
                    </a:lnTo>
                    <a:lnTo>
                      <a:pt x="1024" y="371"/>
                    </a:lnTo>
                    <a:lnTo>
                      <a:pt x="1013" y="377"/>
                    </a:lnTo>
                    <a:lnTo>
                      <a:pt x="1001" y="385"/>
                    </a:lnTo>
                    <a:lnTo>
                      <a:pt x="979" y="400"/>
                    </a:lnTo>
                    <a:lnTo>
                      <a:pt x="958" y="417"/>
                    </a:lnTo>
                    <a:lnTo>
                      <a:pt x="936" y="434"/>
                    </a:lnTo>
                    <a:lnTo>
                      <a:pt x="920" y="447"/>
                    </a:lnTo>
                    <a:lnTo>
                      <a:pt x="903" y="463"/>
                    </a:lnTo>
                    <a:lnTo>
                      <a:pt x="875" y="495"/>
                    </a:lnTo>
                    <a:lnTo>
                      <a:pt x="861" y="511"/>
                    </a:lnTo>
                    <a:lnTo>
                      <a:pt x="847" y="527"/>
                    </a:lnTo>
                    <a:lnTo>
                      <a:pt x="832" y="542"/>
                    </a:lnTo>
                    <a:lnTo>
                      <a:pt x="814" y="554"/>
                    </a:lnTo>
                    <a:lnTo>
                      <a:pt x="767" y="572"/>
                    </a:lnTo>
                    <a:lnTo>
                      <a:pt x="718" y="589"/>
                    </a:lnTo>
                    <a:lnTo>
                      <a:pt x="669" y="606"/>
                    </a:lnTo>
                    <a:lnTo>
                      <a:pt x="645" y="615"/>
                    </a:lnTo>
                    <a:lnTo>
                      <a:pt x="622" y="626"/>
                    </a:lnTo>
                    <a:lnTo>
                      <a:pt x="619" y="623"/>
                    </a:lnTo>
                    <a:lnTo>
                      <a:pt x="619" y="619"/>
                    </a:lnTo>
                    <a:lnTo>
                      <a:pt x="622" y="611"/>
                    </a:lnTo>
                    <a:lnTo>
                      <a:pt x="620" y="600"/>
                    </a:lnTo>
                    <a:lnTo>
                      <a:pt x="620" y="589"/>
                    </a:lnTo>
                    <a:lnTo>
                      <a:pt x="620" y="566"/>
                    </a:lnTo>
                    <a:lnTo>
                      <a:pt x="622" y="543"/>
                    </a:lnTo>
                    <a:lnTo>
                      <a:pt x="620" y="532"/>
                    </a:lnTo>
                    <a:lnTo>
                      <a:pt x="619" y="522"/>
                    </a:lnTo>
                    <a:lnTo>
                      <a:pt x="616" y="443"/>
                    </a:lnTo>
                    <a:lnTo>
                      <a:pt x="618" y="404"/>
                    </a:lnTo>
                    <a:lnTo>
                      <a:pt x="619" y="385"/>
                    </a:lnTo>
                    <a:lnTo>
                      <a:pt x="622" y="366"/>
                    </a:lnTo>
                    <a:lnTo>
                      <a:pt x="624" y="366"/>
                    </a:lnTo>
                    <a:lnTo>
                      <a:pt x="628" y="366"/>
                    </a:lnTo>
                    <a:lnTo>
                      <a:pt x="630" y="363"/>
                    </a:lnTo>
                    <a:lnTo>
                      <a:pt x="630" y="356"/>
                    </a:lnTo>
                    <a:lnTo>
                      <a:pt x="626" y="355"/>
                    </a:lnTo>
                    <a:lnTo>
                      <a:pt x="623" y="352"/>
                    </a:lnTo>
                    <a:lnTo>
                      <a:pt x="622" y="348"/>
                    </a:lnTo>
                    <a:lnTo>
                      <a:pt x="620" y="346"/>
                    </a:lnTo>
                    <a:lnTo>
                      <a:pt x="619" y="337"/>
                    </a:lnTo>
                    <a:lnTo>
                      <a:pt x="619" y="329"/>
                    </a:lnTo>
                    <a:lnTo>
                      <a:pt x="618" y="328"/>
                    </a:lnTo>
                    <a:lnTo>
                      <a:pt x="615" y="327"/>
                    </a:lnTo>
                    <a:lnTo>
                      <a:pt x="611" y="327"/>
                    </a:lnTo>
                    <a:lnTo>
                      <a:pt x="608" y="328"/>
                    </a:lnTo>
                    <a:lnTo>
                      <a:pt x="607" y="329"/>
                    </a:lnTo>
                    <a:lnTo>
                      <a:pt x="607" y="335"/>
                    </a:lnTo>
                    <a:lnTo>
                      <a:pt x="607" y="340"/>
                    </a:lnTo>
                    <a:lnTo>
                      <a:pt x="607" y="341"/>
                    </a:lnTo>
                    <a:lnTo>
                      <a:pt x="605" y="344"/>
                    </a:lnTo>
                    <a:lnTo>
                      <a:pt x="551" y="318"/>
                    </a:lnTo>
                    <a:lnTo>
                      <a:pt x="524" y="304"/>
                    </a:lnTo>
                    <a:lnTo>
                      <a:pt x="497" y="289"/>
                    </a:lnTo>
                    <a:lnTo>
                      <a:pt x="452" y="271"/>
                    </a:lnTo>
                    <a:lnTo>
                      <a:pt x="408" y="255"/>
                    </a:lnTo>
                    <a:lnTo>
                      <a:pt x="363" y="237"/>
                    </a:lnTo>
                    <a:lnTo>
                      <a:pt x="340" y="229"/>
                    </a:lnTo>
                    <a:lnTo>
                      <a:pt x="318" y="218"/>
                    </a:lnTo>
                    <a:lnTo>
                      <a:pt x="295" y="216"/>
                    </a:lnTo>
                    <a:lnTo>
                      <a:pt x="274" y="209"/>
                    </a:lnTo>
                    <a:lnTo>
                      <a:pt x="253" y="202"/>
                    </a:lnTo>
                    <a:lnTo>
                      <a:pt x="233" y="194"/>
                    </a:lnTo>
                    <a:lnTo>
                      <a:pt x="192" y="176"/>
                    </a:lnTo>
                    <a:lnTo>
                      <a:pt x="152" y="159"/>
                    </a:lnTo>
                    <a:lnTo>
                      <a:pt x="145" y="155"/>
                    </a:lnTo>
                    <a:lnTo>
                      <a:pt x="138" y="153"/>
                    </a:lnTo>
                    <a:lnTo>
                      <a:pt x="131" y="150"/>
                    </a:lnTo>
                    <a:lnTo>
                      <a:pt x="129" y="148"/>
                    </a:lnTo>
                    <a:lnTo>
                      <a:pt x="126" y="145"/>
                    </a:lnTo>
                    <a:lnTo>
                      <a:pt x="84" y="129"/>
                    </a:lnTo>
                    <a:lnTo>
                      <a:pt x="64" y="122"/>
                    </a:lnTo>
                    <a:lnTo>
                      <a:pt x="42" y="115"/>
                    </a:lnTo>
                    <a:lnTo>
                      <a:pt x="35" y="113"/>
                    </a:lnTo>
                    <a:lnTo>
                      <a:pt x="27" y="110"/>
                    </a:lnTo>
                    <a:lnTo>
                      <a:pt x="19" y="107"/>
                    </a:lnTo>
                    <a:lnTo>
                      <a:pt x="16" y="106"/>
                    </a:lnTo>
                    <a:lnTo>
                      <a:pt x="13" y="102"/>
                    </a:lnTo>
                    <a:lnTo>
                      <a:pt x="9" y="102"/>
                    </a:lnTo>
                    <a:lnTo>
                      <a:pt x="8" y="102"/>
                    </a:lnTo>
                    <a:lnTo>
                      <a:pt x="7" y="103"/>
                    </a:lnTo>
                    <a:lnTo>
                      <a:pt x="1" y="167"/>
                    </a:lnTo>
                    <a:lnTo>
                      <a:pt x="0" y="232"/>
                    </a:lnTo>
                    <a:lnTo>
                      <a:pt x="0" y="295"/>
                    </a:lnTo>
                    <a:lnTo>
                      <a:pt x="1" y="359"/>
                    </a:lnTo>
                    <a:lnTo>
                      <a:pt x="7" y="488"/>
                    </a:lnTo>
                    <a:lnTo>
                      <a:pt x="8" y="553"/>
                    </a:lnTo>
                    <a:lnTo>
                      <a:pt x="8" y="616"/>
                    </a:lnTo>
                    <a:lnTo>
                      <a:pt x="18" y="921"/>
                    </a:lnTo>
                    <a:lnTo>
                      <a:pt x="20" y="982"/>
                    </a:lnTo>
                    <a:lnTo>
                      <a:pt x="31" y="1340"/>
                    </a:lnTo>
                    <a:lnTo>
                      <a:pt x="34" y="1649"/>
                    </a:lnTo>
                    <a:lnTo>
                      <a:pt x="34" y="1941"/>
                    </a:lnTo>
                    <a:lnTo>
                      <a:pt x="27" y="2117"/>
                    </a:lnTo>
                    <a:lnTo>
                      <a:pt x="32" y="2295"/>
                    </a:lnTo>
                    <a:lnTo>
                      <a:pt x="30" y="2304"/>
                    </a:lnTo>
                    <a:lnTo>
                      <a:pt x="31" y="2306"/>
                    </a:lnTo>
                    <a:lnTo>
                      <a:pt x="32" y="2308"/>
                    </a:lnTo>
                    <a:lnTo>
                      <a:pt x="35" y="2308"/>
                    </a:lnTo>
                    <a:lnTo>
                      <a:pt x="39" y="2308"/>
                    </a:lnTo>
                    <a:lnTo>
                      <a:pt x="49" y="2304"/>
                    </a:lnTo>
                    <a:lnTo>
                      <a:pt x="58" y="2300"/>
                    </a:lnTo>
                    <a:lnTo>
                      <a:pt x="80" y="2295"/>
                    </a:lnTo>
                    <a:lnTo>
                      <a:pt x="100" y="2288"/>
                    </a:lnTo>
                    <a:lnTo>
                      <a:pt x="120" y="2281"/>
                    </a:lnTo>
                    <a:lnTo>
                      <a:pt x="145" y="2269"/>
                    </a:lnTo>
                    <a:lnTo>
                      <a:pt x="172" y="2260"/>
                    </a:lnTo>
                    <a:lnTo>
                      <a:pt x="225" y="2241"/>
                    </a:lnTo>
                    <a:lnTo>
                      <a:pt x="547" y="2144"/>
                    </a:lnTo>
                    <a:lnTo>
                      <a:pt x="570" y="2136"/>
                    </a:lnTo>
                    <a:lnTo>
                      <a:pt x="593" y="2130"/>
                    </a:lnTo>
                    <a:lnTo>
                      <a:pt x="615" y="2121"/>
                    </a:lnTo>
                    <a:lnTo>
                      <a:pt x="626" y="2116"/>
                    </a:lnTo>
                    <a:lnTo>
                      <a:pt x="637" y="2109"/>
                    </a:lnTo>
                    <a:lnTo>
                      <a:pt x="633" y="1998"/>
                    </a:lnTo>
                    <a:lnTo>
                      <a:pt x="630" y="1886"/>
                    </a:lnTo>
                    <a:lnTo>
                      <a:pt x="628" y="1829"/>
                    </a:lnTo>
                    <a:lnTo>
                      <a:pt x="628" y="1772"/>
                    </a:lnTo>
                    <a:lnTo>
                      <a:pt x="630" y="1716"/>
                    </a:lnTo>
                    <a:lnTo>
                      <a:pt x="633" y="1659"/>
                    </a:lnTo>
                    <a:lnTo>
                      <a:pt x="670" y="1666"/>
                    </a:lnTo>
                    <a:lnTo>
                      <a:pt x="707" y="1669"/>
                    </a:lnTo>
                    <a:lnTo>
                      <a:pt x="745" y="1669"/>
                    </a:lnTo>
                    <a:lnTo>
                      <a:pt x="783" y="1665"/>
                    </a:lnTo>
                    <a:lnTo>
                      <a:pt x="819" y="1659"/>
                    </a:lnTo>
                    <a:lnTo>
                      <a:pt x="856" y="1651"/>
                    </a:lnTo>
                    <a:lnTo>
                      <a:pt x="890" y="1639"/>
                    </a:lnTo>
                    <a:lnTo>
                      <a:pt x="922" y="1626"/>
                    </a:lnTo>
                    <a:lnTo>
                      <a:pt x="950" y="1658"/>
                    </a:lnTo>
                    <a:lnTo>
                      <a:pt x="977" y="1689"/>
                    </a:lnTo>
                    <a:lnTo>
                      <a:pt x="1032" y="1752"/>
                    </a:lnTo>
                    <a:lnTo>
                      <a:pt x="1032" y="1771"/>
                    </a:lnTo>
                    <a:lnTo>
                      <a:pt x="1031" y="1781"/>
                    </a:lnTo>
                    <a:lnTo>
                      <a:pt x="1027" y="1791"/>
                    </a:lnTo>
                    <a:lnTo>
                      <a:pt x="1021" y="1799"/>
                    </a:lnTo>
                    <a:lnTo>
                      <a:pt x="1013" y="1807"/>
                    </a:lnTo>
                    <a:lnTo>
                      <a:pt x="1005" y="1814"/>
                    </a:lnTo>
                    <a:lnTo>
                      <a:pt x="997" y="1819"/>
                    </a:lnTo>
                    <a:lnTo>
                      <a:pt x="979" y="1830"/>
                    </a:lnTo>
                    <a:lnTo>
                      <a:pt x="978" y="1833"/>
                    </a:lnTo>
                    <a:lnTo>
                      <a:pt x="978" y="1836"/>
                    </a:lnTo>
                    <a:lnTo>
                      <a:pt x="979" y="1837"/>
                    </a:lnTo>
                    <a:lnTo>
                      <a:pt x="982" y="1840"/>
                    </a:lnTo>
                    <a:lnTo>
                      <a:pt x="989" y="1841"/>
                    </a:lnTo>
                    <a:lnTo>
                      <a:pt x="997" y="1844"/>
                    </a:lnTo>
                    <a:lnTo>
                      <a:pt x="1004" y="1848"/>
                    </a:lnTo>
                    <a:lnTo>
                      <a:pt x="1010" y="1853"/>
                    </a:lnTo>
                    <a:lnTo>
                      <a:pt x="1023" y="1864"/>
                    </a:lnTo>
                    <a:lnTo>
                      <a:pt x="1036" y="1874"/>
                    </a:lnTo>
                    <a:lnTo>
                      <a:pt x="1024" y="1892"/>
                    </a:lnTo>
                    <a:lnTo>
                      <a:pt x="1013" y="1914"/>
                    </a:lnTo>
                    <a:lnTo>
                      <a:pt x="1005" y="1936"/>
                    </a:lnTo>
                    <a:lnTo>
                      <a:pt x="997" y="1959"/>
                    </a:lnTo>
                    <a:lnTo>
                      <a:pt x="993" y="1982"/>
                    </a:lnTo>
                    <a:lnTo>
                      <a:pt x="992" y="1994"/>
                    </a:lnTo>
                    <a:lnTo>
                      <a:pt x="992" y="2005"/>
                    </a:lnTo>
                    <a:lnTo>
                      <a:pt x="992" y="2017"/>
                    </a:lnTo>
                    <a:lnTo>
                      <a:pt x="994" y="2029"/>
                    </a:lnTo>
                    <a:lnTo>
                      <a:pt x="997" y="2040"/>
                    </a:lnTo>
                    <a:lnTo>
                      <a:pt x="1001" y="2052"/>
                    </a:lnTo>
                    <a:lnTo>
                      <a:pt x="824" y="2090"/>
                    </a:lnTo>
                    <a:lnTo>
                      <a:pt x="735" y="2111"/>
                    </a:lnTo>
                    <a:lnTo>
                      <a:pt x="647" y="2132"/>
                    </a:lnTo>
                    <a:lnTo>
                      <a:pt x="559" y="2157"/>
                    </a:lnTo>
                    <a:lnTo>
                      <a:pt x="474" y="2181"/>
                    </a:lnTo>
                    <a:lnTo>
                      <a:pt x="389" y="2209"/>
                    </a:lnTo>
                    <a:lnTo>
                      <a:pt x="303" y="2239"/>
                    </a:lnTo>
                    <a:lnTo>
                      <a:pt x="275" y="2253"/>
                    </a:lnTo>
                    <a:lnTo>
                      <a:pt x="246" y="2265"/>
                    </a:lnTo>
                    <a:lnTo>
                      <a:pt x="187" y="2288"/>
                    </a:lnTo>
                    <a:lnTo>
                      <a:pt x="129" y="2310"/>
                    </a:lnTo>
                    <a:lnTo>
                      <a:pt x="69" y="2334"/>
                    </a:lnTo>
                    <a:lnTo>
                      <a:pt x="66" y="2334"/>
                    </a:lnTo>
                    <a:lnTo>
                      <a:pt x="64" y="2337"/>
                    </a:lnTo>
                    <a:lnTo>
                      <a:pt x="61" y="2339"/>
                    </a:lnTo>
                    <a:lnTo>
                      <a:pt x="62" y="2344"/>
                    </a:lnTo>
                    <a:lnTo>
                      <a:pt x="65" y="2346"/>
                    </a:lnTo>
                    <a:lnTo>
                      <a:pt x="68" y="2346"/>
                    </a:lnTo>
                    <a:lnTo>
                      <a:pt x="73" y="2346"/>
                    </a:lnTo>
                    <a:lnTo>
                      <a:pt x="102" y="2333"/>
                    </a:lnTo>
                    <a:lnTo>
                      <a:pt x="131" y="2322"/>
                    </a:lnTo>
                    <a:lnTo>
                      <a:pt x="161" y="2312"/>
                    </a:lnTo>
                    <a:lnTo>
                      <a:pt x="191" y="2302"/>
                    </a:lnTo>
                    <a:lnTo>
                      <a:pt x="252" y="2274"/>
                    </a:lnTo>
                    <a:lnTo>
                      <a:pt x="313" y="2250"/>
                    </a:lnTo>
                    <a:lnTo>
                      <a:pt x="375" y="2227"/>
                    </a:lnTo>
                    <a:lnTo>
                      <a:pt x="439" y="2205"/>
                    </a:lnTo>
                    <a:lnTo>
                      <a:pt x="502" y="2186"/>
                    </a:lnTo>
                    <a:lnTo>
                      <a:pt x="568" y="2167"/>
                    </a:lnTo>
                    <a:lnTo>
                      <a:pt x="631" y="2150"/>
                    </a:lnTo>
                    <a:lnTo>
                      <a:pt x="696" y="2134"/>
                    </a:lnTo>
                    <a:lnTo>
                      <a:pt x="699" y="2136"/>
                    </a:lnTo>
                    <a:lnTo>
                      <a:pt x="700" y="2138"/>
                    </a:lnTo>
                    <a:lnTo>
                      <a:pt x="707" y="2138"/>
                    </a:lnTo>
                    <a:lnTo>
                      <a:pt x="712" y="2139"/>
                    </a:lnTo>
                    <a:lnTo>
                      <a:pt x="717" y="2139"/>
                    </a:lnTo>
                    <a:lnTo>
                      <a:pt x="719" y="2142"/>
                    </a:lnTo>
                    <a:lnTo>
                      <a:pt x="759" y="2144"/>
                    </a:lnTo>
                    <a:lnTo>
                      <a:pt x="798" y="2147"/>
                    </a:lnTo>
                    <a:lnTo>
                      <a:pt x="875" y="2155"/>
                    </a:lnTo>
                    <a:lnTo>
                      <a:pt x="914" y="2159"/>
                    </a:lnTo>
                    <a:lnTo>
                      <a:pt x="955" y="2162"/>
                    </a:lnTo>
                    <a:lnTo>
                      <a:pt x="994" y="2163"/>
                    </a:lnTo>
                    <a:lnTo>
                      <a:pt x="1035" y="2163"/>
                    </a:lnTo>
                    <a:lnTo>
                      <a:pt x="1035" y="2159"/>
                    </a:lnTo>
                    <a:lnTo>
                      <a:pt x="1032" y="2157"/>
                    </a:lnTo>
                    <a:lnTo>
                      <a:pt x="912" y="2151"/>
                    </a:lnTo>
                    <a:lnTo>
                      <a:pt x="863" y="2146"/>
                    </a:lnTo>
                    <a:lnTo>
                      <a:pt x="813" y="2142"/>
                    </a:lnTo>
                    <a:lnTo>
                      <a:pt x="764" y="2136"/>
                    </a:lnTo>
                    <a:lnTo>
                      <a:pt x="715" y="2131"/>
                    </a:lnTo>
                    <a:lnTo>
                      <a:pt x="717" y="2128"/>
                    </a:lnTo>
                    <a:lnTo>
                      <a:pt x="790" y="2112"/>
                    </a:lnTo>
                    <a:lnTo>
                      <a:pt x="861" y="2094"/>
                    </a:lnTo>
                    <a:lnTo>
                      <a:pt x="933" y="2078"/>
                    </a:lnTo>
                    <a:lnTo>
                      <a:pt x="971" y="2071"/>
                    </a:lnTo>
                    <a:lnTo>
                      <a:pt x="1008" y="2066"/>
                    </a:lnTo>
                    <a:lnTo>
                      <a:pt x="1016" y="2078"/>
                    </a:lnTo>
                    <a:lnTo>
                      <a:pt x="1024" y="2089"/>
                    </a:lnTo>
                    <a:lnTo>
                      <a:pt x="1035" y="2100"/>
                    </a:lnTo>
                    <a:lnTo>
                      <a:pt x="1046" y="2109"/>
                    </a:lnTo>
                    <a:lnTo>
                      <a:pt x="1069" y="2127"/>
                    </a:lnTo>
                    <a:lnTo>
                      <a:pt x="1092" y="2142"/>
                    </a:lnTo>
                    <a:lnTo>
                      <a:pt x="1130" y="2159"/>
                    </a:lnTo>
                    <a:lnTo>
                      <a:pt x="1147" y="2169"/>
                    </a:lnTo>
                    <a:lnTo>
                      <a:pt x="1166" y="2180"/>
                    </a:lnTo>
                    <a:lnTo>
                      <a:pt x="1159" y="2197"/>
                    </a:lnTo>
                    <a:lnTo>
                      <a:pt x="1154" y="2215"/>
                    </a:lnTo>
                    <a:lnTo>
                      <a:pt x="1139" y="2247"/>
                    </a:lnTo>
                    <a:lnTo>
                      <a:pt x="1131" y="2247"/>
                    </a:lnTo>
                    <a:lnTo>
                      <a:pt x="1126" y="2250"/>
                    </a:lnTo>
                    <a:lnTo>
                      <a:pt x="1122" y="2254"/>
                    </a:lnTo>
                    <a:lnTo>
                      <a:pt x="1117" y="2260"/>
                    </a:lnTo>
                    <a:lnTo>
                      <a:pt x="1111" y="2272"/>
                    </a:lnTo>
                    <a:lnTo>
                      <a:pt x="1105" y="2283"/>
                    </a:lnTo>
                    <a:lnTo>
                      <a:pt x="1104" y="2287"/>
                    </a:lnTo>
                    <a:lnTo>
                      <a:pt x="1104" y="2292"/>
                    </a:lnTo>
                    <a:lnTo>
                      <a:pt x="1105" y="2296"/>
                    </a:lnTo>
                    <a:lnTo>
                      <a:pt x="1107" y="2297"/>
                    </a:lnTo>
                    <a:lnTo>
                      <a:pt x="1109" y="2299"/>
                    </a:lnTo>
                    <a:lnTo>
                      <a:pt x="1105" y="2304"/>
                    </a:lnTo>
                    <a:lnTo>
                      <a:pt x="1090" y="2296"/>
                    </a:lnTo>
                    <a:lnTo>
                      <a:pt x="1075" y="2291"/>
                    </a:lnTo>
                    <a:lnTo>
                      <a:pt x="1059" y="2287"/>
                    </a:lnTo>
                    <a:lnTo>
                      <a:pt x="1043" y="2287"/>
                    </a:lnTo>
                    <a:lnTo>
                      <a:pt x="1025" y="2287"/>
                    </a:lnTo>
                    <a:lnTo>
                      <a:pt x="1009" y="2289"/>
                    </a:lnTo>
                    <a:lnTo>
                      <a:pt x="993" y="2295"/>
                    </a:lnTo>
                    <a:lnTo>
                      <a:pt x="979" y="2302"/>
                    </a:lnTo>
                    <a:lnTo>
                      <a:pt x="959" y="2312"/>
                    </a:lnTo>
                    <a:lnTo>
                      <a:pt x="937" y="2326"/>
                    </a:lnTo>
                    <a:lnTo>
                      <a:pt x="917" y="2341"/>
                    </a:lnTo>
                    <a:lnTo>
                      <a:pt x="898" y="2358"/>
                    </a:lnTo>
                    <a:lnTo>
                      <a:pt x="889" y="2368"/>
                    </a:lnTo>
                    <a:lnTo>
                      <a:pt x="880" y="2379"/>
                    </a:lnTo>
                    <a:lnTo>
                      <a:pt x="874" y="2388"/>
                    </a:lnTo>
                    <a:lnTo>
                      <a:pt x="868" y="2399"/>
                    </a:lnTo>
                    <a:lnTo>
                      <a:pt x="864" y="2411"/>
                    </a:lnTo>
                    <a:lnTo>
                      <a:pt x="860" y="2423"/>
                    </a:lnTo>
                    <a:lnTo>
                      <a:pt x="859" y="2436"/>
                    </a:lnTo>
                    <a:lnTo>
                      <a:pt x="859" y="2448"/>
                    </a:lnTo>
                    <a:lnTo>
                      <a:pt x="864" y="2453"/>
                    </a:lnTo>
                    <a:lnTo>
                      <a:pt x="870" y="2457"/>
                    </a:lnTo>
                    <a:lnTo>
                      <a:pt x="875" y="2460"/>
                    </a:lnTo>
                    <a:lnTo>
                      <a:pt x="882" y="2463"/>
                    </a:lnTo>
                    <a:lnTo>
                      <a:pt x="894" y="2465"/>
                    </a:lnTo>
                    <a:lnTo>
                      <a:pt x="908" y="2470"/>
                    </a:lnTo>
                    <a:lnTo>
                      <a:pt x="977" y="2476"/>
                    </a:lnTo>
                    <a:lnTo>
                      <a:pt x="1047" y="2483"/>
                    </a:lnTo>
                    <a:lnTo>
                      <a:pt x="1188" y="2494"/>
                    </a:lnTo>
                    <a:lnTo>
                      <a:pt x="1208" y="2495"/>
                    </a:lnTo>
                    <a:lnTo>
                      <a:pt x="1229" y="2497"/>
                    </a:lnTo>
                    <a:lnTo>
                      <a:pt x="1249" y="2495"/>
                    </a:lnTo>
                    <a:lnTo>
                      <a:pt x="1268" y="2494"/>
                    </a:lnTo>
                    <a:lnTo>
                      <a:pt x="1288" y="2491"/>
                    </a:lnTo>
                    <a:lnTo>
                      <a:pt x="1307" y="2488"/>
                    </a:lnTo>
                    <a:lnTo>
                      <a:pt x="1326" y="2484"/>
                    </a:lnTo>
                    <a:lnTo>
                      <a:pt x="1344" y="2479"/>
                    </a:lnTo>
                    <a:lnTo>
                      <a:pt x="1348" y="2471"/>
                    </a:lnTo>
                    <a:lnTo>
                      <a:pt x="1352" y="2464"/>
                    </a:lnTo>
                    <a:lnTo>
                      <a:pt x="1353" y="2456"/>
                    </a:lnTo>
                    <a:lnTo>
                      <a:pt x="1353" y="2452"/>
                    </a:lnTo>
                    <a:lnTo>
                      <a:pt x="1352" y="2448"/>
                    </a:lnTo>
                    <a:lnTo>
                      <a:pt x="1348" y="2441"/>
                    </a:lnTo>
                    <a:lnTo>
                      <a:pt x="1341" y="2434"/>
                    </a:lnTo>
                    <a:lnTo>
                      <a:pt x="1334" y="2429"/>
                    </a:lnTo>
                    <a:lnTo>
                      <a:pt x="1327" y="2426"/>
                    </a:lnTo>
                    <a:lnTo>
                      <a:pt x="1332" y="2423"/>
                    </a:lnTo>
                    <a:lnTo>
                      <a:pt x="1363" y="2421"/>
                    </a:lnTo>
                    <a:lnTo>
                      <a:pt x="1394" y="2421"/>
                    </a:lnTo>
                    <a:lnTo>
                      <a:pt x="1459" y="2421"/>
                    </a:lnTo>
                    <a:lnTo>
                      <a:pt x="1525" y="2422"/>
                    </a:lnTo>
                    <a:lnTo>
                      <a:pt x="1590" y="2425"/>
                    </a:lnTo>
                    <a:lnTo>
                      <a:pt x="1592" y="2422"/>
                    </a:lnTo>
                    <a:lnTo>
                      <a:pt x="1592" y="2418"/>
                    </a:lnTo>
                    <a:lnTo>
                      <a:pt x="1556" y="2415"/>
                    </a:lnTo>
                    <a:lnTo>
                      <a:pt x="1521" y="2414"/>
                    </a:lnTo>
                    <a:lnTo>
                      <a:pt x="1485" y="2414"/>
                    </a:lnTo>
                    <a:lnTo>
                      <a:pt x="1449" y="2411"/>
                    </a:lnTo>
                    <a:lnTo>
                      <a:pt x="1460" y="2403"/>
                    </a:lnTo>
                    <a:lnTo>
                      <a:pt x="1471" y="2395"/>
                    </a:lnTo>
                    <a:lnTo>
                      <a:pt x="1481" y="2384"/>
                    </a:lnTo>
                    <a:lnTo>
                      <a:pt x="1489" y="2373"/>
                    </a:lnTo>
                    <a:lnTo>
                      <a:pt x="1504" y="2350"/>
                    </a:lnTo>
                    <a:lnTo>
                      <a:pt x="1517" y="2329"/>
                    </a:lnTo>
                    <a:lnTo>
                      <a:pt x="1531" y="2314"/>
                    </a:lnTo>
                    <a:lnTo>
                      <a:pt x="1546" y="2299"/>
                    </a:lnTo>
                    <a:lnTo>
                      <a:pt x="1552" y="2292"/>
                    </a:lnTo>
                    <a:lnTo>
                      <a:pt x="1560" y="2285"/>
                    </a:lnTo>
                    <a:lnTo>
                      <a:pt x="1569" y="2281"/>
                    </a:lnTo>
                    <a:lnTo>
                      <a:pt x="1577" y="2277"/>
                    </a:lnTo>
                    <a:lnTo>
                      <a:pt x="1582" y="2273"/>
                    </a:lnTo>
                    <a:lnTo>
                      <a:pt x="1586" y="2268"/>
                    </a:lnTo>
                    <a:lnTo>
                      <a:pt x="1588" y="2261"/>
                    </a:lnTo>
                    <a:lnTo>
                      <a:pt x="1588" y="2254"/>
                    </a:lnTo>
                    <a:lnTo>
                      <a:pt x="1583" y="2247"/>
                    </a:lnTo>
                    <a:lnTo>
                      <a:pt x="1579" y="2242"/>
                    </a:lnTo>
                    <a:lnTo>
                      <a:pt x="1569" y="2234"/>
                    </a:lnTo>
                    <a:lnTo>
                      <a:pt x="1556" y="2226"/>
                    </a:lnTo>
                    <a:lnTo>
                      <a:pt x="1544" y="2220"/>
                    </a:lnTo>
                    <a:lnTo>
                      <a:pt x="1539" y="2219"/>
                    </a:lnTo>
                    <a:lnTo>
                      <a:pt x="1533" y="2219"/>
                    </a:lnTo>
                    <a:lnTo>
                      <a:pt x="1523" y="2220"/>
                    </a:lnTo>
                    <a:lnTo>
                      <a:pt x="1513" y="2223"/>
                    </a:lnTo>
                    <a:lnTo>
                      <a:pt x="1502" y="2224"/>
                    </a:lnTo>
                    <a:lnTo>
                      <a:pt x="1502" y="2204"/>
                    </a:lnTo>
                    <a:lnTo>
                      <a:pt x="1501" y="2193"/>
                    </a:lnTo>
                    <a:lnTo>
                      <a:pt x="1498" y="2185"/>
                    </a:lnTo>
                    <a:lnTo>
                      <a:pt x="1491" y="2178"/>
                    </a:lnTo>
                    <a:lnTo>
                      <a:pt x="1485" y="2173"/>
                    </a:lnTo>
                    <a:lnTo>
                      <a:pt x="1476" y="2169"/>
                    </a:lnTo>
                    <a:lnTo>
                      <a:pt x="1468" y="2165"/>
                    </a:lnTo>
                    <a:lnTo>
                      <a:pt x="1451" y="2158"/>
                    </a:lnTo>
                    <a:lnTo>
                      <a:pt x="1466" y="2134"/>
                    </a:lnTo>
                    <a:lnTo>
                      <a:pt x="1485" y="2109"/>
                    </a:lnTo>
                    <a:lnTo>
                      <a:pt x="1505" y="2086"/>
                    </a:lnTo>
                    <a:lnTo>
                      <a:pt x="1527" y="20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33" name="Freeform 25"/>
              <p:cNvSpPr>
                <a:spLocks/>
              </p:cNvSpPr>
              <p:nvPr/>
            </p:nvSpPr>
            <p:spPr bwMode="auto">
              <a:xfrm>
                <a:off x="2847" y="1316"/>
                <a:ext cx="2029" cy="2497"/>
              </a:xfrm>
              <a:custGeom>
                <a:avLst/>
                <a:gdLst>
                  <a:gd name="T0" fmla="*/ 2029 w 2029"/>
                  <a:gd name="T1" fmla="*/ 2079 h 2497"/>
                  <a:gd name="T2" fmla="*/ 1555 w 2029"/>
                  <a:gd name="T3" fmla="*/ 2037 h 2497"/>
                  <a:gd name="T4" fmla="*/ 1722 w 2029"/>
                  <a:gd name="T5" fmla="*/ 1853 h 2497"/>
                  <a:gd name="T6" fmla="*/ 1772 w 2029"/>
                  <a:gd name="T7" fmla="*/ 1842 h 2497"/>
                  <a:gd name="T8" fmla="*/ 1738 w 2029"/>
                  <a:gd name="T9" fmla="*/ 1599 h 2497"/>
                  <a:gd name="T10" fmla="*/ 1730 w 2029"/>
                  <a:gd name="T11" fmla="*/ 1394 h 2497"/>
                  <a:gd name="T12" fmla="*/ 2010 w 2029"/>
                  <a:gd name="T13" fmla="*/ 318 h 2497"/>
                  <a:gd name="T14" fmla="*/ 1508 w 2029"/>
                  <a:gd name="T15" fmla="*/ 324 h 2497"/>
                  <a:gd name="T16" fmla="*/ 1333 w 2029"/>
                  <a:gd name="T17" fmla="*/ 1045 h 2497"/>
                  <a:gd name="T18" fmla="*/ 1258 w 2029"/>
                  <a:gd name="T19" fmla="*/ 1051 h 2497"/>
                  <a:gd name="T20" fmla="*/ 1252 w 2029"/>
                  <a:gd name="T21" fmla="*/ 997 h 2497"/>
                  <a:gd name="T22" fmla="*/ 1298 w 2029"/>
                  <a:gd name="T23" fmla="*/ 985 h 2497"/>
                  <a:gd name="T24" fmla="*/ 1405 w 2029"/>
                  <a:gd name="T25" fmla="*/ 862 h 2497"/>
                  <a:gd name="T26" fmla="*/ 1481 w 2029"/>
                  <a:gd name="T27" fmla="*/ 672 h 2497"/>
                  <a:gd name="T28" fmla="*/ 1375 w 2029"/>
                  <a:gd name="T29" fmla="*/ 472 h 2497"/>
                  <a:gd name="T30" fmla="*/ 1361 w 2029"/>
                  <a:gd name="T31" fmla="*/ 427 h 2497"/>
                  <a:gd name="T32" fmla="*/ 1348 w 2029"/>
                  <a:gd name="T33" fmla="*/ 371 h 2497"/>
                  <a:gd name="T34" fmla="*/ 1222 w 2029"/>
                  <a:gd name="T35" fmla="*/ 371 h 2497"/>
                  <a:gd name="T36" fmla="*/ 1181 w 2029"/>
                  <a:gd name="T37" fmla="*/ 354 h 2497"/>
                  <a:gd name="T38" fmla="*/ 1034 w 2029"/>
                  <a:gd name="T39" fmla="*/ 366 h 2497"/>
                  <a:gd name="T40" fmla="*/ 992 w 2029"/>
                  <a:gd name="T41" fmla="*/ 363 h 2497"/>
                  <a:gd name="T42" fmla="*/ 1005 w 2029"/>
                  <a:gd name="T43" fmla="*/ 363 h 2497"/>
                  <a:gd name="T44" fmla="*/ 979 w 2029"/>
                  <a:gd name="T45" fmla="*/ 400 h 2497"/>
                  <a:gd name="T46" fmla="*/ 814 w 2029"/>
                  <a:gd name="T47" fmla="*/ 554 h 2497"/>
                  <a:gd name="T48" fmla="*/ 620 w 2029"/>
                  <a:gd name="T49" fmla="*/ 600 h 2497"/>
                  <a:gd name="T50" fmla="*/ 624 w 2029"/>
                  <a:gd name="T51" fmla="*/ 366 h 2497"/>
                  <a:gd name="T52" fmla="*/ 619 w 2029"/>
                  <a:gd name="T53" fmla="*/ 329 h 2497"/>
                  <a:gd name="T54" fmla="*/ 605 w 2029"/>
                  <a:gd name="T55" fmla="*/ 344 h 2497"/>
                  <a:gd name="T56" fmla="*/ 318 w 2029"/>
                  <a:gd name="T57" fmla="*/ 218 h 2497"/>
                  <a:gd name="T58" fmla="*/ 129 w 2029"/>
                  <a:gd name="T59" fmla="*/ 148 h 2497"/>
                  <a:gd name="T60" fmla="*/ 13 w 2029"/>
                  <a:gd name="T61" fmla="*/ 102 h 2497"/>
                  <a:gd name="T62" fmla="*/ 8 w 2029"/>
                  <a:gd name="T63" fmla="*/ 553 h 2497"/>
                  <a:gd name="T64" fmla="*/ 31 w 2029"/>
                  <a:gd name="T65" fmla="*/ 2306 h 2497"/>
                  <a:gd name="T66" fmla="*/ 145 w 2029"/>
                  <a:gd name="T67" fmla="*/ 2269 h 2497"/>
                  <a:gd name="T68" fmla="*/ 633 w 2029"/>
                  <a:gd name="T69" fmla="*/ 1998 h 2497"/>
                  <a:gd name="T70" fmla="*/ 819 w 2029"/>
                  <a:gd name="T71" fmla="*/ 1659 h 2497"/>
                  <a:gd name="T72" fmla="*/ 1027 w 2029"/>
                  <a:gd name="T73" fmla="*/ 1791 h 2497"/>
                  <a:gd name="T74" fmla="*/ 982 w 2029"/>
                  <a:gd name="T75" fmla="*/ 1840 h 2497"/>
                  <a:gd name="T76" fmla="*/ 997 w 2029"/>
                  <a:gd name="T77" fmla="*/ 1959 h 2497"/>
                  <a:gd name="T78" fmla="*/ 647 w 2029"/>
                  <a:gd name="T79" fmla="*/ 2132 h 2497"/>
                  <a:gd name="T80" fmla="*/ 69 w 2029"/>
                  <a:gd name="T81" fmla="*/ 2334 h 2497"/>
                  <a:gd name="T82" fmla="*/ 131 w 2029"/>
                  <a:gd name="T83" fmla="*/ 2322 h 2497"/>
                  <a:gd name="T84" fmla="*/ 696 w 2029"/>
                  <a:gd name="T85" fmla="*/ 2134 h 2497"/>
                  <a:gd name="T86" fmla="*/ 875 w 2029"/>
                  <a:gd name="T87" fmla="*/ 2155 h 2497"/>
                  <a:gd name="T88" fmla="*/ 813 w 2029"/>
                  <a:gd name="T89" fmla="*/ 2142 h 2497"/>
                  <a:gd name="T90" fmla="*/ 1016 w 2029"/>
                  <a:gd name="T91" fmla="*/ 2078 h 2497"/>
                  <a:gd name="T92" fmla="*/ 1159 w 2029"/>
                  <a:gd name="T93" fmla="*/ 2197 h 2497"/>
                  <a:gd name="T94" fmla="*/ 1104 w 2029"/>
                  <a:gd name="T95" fmla="*/ 2287 h 2497"/>
                  <a:gd name="T96" fmla="*/ 1025 w 2029"/>
                  <a:gd name="T97" fmla="*/ 2287 h 2497"/>
                  <a:gd name="T98" fmla="*/ 874 w 2029"/>
                  <a:gd name="T99" fmla="*/ 2388 h 2497"/>
                  <a:gd name="T100" fmla="*/ 894 w 2029"/>
                  <a:gd name="T101" fmla="*/ 2465 h 2497"/>
                  <a:gd name="T102" fmla="*/ 1288 w 2029"/>
                  <a:gd name="T103" fmla="*/ 2491 h 2497"/>
                  <a:gd name="T104" fmla="*/ 1348 w 2029"/>
                  <a:gd name="T105" fmla="*/ 2441 h 2497"/>
                  <a:gd name="T106" fmla="*/ 1590 w 2029"/>
                  <a:gd name="T107" fmla="*/ 2425 h 2497"/>
                  <a:gd name="T108" fmla="*/ 1481 w 2029"/>
                  <a:gd name="T109" fmla="*/ 2384 h 2497"/>
                  <a:gd name="T110" fmla="*/ 1577 w 2029"/>
                  <a:gd name="T111" fmla="*/ 2277 h 2497"/>
                  <a:gd name="T112" fmla="*/ 1544 w 2029"/>
                  <a:gd name="T113" fmla="*/ 2220 h 2497"/>
                  <a:gd name="T114" fmla="*/ 1485 w 2029"/>
                  <a:gd name="T115" fmla="*/ 2173 h 24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29" h="2497">
                    <a:moveTo>
                      <a:pt x="1527" y="2066"/>
                    </a:moveTo>
                    <a:lnTo>
                      <a:pt x="1527" y="2066"/>
                    </a:lnTo>
                    <a:lnTo>
                      <a:pt x="1589" y="2065"/>
                    </a:lnTo>
                    <a:lnTo>
                      <a:pt x="1653" y="2065"/>
                    </a:lnTo>
                    <a:lnTo>
                      <a:pt x="1715" y="2066"/>
                    </a:lnTo>
                    <a:lnTo>
                      <a:pt x="1777" y="2070"/>
                    </a:lnTo>
                    <a:lnTo>
                      <a:pt x="1900" y="2077"/>
                    </a:lnTo>
                    <a:lnTo>
                      <a:pt x="1961" y="2081"/>
                    </a:lnTo>
                    <a:lnTo>
                      <a:pt x="2024" y="2083"/>
                    </a:lnTo>
                    <a:lnTo>
                      <a:pt x="2029" y="2079"/>
                    </a:lnTo>
                    <a:lnTo>
                      <a:pt x="2028" y="2075"/>
                    </a:lnTo>
                    <a:lnTo>
                      <a:pt x="2025" y="2071"/>
                    </a:lnTo>
                    <a:lnTo>
                      <a:pt x="2022" y="2070"/>
                    </a:lnTo>
                    <a:lnTo>
                      <a:pt x="2017" y="2070"/>
                    </a:lnTo>
                    <a:lnTo>
                      <a:pt x="2007" y="2071"/>
                    </a:lnTo>
                    <a:lnTo>
                      <a:pt x="2002" y="2071"/>
                    </a:lnTo>
                    <a:lnTo>
                      <a:pt x="1998" y="2070"/>
                    </a:lnTo>
                    <a:lnTo>
                      <a:pt x="1732" y="2054"/>
                    </a:lnTo>
                    <a:lnTo>
                      <a:pt x="1540" y="2052"/>
                    </a:lnTo>
                    <a:lnTo>
                      <a:pt x="1555" y="2037"/>
                    </a:lnTo>
                    <a:lnTo>
                      <a:pt x="1570" y="2023"/>
                    </a:lnTo>
                    <a:lnTo>
                      <a:pt x="1601" y="1998"/>
                    </a:lnTo>
                    <a:lnTo>
                      <a:pt x="1632" y="1972"/>
                    </a:lnTo>
                    <a:lnTo>
                      <a:pt x="1649" y="1959"/>
                    </a:lnTo>
                    <a:lnTo>
                      <a:pt x="1662" y="1944"/>
                    </a:lnTo>
                    <a:lnTo>
                      <a:pt x="1680" y="1922"/>
                    </a:lnTo>
                    <a:lnTo>
                      <a:pt x="1695" y="1899"/>
                    </a:lnTo>
                    <a:lnTo>
                      <a:pt x="1709" y="1876"/>
                    </a:lnTo>
                    <a:lnTo>
                      <a:pt x="1722" y="1853"/>
                    </a:lnTo>
                    <a:lnTo>
                      <a:pt x="1737" y="1853"/>
                    </a:lnTo>
                    <a:lnTo>
                      <a:pt x="1751" y="1855"/>
                    </a:lnTo>
                    <a:lnTo>
                      <a:pt x="1780" y="1856"/>
                    </a:lnTo>
                    <a:lnTo>
                      <a:pt x="1781" y="1853"/>
                    </a:lnTo>
                    <a:lnTo>
                      <a:pt x="1783" y="1849"/>
                    </a:lnTo>
                    <a:lnTo>
                      <a:pt x="1781" y="1846"/>
                    </a:lnTo>
                    <a:lnTo>
                      <a:pt x="1779" y="1845"/>
                    </a:lnTo>
                    <a:lnTo>
                      <a:pt x="1772" y="1842"/>
                    </a:lnTo>
                    <a:lnTo>
                      <a:pt x="1773" y="1823"/>
                    </a:lnTo>
                    <a:lnTo>
                      <a:pt x="1773" y="1806"/>
                    </a:lnTo>
                    <a:lnTo>
                      <a:pt x="1770" y="1771"/>
                    </a:lnTo>
                    <a:lnTo>
                      <a:pt x="1766" y="1737"/>
                    </a:lnTo>
                    <a:lnTo>
                      <a:pt x="1764" y="1701"/>
                    </a:lnTo>
                    <a:lnTo>
                      <a:pt x="1760" y="1680"/>
                    </a:lnTo>
                    <a:lnTo>
                      <a:pt x="1756" y="1659"/>
                    </a:lnTo>
                    <a:lnTo>
                      <a:pt x="1750" y="1639"/>
                    </a:lnTo>
                    <a:lnTo>
                      <a:pt x="1745" y="1619"/>
                    </a:lnTo>
                    <a:lnTo>
                      <a:pt x="1738" y="1599"/>
                    </a:lnTo>
                    <a:lnTo>
                      <a:pt x="1730" y="1578"/>
                    </a:lnTo>
                    <a:lnTo>
                      <a:pt x="1712" y="1540"/>
                    </a:lnTo>
                    <a:lnTo>
                      <a:pt x="1718" y="1524"/>
                    </a:lnTo>
                    <a:lnTo>
                      <a:pt x="1722" y="1506"/>
                    </a:lnTo>
                    <a:lnTo>
                      <a:pt x="1726" y="1489"/>
                    </a:lnTo>
                    <a:lnTo>
                      <a:pt x="1727" y="1471"/>
                    </a:lnTo>
                    <a:lnTo>
                      <a:pt x="1728" y="1454"/>
                    </a:lnTo>
                    <a:lnTo>
                      <a:pt x="1728" y="1435"/>
                    </a:lnTo>
                    <a:lnTo>
                      <a:pt x="1727" y="1397"/>
                    </a:lnTo>
                    <a:lnTo>
                      <a:pt x="1730" y="1394"/>
                    </a:lnTo>
                    <a:lnTo>
                      <a:pt x="2010" y="1394"/>
                    </a:lnTo>
                    <a:lnTo>
                      <a:pt x="2014" y="1402"/>
                    </a:lnTo>
                    <a:lnTo>
                      <a:pt x="2017" y="1402"/>
                    </a:lnTo>
                    <a:lnTo>
                      <a:pt x="2018" y="1402"/>
                    </a:lnTo>
                    <a:lnTo>
                      <a:pt x="2020" y="1399"/>
                    </a:lnTo>
                    <a:lnTo>
                      <a:pt x="2020" y="321"/>
                    </a:lnTo>
                    <a:lnTo>
                      <a:pt x="2017" y="320"/>
                    </a:lnTo>
                    <a:lnTo>
                      <a:pt x="2016" y="320"/>
                    </a:lnTo>
                    <a:lnTo>
                      <a:pt x="2010" y="318"/>
                    </a:lnTo>
                    <a:lnTo>
                      <a:pt x="2005" y="318"/>
                    </a:lnTo>
                    <a:lnTo>
                      <a:pt x="2001" y="318"/>
                    </a:lnTo>
                    <a:lnTo>
                      <a:pt x="1886" y="318"/>
                    </a:lnTo>
                    <a:lnTo>
                      <a:pt x="1768" y="318"/>
                    </a:lnTo>
                    <a:lnTo>
                      <a:pt x="1651" y="318"/>
                    </a:lnTo>
                    <a:lnTo>
                      <a:pt x="1535" y="321"/>
                    </a:lnTo>
                    <a:lnTo>
                      <a:pt x="1525" y="321"/>
                    </a:lnTo>
                    <a:lnTo>
                      <a:pt x="1516" y="321"/>
                    </a:lnTo>
                    <a:lnTo>
                      <a:pt x="1508" y="324"/>
                    </a:lnTo>
                    <a:lnTo>
                      <a:pt x="1500" y="327"/>
                    </a:lnTo>
                    <a:lnTo>
                      <a:pt x="1502" y="1072"/>
                    </a:lnTo>
                    <a:lnTo>
                      <a:pt x="1482" y="1063"/>
                    </a:lnTo>
                    <a:lnTo>
                      <a:pt x="1463" y="1055"/>
                    </a:lnTo>
                    <a:lnTo>
                      <a:pt x="1441" y="1050"/>
                    </a:lnTo>
                    <a:lnTo>
                      <a:pt x="1421" y="1045"/>
                    </a:lnTo>
                    <a:lnTo>
                      <a:pt x="1399" y="1042"/>
                    </a:lnTo>
                    <a:lnTo>
                      <a:pt x="1378" y="1040"/>
                    </a:lnTo>
                    <a:lnTo>
                      <a:pt x="1355" y="1042"/>
                    </a:lnTo>
                    <a:lnTo>
                      <a:pt x="1333" y="1045"/>
                    </a:lnTo>
                    <a:lnTo>
                      <a:pt x="1323" y="1046"/>
                    </a:lnTo>
                    <a:lnTo>
                      <a:pt x="1314" y="1050"/>
                    </a:lnTo>
                    <a:lnTo>
                      <a:pt x="1295" y="1058"/>
                    </a:lnTo>
                    <a:lnTo>
                      <a:pt x="1285" y="1061"/>
                    </a:lnTo>
                    <a:lnTo>
                      <a:pt x="1276" y="1061"/>
                    </a:lnTo>
                    <a:lnTo>
                      <a:pt x="1272" y="1059"/>
                    </a:lnTo>
                    <a:lnTo>
                      <a:pt x="1267" y="1058"/>
                    </a:lnTo>
                    <a:lnTo>
                      <a:pt x="1262" y="1055"/>
                    </a:lnTo>
                    <a:lnTo>
                      <a:pt x="1258" y="1051"/>
                    </a:lnTo>
                    <a:lnTo>
                      <a:pt x="1253" y="1049"/>
                    </a:lnTo>
                    <a:lnTo>
                      <a:pt x="1249" y="1046"/>
                    </a:lnTo>
                    <a:lnTo>
                      <a:pt x="1248" y="1040"/>
                    </a:lnTo>
                    <a:lnTo>
                      <a:pt x="1248" y="1035"/>
                    </a:lnTo>
                    <a:lnTo>
                      <a:pt x="1250" y="1021"/>
                    </a:lnTo>
                    <a:lnTo>
                      <a:pt x="1250" y="1016"/>
                    </a:lnTo>
                    <a:lnTo>
                      <a:pt x="1250" y="1009"/>
                    </a:lnTo>
                    <a:lnTo>
                      <a:pt x="1250" y="1004"/>
                    </a:lnTo>
                    <a:lnTo>
                      <a:pt x="1250" y="1000"/>
                    </a:lnTo>
                    <a:lnTo>
                      <a:pt x="1252" y="997"/>
                    </a:lnTo>
                    <a:lnTo>
                      <a:pt x="1254" y="996"/>
                    </a:lnTo>
                    <a:lnTo>
                      <a:pt x="1257" y="994"/>
                    </a:lnTo>
                    <a:lnTo>
                      <a:pt x="1260" y="993"/>
                    </a:lnTo>
                    <a:lnTo>
                      <a:pt x="1268" y="993"/>
                    </a:lnTo>
                    <a:lnTo>
                      <a:pt x="1276" y="994"/>
                    </a:lnTo>
                    <a:lnTo>
                      <a:pt x="1285" y="993"/>
                    </a:lnTo>
                    <a:lnTo>
                      <a:pt x="1288" y="993"/>
                    </a:lnTo>
                    <a:lnTo>
                      <a:pt x="1292" y="990"/>
                    </a:lnTo>
                    <a:lnTo>
                      <a:pt x="1295" y="989"/>
                    </a:lnTo>
                    <a:lnTo>
                      <a:pt x="1298" y="985"/>
                    </a:lnTo>
                    <a:lnTo>
                      <a:pt x="1298" y="974"/>
                    </a:lnTo>
                    <a:lnTo>
                      <a:pt x="1300" y="963"/>
                    </a:lnTo>
                    <a:lnTo>
                      <a:pt x="1304" y="954"/>
                    </a:lnTo>
                    <a:lnTo>
                      <a:pt x="1308" y="946"/>
                    </a:lnTo>
                    <a:lnTo>
                      <a:pt x="1315" y="938"/>
                    </a:lnTo>
                    <a:lnTo>
                      <a:pt x="1321" y="929"/>
                    </a:lnTo>
                    <a:lnTo>
                      <a:pt x="1337" y="914"/>
                    </a:lnTo>
                    <a:lnTo>
                      <a:pt x="1355" y="901"/>
                    </a:lnTo>
                    <a:lnTo>
                      <a:pt x="1372" y="889"/>
                    </a:lnTo>
                    <a:lnTo>
                      <a:pt x="1390" y="875"/>
                    </a:lnTo>
                    <a:lnTo>
                      <a:pt x="1405" y="862"/>
                    </a:lnTo>
                    <a:lnTo>
                      <a:pt x="1409" y="862"/>
                    </a:lnTo>
                    <a:lnTo>
                      <a:pt x="1439" y="820"/>
                    </a:lnTo>
                    <a:lnTo>
                      <a:pt x="1452" y="799"/>
                    </a:lnTo>
                    <a:lnTo>
                      <a:pt x="1464" y="776"/>
                    </a:lnTo>
                    <a:lnTo>
                      <a:pt x="1471" y="756"/>
                    </a:lnTo>
                    <a:lnTo>
                      <a:pt x="1476" y="734"/>
                    </a:lnTo>
                    <a:lnTo>
                      <a:pt x="1479" y="713"/>
                    </a:lnTo>
                    <a:lnTo>
                      <a:pt x="1481" y="692"/>
                    </a:lnTo>
                    <a:lnTo>
                      <a:pt x="1481" y="672"/>
                    </a:lnTo>
                    <a:lnTo>
                      <a:pt x="1478" y="652"/>
                    </a:lnTo>
                    <a:lnTo>
                      <a:pt x="1472" y="631"/>
                    </a:lnTo>
                    <a:lnTo>
                      <a:pt x="1467" y="611"/>
                    </a:lnTo>
                    <a:lnTo>
                      <a:pt x="1460" y="592"/>
                    </a:lnTo>
                    <a:lnTo>
                      <a:pt x="1451" y="573"/>
                    </a:lnTo>
                    <a:lnTo>
                      <a:pt x="1441" y="556"/>
                    </a:lnTo>
                    <a:lnTo>
                      <a:pt x="1430" y="537"/>
                    </a:lnTo>
                    <a:lnTo>
                      <a:pt x="1417" y="520"/>
                    </a:lnTo>
                    <a:lnTo>
                      <a:pt x="1405" y="503"/>
                    </a:lnTo>
                    <a:lnTo>
                      <a:pt x="1390" y="486"/>
                    </a:lnTo>
                    <a:lnTo>
                      <a:pt x="1375" y="472"/>
                    </a:lnTo>
                    <a:lnTo>
                      <a:pt x="1374" y="467"/>
                    </a:lnTo>
                    <a:lnTo>
                      <a:pt x="1374" y="465"/>
                    </a:lnTo>
                    <a:lnTo>
                      <a:pt x="1376" y="458"/>
                    </a:lnTo>
                    <a:lnTo>
                      <a:pt x="1379" y="451"/>
                    </a:lnTo>
                    <a:lnTo>
                      <a:pt x="1379" y="449"/>
                    </a:lnTo>
                    <a:lnTo>
                      <a:pt x="1379" y="444"/>
                    </a:lnTo>
                    <a:lnTo>
                      <a:pt x="1376" y="439"/>
                    </a:lnTo>
                    <a:lnTo>
                      <a:pt x="1371" y="435"/>
                    </a:lnTo>
                    <a:lnTo>
                      <a:pt x="1361" y="427"/>
                    </a:lnTo>
                    <a:lnTo>
                      <a:pt x="1350" y="421"/>
                    </a:lnTo>
                    <a:lnTo>
                      <a:pt x="1340" y="416"/>
                    </a:lnTo>
                    <a:lnTo>
                      <a:pt x="1349" y="407"/>
                    </a:lnTo>
                    <a:lnTo>
                      <a:pt x="1357" y="396"/>
                    </a:lnTo>
                    <a:lnTo>
                      <a:pt x="1359" y="393"/>
                    </a:lnTo>
                    <a:lnTo>
                      <a:pt x="1359" y="389"/>
                    </a:lnTo>
                    <a:lnTo>
                      <a:pt x="1357" y="382"/>
                    </a:lnTo>
                    <a:lnTo>
                      <a:pt x="1353" y="377"/>
                    </a:lnTo>
                    <a:lnTo>
                      <a:pt x="1348" y="371"/>
                    </a:lnTo>
                    <a:lnTo>
                      <a:pt x="1333" y="366"/>
                    </a:lnTo>
                    <a:lnTo>
                      <a:pt x="1319" y="363"/>
                    </a:lnTo>
                    <a:lnTo>
                      <a:pt x="1303" y="362"/>
                    </a:lnTo>
                    <a:lnTo>
                      <a:pt x="1288" y="362"/>
                    </a:lnTo>
                    <a:lnTo>
                      <a:pt x="1273" y="365"/>
                    </a:lnTo>
                    <a:lnTo>
                      <a:pt x="1258" y="369"/>
                    </a:lnTo>
                    <a:lnTo>
                      <a:pt x="1245" y="373"/>
                    </a:lnTo>
                    <a:lnTo>
                      <a:pt x="1231" y="378"/>
                    </a:lnTo>
                    <a:lnTo>
                      <a:pt x="1222" y="371"/>
                    </a:lnTo>
                    <a:lnTo>
                      <a:pt x="1212" y="366"/>
                    </a:lnTo>
                    <a:lnTo>
                      <a:pt x="1203" y="362"/>
                    </a:lnTo>
                    <a:lnTo>
                      <a:pt x="1195" y="355"/>
                    </a:lnTo>
                    <a:lnTo>
                      <a:pt x="1195" y="4"/>
                    </a:lnTo>
                    <a:lnTo>
                      <a:pt x="1193" y="1"/>
                    </a:lnTo>
                    <a:lnTo>
                      <a:pt x="1191" y="0"/>
                    </a:lnTo>
                    <a:lnTo>
                      <a:pt x="1187" y="1"/>
                    </a:lnTo>
                    <a:lnTo>
                      <a:pt x="1184" y="1"/>
                    </a:lnTo>
                    <a:lnTo>
                      <a:pt x="1181" y="354"/>
                    </a:lnTo>
                    <a:lnTo>
                      <a:pt x="1164" y="348"/>
                    </a:lnTo>
                    <a:lnTo>
                      <a:pt x="1145" y="347"/>
                    </a:lnTo>
                    <a:lnTo>
                      <a:pt x="1127" y="346"/>
                    </a:lnTo>
                    <a:lnTo>
                      <a:pt x="1108" y="347"/>
                    </a:lnTo>
                    <a:lnTo>
                      <a:pt x="1090" y="351"/>
                    </a:lnTo>
                    <a:lnTo>
                      <a:pt x="1073" y="355"/>
                    </a:lnTo>
                    <a:lnTo>
                      <a:pt x="1055" y="360"/>
                    </a:lnTo>
                    <a:lnTo>
                      <a:pt x="1039" y="366"/>
                    </a:lnTo>
                    <a:lnTo>
                      <a:pt x="1035" y="366"/>
                    </a:lnTo>
                    <a:lnTo>
                      <a:pt x="1034" y="366"/>
                    </a:lnTo>
                    <a:lnTo>
                      <a:pt x="1031" y="360"/>
                    </a:lnTo>
                    <a:lnTo>
                      <a:pt x="1029" y="355"/>
                    </a:lnTo>
                    <a:lnTo>
                      <a:pt x="1028" y="352"/>
                    </a:lnTo>
                    <a:lnTo>
                      <a:pt x="1025" y="351"/>
                    </a:lnTo>
                    <a:lnTo>
                      <a:pt x="1020" y="350"/>
                    </a:lnTo>
                    <a:lnTo>
                      <a:pt x="1016" y="350"/>
                    </a:lnTo>
                    <a:lnTo>
                      <a:pt x="1008" y="352"/>
                    </a:lnTo>
                    <a:lnTo>
                      <a:pt x="1000" y="358"/>
                    </a:lnTo>
                    <a:lnTo>
                      <a:pt x="992" y="363"/>
                    </a:lnTo>
                    <a:lnTo>
                      <a:pt x="986" y="371"/>
                    </a:lnTo>
                    <a:lnTo>
                      <a:pt x="985" y="375"/>
                    </a:lnTo>
                    <a:lnTo>
                      <a:pt x="986" y="381"/>
                    </a:lnTo>
                    <a:lnTo>
                      <a:pt x="990" y="381"/>
                    </a:lnTo>
                    <a:lnTo>
                      <a:pt x="992" y="379"/>
                    </a:lnTo>
                    <a:lnTo>
                      <a:pt x="993" y="379"/>
                    </a:lnTo>
                    <a:lnTo>
                      <a:pt x="993" y="377"/>
                    </a:lnTo>
                    <a:lnTo>
                      <a:pt x="998" y="369"/>
                    </a:lnTo>
                    <a:lnTo>
                      <a:pt x="1005" y="363"/>
                    </a:lnTo>
                    <a:lnTo>
                      <a:pt x="1013" y="359"/>
                    </a:lnTo>
                    <a:lnTo>
                      <a:pt x="1021" y="358"/>
                    </a:lnTo>
                    <a:lnTo>
                      <a:pt x="1024" y="360"/>
                    </a:lnTo>
                    <a:lnTo>
                      <a:pt x="1024" y="365"/>
                    </a:lnTo>
                    <a:lnTo>
                      <a:pt x="1024" y="369"/>
                    </a:lnTo>
                    <a:lnTo>
                      <a:pt x="1024" y="371"/>
                    </a:lnTo>
                    <a:lnTo>
                      <a:pt x="1013" y="377"/>
                    </a:lnTo>
                    <a:lnTo>
                      <a:pt x="1001" y="385"/>
                    </a:lnTo>
                    <a:lnTo>
                      <a:pt x="979" y="400"/>
                    </a:lnTo>
                    <a:lnTo>
                      <a:pt x="958" y="417"/>
                    </a:lnTo>
                    <a:lnTo>
                      <a:pt x="936" y="434"/>
                    </a:lnTo>
                    <a:lnTo>
                      <a:pt x="920" y="447"/>
                    </a:lnTo>
                    <a:lnTo>
                      <a:pt x="903" y="463"/>
                    </a:lnTo>
                    <a:lnTo>
                      <a:pt x="875" y="495"/>
                    </a:lnTo>
                    <a:lnTo>
                      <a:pt x="861" y="511"/>
                    </a:lnTo>
                    <a:lnTo>
                      <a:pt x="847" y="527"/>
                    </a:lnTo>
                    <a:lnTo>
                      <a:pt x="832" y="542"/>
                    </a:lnTo>
                    <a:lnTo>
                      <a:pt x="814" y="554"/>
                    </a:lnTo>
                    <a:lnTo>
                      <a:pt x="767" y="572"/>
                    </a:lnTo>
                    <a:lnTo>
                      <a:pt x="718" y="589"/>
                    </a:lnTo>
                    <a:lnTo>
                      <a:pt x="669" y="606"/>
                    </a:lnTo>
                    <a:lnTo>
                      <a:pt x="645" y="615"/>
                    </a:lnTo>
                    <a:lnTo>
                      <a:pt x="622" y="626"/>
                    </a:lnTo>
                    <a:lnTo>
                      <a:pt x="619" y="623"/>
                    </a:lnTo>
                    <a:lnTo>
                      <a:pt x="619" y="619"/>
                    </a:lnTo>
                    <a:lnTo>
                      <a:pt x="622" y="611"/>
                    </a:lnTo>
                    <a:lnTo>
                      <a:pt x="620" y="600"/>
                    </a:lnTo>
                    <a:lnTo>
                      <a:pt x="620" y="589"/>
                    </a:lnTo>
                    <a:lnTo>
                      <a:pt x="620" y="566"/>
                    </a:lnTo>
                    <a:lnTo>
                      <a:pt x="622" y="543"/>
                    </a:lnTo>
                    <a:lnTo>
                      <a:pt x="620" y="532"/>
                    </a:lnTo>
                    <a:lnTo>
                      <a:pt x="619" y="522"/>
                    </a:lnTo>
                    <a:lnTo>
                      <a:pt x="616" y="443"/>
                    </a:lnTo>
                    <a:lnTo>
                      <a:pt x="618" y="404"/>
                    </a:lnTo>
                    <a:lnTo>
                      <a:pt x="619" y="385"/>
                    </a:lnTo>
                    <a:lnTo>
                      <a:pt x="622" y="366"/>
                    </a:lnTo>
                    <a:lnTo>
                      <a:pt x="624" y="366"/>
                    </a:lnTo>
                    <a:lnTo>
                      <a:pt x="628" y="366"/>
                    </a:lnTo>
                    <a:lnTo>
                      <a:pt x="630" y="363"/>
                    </a:lnTo>
                    <a:lnTo>
                      <a:pt x="630" y="356"/>
                    </a:lnTo>
                    <a:lnTo>
                      <a:pt x="626" y="355"/>
                    </a:lnTo>
                    <a:lnTo>
                      <a:pt x="623" y="352"/>
                    </a:lnTo>
                    <a:lnTo>
                      <a:pt x="622" y="348"/>
                    </a:lnTo>
                    <a:lnTo>
                      <a:pt x="620" y="346"/>
                    </a:lnTo>
                    <a:lnTo>
                      <a:pt x="619" y="337"/>
                    </a:lnTo>
                    <a:lnTo>
                      <a:pt x="619" y="329"/>
                    </a:lnTo>
                    <a:lnTo>
                      <a:pt x="618" y="328"/>
                    </a:lnTo>
                    <a:lnTo>
                      <a:pt x="615" y="327"/>
                    </a:lnTo>
                    <a:lnTo>
                      <a:pt x="611" y="327"/>
                    </a:lnTo>
                    <a:lnTo>
                      <a:pt x="608" y="328"/>
                    </a:lnTo>
                    <a:lnTo>
                      <a:pt x="607" y="329"/>
                    </a:lnTo>
                    <a:lnTo>
                      <a:pt x="607" y="335"/>
                    </a:lnTo>
                    <a:lnTo>
                      <a:pt x="607" y="340"/>
                    </a:lnTo>
                    <a:lnTo>
                      <a:pt x="607" y="341"/>
                    </a:lnTo>
                    <a:lnTo>
                      <a:pt x="605" y="344"/>
                    </a:lnTo>
                    <a:lnTo>
                      <a:pt x="551" y="318"/>
                    </a:lnTo>
                    <a:lnTo>
                      <a:pt x="524" y="304"/>
                    </a:lnTo>
                    <a:lnTo>
                      <a:pt x="497" y="289"/>
                    </a:lnTo>
                    <a:lnTo>
                      <a:pt x="452" y="271"/>
                    </a:lnTo>
                    <a:lnTo>
                      <a:pt x="408" y="255"/>
                    </a:lnTo>
                    <a:lnTo>
                      <a:pt x="363" y="237"/>
                    </a:lnTo>
                    <a:lnTo>
                      <a:pt x="340" y="229"/>
                    </a:lnTo>
                    <a:lnTo>
                      <a:pt x="318" y="218"/>
                    </a:lnTo>
                    <a:lnTo>
                      <a:pt x="295" y="216"/>
                    </a:lnTo>
                    <a:lnTo>
                      <a:pt x="274" y="209"/>
                    </a:lnTo>
                    <a:lnTo>
                      <a:pt x="253" y="202"/>
                    </a:lnTo>
                    <a:lnTo>
                      <a:pt x="233" y="194"/>
                    </a:lnTo>
                    <a:lnTo>
                      <a:pt x="192" y="176"/>
                    </a:lnTo>
                    <a:lnTo>
                      <a:pt x="152" y="159"/>
                    </a:lnTo>
                    <a:lnTo>
                      <a:pt x="145" y="155"/>
                    </a:lnTo>
                    <a:lnTo>
                      <a:pt x="138" y="153"/>
                    </a:lnTo>
                    <a:lnTo>
                      <a:pt x="131" y="150"/>
                    </a:lnTo>
                    <a:lnTo>
                      <a:pt x="129" y="148"/>
                    </a:lnTo>
                    <a:lnTo>
                      <a:pt x="126" y="145"/>
                    </a:lnTo>
                    <a:lnTo>
                      <a:pt x="84" y="129"/>
                    </a:lnTo>
                    <a:lnTo>
                      <a:pt x="64" y="122"/>
                    </a:lnTo>
                    <a:lnTo>
                      <a:pt x="42" y="115"/>
                    </a:lnTo>
                    <a:lnTo>
                      <a:pt x="35" y="113"/>
                    </a:lnTo>
                    <a:lnTo>
                      <a:pt x="27" y="110"/>
                    </a:lnTo>
                    <a:lnTo>
                      <a:pt x="19" y="107"/>
                    </a:lnTo>
                    <a:lnTo>
                      <a:pt x="16" y="106"/>
                    </a:lnTo>
                    <a:lnTo>
                      <a:pt x="13" y="102"/>
                    </a:lnTo>
                    <a:lnTo>
                      <a:pt x="9" y="102"/>
                    </a:lnTo>
                    <a:lnTo>
                      <a:pt x="8" y="102"/>
                    </a:lnTo>
                    <a:lnTo>
                      <a:pt x="7" y="103"/>
                    </a:lnTo>
                    <a:lnTo>
                      <a:pt x="1" y="167"/>
                    </a:lnTo>
                    <a:lnTo>
                      <a:pt x="0" y="232"/>
                    </a:lnTo>
                    <a:lnTo>
                      <a:pt x="0" y="295"/>
                    </a:lnTo>
                    <a:lnTo>
                      <a:pt x="1" y="359"/>
                    </a:lnTo>
                    <a:lnTo>
                      <a:pt x="7" y="488"/>
                    </a:lnTo>
                    <a:lnTo>
                      <a:pt x="8" y="553"/>
                    </a:lnTo>
                    <a:lnTo>
                      <a:pt x="8" y="616"/>
                    </a:lnTo>
                    <a:lnTo>
                      <a:pt x="18" y="921"/>
                    </a:lnTo>
                    <a:lnTo>
                      <a:pt x="20" y="982"/>
                    </a:lnTo>
                    <a:lnTo>
                      <a:pt x="31" y="1340"/>
                    </a:lnTo>
                    <a:lnTo>
                      <a:pt x="34" y="1649"/>
                    </a:lnTo>
                    <a:lnTo>
                      <a:pt x="34" y="1941"/>
                    </a:lnTo>
                    <a:lnTo>
                      <a:pt x="27" y="2117"/>
                    </a:lnTo>
                    <a:lnTo>
                      <a:pt x="32" y="2295"/>
                    </a:lnTo>
                    <a:lnTo>
                      <a:pt x="30" y="2304"/>
                    </a:lnTo>
                    <a:lnTo>
                      <a:pt x="31" y="2306"/>
                    </a:lnTo>
                    <a:lnTo>
                      <a:pt x="32" y="2308"/>
                    </a:lnTo>
                    <a:lnTo>
                      <a:pt x="35" y="2308"/>
                    </a:lnTo>
                    <a:lnTo>
                      <a:pt x="39" y="2308"/>
                    </a:lnTo>
                    <a:lnTo>
                      <a:pt x="49" y="2304"/>
                    </a:lnTo>
                    <a:lnTo>
                      <a:pt x="58" y="2300"/>
                    </a:lnTo>
                    <a:lnTo>
                      <a:pt x="80" y="2295"/>
                    </a:lnTo>
                    <a:lnTo>
                      <a:pt x="100" y="2288"/>
                    </a:lnTo>
                    <a:lnTo>
                      <a:pt x="120" y="2281"/>
                    </a:lnTo>
                    <a:lnTo>
                      <a:pt x="145" y="2269"/>
                    </a:lnTo>
                    <a:lnTo>
                      <a:pt x="172" y="2260"/>
                    </a:lnTo>
                    <a:lnTo>
                      <a:pt x="225" y="2241"/>
                    </a:lnTo>
                    <a:lnTo>
                      <a:pt x="547" y="2144"/>
                    </a:lnTo>
                    <a:lnTo>
                      <a:pt x="570" y="2136"/>
                    </a:lnTo>
                    <a:lnTo>
                      <a:pt x="593" y="2130"/>
                    </a:lnTo>
                    <a:lnTo>
                      <a:pt x="615" y="2121"/>
                    </a:lnTo>
                    <a:lnTo>
                      <a:pt x="626" y="2116"/>
                    </a:lnTo>
                    <a:lnTo>
                      <a:pt x="637" y="2109"/>
                    </a:lnTo>
                    <a:lnTo>
                      <a:pt x="633" y="1998"/>
                    </a:lnTo>
                    <a:lnTo>
                      <a:pt x="630" y="1886"/>
                    </a:lnTo>
                    <a:lnTo>
                      <a:pt x="628" y="1829"/>
                    </a:lnTo>
                    <a:lnTo>
                      <a:pt x="628" y="1772"/>
                    </a:lnTo>
                    <a:lnTo>
                      <a:pt x="630" y="1716"/>
                    </a:lnTo>
                    <a:lnTo>
                      <a:pt x="633" y="1659"/>
                    </a:lnTo>
                    <a:lnTo>
                      <a:pt x="670" y="1666"/>
                    </a:lnTo>
                    <a:lnTo>
                      <a:pt x="707" y="1669"/>
                    </a:lnTo>
                    <a:lnTo>
                      <a:pt x="745" y="1669"/>
                    </a:lnTo>
                    <a:lnTo>
                      <a:pt x="783" y="1665"/>
                    </a:lnTo>
                    <a:lnTo>
                      <a:pt x="819" y="1659"/>
                    </a:lnTo>
                    <a:lnTo>
                      <a:pt x="856" y="1651"/>
                    </a:lnTo>
                    <a:lnTo>
                      <a:pt x="890" y="1639"/>
                    </a:lnTo>
                    <a:lnTo>
                      <a:pt x="922" y="1626"/>
                    </a:lnTo>
                    <a:lnTo>
                      <a:pt x="950" y="1658"/>
                    </a:lnTo>
                    <a:lnTo>
                      <a:pt x="977" y="1689"/>
                    </a:lnTo>
                    <a:lnTo>
                      <a:pt x="1032" y="1752"/>
                    </a:lnTo>
                    <a:lnTo>
                      <a:pt x="1032" y="1771"/>
                    </a:lnTo>
                    <a:lnTo>
                      <a:pt x="1031" y="1781"/>
                    </a:lnTo>
                    <a:lnTo>
                      <a:pt x="1027" y="1791"/>
                    </a:lnTo>
                    <a:lnTo>
                      <a:pt x="1021" y="1799"/>
                    </a:lnTo>
                    <a:lnTo>
                      <a:pt x="1013" y="1807"/>
                    </a:lnTo>
                    <a:lnTo>
                      <a:pt x="1005" y="1814"/>
                    </a:lnTo>
                    <a:lnTo>
                      <a:pt x="997" y="1819"/>
                    </a:lnTo>
                    <a:lnTo>
                      <a:pt x="979" y="1830"/>
                    </a:lnTo>
                    <a:lnTo>
                      <a:pt x="978" y="1833"/>
                    </a:lnTo>
                    <a:lnTo>
                      <a:pt x="978" y="1836"/>
                    </a:lnTo>
                    <a:lnTo>
                      <a:pt x="979" y="1837"/>
                    </a:lnTo>
                    <a:lnTo>
                      <a:pt x="982" y="1840"/>
                    </a:lnTo>
                    <a:lnTo>
                      <a:pt x="989" y="1841"/>
                    </a:lnTo>
                    <a:lnTo>
                      <a:pt x="997" y="1844"/>
                    </a:lnTo>
                    <a:lnTo>
                      <a:pt x="1004" y="1848"/>
                    </a:lnTo>
                    <a:lnTo>
                      <a:pt x="1010" y="1853"/>
                    </a:lnTo>
                    <a:lnTo>
                      <a:pt x="1023" y="1864"/>
                    </a:lnTo>
                    <a:lnTo>
                      <a:pt x="1036" y="1874"/>
                    </a:lnTo>
                    <a:lnTo>
                      <a:pt x="1024" y="1892"/>
                    </a:lnTo>
                    <a:lnTo>
                      <a:pt x="1013" y="1914"/>
                    </a:lnTo>
                    <a:lnTo>
                      <a:pt x="1005" y="1936"/>
                    </a:lnTo>
                    <a:lnTo>
                      <a:pt x="997" y="1959"/>
                    </a:lnTo>
                    <a:lnTo>
                      <a:pt x="993" y="1982"/>
                    </a:lnTo>
                    <a:lnTo>
                      <a:pt x="992" y="1994"/>
                    </a:lnTo>
                    <a:lnTo>
                      <a:pt x="992" y="2005"/>
                    </a:lnTo>
                    <a:lnTo>
                      <a:pt x="992" y="2017"/>
                    </a:lnTo>
                    <a:lnTo>
                      <a:pt x="994" y="2029"/>
                    </a:lnTo>
                    <a:lnTo>
                      <a:pt x="997" y="2040"/>
                    </a:lnTo>
                    <a:lnTo>
                      <a:pt x="1001" y="2052"/>
                    </a:lnTo>
                    <a:lnTo>
                      <a:pt x="824" y="2090"/>
                    </a:lnTo>
                    <a:lnTo>
                      <a:pt x="735" y="2111"/>
                    </a:lnTo>
                    <a:lnTo>
                      <a:pt x="647" y="2132"/>
                    </a:lnTo>
                    <a:lnTo>
                      <a:pt x="559" y="2157"/>
                    </a:lnTo>
                    <a:lnTo>
                      <a:pt x="474" y="2181"/>
                    </a:lnTo>
                    <a:lnTo>
                      <a:pt x="389" y="2209"/>
                    </a:lnTo>
                    <a:lnTo>
                      <a:pt x="303" y="2239"/>
                    </a:lnTo>
                    <a:lnTo>
                      <a:pt x="275" y="2253"/>
                    </a:lnTo>
                    <a:lnTo>
                      <a:pt x="246" y="2265"/>
                    </a:lnTo>
                    <a:lnTo>
                      <a:pt x="187" y="2288"/>
                    </a:lnTo>
                    <a:lnTo>
                      <a:pt x="129" y="2310"/>
                    </a:lnTo>
                    <a:lnTo>
                      <a:pt x="69" y="2334"/>
                    </a:lnTo>
                    <a:lnTo>
                      <a:pt x="66" y="2334"/>
                    </a:lnTo>
                    <a:lnTo>
                      <a:pt x="64" y="2337"/>
                    </a:lnTo>
                    <a:lnTo>
                      <a:pt x="61" y="2339"/>
                    </a:lnTo>
                    <a:lnTo>
                      <a:pt x="62" y="2344"/>
                    </a:lnTo>
                    <a:lnTo>
                      <a:pt x="65" y="2346"/>
                    </a:lnTo>
                    <a:lnTo>
                      <a:pt x="68" y="2346"/>
                    </a:lnTo>
                    <a:lnTo>
                      <a:pt x="73" y="2346"/>
                    </a:lnTo>
                    <a:lnTo>
                      <a:pt x="102" y="2333"/>
                    </a:lnTo>
                    <a:lnTo>
                      <a:pt x="131" y="2322"/>
                    </a:lnTo>
                    <a:lnTo>
                      <a:pt x="161" y="2312"/>
                    </a:lnTo>
                    <a:lnTo>
                      <a:pt x="191" y="2302"/>
                    </a:lnTo>
                    <a:lnTo>
                      <a:pt x="252" y="2274"/>
                    </a:lnTo>
                    <a:lnTo>
                      <a:pt x="313" y="2250"/>
                    </a:lnTo>
                    <a:lnTo>
                      <a:pt x="375" y="2227"/>
                    </a:lnTo>
                    <a:lnTo>
                      <a:pt x="439" y="2205"/>
                    </a:lnTo>
                    <a:lnTo>
                      <a:pt x="502" y="2186"/>
                    </a:lnTo>
                    <a:lnTo>
                      <a:pt x="568" y="2167"/>
                    </a:lnTo>
                    <a:lnTo>
                      <a:pt x="631" y="2150"/>
                    </a:lnTo>
                    <a:lnTo>
                      <a:pt x="696" y="2134"/>
                    </a:lnTo>
                    <a:lnTo>
                      <a:pt x="699" y="2136"/>
                    </a:lnTo>
                    <a:lnTo>
                      <a:pt x="700" y="2138"/>
                    </a:lnTo>
                    <a:lnTo>
                      <a:pt x="707" y="2138"/>
                    </a:lnTo>
                    <a:lnTo>
                      <a:pt x="712" y="2139"/>
                    </a:lnTo>
                    <a:lnTo>
                      <a:pt x="717" y="2139"/>
                    </a:lnTo>
                    <a:lnTo>
                      <a:pt x="719" y="2142"/>
                    </a:lnTo>
                    <a:lnTo>
                      <a:pt x="759" y="2144"/>
                    </a:lnTo>
                    <a:lnTo>
                      <a:pt x="798" y="2147"/>
                    </a:lnTo>
                    <a:lnTo>
                      <a:pt x="875" y="2155"/>
                    </a:lnTo>
                    <a:lnTo>
                      <a:pt x="914" y="2159"/>
                    </a:lnTo>
                    <a:lnTo>
                      <a:pt x="955" y="2162"/>
                    </a:lnTo>
                    <a:lnTo>
                      <a:pt x="994" y="2163"/>
                    </a:lnTo>
                    <a:lnTo>
                      <a:pt x="1035" y="2163"/>
                    </a:lnTo>
                    <a:lnTo>
                      <a:pt x="1035" y="2159"/>
                    </a:lnTo>
                    <a:lnTo>
                      <a:pt x="1032" y="2157"/>
                    </a:lnTo>
                    <a:lnTo>
                      <a:pt x="912" y="2151"/>
                    </a:lnTo>
                    <a:lnTo>
                      <a:pt x="863" y="2146"/>
                    </a:lnTo>
                    <a:lnTo>
                      <a:pt x="813" y="2142"/>
                    </a:lnTo>
                    <a:lnTo>
                      <a:pt x="764" y="2136"/>
                    </a:lnTo>
                    <a:lnTo>
                      <a:pt x="715" y="2131"/>
                    </a:lnTo>
                    <a:lnTo>
                      <a:pt x="717" y="2128"/>
                    </a:lnTo>
                    <a:lnTo>
                      <a:pt x="790" y="2112"/>
                    </a:lnTo>
                    <a:lnTo>
                      <a:pt x="861" y="2094"/>
                    </a:lnTo>
                    <a:lnTo>
                      <a:pt x="933" y="2078"/>
                    </a:lnTo>
                    <a:lnTo>
                      <a:pt x="971" y="2071"/>
                    </a:lnTo>
                    <a:lnTo>
                      <a:pt x="1008" y="2066"/>
                    </a:lnTo>
                    <a:lnTo>
                      <a:pt x="1016" y="2078"/>
                    </a:lnTo>
                    <a:lnTo>
                      <a:pt x="1024" y="2089"/>
                    </a:lnTo>
                    <a:lnTo>
                      <a:pt x="1035" y="2100"/>
                    </a:lnTo>
                    <a:lnTo>
                      <a:pt x="1046" y="2109"/>
                    </a:lnTo>
                    <a:lnTo>
                      <a:pt x="1069" y="2127"/>
                    </a:lnTo>
                    <a:lnTo>
                      <a:pt x="1092" y="2142"/>
                    </a:lnTo>
                    <a:lnTo>
                      <a:pt x="1130" y="2159"/>
                    </a:lnTo>
                    <a:lnTo>
                      <a:pt x="1147" y="2169"/>
                    </a:lnTo>
                    <a:lnTo>
                      <a:pt x="1166" y="2180"/>
                    </a:lnTo>
                    <a:lnTo>
                      <a:pt x="1159" y="2197"/>
                    </a:lnTo>
                    <a:lnTo>
                      <a:pt x="1154" y="2215"/>
                    </a:lnTo>
                    <a:lnTo>
                      <a:pt x="1139" y="2247"/>
                    </a:lnTo>
                    <a:lnTo>
                      <a:pt x="1131" y="2247"/>
                    </a:lnTo>
                    <a:lnTo>
                      <a:pt x="1126" y="2250"/>
                    </a:lnTo>
                    <a:lnTo>
                      <a:pt x="1122" y="2254"/>
                    </a:lnTo>
                    <a:lnTo>
                      <a:pt x="1117" y="2260"/>
                    </a:lnTo>
                    <a:lnTo>
                      <a:pt x="1111" y="2272"/>
                    </a:lnTo>
                    <a:lnTo>
                      <a:pt x="1105" y="2283"/>
                    </a:lnTo>
                    <a:lnTo>
                      <a:pt x="1104" y="2287"/>
                    </a:lnTo>
                    <a:lnTo>
                      <a:pt x="1104" y="2292"/>
                    </a:lnTo>
                    <a:lnTo>
                      <a:pt x="1105" y="2296"/>
                    </a:lnTo>
                    <a:lnTo>
                      <a:pt x="1107" y="2297"/>
                    </a:lnTo>
                    <a:lnTo>
                      <a:pt x="1109" y="2299"/>
                    </a:lnTo>
                    <a:lnTo>
                      <a:pt x="1105" y="2304"/>
                    </a:lnTo>
                    <a:lnTo>
                      <a:pt x="1090" y="2296"/>
                    </a:lnTo>
                    <a:lnTo>
                      <a:pt x="1075" y="2291"/>
                    </a:lnTo>
                    <a:lnTo>
                      <a:pt x="1059" y="2287"/>
                    </a:lnTo>
                    <a:lnTo>
                      <a:pt x="1043" y="2287"/>
                    </a:lnTo>
                    <a:lnTo>
                      <a:pt x="1025" y="2287"/>
                    </a:lnTo>
                    <a:lnTo>
                      <a:pt x="1009" y="2289"/>
                    </a:lnTo>
                    <a:lnTo>
                      <a:pt x="993" y="2295"/>
                    </a:lnTo>
                    <a:lnTo>
                      <a:pt x="979" y="2302"/>
                    </a:lnTo>
                    <a:lnTo>
                      <a:pt x="959" y="2312"/>
                    </a:lnTo>
                    <a:lnTo>
                      <a:pt x="937" y="2326"/>
                    </a:lnTo>
                    <a:lnTo>
                      <a:pt x="917" y="2341"/>
                    </a:lnTo>
                    <a:lnTo>
                      <a:pt x="898" y="2358"/>
                    </a:lnTo>
                    <a:lnTo>
                      <a:pt x="889" y="2368"/>
                    </a:lnTo>
                    <a:lnTo>
                      <a:pt x="880" y="2379"/>
                    </a:lnTo>
                    <a:lnTo>
                      <a:pt x="874" y="2388"/>
                    </a:lnTo>
                    <a:lnTo>
                      <a:pt x="868" y="2399"/>
                    </a:lnTo>
                    <a:lnTo>
                      <a:pt x="864" y="2411"/>
                    </a:lnTo>
                    <a:lnTo>
                      <a:pt x="860" y="2423"/>
                    </a:lnTo>
                    <a:lnTo>
                      <a:pt x="859" y="2436"/>
                    </a:lnTo>
                    <a:lnTo>
                      <a:pt x="859" y="2448"/>
                    </a:lnTo>
                    <a:lnTo>
                      <a:pt x="864" y="2453"/>
                    </a:lnTo>
                    <a:lnTo>
                      <a:pt x="870" y="2457"/>
                    </a:lnTo>
                    <a:lnTo>
                      <a:pt x="875" y="2460"/>
                    </a:lnTo>
                    <a:lnTo>
                      <a:pt x="882" y="2463"/>
                    </a:lnTo>
                    <a:lnTo>
                      <a:pt x="894" y="2465"/>
                    </a:lnTo>
                    <a:lnTo>
                      <a:pt x="908" y="2470"/>
                    </a:lnTo>
                    <a:lnTo>
                      <a:pt x="977" y="2476"/>
                    </a:lnTo>
                    <a:lnTo>
                      <a:pt x="1047" y="2483"/>
                    </a:lnTo>
                    <a:lnTo>
                      <a:pt x="1188" y="2494"/>
                    </a:lnTo>
                    <a:lnTo>
                      <a:pt x="1208" y="2495"/>
                    </a:lnTo>
                    <a:lnTo>
                      <a:pt x="1229" y="2497"/>
                    </a:lnTo>
                    <a:lnTo>
                      <a:pt x="1249" y="2495"/>
                    </a:lnTo>
                    <a:lnTo>
                      <a:pt x="1268" y="2494"/>
                    </a:lnTo>
                    <a:lnTo>
                      <a:pt x="1288" y="2491"/>
                    </a:lnTo>
                    <a:lnTo>
                      <a:pt x="1307" y="2488"/>
                    </a:lnTo>
                    <a:lnTo>
                      <a:pt x="1326" y="2484"/>
                    </a:lnTo>
                    <a:lnTo>
                      <a:pt x="1344" y="2479"/>
                    </a:lnTo>
                    <a:lnTo>
                      <a:pt x="1348" y="2471"/>
                    </a:lnTo>
                    <a:lnTo>
                      <a:pt x="1352" y="2464"/>
                    </a:lnTo>
                    <a:lnTo>
                      <a:pt x="1353" y="2456"/>
                    </a:lnTo>
                    <a:lnTo>
                      <a:pt x="1353" y="2452"/>
                    </a:lnTo>
                    <a:lnTo>
                      <a:pt x="1352" y="2448"/>
                    </a:lnTo>
                    <a:lnTo>
                      <a:pt x="1348" y="2441"/>
                    </a:lnTo>
                    <a:lnTo>
                      <a:pt x="1341" y="2434"/>
                    </a:lnTo>
                    <a:lnTo>
                      <a:pt x="1334" y="2429"/>
                    </a:lnTo>
                    <a:lnTo>
                      <a:pt x="1327" y="2426"/>
                    </a:lnTo>
                    <a:lnTo>
                      <a:pt x="1332" y="2423"/>
                    </a:lnTo>
                    <a:lnTo>
                      <a:pt x="1363" y="2421"/>
                    </a:lnTo>
                    <a:lnTo>
                      <a:pt x="1394" y="2421"/>
                    </a:lnTo>
                    <a:lnTo>
                      <a:pt x="1459" y="2421"/>
                    </a:lnTo>
                    <a:lnTo>
                      <a:pt x="1525" y="2422"/>
                    </a:lnTo>
                    <a:lnTo>
                      <a:pt x="1590" y="2425"/>
                    </a:lnTo>
                    <a:lnTo>
                      <a:pt x="1592" y="2422"/>
                    </a:lnTo>
                    <a:lnTo>
                      <a:pt x="1592" y="2418"/>
                    </a:lnTo>
                    <a:lnTo>
                      <a:pt x="1556" y="2415"/>
                    </a:lnTo>
                    <a:lnTo>
                      <a:pt x="1521" y="2414"/>
                    </a:lnTo>
                    <a:lnTo>
                      <a:pt x="1485" y="2414"/>
                    </a:lnTo>
                    <a:lnTo>
                      <a:pt x="1449" y="2411"/>
                    </a:lnTo>
                    <a:lnTo>
                      <a:pt x="1460" y="2403"/>
                    </a:lnTo>
                    <a:lnTo>
                      <a:pt x="1471" y="2395"/>
                    </a:lnTo>
                    <a:lnTo>
                      <a:pt x="1481" y="2384"/>
                    </a:lnTo>
                    <a:lnTo>
                      <a:pt x="1489" y="2373"/>
                    </a:lnTo>
                    <a:lnTo>
                      <a:pt x="1504" y="2350"/>
                    </a:lnTo>
                    <a:lnTo>
                      <a:pt x="1517" y="2329"/>
                    </a:lnTo>
                    <a:lnTo>
                      <a:pt x="1531" y="2314"/>
                    </a:lnTo>
                    <a:lnTo>
                      <a:pt x="1546" y="2299"/>
                    </a:lnTo>
                    <a:lnTo>
                      <a:pt x="1552" y="2292"/>
                    </a:lnTo>
                    <a:lnTo>
                      <a:pt x="1560" y="2285"/>
                    </a:lnTo>
                    <a:lnTo>
                      <a:pt x="1569" y="2281"/>
                    </a:lnTo>
                    <a:lnTo>
                      <a:pt x="1577" y="2277"/>
                    </a:lnTo>
                    <a:lnTo>
                      <a:pt x="1582" y="2273"/>
                    </a:lnTo>
                    <a:lnTo>
                      <a:pt x="1586" y="2268"/>
                    </a:lnTo>
                    <a:lnTo>
                      <a:pt x="1588" y="2261"/>
                    </a:lnTo>
                    <a:lnTo>
                      <a:pt x="1588" y="2254"/>
                    </a:lnTo>
                    <a:lnTo>
                      <a:pt x="1583" y="2247"/>
                    </a:lnTo>
                    <a:lnTo>
                      <a:pt x="1579" y="2242"/>
                    </a:lnTo>
                    <a:lnTo>
                      <a:pt x="1569" y="2234"/>
                    </a:lnTo>
                    <a:lnTo>
                      <a:pt x="1556" y="2226"/>
                    </a:lnTo>
                    <a:lnTo>
                      <a:pt x="1544" y="2220"/>
                    </a:lnTo>
                    <a:lnTo>
                      <a:pt x="1539" y="2219"/>
                    </a:lnTo>
                    <a:lnTo>
                      <a:pt x="1533" y="2219"/>
                    </a:lnTo>
                    <a:lnTo>
                      <a:pt x="1523" y="2220"/>
                    </a:lnTo>
                    <a:lnTo>
                      <a:pt x="1513" y="2223"/>
                    </a:lnTo>
                    <a:lnTo>
                      <a:pt x="1502" y="2224"/>
                    </a:lnTo>
                    <a:lnTo>
                      <a:pt x="1502" y="2204"/>
                    </a:lnTo>
                    <a:lnTo>
                      <a:pt x="1501" y="2193"/>
                    </a:lnTo>
                    <a:lnTo>
                      <a:pt x="1498" y="2185"/>
                    </a:lnTo>
                    <a:lnTo>
                      <a:pt x="1491" y="2178"/>
                    </a:lnTo>
                    <a:lnTo>
                      <a:pt x="1485" y="2173"/>
                    </a:lnTo>
                    <a:lnTo>
                      <a:pt x="1476" y="2169"/>
                    </a:lnTo>
                    <a:lnTo>
                      <a:pt x="1468" y="2165"/>
                    </a:lnTo>
                    <a:lnTo>
                      <a:pt x="1451" y="2158"/>
                    </a:lnTo>
                    <a:lnTo>
                      <a:pt x="1466" y="2134"/>
                    </a:lnTo>
                    <a:lnTo>
                      <a:pt x="1485" y="2109"/>
                    </a:lnTo>
                    <a:lnTo>
                      <a:pt x="1505" y="2086"/>
                    </a:lnTo>
                    <a:lnTo>
                      <a:pt x="1527" y="2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34" name="Freeform 26"/>
              <p:cNvSpPr>
                <a:spLocks/>
              </p:cNvSpPr>
              <p:nvPr/>
            </p:nvSpPr>
            <p:spPr bwMode="auto">
              <a:xfrm>
                <a:off x="2859" y="1439"/>
                <a:ext cx="610" cy="2166"/>
              </a:xfrm>
              <a:custGeom>
                <a:avLst/>
                <a:gdLst>
                  <a:gd name="T0" fmla="*/ 290 w 610"/>
                  <a:gd name="T1" fmla="*/ 106 h 2166"/>
                  <a:gd name="T2" fmla="*/ 350 w 610"/>
                  <a:gd name="T3" fmla="*/ 130 h 2166"/>
                  <a:gd name="T4" fmla="*/ 505 w 610"/>
                  <a:gd name="T5" fmla="*/ 193 h 2166"/>
                  <a:gd name="T6" fmla="*/ 560 w 610"/>
                  <a:gd name="T7" fmla="*/ 220 h 2166"/>
                  <a:gd name="T8" fmla="*/ 589 w 610"/>
                  <a:gd name="T9" fmla="*/ 237 h 2166"/>
                  <a:gd name="T10" fmla="*/ 592 w 610"/>
                  <a:gd name="T11" fmla="*/ 246 h 2166"/>
                  <a:gd name="T12" fmla="*/ 595 w 610"/>
                  <a:gd name="T13" fmla="*/ 449 h 2166"/>
                  <a:gd name="T14" fmla="*/ 581 w 610"/>
                  <a:gd name="T15" fmla="*/ 542 h 2166"/>
                  <a:gd name="T16" fmla="*/ 577 w 610"/>
                  <a:gd name="T17" fmla="*/ 609 h 2166"/>
                  <a:gd name="T18" fmla="*/ 598 w 610"/>
                  <a:gd name="T19" fmla="*/ 648 h 2166"/>
                  <a:gd name="T20" fmla="*/ 596 w 610"/>
                  <a:gd name="T21" fmla="*/ 836 h 2166"/>
                  <a:gd name="T22" fmla="*/ 604 w 610"/>
                  <a:gd name="T23" fmla="*/ 1316 h 2166"/>
                  <a:gd name="T24" fmla="*/ 585 w 610"/>
                  <a:gd name="T25" fmla="*/ 1309 h 2166"/>
                  <a:gd name="T26" fmla="*/ 576 w 610"/>
                  <a:gd name="T27" fmla="*/ 1306 h 2166"/>
                  <a:gd name="T28" fmla="*/ 573 w 610"/>
                  <a:gd name="T29" fmla="*/ 1276 h 2166"/>
                  <a:gd name="T30" fmla="*/ 561 w 610"/>
                  <a:gd name="T31" fmla="*/ 1245 h 2166"/>
                  <a:gd name="T32" fmla="*/ 535 w 610"/>
                  <a:gd name="T33" fmla="*/ 1217 h 2166"/>
                  <a:gd name="T34" fmla="*/ 522 w 610"/>
                  <a:gd name="T35" fmla="*/ 1203 h 2166"/>
                  <a:gd name="T36" fmla="*/ 511 w 610"/>
                  <a:gd name="T37" fmla="*/ 1160 h 2166"/>
                  <a:gd name="T38" fmla="*/ 493 w 610"/>
                  <a:gd name="T39" fmla="*/ 1153 h 2166"/>
                  <a:gd name="T40" fmla="*/ 477 w 610"/>
                  <a:gd name="T41" fmla="*/ 1164 h 2166"/>
                  <a:gd name="T42" fmla="*/ 465 w 610"/>
                  <a:gd name="T43" fmla="*/ 1171 h 2166"/>
                  <a:gd name="T44" fmla="*/ 442 w 610"/>
                  <a:gd name="T45" fmla="*/ 1161 h 2166"/>
                  <a:gd name="T46" fmla="*/ 423 w 610"/>
                  <a:gd name="T47" fmla="*/ 1164 h 2166"/>
                  <a:gd name="T48" fmla="*/ 408 w 610"/>
                  <a:gd name="T49" fmla="*/ 1172 h 2166"/>
                  <a:gd name="T50" fmla="*/ 377 w 610"/>
                  <a:gd name="T51" fmla="*/ 1161 h 2166"/>
                  <a:gd name="T52" fmla="*/ 358 w 610"/>
                  <a:gd name="T53" fmla="*/ 1161 h 2166"/>
                  <a:gd name="T54" fmla="*/ 347 w 610"/>
                  <a:gd name="T55" fmla="*/ 1178 h 2166"/>
                  <a:gd name="T56" fmla="*/ 354 w 610"/>
                  <a:gd name="T57" fmla="*/ 1206 h 2166"/>
                  <a:gd name="T58" fmla="*/ 329 w 610"/>
                  <a:gd name="T59" fmla="*/ 1213 h 2166"/>
                  <a:gd name="T60" fmla="*/ 324 w 610"/>
                  <a:gd name="T61" fmla="*/ 1232 h 2166"/>
                  <a:gd name="T62" fmla="*/ 335 w 610"/>
                  <a:gd name="T63" fmla="*/ 1249 h 2166"/>
                  <a:gd name="T64" fmla="*/ 385 w 610"/>
                  <a:gd name="T65" fmla="*/ 1280 h 2166"/>
                  <a:gd name="T66" fmla="*/ 411 w 610"/>
                  <a:gd name="T67" fmla="*/ 1308 h 2166"/>
                  <a:gd name="T68" fmla="*/ 413 w 610"/>
                  <a:gd name="T69" fmla="*/ 1329 h 2166"/>
                  <a:gd name="T70" fmla="*/ 388 w 610"/>
                  <a:gd name="T71" fmla="*/ 1345 h 2166"/>
                  <a:gd name="T72" fmla="*/ 344 w 610"/>
                  <a:gd name="T73" fmla="*/ 1364 h 2166"/>
                  <a:gd name="T74" fmla="*/ 336 w 610"/>
                  <a:gd name="T75" fmla="*/ 1382 h 2166"/>
                  <a:gd name="T76" fmla="*/ 350 w 610"/>
                  <a:gd name="T77" fmla="*/ 1404 h 2166"/>
                  <a:gd name="T78" fmla="*/ 379 w 610"/>
                  <a:gd name="T79" fmla="*/ 1409 h 2166"/>
                  <a:gd name="T80" fmla="*/ 439 w 610"/>
                  <a:gd name="T81" fmla="*/ 1409 h 2166"/>
                  <a:gd name="T82" fmla="*/ 461 w 610"/>
                  <a:gd name="T83" fmla="*/ 1428 h 2166"/>
                  <a:gd name="T84" fmla="*/ 490 w 610"/>
                  <a:gd name="T85" fmla="*/ 1455 h 2166"/>
                  <a:gd name="T86" fmla="*/ 528 w 610"/>
                  <a:gd name="T87" fmla="*/ 1459 h 2166"/>
                  <a:gd name="T88" fmla="*/ 545 w 610"/>
                  <a:gd name="T89" fmla="*/ 1501 h 2166"/>
                  <a:gd name="T90" fmla="*/ 545 w 610"/>
                  <a:gd name="T91" fmla="*/ 1516 h 2166"/>
                  <a:gd name="T92" fmla="*/ 589 w 610"/>
                  <a:gd name="T93" fmla="*/ 1531 h 2166"/>
                  <a:gd name="T94" fmla="*/ 607 w 610"/>
                  <a:gd name="T95" fmla="*/ 1921 h 2166"/>
                  <a:gd name="T96" fmla="*/ 607 w 610"/>
                  <a:gd name="T97" fmla="*/ 1981 h 2166"/>
                  <a:gd name="T98" fmla="*/ 122 w 610"/>
                  <a:gd name="T99" fmla="*/ 2137 h 2166"/>
                  <a:gd name="T100" fmla="*/ 34 w 610"/>
                  <a:gd name="T101" fmla="*/ 2162 h 2166"/>
                  <a:gd name="T102" fmla="*/ 33 w 610"/>
                  <a:gd name="T103" fmla="*/ 1935 h 2166"/>
                  <a:gd name="T104" fmla="*/ 33 w 610"/>
                  <a:gd name="T105" fmla="*/ 1244 h 2166"/>
                  <a:gd name="T106" fmla="*/ 15 w 610"/>
                  <a:gd name="T107" fmla="*/ 640 h 2166"/>
                  <a:gd name="T108" fmla="*/ 0 w 610"/>
                  <a:gd name="T109" fmla="*/ 201 h 2166"/>
                  <a:gd name="T110" fmla="*/ 4 w 610"/>
                  <a:gd name="T111" fmla="*/ 51 h 2166"/>
                  <a:gd name="T112" fmla="*/ 7 w 610"/>
                  <a:gd name="T113" fmla="*/ 0 h 2166"/>
                  <a:gd name="T114" fmla="*/ 92 w 610"/>
                  <a:gd name="T115" fmla="*/ 27 h 2166"/>
                  <a:gd name="T116" fmla="*/ 226 w 610"/>
                  <a:gd name="T117" fmla="*/ 90 h 21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10" h="2166">
                    <a:moveTo>
                      <a:pt x="226" y="90"/>
                    </a:moveTo>
                    <a:lnTo>
                      <a:pt x="226" y="90"/>
                    </a:lnTo>
                    <a:lnTo>
                      <a:pt x="257" y="98"/>
                    </a:lnTo>
                    <a:lnTo>
                      <a:pt x="290" y="106"/>
                    </a:lnTo>
                    <a:lnTo>
                      <a:pt x="306" y="111"/>
                    </a:lnTo>
                    <a:lnTo>
                      <a:pt x="321" y="117"/>
                    </a:lnTo>
                    <a:lnTo>
                      <a:pt x="336" y="122"/>
                    </a:lnTo>
                    <a:lnTo>
                      <a:pt x="350" y="130"/>
                    </a:lnTo>
                    <a:lnTo>
                      <a:pt x="402" y="149"/>
                    </a:lnTo>
                    <a:lnTo>
                      <a:pt x="454" y="170"/>
                    </a:lnTo>
                    <a:lnTo>
                      <a:pt x="505" y="193"/>
                    </a:lnTo>
                    <a:lnTo>
                      <a:pt x="530" y="205"/>
                    </a:lnTo>
                    <a:lnTo>
                      <a:pt x="554" y="218"/>
                    </a:lnTo>
                    <a:lnTo>
                      <a:pt x="560" y="220"/>
                    </a:lnTo>
                    <a:lnTo>
                      <a:pt x="565" y="221"/>
                    </a:lnTo>
                    <a:lnTo>
                      <a:pt x="574" y="228"/>
                    </a:lnTo>
                    <a:lnTo>
                      <a:pt x="584" y="235"/>
                    </a:lnTo>
                    <a:lnTo>
                      <a:pt x="589" y="237"/>
                    </a:lnTo>
                    <a:lnTo>
                      <a:pt x="595" y="239"/>
                    </a:lnTo>
                    <a:lnTo>
                      <a:pt x="595" y="243"/>
                    </a:lnTo>
                    <a:lnTo>
                      <a:pt x="592" y="246"/>
                    </a:lnTo>
                    <a:lnTo>
                      <a:pt x="592" y="313"/>
                    </a:lnTo>
                    <a:lnTo>
                      <a:pt x="593" y="381"/>
                    </a:lnTo>
                    <a:lnTo>
                      <a:pt x="595" y="449"/>
                    </a:lnTo>
                    <a:lnTo>
                      <a:pt x="596" y="514"/>
                    </a:lnTo>
                    <a:lnTo>
                      <a:pt x="588" y="527"/>
                    </a:lnTo>
                    <a:lnTo>
                      <a:pt x="581" y="542"/>
                    </a:lnTo>
                    <a:lnTo>
                      <a:pt x="577" y="558"/>
                    </a:lnTo>
                    <a:lnTo>
                      <a:pt x="574" y="576"/>
                    </a:lnTo>
                    <a:lnTo>
                      <a:pt x="574" y="592"/>
                    </a:lnTo>
                    <a:lnTo>
                      <a:pt x="577" y="609"/>
                    </a:lnTo>
                    <a:lnTo>
                      <a:pt x="583" y="625"/>
                    </a:lnTo>
                    <a:lnTo>
                      <a:pt x="591" y="640"/>
                    </a:lnTo>
                    <a:lnTo>
                      <a:pt x="598" y="648"/>
                    </a:lnTo>
                    <a:lnTo>
                      <a:pt x="596" y="679"/>
                    </a:lnTo>
                    <a:lnTo>
                      <a:pt x="595" y="710"/>
                    </a:lnTo>
                    <a:lnTo>
                      <a:pt x="595" y="774"/>
                    </a:lnTo>
                    <a:lnTo>
                      <a:pt x="596" y="836"/>
                    </a:lnTo>
                    <a:lnTo>
                      <a:pt x="598" y="900"/>
                    </a:lnTo>
                    <a:lnTo>
                      <a:pt x="603" y="1191"/>
                    </a:lnTo>
                    <a:lnTo>
                      <a:pt x="604" y="1316"/>
                    </a:lnTo>
                    <a:lnTo>
                      <a:pt x="600" y="1316"/>
                    </a:lnTo>
                    <a:lnTo>
                      <a:pt x="598" y="1314"/>
                    </a:lnTo>
                    <a:lnTo>
                      <a:pt x="592" y="1310"/>
                    </a:lnTo>
                    <a:lnTo>
                      <a:pt x="585" y="1309"/>
                    </a:lnTo>
                    <a:lnTo>
                      <a:pt x="583" y="1308"/>
                    </a:lnTo>
                    <a:lnTo>
                      <a:pt x="580" y="1309"/>
                    </a:lnTo>
                    <a:lnTo>
                      <a:pt x="576" y="1306"/>
                    </a:lnTo>
                    <a:lnTo>
                      <a:pt x="574" y="1302"/>
                    </a:lnTo>
                    <a:lnTo>
                      <a:pt x="573" y="1291"/>
                    </a:lnTo>
                    <a:lnTo>
                      <a:pt x="573" y="1280"/>
                    </a:lnTo>
                    <a:lnTo>
                      <a:pt x="573" y="1276"/>
                    </a:lnTo>
                    <a:lnTo>
                      <a:pt x="572" y="1271"/>
                    </a:lnTo>
                    <a:lnTo>
                      <a:pt x="565" y="1253"/>
                    </a:lnTo>
                    <a:lnTo>
                      <a:pt x="561" y="1245"/>
                    </a:lnTo>
                    <a:lnTo>
                      <a:pt x="556" y="1237"/>
                    </a:lnTo>
                    <a:lnTo>
                      <a:pt x="550" y="1229"/>
                    </a:lnTo>
                    <a:lnTo>
                      <a:pt x="543" y="1222"/>
                    </a:lnTo>
                    <a:lnTo>
                      <a:pt x="535" y="1217"/>
                    </a:lnTo>
                    <a:lnTo>
                      <a:pt x="527" y="1211"/>
                    </a:lnTo>
                    <a:lnTo>
                      <a:pt x="524" y="1209"/>
                    </a:lnTo>
                    <a:lnTo>
                      <a:pt x="522" y="1203"/>
                    </a:lnTo>
                    <a:lnTo>
                      <a:pt x="519" y="1194"/>
                    </a:lnTo>
                    <a:lnTo>
                      <a:pt x="516" y="1172"/>
                    </a:lnTo>
                    <a:lnTo>
                      <a:pt x="512" y="1163"/>
                    </a:lnTo>
                    <a:lnTo>
                      <a:pt x="511" y="1160"/>
                    </a:lnTo>
                    <a:lnTo>
                      <a:pt x="508" y="1156"/>
                    </a:lnTo>
                    <a:lnTo>
                      <a:pt x="504" y="1155"/>
                    </a:lnTo>
                    <a:lnTo>
                      <a:pt x="500" y="1153"/>
                    </a:lnTo>
                    <a:lnTo>
                      <a:pt x="493" y="1153"/>
                    </a:lnTo>
                    <a:lnTo>
                      <a:pt x="486" y="1155"/>
                    </a:lnTo>
                    <a:lnTo>
                      <a:pt x="481" y="1159"/>
                    </a:lnTo>
                    <a:lnTo>
                      <a:pt x="477" y="1164"/>
                    </a:lnTo>
                    <a:lnTo>
                      <a:pt x="473" y="1169"/>
                    </a:lnTo>
                    <a:lnTo>
                      <a:pt x="470" y="1175"/>
                    </a:lnTo>
                    <a:lnTo>
                      <a:pt x="465" y="1171"/>
                    </a:lnTo>
                    <a:lnTo>
                      <a:pt x="459" y="1168"/>
                    </a:lnTo>
                    <a:lnTo>
                      <a:pt x="454" y="1164"/>
                    </a:lnTo>
                    <a:lnTo>
                      <a:pt x="448" y="1163"/>
                    </a:lnTo>
                    <a:lnTo>
                      <a:pt x="442" y="1161"/>
                    </a:lnTo>
                    <a:lnTo>
                      <a:pt x="436" y="1161"/>
                    </a:lnTo>
                    <a:lnTo>
                      <a:pt x="430" y="1161"/>
                    </a:lnTo>
                    <a:lnTo>
                      <a:pt x="423" y="1164"/>
                    </a:lnTo>
                    <a:lnTo>
                      <a:pt x="419" y="1171"/>
                    </a:lnTo>
                    <a:lnTo>
                      <a:pt x="416" y="1172"/>
                    </a:lnTo>
                    <a:lnTo>
                      <a:pt x="413" y="1172"/>
                    </a:lnTo>
                    <a:lnTo>
                      <a:pt x="408" y="1172"/>
                    </a:lnTo>
                    <a:lnTo>
                      <a:pt x="402" y="1171"/>
                    </a:lnTo>
                    <a:lnTo>
                      <a:pt x="389" y="1164"/>
                    </a:lnTo>
                    <a:lnTo>
                      <a:pt x="382" y="1161"/>
                    </a:lnTo>
                    <a:lnTo>
                      <a:pt x="377" y="1161"/>
                    </a:lnTo>
                    <a:lnTo>
                      <a:pt x="370" y="1160"/>
                    </a:lnTo>
                    <a:lnTo>
                      <a:pt x="365" y="1160"/>
                    </a:lnTo>
                    <a:lnTo>
                      <a:pt x="358" y="1161"/>
                    </a:lnTo>
                    <a:lnTo>
                      <a:pt x="352" y="1165"/>
                    </a:lnTo>
                    <a:lnTo>
                      <a:pt x="348" y="1171"/>
                    </a:lnTo>
                    <a:lnTo>
                      <a:pt x="347" y="1178"/>
                    </a:lnTo>
                    <a:lnTo>
                      <a:pt x="347" y="1186"/>
                    </a:lnTo>
                    <a:lnTo>
                      <a:pt x="347" y="1192"/>
                    </a:lnTo>
                    <a:lnTo>
                      <a:pt x="354" y="1206"/>
                    </a:lnTo>
                    <a:lnTo>
                      <a:pt x="347" y="1205"/>
                    </a:lnTo>
                    <a:lnTo>
                      <a:pt x="340" y="1206"/>
                    </a:lnTo>
                    <a:lnTo>
                      <a:pt x="335" y="1209"/>
                    </a:lnTo>
                    <a:lnTo>
                      <a:pt x="329" y="1213"/>
                    </a:lnTo>
                    <a:lnTo>
                      <a:pt x="327" y="1218"/>
                    </a:lnTo>
                    <a:lnTo>
                      <a:pt x="325" y="1225"/>
                    </a:lnTo>
                    <a:lnTo>
                      <a:pt x="324" y="1232"/>
                    </a:lnTo>
                    <a:lnTo>
                      <a:pt x="325" y="1238"/>
                    </a:lnTo>
                    <a:lnTo>
                      <a:pt x="331" y="1244"/>
                    </a:lnTo>
                    <a:lnTo>
                      <a:pt x="335" y="1249"/>
                    </a:lnTo>
                    <a:lnTo>
                      <a:pt x="347" y="1259"/>
                    </a:lnTo>
                    <a:lnTo>
                      <a:pt x="359" y="1266"/>
                    </a:lnTo>
                    <a:lnTo>
                      <a:pt x="373" y="1272"/>
                    </a:lnTo>
                    <a:lnTo>
                      <a:pt x="385" y="1280"/>
                    </a:lnTo>
                    <a:lnTo>
                      <a:pt x="397" y="1290"/>
                    </a:lnTo>
                    <a:lnTo>
                      <a:pt x="402" y="1295"/>
                    </a:lnTo>
                    <a:lnTo>
                      <a:pt x="406" y="1301"/>
                    </a:lnTo>
                    <a:lnTo>
                      <a:pt x="411" y="1308"/>
                    </a:lnTo>
                    <a:lnTo>
                      <a:pt x="415" y="1316"/>
                    </a:lnTo>
                    <a:lnTo>
                      <a:pt x="415" y="1322"/>
                    </a:lnTo>
                    <a:lnTo>
                      <a:pt x="413" y="1329"/>
                    </a:lnTo>
                    <a:lnTo>
                      <a:pt x="411" y="1336"/>
                    </a:lnTo>
                    <a:lnTo>
                      <a:pt x="408" y="1341"/>
                    </a:lnTo>
                    <a:lnTo>
                      <a:pt x="388" y="1345"/>
                    </a:lnTo>
                    <a:lnTo>
                      <a:pt x="369" y="1351"/>
                    </a:lnTo>
                    <a:lnTo>
                      <a:pt x="360" y="1354"/>
                    </a:lnTo>
                    <a:lnTo>
                      <a:pt x="351" y="1359"/>
                    </a:lnTo>
                    <a:lnTo>
                      <a:pt x="344" y="1364"/>
                    </a:lnTo>
                    <a:lnTo>
                      <a:pt x="337" y="1373"/>
                    </a:lnTo>
                    <a:lnTo>
                      <a:pt x="336" y="1378"/>
                    </a:lnTo>
                    <a:lnTo>
                      <a:pt x="336" y="1382"/>
                    </a:lnTo>
                    <a:lnTo>
                      <a:pt x="336" y="1386"/>
                    </a:lnTo>
                    <a:lnTo>
                      <a:pt x="337" y="1392"/>
                    </a:lnTo>
                    <a:lnTo>
                      <a:pt x="343" y="1398"/>
                    </a:lnTo>
                    <a:lnTo>
                      <a:pt x="350" y="1404"/>
                    </a:lnTo>
                    <a:lnTo>
                      <a:pt x="356" y="1406"/>
                    </a:lnTo>
                    <a:lnTo>
                      <a:pt x="365" y="1408"/>
                    </a:lnTo>
                    <a:lnTo>
                      <a:pt x="379" y="1409"/>
                    </a:lnTo>
                    <a:lnTo>
                      <a:pt x="411" y="1406"/>
                    </a:lnTo>
                    <a:lnTo>
                      <a:pt x="425" y="1406"/>
                    </a:lnTo>
                    <a:lnTo>
                      <a:pt x="432" y="1408"/>
                    </a:lnTo>
                    <a:lnTo>
                      <a:pt x="439" y="1409"/>
                    </a:lnTo>
                    <a:lnTo>
                      <a:pt x="446" y="1413"/>
                    </a:lnTo>
                    <a:lnTo>
                      <a:pt x="451" y="1416"/>
                    </a:lnTo>
                    <a:lnTo>
                      <a:pt x="457" y="1421"/>
                    </a:lnTo>
                    <a:lnTo>
                      <a:pt x="461" y="1428"/>
                    </a:lnTo>
                    <a:lnTo>
                      <a:pt x="474" y="1443"/>
                    </a:lnTo>
                    <a:lnTo>
                      <a:pt x="482" y="1450"/>
                    </a:lnTo>
                    <a:lnTo>
                      <a:pt x="490" y="1455"/>
                    </a:lnTo>
                    <a:lnTo>
                      <a:pt x="500" y="1459"/>
                    </a:lnTo>
                    <a:lnTo>
                      <a:pt x="508" y="1462"/>
                    </a:lnTo>
                    <a:lnTo>
                      <a:pt x="519" y="1462"/>
                    </a:lnTo>
                    <a:lnTo>
                      <a:pt x="528" y="1459"/>
                    </a:lnTo>
                    <a:lnTo>
                      <a:pt x="531" y="1470"/>
                    </a:lnTo>
                    <a:lnTo>
                      <a:pt x="535" y="1481"/>
                    </a:lnTo>
                    <a:lnTo>
                      <a:pt x="545" y="1501"/>
                    </a:lnTo>
                    <a:lnTo>
                      <a:pt x="543" y="1507"/>
                    </a:lnTo>
                    <a:lnTo>
                      <a:pt x="543" y="1512"/>
                    </a:lnTo>
                    <a:lnTo>
                      <a:pt x="545" y="1516"/>
                    </a:lnTo>
                    <a:lnTo>
                      <a:pt x="549" y="1519"/>
                    </a:lnTo>
                    <a:lnTo>
                      <a:pt x="576" y="1528"/>
                    </a:lnTo>
                    <a:lnTo>
                      <a:pt x="589" y="1531"/>
                    </a:lnTo>
                    <a:lnTo>
                      <a:pt x="604" y="1534"/>
                    </a:lnTo>
                    <a:lnTo>
                      <a:pt x="606" y="1901"/>
                    </a:lnTo>
                    <a:lnTo>
                      <a:pt x="607" y="1921"/>
                    </a:lnTo>
                    <a:lnTo>
                      <a:pt x="610" y="1942"/>
                    </a:lnTo>
                    <a:lnTo>
                      <a:pt x="610" y="1962"/>
                    </a:lnTo>
                    <a:lnTo>
                      <a:pt x="610" y="1971"/>
                    </a:lnTo>
                    <a:lnTo>
                      <a:pt x="607" y="1981"/>
                    </a:lnTo>
                    <a:lnTo>
                      <a:pt x="516" y="2013"/>
                    </a:lnTo>
                    <a:lnTo>
                      <a:pt x="207" y="2105"/>
                    </a:lnTo>
                    <a:lnTo>
                      <a:pt x="122" y="2137"/>
                    </a:lnTo>
                    <a:lnTo>
                      <a:pt x="80" y="2151"/>
                    </a:lnTo>
                    <a:lnTo>
                      <a:pt x="37" y="2166"/>
                    </a:lnTo>
                    <a:lnTo>
                      <a:pt x="34" y="2162"/>
                    </a:lnTo>
                    <a:lnTo>
                      <a:pt x="33" y="2124"/>
                    </a:lnTo>
                    <a:lnTo>
                      <a:pt x="31" y="2086"/>
                    </a:lnTo>
                    <a:lnTo>
                      <a:pt x="30" y="2011"/>
                    </a:lnTo>
                    <a:lnTo>
                      <a:pt x="33" y="1935"/>
                    </a:lnTo>
                    <a:lnTo>
                      <a:pt x="35" y="1859"/>
                    </a:lnTo>
                    <a:lnTo>
                      <a:pt x="35" y="1538"/>
                    </a:lnTo>
                    <a:lnTo>
                      <a:pt x="33" y="1244"/>
                    </a:lnTo>
                    <a:lnTo>
                      <a:pt x="30" y="1092"/>
                    </a:lnTo>
                    <a:lnTo>
                      <a:pt x="24" y="942"/>
                    </a:lnTo>
                    <a:lnTo>
                      <a:pt x="18" y="791"/>
                    </a:lnTo>
                    <a:lnTo>
                      <a:pt x="15" y="640"/>
                    </a:lnTo>
                    <a:lnTo>
                      <a:pt x="4" y="260"/>
                    </a:lnTo>
                    <a:lnTo>
                      <a:pt x="1" y="231"/>
                    </a:lnTo>
                    <a:lnTo>
                      <a:pt x="0" y="201"/>
                    </a:lnTo>
                    <a:lnTo>
                      <a:pt x="0" y="171"/>
                    </a:lnTo>
                    <a:lnTo>
                      <a:pt x="1" y="141"/>
                    </a:lnTo>
                    <a:lnTo>
                      <a:pt x="4" y="80"/>
                    </a:lnTo>
                    <a:lnTo>
                      <a:pt x="4" y="51"/>
                    </a:lnTo>
                    <a:lnTo>
                      <a:pt x="4" y="21"/>
                    </a:lnTo>
                    <a:lnTo>
                      <a:pt x="7" y="10"/>
                    </a:lnTo>
                    <a:lnTo>
                      <a:pt x="7" y="0"/>
                    </a:lnTo>
                    <a:lnTo>
                      <a:pt x="35" y="7"/>
                    </a:lnTo>
                    <a:lnTo>
                      <a:pt x="64" y="17"/>
                    </a:lnTo>
                    <a:lnTo>
                      <a:pt x="92" y="27"/>
                    </a:lnTo>
                    <a:lnTo>
                      <a:pt x="119" y="40"/>
                    </a:lnTo>
                    <a:lnTo>
                      <a:pt x="172" y="65"/>
                    </a:lnTo>
                    <a:lnTo>
                      <a:pt x="199" y="78"/>
                    </a:lnTo>
                    <a:lnTo>
                      <a:pt x="226" y="90"/>
                    </a:lnTo>
                    <a:close/>
                  </a:path>
                </a:pathLst>
              </a:custGeom>
              <a:solidFill>
                <a:srgbClr val="D1C6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35" name="Freeform 27"/>
              <p:cNvSpPr>
                <a:spLocks/>
              </p:cNvSpPr>
              <p:nvPr/>
            </p:nvSpPr>
            <p:spPr bwMode="auto">
              <a:xfrm>
                <a:off x="2859" y="1439"/>
                <a:ext cx="610" cy="2166"/>
              </a:xfrm>
              <a:custGeom>
                <a:avLst/>
                <a:gdLst>
                  <a:gd name="T0" fmla="*/ 290 w 610"/>
                  <a:gd name="T1" fmla="*/ 106 h 2166"/>
                  <a:gd name="T2" fmla="*/ 350 w 610"/>
                  <a:gd name="T3" fmla="*/ 130 h 2166"/>
                  <a:gd name="T4" fmla="*/ 505 w 610"/>
                  <a:gd name="T5" fmla="*/ 193 h 2166"/>
                  <a:gd name="T6" fmla="*/ 560 w 610"/>
                  <a:gd name="T7" fmla="*/ 220 h 2166"/>
                  <a:gd name="T8" fmla="*/ 589 w 610"/>
                  <a:gd name="T9" fmla="*/ 237 h 2166"/>
                  <a:gd name="T10" fmla="*/ 592 w 610"/>
                  <a:gd name="T11" fmla="*/ 246 h 2166"/>
                  <a:gd name="T12" fmla="*/ 595 w 610"/>
                  <a:gd name="T13" fmla="*/ 449 h 2166"/>
                  <a:gd name="T14" fmla="*/ 581 w 610"/>
                  <a:gd name="T15" fmla="*/ 542 h 2166"/>
                  <a:gd name="T16" fmla="*/ 577 w 610"/>
                  <a:gd name="T17" fmla="*/ 609 h 2166"/>
                  <a:gd name="T18" fmla="*/ 598 w 610"/>
                  <a:gd name="T19" fmla="*/ 648 h 2166"/>
                  <a:gd name="T20" fmla="*/ 596 w 610"/>
                  <a:gd name="T21" fmla="*/ 836 h 2166"/>
                  <a:gd name="T22" fmla="*/ 604 w 610"/>
                  <a:gd name="T23" fmla="*/ 1316 h 2166"/>
                  <a:gd name="T24" fmla="*/ 585 w 610"/>
                  <a:gd name="T25" fmla="*/ 1309 h 2166"/>
                  <a:gd name="T26" fmla="*/ 576 w 610"/>
                  <a:gd name="T27" fmla="*/ 1306 h 2166"/>
                  <a:gd name="T28" fmla="*/ 573 w 610"/>
                  <a:gd name="T29" fmla="*/ 1276 h 2166"/>
                  <a:gd name="T30" fmla="*/ 561 w 610"/>
                  <a:gd name="T31" fmla="*/ 1245 h 2166"/>
                  <a:gd name="T32" fmla="*/ 535 w 610"/>
                  <a:gd name="T33" fmla="*/ 1217 h 2166"/>
                  <a:gd name="T34" fmla="*/ 522 w 610"/>
                  <a:gd name="T35" fmla="*/ 1203 h 2166"/>
                  <a:gd name="T36" fmla="*/ 511 w 610"/>
                  <a:gd name="T37" fmla="*/ 1160 h 2166"/>
                  <a:gd name="T38" fmla="*/ 493 w 610"/>
                  <a:gd name="T39" fmla="*/ 1153 h 2166"/>
                  <a:gd name="T40" fmla="*/ 477 w 610"/>
                  <a:gd name="T41" fmla="*/ 1164 h 2166"/>
                  <a:gd name="T42" fmla="*/ 465 w 610"/>
                  <a:gd name="T43" fmla="*/ 1171 h 2166"/>
                  <a:gd name="T44" fmla="*/ 442 w 610"/>
                  <a:gd name="T45" fmla="*/ 1161 h 2166"/>
                  <a:gd name="T46" fmla="*/ 423 w 610"/>
                  <a:gd name="T47" fmla="*/ 1164 h 2166"/>
                  <a:gd name="T48" fmla="*/ 408 w 610"/>
                  <a:gd name="T49" fmla="*/ 1172 h 2166"/>
                  <a:gd name="T50" fmla="*/ 377 w 610"/>
                  <a:gd name="T51" fmla="*/ 1161 h 2166"/>
                  <a:gd name="T52" fmla="*/ 358 w 610"/>
                  <a:gd name="T53" fmla="*/ 1161 h 2166"/>
                  <a:gd name="T54" fmla="*/ 347 w 610"/>
                  <a:gd name="T55" fmla="*/ 1178 h 2166"/>
                  <a:gd name="T56" fmla="*/ 354 w 610"/>
                  <a:gd name="T57" fmla="*/ 1206 h 2166"/>
                  <a:gd name="T58" fmla="*/ 329 w 610"/>
                  <a:gd name="T59" fmla="*/ 1213 h 2166"/>
                  <a:gd name="T60" fmla="*/ 324 w 610"/>
                  <a:gd name="T61" fmla="*/ 1232 h 2166"/>
                  <a:gd name="T62" fmla="*/ 335 w 610"/>
                  <a:gd name="T63" fmla="*/ 1249 h 2166"/>
                  <a:gd name="T64" fmla="*/ 385 w 610"/>
                  <a:gd name="T65" fmla="*/ 1280 h 2166"/>
                  <a:gd name="T66" fmla="*/ 411 w 610"/>
                  <a:gd name="T67" fmla="*/ 1308 h 2166"/>
                  <a:gd name="T68" fmla="*/ 413 w 610"/>
                  <a:gd name="T69" fmla="*/ 1329 h 2166"/>
                  <a:gd name="T70" fmla="*/ 388 w 610"/>
                  <a:gd name="T71" fmla="*/ 1345 h 2166"/>
                  <a:gd name="T72" fmla="*/ 344 w 610"/>
                  <a:gd name="T73" fmla="*/ 1364 h 2166"/>
                  <a:gd name="T74" fmla="*/ 336 w 610"/>
                  <a:gd name="T75" fmla="*/ 1382 h 2166"/>
                  <a:gd name="T76" fmla="*/ 350 w 610"/>
                  <a:gd name="T77" fmla="*/ 1404 h 2166"/>
                  <a:gd name="T78" fmla="*/ 379 w 610"/>
                  <a:gd name="T79" fmla="*/ 1409 h 2166"/>
                  <a:gd name="T80" fmla="*/ 439 w 610"/>
                  <a:gd name="T81" fmla="*/ 1409 h 2166"/>
                  <a:gd name="T82" fmla="*/ 461 w 610"/>
                  <a:gd name="T83" fmla="*/ 1428 h 2166"/>
                  <a:gd name="T84" fmla="*/ 490 w 610"/>
                  <a:gd name="T85" fmla="*/ 1455 h 2166"/>
                  <a:gd name="T86" fmla="*/ 528 w 610"/>
                  <a:gd name="T87" fmla="*/ 1459 h 2166"/>
                  <a:gd name="T88" fmla="*/ 545 w 610"/>
                  <a:gd name="T89" fmla="*/ 1501 h 2166"/>
                  <a:gd name="T90" fmla="*/ 545 w 610"/>
                  <a:gd name="T91" fmla="*/ 1516 h 2166"/>
                  <a:gd name="T92" fmla="*/ 589 w 610"/>
                  <a:gd name="T93" fmla="*/ 1531 h 2166"/>
                  <a:gd name="T94" fmla="*/ 607 w 610"/>
                  <a:gd name="T95" fmla="*/ 1921 h 2166"/>
                  <a:gd name="T96" fmla="*/ 607 w 610"/>
                  <a:gd name="T97" fmla="*/ 1981 h 2166"/>
                  <a:gd name="T98" fmla="*/ 122 w 610"/>
                  <a:gd name="T99" fmla="*/ 2137 h 2166"/>
                  <a:gd name="T100" fmla="*/ 34 w 610"/>
                  <a:gd name="T101" fmla="*/ 2162 h 2166"/>
                  <a:gd name="T102" fmla="*/ 33 w 610"/>
                  <a:gd name="T103" fmla="*/ 1935 h 2166"/>
                  <a:gd name="T104" fmla="*/ 33 w 610"/>
                  <a:gd name="T105" fmla="*/ 1244 h 2166"/>
                  <a:gd name="T106" fmla="*/ 15 w 610"/>
                  <a:gd name="T107" fmla="*/ 640 h 2166"/>
                  <a:gd name="T108" fmla="*/ 0 w 610"/>
                  <a:gd name="T109" fmla="*/ 201 h 2166"/>
                  <a:gd name="T110" fmla="*/ 4 w 610"/>
                  <a:gd name="T111" fmla="*/ 51 h 2166"/>
                  <a:gd name="T112" fmla="*/ 7 w 610"/>
                  <a:gd name="T113" fmla="*/ 0 h 2166"/>
                  <a:gd name="T114" fmla="*/ 92 w 610"/>
                  <a:gd name="T115" fmla="*/ 27 h 2166"/>
                  <a:gd name="T116" fmla="*/ 226 w 610"/>
                  <a:gd name="T117" fmla="*/ 90 h 21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10" h="2166">
                    <a:moveTo>
                      <a:pt x="226" y="90"/>
                    </a:moveTo>
                    <a:lnTo>
                      <a:pt x="226" y="90"/>
                    </a:lnTo>
                    <a:lnTo>
                      <a:pt x="257" y="98"/>
                    </a:lnTo>
                    <a:lnTo>
                      <a:pt x="290" y="106"/>
                    </a:lnTo>
                    <a:lnTo>
                      <a:pt x="306" y="111"/>
                    </a:lnTo>
                    <a:lnTo>
                      <a:pt x="321" y="117"/>
                    </a:lnTo>
                    <a:lnTo>
                      <a:pt x="336" y="122"/>
                    </a:lnTo>
                    <a:lnTo>
                      <a:pt x="350" y="130"/>
                    </a:lnTo>
                    <a:lnTo>
                      <a:pt x="402" y="149"/>
                    </a:lnTo>
                    <a:lnTo>
                      <a:pt x="454" y="170"/>
                    </a:lnTo>
                    <a:lnTo>
                      <a:pt x="505" y="193"/>
                    </a:lnTo>
                    <a:lnTo>
                      <a:pt x="530" y="205"/>
                    </a:lnTo>
                    <a:lnTo>
                      <a:pt x="554" y="218"/>
                    </a:lnTo>
                    <a:lnTo>
                      <a:pt x="560" y="220"/>
                    </a:lnTo>
                    <a:lnTo>
                      <a:pt x="565" y="221"/>
                    </a:lnTo>
                    <a:lnTo>
                      <a:pt x="574" y="228"/>
                    </a:lnTo>
                    <a:lnTo>
                      <a:pt x="584" y="235"/>
                    </a:lnTo>
                    <a:lnTo>
                      <a:pt x="589" y="237"/>
                    </a:lnTo>
                    <a:lnTo>
                      <a:pt x="595" y="239"/>
                    </a:lnTo>
                    <a:lnTo>
                      <a:pt x="595" y="243"/>
                    </a:lnTo>
                    <a:lnTo>
                      <a:pt x="592" y="246"/>
                    </a:lnTo>
                    <a:lnTo>
                      <a:pt x="592" y="313"/>
                    </a:lnTo>
                    <a:lnTo>
                      <a:pt x="593" y="381"/>
                    </a:lnTo>
                    <a:lnTo>
                      <a:pt x="595" y="449"/>
                    </a:lnTo>
                    <a:lnTo>
                      <a:pt x="596" y="514"/>
                    </a:lnTo>
                    <a:lnTo>
                      <a:pt x="588" y="527"/>
                    </a:lnTo>
                    <a:lnTo>
                      <a:pt x="581" y="542"/>
                    </a:lnTo>
                    <a:lnTo>
                      <a:pt x="577" y="558"/>
                    </a:lnTo>
                    <a:lnTo>
                      <a:pt x="574" y="576"/>
                    </a:lnTo>
                    <a:lnTo>
                      <a:pt x="574" y="592"/>
                    </a:lnTo>
                    <a:lnTo>
                      <a:pt x="577" y="609"/>
                    </a:lnTo>
                    <a:lnTo>
                      <a:pt x="583" y="625"/>
                    </a:lnTo>
                    <a:lnTo>
                      <a:pt x="591" y="640"/>
                    </a:lnTo>
                    <a:lnTo>
                      <a:pt x="598" y="648"/>
                    </a:lnTo>
                    <a:lnTo>
                      <a:pt x="596" y="679"/>
                    </a:lnTo>
                    <a:lnTo>
                      <a:pt x="595" y="710"/>
                    </a:lnTo>
                    <a:lnTo>
                      <a:pt x="595" y="774"/>
                    </a:lnTo>
                    <a:lnTo>
                      <a:pt x="596" y="836"/>
                    </a:lnTo>
                    <a:lnTo>
                      <a:pt x="598" y="900"/>
                    </a:lnTo>
                    <a:lnTo>
                      <a:pt x="603" y="1191"/>
                    </a:lnTo>
                    <a:lnTo>
                      <a:pt x="604" y="1316"/>
                    </a:lnTo>
                    <a:lnTo>
                      <a:pt x="600" y="1316"/>
                    </a:lnTo>
                    <a:lnTo>
                      <a:pt x="598" y="1314"/>
                    </a:lnTo>
                    <a:lnTo>
                      <a:pt x="592" y="1310"/>
                    </a:lnTo>
                    <a:lnTo>
                      <a:pt x="585" y="1309"/>
                    </a:lnTo>
                    <a:lnTo>
                      <a:pt x="583" y="1308"/>
                    </a:lnTo>
                    <a:lnTo>
                      <a:pt x="580" y="1309"/>
                    </a:lnTo>
                    <a:lnTo>
                      <a:pt x="576" y="1306"/>
                    </a:lnTo>
                    <a:lnTo>
                      <a:pt x="574" y="1302"/>
                    </a:lnTo>
                    <a:lnTo>
                      <a:pt x="573" y="1291"/>
                    </a:lnTo>
                    <a:lnTo>
                      <a:pt x="573" y="1280"/>
                    </a:lnTo>
                    <a:lnTo>
                      <a:pt x="573" y="1276"/>
                    </a:lnTo>
                    <a:lnTo>
                      <a:pt x="572" y="1271"/>
                    </a:lnTo>
                    <a:lnTo>
                      <a:pt x="565" y="1253"/>
                    </a:lnTo>
                    <a:lnTo>
                      <a:pt x="561" y="1245"/>
                    </a:lnTo>
                    <a:lnTo>
                      <a:pt x="556" y="1237"/>
                    </a:lnTo>
                    <a:lnTo>
                      <a:pt x="550" y="1229"/>
                    </a:lnTo>
                    <a:lnTo>
                      <a:pt x="543" y="1222"/>
                    </a:lnTo>
                    <a:lnTo>
                      <a:pt x="535" y="1217"/>
                    </a:lnTo>
                    <a:lnTo>
                      <a:pt x="527" y="1211"/>
                    </a:lnTo>
                    <a:lnTo>
                      <a:pt x="524" y="1209"/>
                    </a:lnTo>
                    <a:lnTo>
                      <a:pt x="522" y="1203"/>
                    </a:lnTo>
                    <a:lnTo>
                      <a:pt x="519" y="1194"/>
                    </a:lnTo>
                    <a:lnTo>
                      <a:pt x="516" y="1172"/>
                    </a:lnTo>
                    <a:lnTo>
                      <a:pt x="512" y="1163"/>
                    </a:lnTo>
                    <a:lnTo>
                      <a:pt x="511" y="1160"/>
                    </a:lnTo>
                    <a:lnTo>
                      <a:pt x="508" y="1156"/>
                    </a:lnTo>
                    <a:lnTo>
                      <a:pt x="504" y="1155"/>
                    </a:lnTo>
                    <a:lnTo>
                      <a:pt x="500" y="1153"/>
                    </a:lnTo>
                    <a:lnTo>
                      <a:pt x="493" y="1153"/>
                    </a:lnTo>
                    <a:lnTo>
                      <a:pt x="486" y="1155"/>
                    </a:lnTo>
                    <a:lnTo>
                      <a:pt x="481" y="1159"/>
                    </a:lnTo>
                    <a:lnTo>
                      <a:pt x="477" y="1164"/>
                    </a:lnTo>
                    <a:lnTo>
                      <a:pt x="473" y="1169"/>
                    </a:lnTo>
                    <a:lnTo>
                      <a:pt x="470" y="1175"/>
                    </a:lnTo>
                    <a:lnTo>
                      <a:pt x="465" y="1171"/>
                    </a:lnTo>
                    <a:lnTo>
                      <a:pt x="459" y="1168"/>
                    </a:lnTo>
                    <a:lnTo>
                      <a:pt x="454" y="1164"/>
                    </a:lnTo>
                    <a:lnTo>
                      <a:pt x="448" y="1163"/>
                    </a:lnTo>
                    <a:lnTo>
                      <a:pt x="442" y="1161"/>
                    </a:lnTo>
                    <a:lnTo>
                      <a:pt x="436" y="1161"/>
                    </a:lnTo>
                    <a:lnTo>
                      <a:pt x="430" y="1161"/>
                    </a:lnTo>
                    <a:lnTo>
                      <a:pt x="423" y="1164"/>
                    </a:lnTo>
                    <a:lnTo>
                      <a:pt x="419" y="1171"/>
                    </a:lnTo>
                    <a:lnTo>
                      <a:pt x="416" y="1172"/>
                    </a:lnTo>
                    <a:lnTo>
                      <a:pt x="413" y="1172"/>
                    </a:lnTo>
                    <a:lnTo>
                      <a:pt x="408" y="1172"/>
                    </a:lnTo>
                    <a:lnTo>
                      <a:pt x="402" y="1171"/>
                    </a:lnTo>
                    <a:lnTo>
                      <a:pt x="389" y="1164"/>
                    </a:lnTo>
                    <a:lnTo>
                      <a:pt x="382" y="1161"/>
                    </a:lnTo>
                    <a:lnTo>
                      <a:pt x="377" y="1161"/>
                    </a:lnTo>
                    <a:lnTo>
                      <a:pt x="370" y="1160"/>
                    </a:lnTo>
                    <a:lnTo>
                      <a:pt x="365" y="1160"/>
                    </a:lnTo>
                    <a:lnTo>
                      <a:pt x="358" y="1161"/>
                    </a:lnTo>
                    <a:lnTo>
                      <a:pt x="352" y="1165"/>
                    </a:lnTo>
                    <a:lnTo>
                      <a:pt x="348" y="1171"/>
                    </a:lnTo>
                    <a:lnTo>
                      <a:pt x="347" y="1178"/>
                    </a:lnTo>
                    <a:lnTo>
                      <a:pt x="347" y="1186"/>
                    </a:lnTo>
                    <a:lnTo>
                      <a:pt x="347" y="1192"/>
                    </a:lnTo>
                    <a:lnTo>
                      <a:pt x="354" y="1206"/>
                    </a:lnTo>
                    <a:lnTo>
                      <a:pt x="347" y="1205"/>
                    </a:lnTo>
                    <a:lnTo>
                      <a:pt x="340" y="1206"/>
                    </a:lnTo>
                    <a:lnTo>
                      <a:pt x="335" y="1209"/>
                    </a:lnTo>
                    <a:lnTo>
                      <a:pt x="329" y="1213"/>
                    </a:lnTo>
                    <a:lnTo>
                      <a:pt x="327" y="1218"/>
                    </a:lnTo>
                    <a:lnTo>
                      <a:pt x="325" y="1225"/>
                    </a:lnTo>
                    <a:lnTo>
                      <a:pt x="324" y="1232"/>
                    </a:lnTo>
                    <a:lnTo>
                      <a:pt x="325" y="1238"/>
                    </a:lnTo>
                    <a:lnTo>
                      <a:pt x="331" y="1244"/>
                    </a:lnTo>
                    <a:lnTo>
                      <a:pt x="335" y="1249"/>
                    </a:lnTo>
                    <a:lnTo>
                      <a:pt x="347" y="1259"/>
                    </a:lnTo>
                    <a:lnTo>
                      <a:pt x="359" y="1266"/>
                    </a:lnTo>
                    <a:lnTo>
                      <a:pt x="373" y="1272"/>
                    </a:lnTo>
                    <a:lnTo>
                      <a:pt x="385" y="1280"/>
                    </a:lnTo>
                    <a:lnTo>
                      <a:pt x="397" y="1290"/>
                    </a:lnTo>
                    <a:lnTo>
                      <a:pt x="402" y="1295"/>
                    </a:lnTo>
                    <a:lnTo>
                      <a:pt x="406" y="1301"/>
                    </a:lnTo>
                    <a:lnTo>
                      <a:pt x="411" y="1308"/>
                    </a:lnTo>
                    <a:lnTo>
                      <a:pt x="415" y="1316"/>
                    </a:lnTo>
                    <a:lnTo>
                      <a:pt x="415" y="1322"/>
                    </a:lnTo>
                    <a:lnTo>
                      <a:pt x="413" y="1329"/>
                    </a:lnTo>
                    <a:lnTo>
                      <a:pt x="411" y="1336"/>
                    </a:lnTo>
                    <a:lnTo>
                      <a:pt x="408" y="1341"/>
                    </a:lnTo>
                    <a:lnTo>
                      <a:pt x="388" y="1345"/>
                    </a:lnTo>
                    <a:lnTo>
                      <a:pt x="369" y="1351"/>
                    </a:lnTo>
                    <a:lnTo>
                      <a:pt x="360" y="1354"/>
                    </a:lnTo>
                    <a:lnTo>
                      <a:pt x="351" y="1359"/>
                    </a:lnTo>
                    <a:lnTo>
                      <a:pt x="344" y="1364"/>
                    </a:lnTo>
                    <a:lnTo>
                      <a:pt x="337" y="1373"/>
                    </a:lnTo>
                    <a:lnTo>
                      <a:pt x="336" y="1378"/>
                    </a:lnTo>
                    <a:lnTo>
                      <a:pt x="336" y="1382"/>
                    </a:lnTo>
                    <a:lnTo>
                      <a:pt x="336" y="1386"/>
                    </a:lnTo>
                    <a:lnTo>
                      <a:pt x="337" y="1392"/>
                    </a:lnTo>
                    <a:lnTo>
                      <a:pt x="343" y="1398"/>
                    </a:lnTo>
                    <a:lnTo>
                      <a:pt x="350" y="1404"/>
                    </a:lnTo>
                    <a:lnTo>
                      <a:pt x="356" y="1406"/>
                    </a:lnTo>
                    <a:lnTo>
                      <a:pt x="365" y="1408"/>
                    </a:lnTo>
                    <a:lnTo>
                      <a:pt x="379" y="1409"/>
                    </a:lnTo>
                    <a:lnTo>
                      <a:pt x="411" y="1406"/>
                    </a:lnTo>
                    <a:lnTo>
                      <a:pt x="425" y="1406"/>
                    </a:lnTo>
                    <a:lnTo>
                      <a:pt x="432" y="1408"/>
                    </a:lnTo>
                    <a:lnTo>
                      <a:pt x="439" y="1409"/>
                    </a:lnTo>
                    <a:lnTo>
                      <a:pt x="446" y="1413"/>
                    </a:lnTo>
                    <a:lnTo>
                      <a:pt x="451" y="1416"/>
                    </a:lnTo>
                    <a:lnTo>
                      <a:pt x="457" y="1421"/>
                    </a:lnTo>
                    <a:lnTo>
                      <a:pt x="461" y="1428"/>
                    </a:lnTo>
                    <a:lnTo>
                      <a:pt x="474" y="1443"/>
                    </a:lnTo>
                    <a:lnTo>
                      <a:pt x="482" y="1450"/>
                    </a:lnTo>
                    <a:lnTo>
                      <a:pt x="490" y="1455"/>
                    </a:lnTo>
                    <a:lnTo>
                      <a:pt x="500" y="1459"/>
                    </a:lnTo>
                    <a:lnTo>
                      <a:pt x="508" y="1462"/>
                    </a:lnTo>
                    <a:lnTo>
                      <a:pt x="519" y="1462"/>
                    </a:lnTo>
                    <a:lnTo>
                      <a:pt x="528" y="1459"/>
                    </a:lnTo>
                    <a:lnTo>
                      <a:pt x="531" y="1470"/>
                    </a:lnTo>
                    <a:lnTo>
                      <a:pt x="535" y="1481"/>
                    </a:lnTo>
                    <a:lnTo>
                      <a:pt x="545" y="1501"/>
                    </a:lnTo>
                    <a:lnTo>
                      <a:pt x="543" y="1507"/>
                    </a:lnTo>
                    <a:lnTo>
                      <a:pt x="543" y="1512"/>
                    </a:lnTo>
                    <a:lnTo>
                      <a:pt x="545" y="1516"/>
                    </a:lnTo>
                    <a:lnTo>
                      <a:pt x="549" y="1519"/>
                    </a:lnTo>
                    <a:lnTo>
                      <a:pt x="576" y="1528"/>
                    </a:lnTo>
                    <a:lnTo>
                      <a:pt x="589" y="1531"/>
                    </a:lnTo>
                    <a:lnTo>
                      <a:pt x="604" y="1534"/>
                    </a:lnTo>
                    <a:lnTo>
                      <a:pt x="606" y="1901"/>
                    </a:lnTo>
                    <a:lnTo>
                      <a:pt x="607" y="1921"/>
                    </a:lnTo>
                    <a:lnTo>
                      <a:pt x="610" y="1942"/>
                    </a:lnTo>
                    <a:lnTo>
                      <a:pt x="610" y="1962"/>
                    </a:lnTo>
                    <a:lnTo>
                      <a:pt x="610" y="1971"/>
                    </a:lnTo>
                    <a:lnTo>
                      <a:pt x="607" y="1981"/>
                    </a:lnTo>
                    <a:lnTo>
                      <a:pt x="516" y="2013"/>
                    </a:lnTo>
                    <a:lnTo>
                      <a:pt x="207" y="2105"/>
                    </a:lnTo>
                    <a:lnTo>
                      <a:pt x="122" y="2137"/>
                    </a:lnTo>
                    <a:lnTo>
                      <a:pt x="80" y="2151"/>
                    </a:lnTo>
                    <a:lnTo>
                      <a:pt x="37" y="2166"/>
                    </a:lnTo>
                    <a:lnTo>
                      <a:pt x="34" y="2162"/>
                    </a:lnTo>
                    <a:lnTo>
                      <a:pt x="33" y="2124"/>
                    </a:lnTo>
                    <a:lnTo>
                      <a:pt x="31" y="2086"/>
                    </a:lnTo>
                    <a:lnTo>
                      <a:pt x="30" y="2011"/>
                    </a:lnTo>
                    <a:lnTo>
                      <a:pt x="33" y="1935"/>
                    </a:lnTo>
                    <a:lnTo>
                      <a:pt x="35" y="1859"/>
                    </a:lnTo>
                    <a:lnTo>
                      <a:pt x="35" y="1538"/>
                    </a:lnTo>
                    <a:lnTo>
                      <a:pt x="33" y="1244"/>
                    </a:lnTo>
                    <a:lnTo>
                      <a:pt x="30" y="1092"/>
                    </a:lnTo>
                    <a:lnTo>
                      <a:pt x="24" y="942"/>
                    </a:lnTo>
                    <a:lnTo>
                      <a:pt x="18" y="791"/>
                    </a:lnTo>
                    <a:lnTo>
                      <a:pt x="15" y="640"/>
                    </a:lnTo>
                    <a:lnTo>
                      <a:pt x="4" y="260"/>
                    </a:lnTo>
                    <a:lnTo>
                      <a:pt x="1" y="231"/>
                    </a:lnTo>
                    <a:lnTo>
                      <a:pt x="0" y="201"/>
                    </a:lnTo>
                    <a:lnTo>
                      <a:pt x="0" y="171"/>
                    </a:lnTo>
                    <a:lnTo>
                      <a:pt x="1" y="141"/>
                    </a:lnTo>
                    <a:lnTo>
                      <a:pt x="4" y="80"/>
                    </a:lnTo>
                    <a:lnTo>
                      <a:pt x="4" y="51"/>
                    </a:lnTo>
                    <a:lnTo>
                      <a:pt x="4" y="21"/>
                    </a:lnTo>
                    <a:lnTo>
                      <a:pt x="7" y="10"/>
                    </a:lnTo>
                    <a:lnTo>
                      <a:pt x="7" y="0"/>
                    </a:lnTo>
                    <a:lnTo>
                      <a:pt x="35" y="7"/>
                    </a:lnTo>
                    <a:lnTo>
                      <a:pt x="64" y="17"/>
                    </a:lnTo>
                    <a:lnTo>
                      <a:pt x="92" y="27"/>
                    </a:lnTo>
                    <a:lnTo>
                      <a:pt x="119" y="40"/>
                    </a:lnTo>
                    <a:lnTo>
                      <a:pt x="172" y="65"/>
                    </a:lnTo>
                    <a:lnTo>
                      <a:pt x="199" y="78"/>
                    </a:lnTo>
                    <a:lnTo>
                      <a:pt x="226"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36" name="Freeform 28"/>
              <p:cNvSpPr>
                <a:spLocks/>
              </p:cNvSpPr>
              <p:nvPr/>
            </p:nvSpPr>
            <p:spPr bwMode="auto">
              <a:xfrm>
                <a:off x="3654" y="1617"/>
                <a:ext cx="134" cy="54"/>
              </a:xfrm>
              <a:custGeom>
                <a:avLst/>
                <a:gdLst>
                  <a:gd name="T0" fmla="*/ 134 w 134"/>
                  <a:gd name="T1" fmla="*/ 43 h 54"/>
                  <a:gd name="T2" fmla="*/ 134 w 134"/>
                  <a:gd name="T3" fmla="*/ 43 h 54"/>
                  <a:gd name="T4" fmla="*/ 134 w 134"/>
                  <a:gd name="T5" fmla="*/ 47 h 54"/>
                  <a:gd name="T6" fmla="*/ 132 w 134"/>
                  <a:gd name="T7" fmla="*/ 50 h 54"/>
                  <a:gd name="T8" fmla="*/ 132 w 134"/>
                  <a:gd name="T9" fmla="*/ 50 h 54"/>
                  <a:gd name="T10" fmla="*/ 129 w 134"/>
                  <a:gd name="T11" fmla="*/ 50 h 54"/>
                  <a:gd name="T12" fmla="*/ 128 w 134"/>
                  <a:gd name="T13" fmla="*/ 49 h 54"/>
                  <a:gd name="T14" fmla="*/ 125 w 134"/>
                  <a:gd name="T15" fmla="*/ 46 h 54"/>
                  <a:gd name="T16" fmla="*/ 122 w 134"/>
                  <a:gd name="T17" fmla="*/ 43 h 54"/>
                  <a:gd name="T18" fmla="*/ 121 w 134"/>
                  <a:gd name="T19" fmla="*/ 45 h 54"/>
                  <a:gd name="T20" fmla="*/ 119 w 134"/>
                  <a:gd name="T21" fmla="*/ 47 h 54"/>
                  <a:gd name="T22" fmla="*/ 119 w 134"/>
                  <a:gd name="T23" fmla="*/ 47 h 54"/>
                  <a:gd name="T24" fmla="*/ 113 w 134"/>
                  <a:gd name="T25" fmla="*/ 45 h 54"/>
                  <a:gd name="T26" fmla="*/ 105 w 134"/>
                  <a:gd name="T27" fmla="*/ 43 h 54"/>
                  <a:gd name="T28" fmla="*/ 96 w 134"/>
                  <a:gd name="T29" fmla="*/ 42 h 54"/>
                  <a:gd name="T30" fmla="*/ 88 w 134"/>
                  <a:gd name="T31" fmla="*/ 43 h 54"/>
                  <a:gd name="T32" fmla="*/ 73 w 134"/>
                  <a:gd name="T33" fmla="*/ 47 h 54"/>
                  <a:gd name="T34" fmla="*/ 57 w 134"/>
                  <a:gd name="T35" fmla="*/ 51 h 54"/>
                  <a:gd name="T36" fmla="*/ 42 w 134"/>
                  <a:gd name="T37" fmla="*/ 54 h 54"/>
                  <a:gd name="T38" fmla="*/ 34 w 134"/>
                  <a:gd name="T39" fmla="*/ 54 h 54"/>
                  <a:gd name="T40" fmla="*/ 27 w 134"/>
                  <a:gd name="T41" fmla="*/ 54 h 54"/>
                  <a:gd name="T42" fmla="*/ 21 w 134"/>
                  <a:gd name="T43" fmla="*/ 51 h 54"/>
                  <a:gd name="T44" fmla="*/ 14 w 134"/>
                  <a:gd name="T45" fmla="*/ 49 h 54"/>
                  <a:gd name="T46" fmla="*/ 7 w 134"/>
                  <a:gd name="T47" fmla="*/ 42 h 54"/>
                  <a:gd name="T48" fmla="*/ 2 w 134"/>
                  <a:gd name="T49" fmla="*/ 35 h 54"/>
                  <a:gd name="T50" fmla="*/ 2 w 134"/>
                  <a:gd name="T51" fmla="*/ 35 h 54"/>
                  <a:gd name="T52" fmla="*/ 0 w 134"/>
                  <a:gd name="T53" fmla="*/ 27 h 54"/>
                  <a:gd name="T54" fmla="*/ 3 w 134"/>
                  <a:gd name="T55" fmla="*/ 19 h 54"/>
                  <a:gd name="T56" fmla="*/ 7 w 134"/>
                  <a:gd name="T57" fmla="*/ 13 h 54"/>
                  <a:gd name="T58" fmla="*/ 14 w 134"/>
                  <a:gd name="T59" fmla="*/ 8 h 54"/>
                  <a:gd name="T60" fmla="*/ 14 w 134"/>
                  <a:gd name="T61" fmla="*/ 8 h 54"/>
                  <a:gd name="T62" fmla="*/ 29 w 134"/>
                  <a:gd name="T63" fmla="*/ 3 h 54"/>
                  <a:gd name="T64" fmla="*/ 44 w 134"/>
                  <a:gd name="T65" fmla="*/ 0 h 54"/>
                  <a:gd name="T66" fmla="*/ 59 w 134"/>
                  <a:gd name="T67" fmla="*/ 0 h 54"/>
                  <a:gd name="T68" fmla="*/ 73 w 134"/>
                  <a:gd name="T69" fmla="*/ 4 h 54"/>
                  <a:gd name="T70" fmla="*/ 88 w 134"/>
                  <a:gd name="T71" fmla="*/ 8 h 54"/>
                  <a:gd name="T72" fmla="*/ 102 w 134"/>
                  <a:gd name="T73" fmla="*/ 15 h 54"/>
                  <a:gd name="T74" fmla="*/ 114 w 134"/>
                  <a:gd name="T75" fmla="*/ 23 h 54"/>
                  <a:gd name="T76" fmla="*/ 126 w 134"/>
                  <a:gd name="T77" fmla="*/ 32 h 54"/>
                  <a:gd name="T78" fmla="*/ 134 w 134"/>
                  <a:gd name="T79" fmla="*/ 43 h 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4" h="54">
                    <a:moveTo>
                      <a:pt x="134" y="43"/>
                    </a:moveTo>
                    <a:lnTo>
                      <a:pt x="134" y="43"/>
                    </a:lnTo>
                    <a:lnTo>
                      <a:pt x="134" y="47"/>
                    </a:lnTo>
                    <a:lnTo>
                      <a:pt x="132" y="50"/>
                    </a:lnTo>
                    <a:lnTo>
                      <a:pt x="129" y="50"/>
                    </a:lnTo>
                    <a:lnTo>
                      <a:pt x="128" y="49"/>
                    </a:lnTo>
                    <a:lnTo>
                      <a:pt x="125" y="46"/>
                    </a:lnTo>
                    <a:lnTo>
                      <a:pt x="122" y="43"/>
                    </a:lnTo>
                    <a:lnTo>
                      <a:pt x="121" y="45"/>
                    </a:lnTo>
                    <a:lnTo>
                      <a:pt x="119" y="47"/>
                    </a:lnTo>
                    <a:lnTo>
                      <a:pt x="113" y="45"/>
                    </a:lnTo>
                    <a:lnTo>
                      <a:pt x="105" y="43"/>
                    </a:lnTo>
                    <a:lnTo>
                      <a:pt x="96" y="42"/>
                    </a:lnTo>
                    <a:lnTo>
                      <a:pt x="88" y="43"/>
                    </a:lnTo>
                    <a:lnTo>
                      <a:pt x="73" y="47"/>
                    </a:lnTo>
                    <a:lnTo>
                      <a:pt x="57" y="51"/>
                    </a:lnTo>
                    <a:lnTo>
                      <a:pt x="42" y="54"/>
                    </a:lnTo>
                    <a:lnTo>
                      <a:pt x="34" y="54"/>
                    </a:lnTo>
                    <a:lnTo>
                      <a:pt x="27" y="54"/>
                    </a:lnTo>
                    <a:lnTo>
                      <a:pt x="21" y="51"/>
                    </a:lnTo>
                    <a:lnTo>
                      <a:pt x="14" y="49"/>
                    </a:lnTo>
                    <a:lnTo>
                      <a:pt x="7" y="42"/>
                    </a:lnTo>
                    <a:lnTo>
                      <a:pt x="2" y="35"/>
                    </a:lnTo>
                    <a:lnTo>
                      <a:pt x="0" y="27"/>
                    </a:lnTo>
                    <a:lnTo>
                      <a:pt x="3" y="19"/>
                    </a:lnTo>
                    <a:lnTo>
                      <a:pt x="7" y="13"/>
                    </a:lnTo>
                    <a:lnTo>
                      <a:pt x="14" y="8"/>
                    </a:lnTo>
                    <a:lnTo>
                      <a:pt x="29" y="3"/>
                    </a:lnTo>
                    <a:lnTo>
                      <a:pt x="44" y="0"/>
                    </a:lnTo>
                    <a:lnTo>
                      <a:pt x="59" y="0"/>
                    </a:lnTo>
                    <a:lnTo>
                      <a:pt x="73" y="4"/>
                    </a:lnTo>
                    <a:lnTo>
                      <a:pt x="88" y="8"/>
                    </a:lnTo>
                    <a:lnTo>
                      <a:pt x="102" y="15"/>
                    </a:lnTo>
                    <a:lnTo>
                      <a:pt x="114" y="23"/>
                    </a:lnTo>
                    <a:lnTo>
                      <a:pt x="126" y="32"/>
                    </a:lnTo>
                    <a:lnTo>
                      <a:pt x="13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37" name="Freeform 29"/>
              <p:cNvSpPr>
                <a:spLocks/>
              </p:cNvSpPr>
              <p:nvPr/>
            </p:nvSpPr>
            <p:spPr bwMode="auto">
              <a:xfrm>
                <a:off x="3664" y="1626"/>
                <a:ext cx="100" cy="36"/>
              </a:xfrm>
              <a:custGeom>
                <a:avLst/>
                <a:gdLst>
                  <a:gd name="T0" fmla="*/ 100 w 100"/>
                  <a:gd name="T1" fmla="*/ 23 h 36"/>
                  <a:gd name="T2" fmla="*/ 100 w 100"/>
                  <a:gd name="T3" fmla="*/ 23 h 36"/>
                  <a:gd name="T4" fmla="*/ 95 w 100"/>
                  <a:gd name="T5" fmla="*/ 22 h 36"/>
                  <a:gd name="T6" fmla="*/ 88 w 100"/>
                  <a:gd name="T7" fmla="*/ 22 h 36"/>
                  <a:gd name="T8" fmla="*/ 77 w 100"/>
                  <a:gd name="T9" fmla="*/ 23 h 36"/>
                  <a:gd name="T10" fmla="*/ 65 w 100"/>
                  <a:gd name="T11" fmla="*/ 27 h 36"/>
                  <a:gd name="T12" fmla="*/ 53 w 100"/>
                  <a:gd name="T13" fmla="*/ 30 h 36"/>
                  <a:gd name="T14" fmla="*/ 42 w 100"/>
                  <a:gd name="T15" fmla="*/ 34 h 36"/>
                  <a:gd name="T16" fmla="*/ 30 w 100"/>
                  <a:gd name="T17" fmla="*/ 36 h 36"/>
                  <a:gd name="T18" fmla="*/ 24 w 100"/>
                  <a:gd name="T19" fmla="*/ 34 h 36"/>
                  <a:gd name="T20" fmla="*/ 17 w 100"/>
                  <a:gd name="T21" fmla="*/ 34 h 36"/>
                  <a:gd name="T22" fmla="*/ 12 w 100"/>
                  <a:gd name="T23" fmla="*/ 31 h 36"/>
                  <a:gd name="T24" fmla="*/ 5 w 100"/>
                  <a:gd name="T25" fmla="*/ 29 h 36"/>
                  <a:gd name="T26" fmla="*/ 5 w 100"/>
                  <a:gd name="T27" fmla="*/ 29 h 36"/>
                  <a:gd name="T28" fmla="*/ 2 w 100"/>
                  <a:gd name="T29" fmla="*/ 26 h 36"/>
                  <a:gd name="T30" fmla="*/ 1 w 100"/>
                  <a:gd name="T31" fmla="*/ 23 h 36"/>
                  <a:gd name="T32" fmla="*/ 0 w 100"/>
                  <a:gd name="T33" fmla="*/ 19 h 36"/>
                  <a:gd name="T34" fmla="*/ 0 w 100"/>
                  <a:gd name="T35" fmla="*/ 15 h 36"/>
                  <a:gd name="T36" fmla="*/ 0 w 100"/>
                  <a:gd name="T37" fmla="*/ 15 h 36"/>
                  <a:gd name="T38" fmla="*/ 5 w 100"/>
                  <a:gd name="T39" fmla="*/ 10 h 36"/>
                  <a:gd name="T40" fmla="*/ 12 w 100"/>
                  <a:gd name="T41" fmla="*/ 6 h 36"/>
                  <a:gd name="T42" fmla="*/ 17 w 100"/>
                  <a:gd name="T43" fmla="*/ 3 h 36"/>
                  <a:gd name="T44" fmla="*/ 24 w 100"/>
                  <a:gd name="T45" fmla="*/ 2 h 36"/>
                  <a:gd name="T46" fmla="*/ 32 w 100"/>
                  <a:gd name="T47" fmla="*/ 0 h 36"/>
                  <a:gd name="T48" fmla="*/ 39 w 100"/>
                  <a:gd name="T49" fmla="*/ 0 h 36"/>
                  <a:gd name="T50" fmla="*/ 54 w 100"/>
                  <a:gd name="T51" fmla="*/ 2 h 36"/>
                  <a:gd name="T52" fmla="*/ 54 w 100"/>
                  <a:gd name="T53" fmla="*/ 2 h 36"/>
                  <a:gd name="T54" fmla="*/ 66 w 100"/>
                  <a:gd name="T55" fmla="*/ 4 h 36"/>
                  <a:gd name="T56" fmla="*/ 78 w 100"/>
                  <a:gd name="T57" fmla="*/ 10 h 36"/>
                  <a:gd name="T58" fmla="*/ 89 w 100"/>
                  <a:gd name="T59" fmla="*/ 17 h 36"/>
                  <a:gd name="T60" fmla="*/ 100 w 100"/>
                  <a:gd name="T61" fmla="*/ 23 h 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36">
                    <a:moveTo>
                      <a:pt x="100" y="23"/>
                    </a:moveTo>
                    <a:lnTo>
                      <a:pt x="100" y="23"/>
                    </a:lnTo>
                    <a:lnTo>
                      <a:pt x="95" y="22"/>
                    </a:lnTo>
                    <a:lnTo>
                      <a:pt x="88" y="22"/>
                    </a:lnTo>
                    <a:lnTo>
                      <a:pt x="77" y="23"/>
                    </a:lnTo>
                    <a:lnTo>
                      <a:pt x="65" y="27"/>
                    </a:lnTo>
                    <a:lnTo>
                      <a:pt x="53" y="30"/>
                    </a:lnTo>
                    <a:lnTo>
                      <a:pt x="42" y="34"/>
                    </a:lnTo>
                    <a:lnTo>
                      <a:pt x="30" y="36"/>
                    </a:lnTo>
                    <a:lnTo>
                      <a:pt x="24" y="34"/>
                    </a:lnTo>
                    <a:lnTo>
                      <a:pt x="17" y="34"/>
                    </a:lnTo>
                    <a:lnTo>
                      <a:pt x="12" y="31"/>
                    </a:lnTo>
                    <a:lnTo>
                      <a:pt x="5" y="29"/>
                    </a:lnTo>
                    <a:lnTo>
                      <a:pt x="2" y="26"/>
                    </a:lnTo>
                    <a:lnTo>
                      <a:pt x="1" y="23"/>
                    </a:lnTo>
                    <a:lnTo>
                      <a:pt x="0" y="19"/>
                    </a:lnTo>
                    <a:lnTo>
                      <a:pt x="0" y="15"/>
                    </a:lnTo>
                    <a:lnTo>
                      <a:pt x="5" y="10"/>
                    </a:lnTo>
                    <a:lnTo>
                      <a:pt x="12" y="6"/>
                    </a:lnTo>
                    <a:lnTo>
                      <a:pt x="17" y="3"/>
                    </a:lnTo>
                    <a:lnTo>
                      <a:pt x="24" y="2"/>
                    </a:lnTo>
                    <a:lnTo>
                      <a:pt x="32" y="0"/>
                    </a:lnTo>
                    <a:lnTo>
                      <a:pt x="39" y="0"/>
                    </a:lnTo>
                    <a:lnTo>
                      <a:pt x="54" y="2"/>
                    </a:lnTo>
                    <a:lnTo>
                      <a:pt x="66" y="4"/>
                    </a:lnTo>
                    <a:lnTo>
                      <a:pt x="78" y="10"/>
                    </a:lnTo>
                    <a:lnTo>
                      <a:pt x="89" y="17"/>
                    </a:lnTo>
                    <a:lnTo>
                      <a:pt x="100" y="23"/>
                    </a:lnTo>
                    <a:close/>
                  </a:path>
                </a:pathLst>
              </a:custGeom>
              <a:solidFill>
                <a:srgbClr val="8DD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38" name="Freeform 30"/>
              <p:cNvSpPr>
                <a:spLocks/>
              </p:cNvSpPr>
              <p:nvPr/>
            </p:nvSpPr>
            <p:spPr bwMode="auto">
              <a:xfrm>
                <a:off x="3664" y="1626"/>
                <a:ext cx="100" cy="36"/>
              </a:xfrm>
              <a:custGeom>
                <a:avLst/>
                <a:gdLst>
                  <a:gd name="T0" fmla="*/ 100 w 100"/>
                  <a:gd name="T1" fmla="*/ 23 h 36"/>
                  <a:gd name="T2" fmla="*/ 100 w 100"/>
                  <a:gd name="T3" fmla="*/ 23 h 36"/>
                  <a:gd name="T4" fmla="*/ 95 w 100"/>
                  <a:gd name="T5" fmla="*/ 22 h 36"/>
                  <a:gd name="T6" fmla="*/ 88 w 100"/>
                  <a:gd name="T7" fmla="*/ 22 h 36"/>
                  <a:gd name="T8" fmla="*/ 77 w 100"/>
                  <a:gd name="T9" fmla="*/ 23 h 36"/>
                  <a:gd name="T10" fmla="*/ 65 w 100"/>
                  <a:gd name="T11" fmla="*/ 27 h 36"/>
                  <a:gd name="T12" fmla="*/ 53 w 100"/>
                  <a:gd name="T13" fmla="*/ 30 h 36"/>
                  <a:gd name="T14" fmla="*/ 42 w 100"/>
                  <a:gd name="T15" fmla="*/ 34 h 36"/>
                  <a:gd name="T16" fmla="*/ 30 w 100"/>
                  <a:gd name="T17" fmla="*/ 36 h 36"/>
                  <a:gd name="T18" fmla="*/ 24 w 100"/>
                  <a:gd name="T19" fmla="*/ 34 h 36"/>
                  <a:gd name="T20" fmla="*/ 17 w 100"/>
                  <a:gd name="T21" fmla="*/ 34 h 36"/>
                  <a:gd name="T22" fmla="*/ 12 w 100"/>
                  <a:gd name="T23" fmla="*/ 31 h 36"/>
                  <a:gd name="T24" fmla="*/ 5 w 100"/>
                  <a:gd name="T25" fmla="*/ 29 h 36"/>
                  <a:gd name="T26" fmla="*/ 5 w 100"/>
                  <a:gd name="T27" fmla="*/ 29 h 36"/>
                  <a:gd name="T28" fmla="*/ 2 w 100"/>
                  <a:gd name="T29" fmla="*/ 26 h 36"/>
                  <a:gd name="T30" fmla="*/ 1 w 100"/>
                  <a:gd name="T31" fmla="*/ 23 h 36"/>
                  <a:gd name="T32" fmla="*/ 0 w 100"/>
                  <a:gd name="T33" fmla="*/ 19 h 36"/>
                  <a:gd name="T34" fmla="*/ 0 w 100"/>
                  <a:gd name="T35" fmla="*/ 15 h 36"/>
                  <a:gd name="T36" fmla="*/ 0 w 100"/>
                  <a:gd name="T37" fmla="*/ 15 h 36"/>
                  <a:gd name="T38" fmla="*/ 5 w 100"/>
                  <a:gd name="T39" fmla="*/ 10 h 36"/>
                  <a:gd name="T40" fmla="*/ 12 w 100"/>
                  <a:gd name="T41" fmla="*/ 6 h 36"/>
                  <a:gd name="T42" fmla="*/ 17 w 100"/>
                  <a:gd name="T43" fmla="*/ 3 h 36"/>
                  <a:gd name="T44" fmla="*/ 24 w 100"/>
                  <a:gd name="T45" fmla="*/ 2 h 36"/>
                  <a:gd name="T46" fmla="*/ 32 w 100"/>
                  <a:gd name="T47" fmla="*/ 0 h 36"/>
                  <a:gd name="T48" fmla="*/ 39 w 100"/>
                  <a:gd name="T49" fmla="*/ 0 h 36"/>
                  <a:gd name="T50" fmla="*/ 54 w 100"/>
                  <a:gd name="T51" fmla="*/ 2 h 36"/>
                  <a:gd name="T52" fmla="*/ 54 w 100"/>
                  <a:gd name="T53" fmla="*/ 2 h 36"/>
                  <a:gd name="T54" fmla="*/ 66 w 100"/>
                  <a:gd name="T55" fmla="*/ 4 h 36"/>
                  <a:gd name="T56" fmla="*/ 78 w 100"/>
                  <a:gd name="T57" fmla="*/ 10 h 36"/>
                  <a:gd name="T58" fmla="*/ 89 w 100"/>
                  <a:gd name="T59" fmla="*/ 17 h 36"/>
                  <a:gd name="T60" fmla="*/ 100 w 100"/>
                  <a:gd name="T61" fmla="*/ 23 h 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36">
                    <a:moveTo>
                      <a:pt x="100" y="23"/>
                    </a:moveTo>
                    <a:lnTo>
                      <a:pt x="100" y="23"/>
                    </a:lnTo>
                    <a:lnTo>
                      <a:pt x="95" y="22"/>
                    </a:lnTo>
                    <a:lnTo>
                      <a:pt x="88" y="22"/>
                    </a:lnTo>
                    <a:lnTo>
                      <a:pt x="77" y="23"/>
                    </a:lnTo>
                    <a:lnTo>
                      <a:pt x="65" y="27"/>
                    </a:lnTo>
                    <a:lnTo>
                      <a:pt x="53" y="30"/>
                    </a:lnTo>
                    <a:lnTo>
                      <a:pt x="42" y="34"/>
                    </a:lnTo>
                    <a:lnTo>
                      <a:pt x="30" y="36"/>
                    </a:lnTo>
                    <a:lnTo>
                      <a:pt x="24" y="34"/>
                    </a:lnTo>
                    <a:lnTo>
                      <a:pt x="17" y="34"/>
                    </a:lnTo>
                    <a:lnTo>
                      <a:pt x="12" y="31"/>
                    </a:lnTo>
                    <a:lnTo>
                      <a:pt x="5" y="29"/>
                    </a:lnTo>
                    <a:lnTo>
                      <a:pt x="2" y="26"/>
                    </a:lnTo>
                    <a:lnTo>
                      <a:pt x="1" y="23"/>
                    </a:lnTo>
                    <a:lnTo>
                      <a:pt x="0" y="19"/>
                    </a:lnTo>
                    <a:lnTo>
                      <a:pt x="0" y="15"/>
                    </a:lnTo>
                    <a:lnTo>
                      <a:pt x="5" y="10"/>
                    </a:lnTo>
                    <a:lnTo>
                      <a:pt x="12" y="6"/>
                    </a:lnTo>
                    <a:lnTo>
                      <a:pt x="17" y="3"/>
                    </a:lnTo>
                    <a:lnTo>
                      <a:pt x="24" y="2"/>
                    </a:lnTo>
                    <a:lnTo>
                      <a:pt x="32" y="0"/>
                    </a:lnTo>
                    <a:lnTo>
                      <a:pt x="39" y="0"/>
                    </a:lnTo>
                    <a:lnTo>
                      <a:pt x="54" y="2"/>
                    </a:lnTo>
                    <a:lnTo>
                      <a:pt x="66" y="4"/>
                    </a:lnTo>
                    <a:lnTo>
                      <a:pt x="78" y="10"/>
                    </a:lnTo>
                    <a:lnTo>
                      <a:pt x="89" y="17"/>
                    </a:lnTo>
                    <a:lnTo>
                      <a:pt x="10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39" name="Freeform 31"/>
              <p:cNvSpPr>
                <a:spLocks/>
              </p:cNvSpPr>
              <p:nvPr/>
            </p:nvSpPr>
            <p:spPr bwMode="auto">
              <a:xfrm>
                <a:off x="4882" y="1633"/>
                <a:ext cx="246" cy="1077"/>
              </a:xfrm>
              <a:custGeom>
                <a:avLst/>
                <a:gdLst>
                  <a:gd name="T0" fmla="*/ 246 w 246"/>
                  <a:gd name="T1" fmla="*/ 7 h 1077"/>
                  <a:gd name="T2" fmla="*/ 246 w 246"/>
                  <a:gd name="T3" fmla="*/ 7 h 1077"/>
                  <a:gd name="T4" fmla="*/ 241 w 246"/>
                  <a:gd name="T5" fmla="*/ 57 h 1077"/>
                  <a:gd name="T6" fmla="*/ 239 w 246"/>
                  <a:gd name="T7" fmla="*/ 107 h 1077"/>
                  <a:gd name="T8" fmla="*/ 242 w 246"/>
                  <a:gd name="T9" fmla="*/ 866 h 1077"/>
                  <a:gd name="T10" fmla="*/ 239 w 246"/>
                  <a:gd name="T11" fmla="*/ 868 h 1077"/>
                  <a:gd name="T12" fmla="*/ 239 w 246"/>
                  <a:gd name="T13" fmla="*/ 868 h 1077"/>
                  <a:gd name="T14" fmla="*/ 239 w 246"/>
                  <a:gd name="T15" fmla="*/ 971 h 1077"/>
                  <a:gd name="T16" fmla="*/ 239 w 246"/>
                  <a:gd name="T17" fmla="*/ 1023 h 1077"/>
                  <a:gd name="T18" fmla="*/ 238 w 246"/>
                  <a:gd name="T19" fmla="*/ 1074 h 1077"/>
                  <a:gd name="T20" fmla="*/ 238 w 246"/>
                  <a:gd name="T21" fmla="*/ 1074 h 1077"/>
                  <a:gd name="T22" fmla="*/ 180 w 246"/>
                  <a:gd name="T23" fmla="*/ 1074 h 1077"/>
                  <a:gd name="T24" fmla="*/ 120 w 246"/>
                  <a:gd name="T25" fmla="*/ 1074 h 1077"/>
                  <a:gd name="T26" fmla="*/ 61 w 246"/>
                  <a:gd name="T27" fmla="*/ 1076 h 1077"/>
                  <a:gd name="T28" fmla="*/ 2 w 246"/>
                  <a:gd name="T29" fmla="*/ 1077 h 1077"/>
                  <a:gd name="T30" fmla="*/ 0 w 246"/>
                  <a:gd name="T31" fmla="*/ 1070 h 1077"/>
                  <a:gd name="T32" fmla="*/ 1 w 246"/>
                  <a:gd name="T33" fmla="*/ 6 h 1077"/>
                  <a:gd name="T34" fmla="*/ 4 w 246"/>
                  <a:gd name="T35" fmla="*/ 1 h 1077"/>
                  <a:gd name="T36" fmla="*/ 201 w 246"/>
                  <a:gd name="T37" fmla="*/ 1 h 1077"/>
                  <a:gd name="T38" fmla="*/ 201 w 246"/>
                  <a:gd name="T39" fmla="*/ 1 h 1077"/>
                  <a:gd name="T40" fmla="*/ 203 w 246"/>
                  <a:gd name="T41" fmla="*/ 0 h 1077"/>
                  <a:gd name="T42" fmla="*/ 204 w 246"/>
                  <a:gd name="T43" fmla="*/ 0 h 1077"/>
                  <a:gd name="T44" fmla="*/ 208 w 246"/>
                  <a:gd name="T45" fmla="*/ 0 h 1077"/>
                  <a:gd name="T46" fmla="*/ 212 w 246"/>
                  <a:gd name="T47" fmla="*/ 1 h 1077"/>
                  <a:gd name="T48" fmla="*/ 216 w 246"/>
                  <a:gd name="T49" fmla="*/ 1 h 1077"/>
                  <a:gd name="T50" fmla="*/ 216 w 246"/>
                  <a:gd name="T51" fmla="*/ 1 h 1077"/>
                  <a:gd name="T52" fmla="*/ 224 w 246"/>
                  <a:gd name="T53" fmla="*/ 3 h 1077"/>
                  <a:gd name="T54" fmla="*/ 233 w 246"/>
                  <a:gd name="T55" fmla="*/ 1 h 1077"/>
                  <a:gd name="T56" fmla="*/ 241 w 246"/>
                  <a:gd name="T57" fmla="*/ 3 h 1077"/>
                  <a:gd name="T58" fmla="*/ 243 w 246"/>
                  <a:gd name="T59" fmla="*/ 4 h 1077"/>
                  <a:gd name="T60" fmla="*/ 246 w 246"/>
                  <a:gd name="T61" fmla="*/ 7 h 107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6" h="1077">
                    <a:moveTo>
                      <a:pt x="246" y="7"/>
                    </a:moveTo>
                    <a:lnTo>
                      <a:pt x="246" y="7"/>
                    </a:lnTo>
                    <a:lnTo>
                      <a:pt x="241" y="57"/>
                    </a:lnTo>
                    <a:lnTo>
                      <a:pt x="239" y="107"/>
                    </a:lnTo>
                    <a:lnTo>
                      <a:pt x="242" y="866"/>
                    </a:lnTo>
                    <a:lnTo>
                      <a:pt x="239" y="868"/>
                    </a:lnTo>
                    <a:lnTo>
                      <a:pt x="239" y="971"/>
                    </a:lnTo>
                    <a:lnTo>
                      <a:pt x="239" y="1023"/>
                    </a:lnTo>
                    <a:lnTo>
                      <a:pt x="238" y="1074"/>
                    </a:lnTo>
                    <a:lnTo>
                      <a:pt x="180" y="1074"/>
                    </a:lnTo>
                    <a:lnTo>
                      <a:pt x="120" y="1074"/>
                    </a:lnTo>
                    <a:lnTo>
                      <a:pt x="61" y="1076"/>
                    </a:lnTo>
                    <a:lnTo>
                      <a:pt x="2" y="1077"/>
                    </a:lnTo>
                    <a:lnTo>
                      <a:pt x="0" y="1070"/>
                    </a:lnTo>
                    <a:lnTo>
                      <a:pt x="1" y="6"/>
                    </a:lnTo>
                    <a:lnTo>
                      <a:pt x="4" y="1"/>
                    </a:lnTo>
                    <a:lnTo>
                      <a:pt x="201" y="1"/>
                    </a:lnTo>
                    <a:lnTo>
                      <a:pt x="203" y="0"/>
                    </a:lnTo>
                    <a:lnTo>
                      <a:pt x="204" y="0"/>
                    </a:lnTo>
                    <a:lnTo>
                      <a:pt x="208" y="0"/>
                    </a:lnTo>
                    <a:lnTo>
                      <a:pt x="212" y="1"/>
                    </a:lnTo>
                    <a:lnTo>
                      <a:pt x="216" y="1"/>
                    </a:lnTo>
                    <a:lnTo>
                      <a:pt x="224" y="3"/>
                    </a:lnTo>
                    <a:lnTo>
                      <a:pt x="233" y="1"/>
                    </a:lnTo>
                    <a:lnTo>
                      <a:pt x="241" y="3"/>
                    </a:lnTo>
                    <a:lnTo>
                      <a:pt x="243" y="4"/>
                    </a:lnTo>
                    <a:lnTo>
                      <a:pt x="24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40" name="Freeform 32"/>
              <p:cNvSpPr>
                <a:spLocks/>
              </p:cNvSpPr>
              <p:nvPr/>
            </p:nvSpPr>
            <p:spPr bwMode="auto">
              <a:xfrm>
                <a:off x="4882" y="1633"/>
                <a:ext cx="246" cy="1077"/>
              </a:xfrm>
              <a:custGeom>
                <a:avLst/>
                <a:gdLst>
                  <a:gd name="T0" fmla="*/ 246 w 246"/>
                  <a:gd name="T1" fmla="*/ 7 h 1077"/>
                  <a:gd name="T2" fmla="*/ 246 w 246"/>
                  <a:gd name="T3" fmla="*/ 7 h 1077"/>
                  <a:gd name="T4" fmla="*/ 241 w 246"/>
                  <a:gd name="T5" fmla="*/ 57 h 1077"/>
                  <a:gd name="T6" fmla="*/ 239 w 246"/>
                  <a:gd name="T7" fmla="*/ 107 h 1077"/>
                  <a:gd name="T8" fmla="*/ 242 w 246"/>
                  <a:gd name="T9" fmla="*/ 866 h 1077"/>
                  <a:gd name="T10" fmla="*/ 239 w 246"/>
                  <a:gd name="T11" fmla="*/ 868 h 1077"/>
                  <a:gd name="T12" fmla="*/ 239 w 246"/>
                  <a:gd name="T13" fmla="*/ 868 h 1077"/>
                  <a:gd name="T14" fmla="*/ 239 w 246"/>
                  <a:gd name="T15" fmla="*/ 971 h 1077"/>
                  <a:gd name="T16" fmla="*/ 239 w 246"/>
                  <a:gd name="T17" fmla="*/ 1023 h 1077"/>
                  <a:gd name="T18" fmla="*/ 238 w 246"/>
                  <a:gd name="T19" fmla="*/ 1074 h 1077"/>
                  <a:gd name="T20" fmla="*/ 238 w 246"/>
                  <a:gd name="T21" fmla="*/ 1074 h 1077"/>
                  <a:gd name="T22" fmla="*/ 180 w 246"/>
                  <a:gd name="T23" fmla="*/ 1074 h 1077"/>
                  <a:gd name="T24" fmla="*/ 120 w 246"/>
                  <a:gd name="T25" fmla="*/ 1074 h 1077"/>
                  <a:gd name="T26" fmla="*/ 61 w 246"/>
                  <a:gd name="T27" fmla="*/ 1076 h 1077"/>
                  <a:gd name="T28" fmla="*/ 2 w 246"/>
                  <a:gd name="T29" fmla="*/ 1077 h 1077"/>
                  <a:gd name="T30" fmla="*/ 0 w 246"/>
                  <a:gd name="T31" fmla="*/ 1070 h 1077"/>
                  <a:gd name="T32" fmla="*/ 1 w 246"/>
                  <a:gd name="T33" fmla="*/ 6 h 1077"/>
                  <a:gd name="T34" fmla="*/ 4 w 246"/>
                  <a:gd name="T35" fmla="*/ 1 h 1077"/>
                  <a:gd name="T36" fmla="*/ 201 w 246"/>
                  <a:gd name="T37" fmla="*/ 1 h 1077"/>
                  <a:gd name="T38" fmla="*/ 201 w 246"/>
                  <a:gd name="T39" fmla="*/ 1 h 1077"/>
                  <a:gd name="T40" fmla="*/ 203 w 246"/>
                  <a:gd name="T41" fmla="*/ 0 h 1077"/>
                  <a:gd name="T42" fmla="*/ 204 w 246"/>
                  <a:gd name="T43" fmla="*/ 0 h 1077"/>
                  <a:gd name="T44" fmla="*/ 208 w 246"/>
                  <a:gd name="T45" fmla="*/ 0 h 1077"/>
                  <a:gd name="T46" fmla="*/ 212 w 246"/>
                  <a:gd name="T47" fmla="*/ 1 h 1077"/>
                  <a:gd name="T48" fmla="*/ 216 w 246"/>
                  <a:gd name="T49" fmla="*/ 1 h 1077"/>
                  <a:gd name="T50" fmla="*/ 216 w 246"/>
                  <a:gd name="T51" fmla="*/ 1 h 1077"/>
                  <a:gd name="T52" fmla="*/ 224 w 246"/>
                  <a:gd name="T53" fmla="*/ 3 h 1077"/>
                  <a:gd name="T54" fmla="*/ 233 w 246"/>
                  <a:gd name="T55" fmla="*/ 1 h 1077"/>
                  <a:gd name="T56" fmla="*/ 241 w 246"/>
                  <a:gd name="T57" fmla="*/ 3 h 1077"/>
                  <a:gd name="T58" fmla="*/ 243 w 246"/>
                  <a:gd name="T59" fmla="*/ 4 h 1077"/>
                  <a:gd name="T60" fmla="*/ 246 w 246"/>
                  <a:gd name="T61" fmla="*/ 7 h 107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6" h="1077">
                    <a:moveTo>
                      <a:pt x="246" y="7"/>
                    </a:moveTo>
                    <a:lnTo>
                      <a:pt x="246" y="7"/>
                    </a:lnTo>
                    <a:lnTo>
                      <a:pt x="241" y="57"/>
                    </a:lnTo>
                    <a:lnTo>
                      <a:pt x="239" y="107"/>
                    </a:lnTo>
                    <a:lnTo>
                      <a:pt x="242" y="866"/>
                    </a:lnTo>
                    <a:lnTo>
                      <a:pt x="239" y="868"/>
                    </a:lnTo>
                    <a:lnTo>
                      <a:pt x="239" y="971"/>
                    </a:lnTo>
                    <a:lnTo>
                      <a:pt x="239" y="1023"/>
                    </a:lnTo>
                    <a:lnTo>
                      <a:pt x="238" y="1074"/>
                    </a:lnTo>
                    <a:lnTo>
                      <a:pt x="180" y="1074"/>
                    </a:lnTo>
                    <a:lnTo>
                      <a:pt x="120" y="1074"/>
                    </a:lnTo>
                    <a:lnTo>
                      <a:pt x="61" y="1076"/>
                    </a:lnTo>
                    <a:lnTo>
                      <a:pt x="2" y="1077"/>
                    </a:lnTo>
                    <a:lnTo>
                      <a:pt x="0" y="1070"/>
                    </a:lnTo>
                    <a:lnTo>
                      <a:pt x="1" y="6"/>
                    </a:lnTo>
                    <a:lnTo>
                      <a:pt x="4" y="1"/>
                    </a:lnTo>
                    <a:lnTo>
                      <a:pt x="201" y="1"/>
                    </a:lnTo>
                    <a:lnTo>
                      <a:pt x="203" y="0"/>
                    </a:lnTo>
                    <a:lnTo>
                      <a:pt x="204" y="0"/>
                    </a:lnTo>
                    <a:lnTo>
                      <a:pt x="208" y="0"/>
                    </a:lnTo>
                    <a:lnTo>
                      <a:pt x="212" y="1"/>
                    </a:lnTo>
                    <a:lnTo>
                      <a:pt x="216" y="1"/>
                    </a:lnTo>
                    <a:lnTo>
                      <a:pt x="224" y="3"/>
                    </a:lnTo>
                    <a:lnTo>
                      <a:pt x="233" y="1"/>
                    </a:lnTo>
                    <a:lnTo>
                      <a:pt x="241" y="3"/>
                    </a:lnTo>
                    <a:lnTo>
                      <a:pt x="243" y="4"/>
                    </a:lnTo>
                    <a:lnTo>
                      <a:pt x="246"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41" name="Freeform 33"/>
              <p:cNvSpPr>
                <a:spLocks/>
              </p:cNvSpPr>
              <p:nvPr/>
            </p:nvSpPr>
            <p:spPr bwMode="auto">
              <a:xfrm>
                <a:off x="4356" y="1641"/>
                <a:ext cx="503" cy="469"/>
              </a:xfrm>
              <a:custGeom>
                <a:avLst/>
                <a:gdLst>
                  <a:gd name="T0" fmla="*/ 503 w 503"/>
                  <a:gd name="T1" fmla="*/ 4 h 469"/>
                  <a:gd name="T2" fmla="*/ 503 w 503"/>
                  <a:gd name="T3" fmla="*/ 156 h 469"/>
                  <a:gd name="T4" fmla="*/ 503 w 503"/>
                  <a:gd name="T5" fmla="*/ 156 h 469"/>
                  <a:gd name="T6" fmla="*/ 488 w 503"/>
                  <a:gd name="T7" fmla="*/ 167 h 469"/>
                  <a:gd name="T8" fmla="*/ 474 w 503"/>
                  <a:gd name="T9" fmla="*/ 179 h 469"/>
                  <a:gd name="T10" fmla="*/ 461 w 503"/>
                  <a:gd name="T11" fmla="*/ 190 h 469"/>
                  <a:gd name="T12" fmla="*/ 446 w 503"/>
                  <a:gd name="T13" fmla="*/ 199 h 469"/>
                  <a:gd name="T14" fmla="*/ 446 w 503"/>
                  <a:gd name="T15" fmla="*/ 199 h 469"/>
                  <a:gd name="T16" fmla="*/ 401 w 503"/>
                  <a:gd name="T17" fmla="*/ 236 h 469"/>
                  <a:gd name="T18" fmla="*/ 356 w 503"/>
                  <a:gd name="T19" fmla="*/ 274 h 469"/>
                  <a:gd name="T20" fmla="*/ 313 w 503"/>
                  <a:gd name="T21" fmla="*/ 313 h 469"/>
                  <a:gd name="T22" fmla="*/ 270 w 503"/>
                  <a:gd name="T23" fmla="*/ 354 h 469"/>
                  <a:gd name="T24" fmla="*/ 270 w 503"/>
                  <a:gd name="T25" fmla="*/ 354 h 469"/>
                  <a:gd name="T26" fmla="*/ 271 w 503"/>
                  <a:gd name="T27" fmla="*/ 343 h 469"/>
                  <a:gd name="T28" fmla="*/ 274 w 503"/>
                  <a:gd name="T29" fmla="*/ 332 h 469"/>
                  <a:gd name="T30" fmla="*/ 280 w 503"/>
                  <a:gd name="T31" fmla="*/ 309 h 469"/>
                  <a:gd name="T32" fmla="*/ 282 w 503"/>
                  <a:gd name="T33" fmla="*/ 298 h 469"/>
                  <a:gd name="T34" fmla="*/ 282 w 503"/>
                  <a:gd name="T35" fmla="*/ 293 h 469"/>
                  <a:gd name="T36" fmla="*/ 282 w 503"/>
                  <a:gd name="T37" fmla="*/ 287 h 469"/>
                  <a:gd name="T38" fmla="*/ 279 w 503"/>
                  <a:gd name="T39" fmla="*/ 282 h 469"/>
                  <a:gd name="T40" fmla="*/ 276 w 503"/>
                  <a:gd name="T41" fmla="*/ 278 h 469"/>
                  <a:gd name="T42" fmla="*/ 274 w 503"/>
                  <a:gd name="T43" fmla="*/ 273 h 469"/>
                  <a:gd name="T44" fmla="*/ 268 w 503"/>
                  <a:gd name="T45" fmla="*/ 268 h 469"/>
                  <a:gd name="T46" fmla="*/ 268 w 503"/>
                  <a:gd name="T47" fmla="*/ 268 h 469"/>
                  <a:gd name="T48" fmla="*/ 252 w 503"/>
                  <a:gd name="T49" fmla="*/ 270 h 469"/>
                  <a:gd name="T50" fmla="*/ 237 w 503"/>
                  <a:gd name="T51" fmla="*/ 273 h 469"/>
                  <a:gd name="T52" fmla="*/ 223 w 503"/>
                  <a:gd name="T53" fmla="*/ 278 h 469"/>
                  <a:gd name="T54" fmla="*/ 210 w 503"/>
                  <a:gd name="T55" fmla="*/ 285 h 469"/>
                  <a:gd name="T56" fmla="*/ 183 w 503"/>
                  <a:gd name="T57" fmla="*/ 302 h 469"/>
                  <a:gd name="T58" fmla="*/ 157 w 503"/>
                  <a:gd name="T59" fmla="*/ 319 h 469"/>
                  <a:gd name="T60" fmla="*/ 157 w 503"/>
                  <a:gd name="T61" fmla="*/ 319 h 469"/>
                  <a:gd name="T62" fmla="*/ 116 w 503"/>
                  <a:gd name="T63" fmla="*/ 354 h 469"/>
                  <a:gd name="T64" fmla="*/ 76 w 503"/>
                  <a:gd name="T65" fmla="*/ 389 h 469"/>
                  <a:gd name="T66" fmla="*/ 38 w 503"/>
                  <a:gd name="T67" fmla="*/ 428 h 469"/>
                  <a:gd name="T68" fmla="*/ 19 w 503"/>
                  <a:gd name="T69" fmla="*/ 447 h 469"/>
                  <a:gd name="T70" fmla="*/ 1 w 503"/>
                  <a:gd name="T71" fmla="*/ 469 h 469"/>
                  <a:gd name="T72" fmla="*/ 0 w 503"/>
                  <a:gd name="T73" fmla="*/ 10 h 469"/>
                  <a:gd name="T74" fmla="*/ 11 w 503"/>
                  <a:gd name="T75" fmla="*/ 6 h 469"/>
                  <a:gd name="T76" fmla="*/ 72 w 503"/>
                  <a:gd name="T77" fmla="*/ 3 h 469"/>
                  <a:gd name="T78" fmla="*/ 362 w 503"/>
                  <a:gd name="T79" fmla="*/ 0 h 469"/>
                  <a:gd name="T80" fmla="*/ 362 w 503"/>
                  <a:gd name="T81" fmla="*/ 0 h 469"/>
                  <a:gd name="T82" fmla="*/ 432 w 503"/>
                  <a:gd name="T83" fmla="*/ 2 h 469"/>
                  <a:gd name="T84" fmla="*/ 503 w 503"/>
                  <a:gd name="T85" fmla="*/ 4 h 4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3" h="469">
                    <a:moveTo>
                      <a:pt x="503" y="4"/>
                    </a:moveTo>
                    <a:lnTo>
                      <a:pt x="503" y="156"/>
                    </a:lnTo>
                    <a:lnTo>
                      <a:pt x="488" y="167"/>
                    </a:lnTo>
                    <a:lnTo>
                      <a:pt x="474" y="179"/>
                    </a:lnTo>
                    <a:lnTo>
                      <a:pt x="461" y="190"/>
                    </a:lnTo>
                    <a:lnTo>
                      <a:pt x="446" y="199"/>
                    </a:lnTo>
                    <a:lnTo>
                      <a:pt x="401" y="236"/>
                    </a:lnTo>
                    <a:lnTo>
                      <a:pt x="356" y="274"/>
                    </a:lnTo>
                    <a:lnTo>
                      <a:pt x="313" y="313"/>
                    </a:lnTo>
                    <a:lnTo>
                      <a:pt x="270" y="354"/>
                    </a:lnTo>
                    <a:lnTo>
                      <a:pt x="271" y="343"/>
                    </a:lnTo>
                    <a:lnTo>
                      <a:pt x="274" y="332"/>
                    </a:lnTo>
                    <a:lnTo>
                      <a:pt x="280" y="309"/>
                    </a:lnTo>
                    <a:lnTo>
                      <a:pt x="282" y="298"/>
                    </a:lnTo>
                    <a:lnTo>
                      <a:pt x="282" y="293"/>
                    </a:lnTo>
                    <a:lnTo>
                      <a:pt x="282" y="287"/>
                    </a:lnTo>
                    <a:lnTo>
                      <a:pt x="279" y="282"/>
                    </a:lnTo>
                    <a:lnTo>
                      <a:pt x="276" y="278"/>
                    </a:lnTo>
                    <a:lnTo>
                      <a:pt x="274" y="273"/>
                    </a:lnTo>
                    <a:lnTo>
                      <a:pt x="268" y="268"/>
                    </a:lnTo>
                    <a:lnTo>
                      <a:pt x="252" y="270"/>
                    </a:lnTo>
                    <a:lnTo>
                      <a:pt x="237" y="273"/>
                    </a:lnTo>
                    <a:lnTo>
                      <a:pt x="223" y="278"/>
                    </a:lnTo>
                    <a:lnTo>
                      <a:pt x="210" y="285"/>
                    </a:lnTo>
                    <a:lnTo>
                      <a:pt x="183" y="302"/>
                    </a:lnTo>
                    <a:lnTo>
                      <a:pt x="157" y="319"/>
                    </a:lnTo>
                    <a:lnTo>
                      <a:pt x="116" y="354"/>
                    </a:lnTo>
                    <a:lnTo>
                      <a:pt x="76" y="389"/>
                    </a:lnTo>
                    <a:lnTo>
                      <a:pt x="38" y="428"/>
                    </a:lnTo>
                    <a:lnTo>
                      <a:pt x="19" y="447"/>
                    </a:lnTo>
                    <a:lnTo>
                      <a:pt x="1" y="469"/>
                    </a:lnTo>
                    <a:lnTo>
                      <a:pt x="0" y="10"/>
                    </a:lnTo>
                    <a:lnTo>
                      <a:pt x="11" y="6"/>
                    </a:lnTo>
                    <a:lnTo>
                      <a:pt x="72" y="3"/>
                    </a:lnTo>
                    <a:lnTo>
                      <a:pt x="362" y="0"/>
                    </a:lnTo>
                    <a:lnTo>
                      <a:pt x="432" y="2"/>
                    </a:lnTo>
                    <a:lnTo>
                      <a:pt x="503" y="4"/>
                    </a:lnTo>
                    <a:close/>
                  </a:path>
                </a:pathLst>
              </a:custGeom>
              <a:solidFill>
                <a:srgbClr val="2446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42" name="Freeform 34"/>
              <p:cNvSpPr>
                <a:spLocks/>
              </p:cNvSpPr>
              <p:nvPr/>
            </p:nvSpPr>
            <p:spPr bwMode="auto">
              <a:xfrm>
                <a:off x="4356" y="1641"/>
                <a:ext cx="503" cy="469"/>
              </a:xfrm>
              <a:custGeom>
                <a:avLst/>
                <a:gdLst>
                  <a:gd name="T0" fmla="*/ 503 w 503"/>
                  <a:gd name="T1" fmla="*/ 4 h 469"/>
                  <a:gd name="T2" fmla="*/ 503 w 503"/>
                  <a:gd name="T3" fmla="*/ 156 h 469"/>
                  <a:gd name="T4" fmla="*/ 503 w 503"/>
                  <a:gd name="T5" fmla="*/ 156 h 469"/>
                  <a:gd name="T6" fmla="*/ 488 w 503"/>
                  <a:gd name="T7" fmla="*/ 167 h 469"/>
                  <a:gd name="T8" fmla="*/ 474 w 503"/>
                  <a:gd name="T9" fmla="*/ 179 h 469"/>
                  <a:gd name="T10" fmla="*/ 461 w 503"/>
                  <a:gd name="T11" fmla="*/ 190 h 469"/>
                  <a:gd name="T12" fmla="*/ 446 w 503"/>
                  <a:gd name="T13" fmla="*/ 199 h 469"/>
                  <a:gd name="T14" fmla="*/ 446 w 503"/>
                  <a:gd name="T15" fmla="*/ 199 h 469"/>
                  <a:gd name="T16" fmla="*/ 401 w 503"/>
                  <a:gd name="T17" fmla="*/ 236 h 469"/>
                  <a:gd name="T18" fmla="*/ 356 w 503"/>
                  <a:gd name="T19" fmla="*/ 274 h 469"/>
                  <a:gd name="T20" fmla="*/ 313 w 503"/>
                  <a:gd name="T21" fmla="*/ 313 h 469"/>
                  <a:gd name="T22" fmla="*/ 270 w 503"/>
                  <a:gd name="T23" fmla="*/ 354 h 469"/>
                  <a:gd name="T24" fmla="*/ 270 w 503"/>
                  <a:gd name="T25" fmla="*/ 354 h 469"/>
                  <a:gd name="T26" fmla="*/ 271 w 503"/>
                  <a:gd name="T27" fmla="*/ 343 h 469"/>
                  <a:gd name="T28" fmla="*/ 274 w 503"/>
                  <a:gd name="T29" fmla="*/ 332 h 469"/>
                  <a:gd name="T30" fmla="*/ 280 w 503"/>
                  <a:gd name="T31" fmla="*/ 309 h 469"/>
                  <a:gd name="T32" fmla="*/ 282 w 503"/>
                  <a:gd name="T33" fmla="*/ 298 h 469"/>
                  <a:gd name="T34" fmla="*/ 282 w 503"/>
                  <a:gd name="T35" fmla="*/ 293 h 469"/>
                  <a:gd name="T36" fmla="*/ 282 w 503"/>
                  <a:gd name="T37" fmla="*/ 287 h 469"/>
                  <a:gd name="T38" fmla="*/ 279 w 503"/>
                  <a:gd name="T39" fmla="*/ 282 h 469"/>
                  <a:gd name="T40" fmla="*/ 276 w 503"/>
                  <a:gd name="T41" fmla="*/ 278 h 469"/>
                  <a:gd name="T42" fmla="*/ 274 w 503"/>
                  <a:gd name="T43" fmla="*/ 273 h 469"/>
                  <a:gd name="T44" fmla="*/ 268 w 503"/>
                  <a:gd name="T45" fmla="*/ 268 h 469"/>
                  <a:gd name="T46" fmla="*/ 268 w 503"/>
                  <a:gd name="T47" fmla="*/ 268 h 469"/>
                  <a:gd name="T48" fmla="*/ 252 w 503"/>
                  <a:gd name="T49" fmla="*/ 270 h 469"/>
                  <a:gd name="T50" fmla="*/ 237 w 503"/>
                  <a:gd name="T51" fmla="*/ 273 h 469"/>
                  <a:gd name="T52" fmla="*/ 223 w 503"/>
                  <a:gd name="T53" fmla="*/ 278 h 469"/>
                  <a:gd name="T54" fmla="*/ 210 w 503"/>
                  <a:gd name="T55" fmla="*/ 285 h 469"/>
                  <a:gd name="T56" fmla="*/ 183 w 503"/>
                  <a:gd name="T57" fmla="*/ 302 h 469"/>
                  <a:gd name="T58" fmla="*/ 157 w 503"/>
                  <a:gd name="T59" fmla="*/ 319 h 469"/>
                  <a:gd name="T60" fmla="*/ 157 w 503"/>
                  <a:gd name="T61" fmla="*/ 319 h 469"/>
                  <a:gd name="T62" fmla="*/ 116 w 503"/>
                  <a:gd name="T63" fmla="*/ 354 h 469"/>
                  <a:gd name="T64" fmla="*/ 76 w 503"/>
                  <a:gd name="T65" fmla="*/ 389 h 469"/>
                  <a:gd name="T66" fmla="*/ 38 w 503"/>
                  <a:gd name="T67" fmla="*/ 428 h 469"/>
                  <a:gd name="T68" fmla="*/ 19 w 503"/>
                  <a:gd name="T69" fmla="*/ 447 h 469"/>
                  <a:gd name="T70" fmla="*/ 1 w 503"/>
                  <a:gd name="T71" fmla="*/ 469 h 469"/>
                  <a:gd name="T72" fmla="*/ 0 w 503"/>
                  <a:gd name="T73" fmla="*/ 10 h 469"/>
                  <a:gd name="T74" fmla="*/ 11 w 503"/>
                  <a:gd name="T75" fmla="*/ 6 h 469"/>
                  <a:gd name="T76" fmla="*/ 72 w 503"/>
                  <a:gd name="T77" fmla="*/ 3 h 469"/>
                  <a:gd name="T78" fmla="*/ 362 w 503"/>
                  <a:gd name="T79" fmla="*/ 0 h 469"/>
                  <a:gd name="T80" fmla="*/ 362 w 503"/>
                  <a:gd name="T81" fmla="*/ 0 h 469"/>
                  <a:gd name="T82" fmla="*/ 432 w 503"/>
                  <a:gd name="T83" fmla="*/ 2 h 469"/>
                  <a:gd name="T84" fmla="*/ 503 w 503"/>
                  <a:gd name="T85" fmla="*/ 4 h 4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3" h="469">
                    <a:moveTo>
                      <a:pt x="503" y="4"/>
                    </a:moveTo>
                    <a:lnTo>
                      <a:pt x="503" y="156"/>
                    </a:lnTo>
                    <a:lnTo>
                      <a:pt x="488" y="167"/>
                    </a:lnTo>
                    <a:lnTo>
                      <a:pt x="474" y="179"/>
                    </a:lnTo>
                    <a:lnTo>
                      <a:pt x="461" y="190"/>
                    </a:lnTo>
                    <a:lnTo>
                      <a:pt x="446" y="199"/>
                    </a:lnTo>
                    <a:lnTo>
                      <a:pt x="401" y="236"/>
                    </a:lnTo>
                    <a:lnTo>
                      <a:pt x="356" y="274"/>
                    </a:lnTo>
                    <a:lnTo>
                      <a:pt x="313" y="313"/>
                    </a:lnTo>
                    <a:lnTo>
                      <a:pt x="270" y="354"/>
                    </a:lnTo>
                    <a:lnTo>
                      <a:pt x="271" y="343"/>
                    </a:lnTo>
                    <a:lnTo>
                      <a:pt x="274" y="332"/>
                    </a:lnTo>
                    <a:lnTo>
                      <a:pt x="280" y="309"/>
                    </a:lnTo>
                    <a:lnTo>
                      <a:pt x="282" y="298"/>
                    </a:lnTo>
                    <a:lnTo>
                      <a:pt x="282" y="293"/>
                    </a:lnTo>
                    <a:lnTo>
                      <a:pt x="282" y="287"/>
                    </a:lnTo>
                    <a:lnTo>
                      <a:pt x="279" y="282"/>
                    </a:lnTo>
                    <a:lnTo>
                      <a:pt x="276" y="278"/>
                    </a:lnTo>
                    <a:lnTo>
                      <a:pt x="274" y="273"/>
                    </a:lnTo>
                    <a:lnTo>
                      <a:pt x="268" y="268"/>
                    </a:lnTo>
                    <a:lnTo>
                      <a:pt x="252" y="270"/>
                    </a:lnTo>
                    <a:lnTo>
                      <a:pt x="237" y="273"/>
                    </a:lnTo>
                    <a:lnTo>
                      <a:pt x="223" y="278"/>
                    </a:lnTo>
                    <a:lnTo>
                      <a:pt x="210" y="285"/>
                    </a:lnTo>
                    <a:lnTo>
                      <a:pt x="183" y="302"/>
                    </a:lnTo>
                    <a:lnTo>
                      <a:pt x="157" y="319"/>
                    </a:lnTo>
                    <a:lnTo>
                      <a:pt x="116" y="354"/>
                    </a:lnTo>
                    <a:lnTo>
                      <a:pt x="76" y="389"/>
                    </a:lnTo>
                    <a:lnTo>
                      <a:pt x="38" y="428"/>
                    </a:lnTo>
                    <a:lnTo>
                      <a:pt x="19" y="447"/>
                    </a:lnTo>
                    <a:lnTo>
                      <a:pt x="1" y="469"/>
                    </a:lnTo>
                    <a:lnTo>
                      <a:pt x="0" y="10"/>
                    </a:lnTo>
                    <a:lnTo>
                      <a:pt x="11" y="6"/>
                    </a:lnTo>
                    <a:lnTo>
                      <a:pt x="72" y="3"/>
                    </a:lnTo>
                    <a:lnTo>
                      <a:pt x="362" y="0"/>
                    </a:lnTo>
                    <a:lnTo>
                      <a:pt x="432" y="2"/>
                    </a:lnTo>
                    <a:lnTo>
                      <a:pt x="503"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43" name="Freeform 35"/>
              <p:cNvSpPr>
                <a:spLocks/>
              </p:cNvSpPr>
              <p:nvPr/>
            </p:nvSpPr>
            <p:spPr bwMode="auto">
              <a:xfrm>
                <a:off x="4894" y="1644"/>
                <a:ext cx="173" cy="130"/>
              </a:xfrm>
              <a:custGeom>
                <a:avLst/>
                <a:gdLst>
                  <a:gd name="T0" fmla="*/ 173 w 173"/>
                  <a:gd name="T1" fmla="*/ 0 h 130"/>
                  <a:gd name="T2" fmla="*/ 173 w 173"/>
                  <a:gd name="T3" fmla="*/ 0 h 130"/>
                  <a:gd name="T4" fmla="*/ 165 w 173"/>
                  <a:gd name="T5" fmla="*/ 8 h 130"/>
                  <a:gd name="T6" fmla="*/ 156 w 173"/>
                  <a:gd name="T7" fmla="*/ 15 h 130"/>
                  <a:gd name="T8" fmla="*/ 135 w 173"/>
                  <a:gd name="T9" fmla="*/ 26 h 130"/>
                  <a:gd name="T10" fmla="*/ 135 w 173"/>
                  <a:gd name="T11" fmla="*/ 26 h 130"/>
                  <a:gd name="T12" fmla="*/ 101 w 173"/>
                  <a:gd name="T13" fmla="*/ 50 h 130"/>
                  <a:gd name="T14" fmla="*/ 68 w 173"/>
                  <a:gd name="T15" fmla="*/ 76 h 130"/>
                  <a:gd name="T16" fmla="*/ 34 w 173"/>
                  <a:gd name="T17" fmla="*/ 102 h 130"/>
                  <a:gd name="T18" fmla="*/ 17 w 173"/>
                  <a:gd name="T19" fmla="*/ 115 h 130"/>
                  <a:gd name="T20" fmla="*/ 0 w 173"/>
                  <a:gd name="T21" fmla="*/ 130 h 130"/>
                  <a:gd name="T22" fmla="*/ 0 w 173"/>
                  <a:gd name="T23" fmla="*/ 0 h 130"/>
                  <a:gd name="T24" fmla="*/ 173 w 173"/>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3" h="130">
                    <a:moveTo>
                      <a:pt x="173" y="0"/>
                    </a:moveTo>
                    <a:lnTo>
                      <a:pt x="173" y="0"/>
                    </a:lnTo>
                    <a:lnTo>
                      <a:pt x="165" y="8"/>
                    </a:lnTo>
                    <a:lnTo>
                      <a:pt x="156" y="15"/>
                    </a:lnTo>
                    <a:lnTo>
                      <a:pt x="135" y="26"/>
                    </a:lnTo>
                    <a:lnTo>
                      <a:pt x="101" y="50"/>
                    </a:lnTo>
                    <a:lnTo>
                      <a:pt x="68" y="76"/>
                    </a:lnTo>
                    <a:lnTo>
                      <a:pt x="34" y="102"/>
                    </a:lnTo>
                    <a:lnTo>
                      <a:pt x="17" y="115"/>
                    </a:lnTo>
                    <a:lnTo>
                      <a:pt x="0" y="130"/>
                    </a:lnTo>
                    <a:lnTo>
                      <a:pt x="0" y="0"/>
                    </a:lnTo>
                    <a:lnTo>
                      <a:pt x="173" y="0"/>
                    </a:lnTo>
                    <a:close/>
                  </a:path>
                </a:pathLst>
              </a:custGeom>
              <a:solidFill>
                <a:srgbClr val="2446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44" name="Freeform 36"/>
              <p:cNvSpPr>
                <a:spLocks/>
              </p:cNvSpPr>
              <p:nvPr/>
            </p:nvSpPr>
            <p:spPr bwMode="auto">
              <a:xfrm>
                <a:off x="3447" y="1675"/>
                <a:ext cx="721" cy="940"/>
              </a:xfrm>
              <a:custGeom>
                <a:avLst/>
                <a:gdLst>
                  <a:gd name="T0" fmla="*/ 708 w 721"/>
                  <a:gd name="T1" fmla="*/ 153 h 940"/>
                  <a:gd name="T2" fmla="*/ 721 w 721"/>
                  <a:gd name="T3" fmla="*/ 183 h 940"/>
                  <a:gd name="T4" fmla="*/ 699 w 721"/>
                  <a:gd name="T5" fmla="*/ 215 h 940"/>
                  <a:gd name="T6" fmla="*/ 656 w 721"/>
                  <a:gd name="T7" fmla="*/ 298 h 940"/>
                  <a:gd name="T8" fmla="*/ 660 w 721"/>
                  <a:gd name="T9" fmla="*/ 354 h 940"/>
                  <a:gd name="T10" fmla="*/ 683 w 721"/>
                  <a:gd name="T11" fmla="*/ 406 h 940"/>
                  <a:gd name="T12" fmla="*/ 669 w 721"/>
                  <a:gd name="T13" fmla="*/ 428 h 940"/>
                  <a:gd name="T14" fmla="*/ 673 w 721"/>
                  <a:gd name="T15" fmla="*/ 448 h 940"/>
                  <a:gd name="T16" fmla="*/ 710 w 721"/>
                  <a:gd name="T17" fmla="*/ 467 h 940"/>
                  <a:gd name="T18" fmla="*/ 696 w 721"/>
                  <a:gd name="T19" fmla="*/ 481 h 940"/>
                  <a:gd name="T20" fmla="*/ 672 w 721"/>
                  <a:gd name="T21" fmla="*/ 499 h 940"/>
                  <a:gd name="T22" fmla="*/ 669 w 721"/>
                  <a:gd name="T23" fmla="*/ 534 h 940"/>
                  <a:gd name="T24" fmla="*/ 658 w 721"/>
                  <a:gd name="T25" fmla="*/ 561 h 940"/>
                  <a:gd name="T26" fmla="*/ 634 w 721"/>
                  <a:gd name="T27" fmla="*/ 604 h 940"/>
                  <a:gd name="T28" fmla="*/ 630 w 721"/>
                  <a:gd name="T29" fmla="*/ 616 h 940"/>
                  <a:gd name="T30" fmla="*/ 639 w 721"/>
                  <a:gd name="T31" fmla="*/ 642 h 940"/>
                  <a:gd name="T32" fmla="*/ 633 w 721"/>
                  <a:gd name="T33" fmla="*/ 726 h 940"/>
                  <a:gd name="T34" fmla="*/ 642 w 721"/>
                  <a:gd name="T35" fmla="*/ 780 h 940"/>
                  <a:gd name="T36" fmla="*/ 630 w 721"/>
                  <a:gd name="T37" fmla="*/ 809 h 940"/>
                  <a:gd name="T38" fmla="*/ 572 w 721"/>
                  <a:gd name="T39" fmla="*/ 866 h 940"/>
                  <a:gd name="T40" fmla="*/ 517 w 721"/>
                  <a:gd name="T41" fmla="*/ 882 h 940"/>
                  <a:gd name="T42" fmla="*/ 482 w 721"/>
                  <a:gd name="T43" fmla="*/ 910 h 940"/>
                  <a:gd name="T44" fmla="*/ 459 w 721"/>
                  <a:gd name="T45" fmla="*/ 928 h 940"/>
                  <a:gd name="T46" fmla="*/ 381 w 721"/>
                  <a:gd name="T47" fmla="*/ 889 h 940"/>
                  <a:gd name="T48" fmla="*/ 335 w 721"/>
                  <a:gd name="T49" fmla="*/ 866 h 940"/>
                  <a:gd name="T50" fmla="*/ 340 w 721"/>
                  <a:gd name="T51" fmla="*/ 859 h 940"/>
                  <a:gd name="T52" fmla="*/ 350 w 721"/>
                  <a:gd name="T53" fmla="*/ 852 h 940"/>
                  <a:gd name="T54" fmla="*/ 326 w 721"/>
                  <a:gd name="T55" fmla="*/ 817 h 940"/>
                  <a:gd name="T56" fmla="*/ 297 w 721"/>
                  <a:gd name="T57" fmla="*/ 787 h 940"/>
                  <a:gd name="T58" fmla="*/ 282 w 721"/>
                  <a:gd name="T59" fmla="*/ 779 h 940"/>
                  <a:gd name="T60" fmla="*/ 202 w 721"/>
                  <a:gd name="T61" fmla="*/ 707 h 940"/>
                  <a:gd name="T62" fmla="*/ 150 w 721"/>
                  <a:gd name="T63" fmla="*/ 618 h 940"/>
                  <a:gd name="T64" fmla="*/ 130 w 721"/>
                  <a:gd name="T65" fmla="*/ 515 h 940"/>
                  <a:gd name="T66" fmla="*/ 131 w 721"/>
                  <a:gd name="T67" fmla="*/ 481 h 940"/>
                  <a:gd name="T68" fmla="*/ 150 w 721"/>
                  <a:gd name="T69" fmla="*/ 469 h 940"/>
                  <a:gd name="T70" fmla="*/ 153 w 721"/>
                  <a:gd name="T71" fmla="*/ 455 h 940"/>
                  <a:gd name="T72" fmla="*/ 141 w 721"/>
                  <a:gd name="T73" fmla="*/ 458 h 940"/>
                  <a:gd name="T74" fmla="*/ 112 w 721"/>
                  <a:gd name="T75" fmla="*/ 457 h 940"/>
                  <a:gd name="T76" fmla="*/ 34 w 721"/>
                  <a:gd name="T77" fmla="*/ 416 h 940"/>
                  <a:gd name="T78" fmla="*/ 4 w 721"/>
                  <a:gd name="T79" fmla="*/ 371 h 940"/>
                  <a:gd name="T80" fmla="*/ 4 w 721"/>
                  <a:gd name="T81" fmla="*/ 318 h 940"/>
                  <a:gd name="T82" fmla="*/ 34 w 721"/>
                  <a:gd name="T83" fmla="*/ 275 h 940"/>
                  <a:gd name="T84" fmla="*/ 209 w 721"/>
                  <a:gd name="T85" fmla="*/ 213 h 940"/>
                  <a:gd name="T86" fmla="*/ 325 w 721"/>
                  <a:gd name="T87" fmla="*/ 104 h 940"/>
                  <a:gd name="T88" fmla="*/ 428 w 721"/>
                  <a:gd name="T89" fmla="*/ 27 h 940"/>
                  <a:gd name="T90" fmla="*/ 438 w 721"/>
                  <a:gd name="T91" fmla="*/ 39 h 940"/>
                  <a:gd name="T92" fmla="*/ 451 w 721"/>
                  <a:gd name="T93" fmla="*/ 29 h 940"/>
                  <a:gd name="T94" fmla="*/ 438 w 721"/>
                  <a:gd name="T95" fmla="*/ 22 h 940"/>
                  <a:gd name="T96" fmla="*/ 530 w 721"/>
                  <a:gd name="T97" fmla="*/ 0 h 940"/>
                  <a:gd name="T98" fmla="*/ 600 w 721"/>
                  <a:gd name="T99" fmla="*/ 16 h 940"/>
                  <a:gd name="T100" fmla="*/ 638 w 721"/>
                  <a:gd name="T101" fmla="*/ 41 h 9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1" h="940">
                    <a:moveTo>
                      <a:pt x="676" y="92"/>
                    </a:moveTo>
                    <a:lnTo>
                      <a:pt x="676" y="92"/>
                    </a:lnTo>
                    <a:lnTo>
                      <a:pt x="688" y="111"/>
                    </a:lnTo>
                    <a:lnTo>
                      <a:pt x="699" y="131"/>
                    </a:lnTo>
                    <a:lnTo>
                      <a:pt x="708" y="153"/>
                    </a:lnTo>
                    <a:lnTo>
                      <a:pt x="715" y="175"/>
                    </a:lnTo>
                    <a:lnTo>
                      <a:pt x="718" y="178"/>
                    </a:lnTo>
                    <a:lnTo>
                      <a:pt x="721" y="180"/>
                    </a:lnTo>
                    <a:lnTo>
                      <a:pt x="721" y="183"/>
                    </a:lnTo>
                    <a:lnTo>
                      <a:pt x="719" y="186"/>
                    </a:lnTo>
                    <a:lnTo>
                      <a:pt x="715" y="191"/>
                    </a:lnTo>
                    <a:lnTo>
                      <a:pt x="713" y="197"/>
                    </a:lnTo>
                    <a:lnTo>
                      <a:pt x="699" y="215"/>
                    </a:lnTo>
                    <a:lnTo>
                      <a:pt x="685" y="234"/>
                    </a:lnTo>
                    <a:lnTo>
                      <a:pt x="673" y="255"/>
                    </a:lnTo>
                    <a:lnTo>
                      <a:pt x="662" y="276"/>
                    </a:lnTo>
                    <a:lnTo>
                      <a:pt x="658" y="286"/>
                    </a:lnTo>
                    <a:lnTo>
                      <a:pt x="656" y="298"/>
                    </a:lnTo>
                    <a:lnTo>
                      <a:pt x="654" y="309"/>
                    </a:lnTo>
                    <a:lnTo>
                      <a:pt x="653" y="320"/>
                    </a:lnTo>
                    <a:lnTo>
                      <a:pt x="653" y="331"/>
                    </a:lnTo>
                    <a:lnTo>
                      <a:pt x="656" y="343"/>
                    </a:lnTo>
                    <a:lnTo>
                      <a:pt x="660" y="354"/>
                    </a:lnTo>
                    <a:lnTo>
                      <a:pt x="665" y="366"/>
                    </a:lnTo>
                    <a:lnTo>
                      <a:pt x="675" y="386"/>
                    </a:lnTo>
                    <a:lnTo>
                      <a:pt x="679" y="396"/>
                    </a:lnTo>
                    <a:lnTo>
                      <a:pt x="683" y="406"/>
                    </a:lnTo>
                    <a:lnTo>
                      <a:pt x="681" y="411"/>
                    </a:lnTo>
                    <a:lnTo>
                      <a:pt x="679" y="415"/>
                    </a:lnTo>
                    <a:lnTo>
                      <a:pt x="672" y="424"/>
                    </a:lnTo>
                    <a:lnTo>
                      <a:pt x="669" y="428"/>
                    </a:lnTo>
                    <a:lnTo>
                      <a:pt x="668" y="434"/>
                    </a:lnTo>
                    <a:lnTo>
                      <a:pt x="668" y="438"/>
                    </a:lnTo>
                    <a:lnTo>
                      <a:pt x="669" y="444"/>
                    </a:lnTo>
                    <a:lnTo>
                      <a:pt x="673" y="448"/>
                    </a:lnTo>
                    <a:lnTo>
                      <a:pt x="677" y="453"/>
                    </a:lnTo>
                    <a:lnTo>
                      <a:pt x="688" y="458"/>
                    </a:lnTo>
                    <a:lnTo>
                      <a:pt x="699" y="462"/>
                    </a:lnTo>
                    <a:lnTo>
                      <a:pt x="704" y="465"/>
                    </a:lnTo>
                    <a:lnTo>
                      <a:pt x="710" y="467"/>
                    </a:lnTo>
                    <a:lnTo>
                      <a:pt x="708" y="471"/>
                    </a:lnTo>
                    <a:lnTo>
                      <a:pt x="706" y="476"/>
                    </a:lnTo>
                    <a:lnTo>
                      <a:pt x="702" y="478"/>
                    </a:lnTo>
                    <a:lnTo>
                      <a:pt x="696" y="481"/>
                    </a:lnTo>
                    <a:lnTo>
                      <a:pt x="687" y="484"/>
                    </a:lnTo>
                    <a:lnTo>
                      <a:pt x="683" y="486"/>
                    </a:lnTo>
                    <a:lnTo>
                      <a:pt x="679" y="489"/>
                    </a:lnTo>
                    <a:lnTo>
                      <a:pt x="672" y="499"/>
                    </a:lnTo>
                    <a:lnTo>
                      <a:pt x="668" y="508"/>
                    </a:lnTo>
                    <a:lnTo>
                      <a:pt x="667" y="519"/>
                    </a:lnTo>
                    <a:lnTo>
                      <a:pt x="668" y="530"/>
                    </a:lnTo>
                    <a:lnTo>
                      <a:pt x="669" y="534"/>
                    </a:lnTo>
                    <a:lnTo>
                      <a:pt x="669" y="537"/>
                    </a:lnTo>
                    <a:lnTo>
                      <a:pt x="668" y="541"/>
                    </a:lnTo>
                    <a:lnTo>
                      <a:pt x="667" y="545"/>
                    </a:lnTo>
                    <a:lnTo>
                      <a:pt x="662" y="553"/>
                    </a:lnTo>
                    <a:lnTo>
                      <a:pt x="658" y="561"/>
                    </a:lnTo>
                    <a:lnTo>
                      <a:pt x="643" y="610"/>
                    </a:lnTo>
                    <a:lnTo>
                      <a:pt x="642" y="607"/>
                    </a:lnTo>
                    <a:lnTo>
                      <a:pt x="638" y="604"/>
                    </a:lnTo>
                    <a:lnTo>
                      <a:pt x="634" y="604"/>
                    </a:lnTo>
                    <a:lnTo>
                      <a:pt x="631" y="606"/>
                    </a:lnTo>
                    <a:lnTo>
                      <a:pt x="629" y="607"/>
                    </a:lnTo>
                    <a:lnTo>
                      <a:pt x="629" y="611"/>
                    </a:lnTo>
                    <a:lnTo>
                      <a:pt x="630" y="616"/>
                    </a:lnTo>
                    <a:lnTo>
                      <a:pt x="635" y="622"/>
                    </a:lnTo>
                    <a:lnTo>
                      <a:pt x="639" y="629"/>
                    </a:lnTo>
                    <a:lnTo>
                      <a:pt x="641" y="635"/>
                    </a:lnTo>
                    <a:lnTo>
                      <a:pt x="639" y="642"/>
                    </a:lnTo>
                    <a:lnTo>
                      <a:pt x="634" y="676"/>
                    </a:lnTo>
                    <a:lnTo>
                      <a:pt x="633" y="692"/>
                    </a:lnTo>
                    <a:lnTo>
                      <a:pt x="633" y="710"/>
                    </a:lnTo>
                    <a:lnTo>
                      <a:pt x="633" y="726"/>
                    </a:lnTo>
                    <a:lnTo>
                      <a:pt x="635" y="744"/>
                    </a:lnTo>
                    <a:lnTo>
                      <a:pt x="638" y="760"/>
                    </a:lnTo>
                    <a:lnTo>
                      <a:pt x="642" y="775"/>
                    </a:lnTo>
                    <a:lnTo>
                      <a:pt x="642" y="780"/>
                    </a:lnTo>
                    <a:lnTo>
                      <a:pt x="641" y="784"/>
                    </a:lnTo>
                    <a:lnTo>
                      <a:pt x="638" y="793"/>
                    </a:lnTo>
                    <a:lnTo>
                      <a:pt x="634" y="801"/>
                    </a:lnTo>
                    <a:lnTo>
                      <a:pt x="630" y="809"/>
                    </a:lnTo>
                    <a:lnTo>
                      <a:pt x="622" y="824"/>
                    </a:lnTo>
                    <a:lnTo>
                      <a:pt x="611" y="836"/>
                    </a:lnTo>
                    <a:lnTo>
                      <a:pt x="600" y="848"/>
                    </a:lnTo>
                    <a:lnTo>
                      <a:pt x="587" y="858"/>
                    </a:lnTo>
                    <a:lnTo>
                      <a:pt x="572" y="866"/>
                    </a:lnTo>
                    <a:lnTo>
                      <a:pt x="557" y="871"/>
                    </a:lnTo>
                    <a:lnTo>
                      <a:pt x="542" y="877"/>
                    </a:lnTo>
                    <a:lnTo>
                      <a:pt x="526" y="878"/>
                    </a:lnTo>
                    <a:lnTo>
                      <a:pt x="517" y="882"/>
                    </a:lnTo>
                    <a:lnTo>
                      <a:pt x="509" y="886"/>
                    </a:lnTo>
                    <a:lnTo>
                      <a:pt x="501" y="890"/>
                    </a:lnTo>
                    <a:lnTo>
                      <a:pt x="494" y="895"/>
                    </a:lnTo>
                    <a:lnTo>
                      <a:pt x="488" y="902"/>
                    </a:lnTo>
                    <a:lnTo>
                      <a:pt x="482" y="910"/>
                    </a:lnTo>
                    <a:lnTo>
                      <a:pt x="478" y="917"/>
                    </a:lnTo>
                    <a:lnTo>
                      <a:pt x="474" y="927"/>
                    </a:lnTo>
                    <a:lnTo>
                      <a:pt x="473" y="940"/>
                    </a:lnTo>
                    <a:lnTo>
                      <a:pt x="459" y="928"/>
                    </a:lnTo>
                    <a:lnTo>
                      <a:pt x="446" y="916"/>
                    </a:lnTo>
                    <a:lnTo>
                      <a:pt x="431" y="906"/>
                    </a:lnTo>
                    <a:lnTo>
                      <a:pt x="415" y="898"/>
                    </a:lnTo>
                    <a:lnTo>
                      <a:pt x="381" y="889"/>
                    </a:lnTo>
                    <a:lnTo>
                      <a:pt x="364" y="885"/>
                    </a:lnTo>
                    <a:lnTo>
                      <a:pt x="347" y="878"/>
                    </a:lnTo>
                    <a:lnTo>
                      <a:pt x="340" y="872"/>
                    </a:lnTo>
                    <a:lnTo>
                      <a:pt x="335" y="866"/>
                    </a:lnTo>
                    <a:lnTo>
                      <a:pt x="332" y="858"/>
                    </a:lnTo>
                    <a:lnTo>
                      <a:pt x="332" y="849"/>
                    </a:lnTo>
                    <a:lnTo>
                      <a:pt x="337" y="856"/>
                    </a:lnTo>
                    <a:lnTo>
                      <a:pt x="340" y="859"/>
                    </a:lnTo>
                    <a:lnTo>
                      <a:pt x="343" y="859"/>
                    </a:lnTo>
                    <a:lnTo>
                      <a:pt x="344" y="859"/>
                    </a:lnTo>
                    <a:lnTo>
                      <a:pt x="348" y="856"/>
                    </a:lnTo>
                    <a:lnTo>
                      <a:pt x="350" y="852"/>
                    </a:lnTo>
                    <a:lnTo>
                      <a:pt x="348" y="849"/>
                    </a:lnTo>
                    <a:lnTo>
                      <a:pt x="347" y="845"/>
                    </a:lnTo>
                    <a:lnTo>
                      <a:pt x="339" y="830"/>
                    </a:lnTo>
                    <a:lnTo>
                      <a:pt x="326" y="817"/>
                    </a:lnTo>
                    <a:lnTo>
                      <a:pt x="313" y="805"/>
                    </a:lnTo>
                    <a:lnTo>
                      <a:pt x="299" y="793"/>
                    </a:lnTo>
                    <a:lnTo>
                      <a:pt x="298" y="788"/>
                    </a:lnTo>
                    <a:lnTo>
                      <a:pt x="297" y="787"/>
                    </a:lnTo>
                    <a:lnTo>
                      <a:pt x="291" y="784"/>
                    </a:lnTo>
                    <a:lnTo>
                      <a:pt x="286" y="783"/>
                    </a:lnTo>
                    <a:lnTo>
                      <a:pt x="283" y="782"/>
                    </a:lnTo>
                    <a:lnTo>
                      <a:pt x="282" y="779"/>
                    </a:lnTo>
                    <a:lnTo>
                      <a:pt x="263" y="767"/>
                    </a:lnTo>
                    <a:lnTo>
                      <a:pt x="247" y="753"/>
                    </a:lnTo>
                    <a:lnTo>
                      <a:pt x="230" y="738"/>
                    </a:lnTo>
                    <a:lnTo>
                      <a:pt x="215" y="723"/>
                    </a:lnTo>
                    <a:lnTo>
                      <a:pt x="202" y="707"/>
                    </a:lnTo>
                    <a:lnTo>
                      <a:pt x="190" y="690"/>
                    </a:lnTo>
                    <a:lnTo>
                      <a:pt x="177" y="673"/>
                    </a:lnTo>
                    <a:lnTo>
                      <a:pt x="168" y="654"/>
                    </a:lnTo>
                    <a:lnTo>
                      <a:pt x="159" y="637"/>
                    </a:lnTo>
                    <a:lnTo>
                      <a:pt x="150" y="618"/>
                    </a:lnTo>
                    <a:lnTo>
                      <a:pt x="144" y="597"/>
                    </a:lnTo>
                    <a:lnTo>
                      <a:pt x="138" y="577"/>
                    </a:lnTo>
                    <a:lnTo>
                      <a:pt x="134" y="557"/>
                    </a:lnTo>
                    <a:lnTo>
                      <a:pt x="131" y="537"/>
                    </a:lnTo>
                    <a:lnTo>
                      <a:pt x="130" y="515"/>
                    </a:lnTo>
                    <a:lnTo>
                      <a:pt x="130" y="493"/>
                    </a:lnTo>
                    <a:lnTo>
                      <a:pt x="131" y="489"/>
                    </a:lnTo>
                    <a:lnTo>
                      <a:pt x="131" y="485"/>
                    </a:lnTo>
                    <a:lnTo>
                      <a:pt x="131" y="481"/>
                    </a:lnTo>
                    <a:lnTo>
                      <a:pt x="133" y="477"/>
                    </a:lnTo>
                    <a:lnTo>
                      <a:pt x="141" y="474"/>
                    </a:lnTo>
                    <a:lnTo>
                      <a:pt x="148" y="470"/>
                    </a:lnTo>
                    <a:lnTo>
                      <a:pt x="150" y="469"/>
                    </a:lnTo>
                    <a:lnTo>
                      <a:pt x="153" y="466"/>
                    </a:lnTo>
                    <a:lnTo>
                      <a:pt x="156" y="462"/>
                    </a:lnTo>
                    <a:lnTo>
                      <a:pt x="156" y="458"/>
                    </a:lnTo>
                    <a:lnTo>
                      <a:pt x="153" y="455"/>
                    </a:lnTo>
                    <a:lnTo>
                      <a:pt x="150" y="454"/>
                    </a:lnTo>
                    <a:lnTo>
                      <a:pt x="148" y="453"/>
                    </a:lnTo>
                    <a:lnTo>
                      <a:pt x="145" y="454"/>
                    </a:lnTo>
                    <a:lnTo>
                      <a:pt x="141" y="458"/>
                    </a:lnTo>
                    <a:lnTo>
                      <a:pt x="137" y="459"/>
                    </a:lnTo>
                    <a:lnTo>
                      <a:pt x="134" y="459"/>
                    </a:lnTo>
                    <a:lnTo>
                      <a:pt x="129" y="459"/>
                    </a:lnTo>
                    <a:lnTo>
                      <a:pt x="121" y="458"/>
                    </a:lnTo>
                    <a:lnTo>
                      <a:pt x="112" y="457"/>
                    </a:lnTo>
                    <a:lnTo>
                      <a:pt x="80" y="443"/>
                    </a:lnTo>
                    <a:lnTo>
                      <a:pt x="64" y="435"/>
                    </a:lnTo>
                    <a:lnTo>
                      <a:pt x="47" y="427"/>
                    </a:lnTo>
                    <a:lnTo>
                      <a:pt x="34" y="416"/>
                    </a:lnTo>
                    <a:lnTo>
                      <a:pt x="22" y="404"/>
                    </a:lnTo>
                    <a:lnTo>
                      <a:pt x="16" y="396"/>
                    </a:lnTo>
                    <a:lnTo>
                      <a:pt x="11" y="389"/>
                    </a:lnTo>
                    <a:lnTo>
                      <a:pt x="8" y="381"/>
                    </a:lnTo>
                    <a:lnTo>
                      <a:pt x="4" y="371"/>
                    </a:lnTo>
                    <a:lnTo>
                      <a:pt x="1" y="358"/>
                    </a:lnTo>
                    <a:lnTo>
                      <a:pt x="0" y="344"/>
                    </a:lnTo>
                    <a:lnTo>
                      <a:pt x="1" y="331"/>
                    </a:lnTo>
                    <a:lnTo>
                      <a:pt x="4" y="318"/>
                    </a:lnTo>
                    <a:lnTo>
                      <a:pt x="10" y="306"/>
                    </a:lnTo>
                    <a:lnTo>
                      <a:pt x="16" y="295"/>
                    </a:lnTo>
                    <a:lnTo>
                      <a:pt x="24" y="285"/>
                    </a:lnTo>
                    <a:lnTo>
                      <a:pt x="34" y="275"/>
                    </a:lnTo>
                    <a:lnTo>
                      <a:pt x="58" y="266"/>
                    </a:lnTo>
                    <a:lnTo>
                      <a:pt x="84" y="256"/>
                    </a:lnTo>
                    <a:lnTo>
                      <a:pt x="134" y="240"/>
                    </a:lnTo>
                    <a:lnTo>
                      <a:pt x="184" y="222"/>
                    </a:lnTo>
                    <a:lnTo>
                      <a:pt x="209" y="213"/>
                    </a:lnTo>
                    <a:lnTo>
                      <a:pt x="233" y="202"/>
                    </a:lnTo>
                    <a:lnTo>
                      <a:pt x="278" y="153"/>
                    </a:lnTo>
                    <a:lnTo>
                      <a:pt x="301" y="129"/>
                    </a:lnTo>
                    <a:lnTo>
                      <a:pt x="325" y="104"/>
                    </a:lnTo>
                    <a:lnTo>
                      <a:pt x="348" y="83"/>
                    </a:lnTo>
                    <a:lnTo>
                      <a:pt x="374" y="61"/>
                    </a:lnTo>
                    <a:lnTo>
                      <a:pt x="401" y="43"/>
                    </a:lnTo>
                    <a:lnTo>
                      <a:pt x="415" y="35"/>
                    </a:lnTo>
                    <a:lnTo>
                      <a:pt x="428" y="27"/>
                    </a:lnTo>
                    <a:lnTo>
                      <a:pt x="431" y="34"/>
                    </a:lnTo>
                    <a:lnTo>
                      <a:pt x="434" y="38"/>
                    </a:lnTo>
                    <a:lnTo>
                      <a:pt x="438" y="39"/>
                    </a:lnTo>
                    <a:lnTo>
                      <a:pt x="444" y="39"/>
                    </a:lnTo>
                    <a:lnTo>
                      <a:pt x="450" y="35"/>
                    </a:lnTo>
                    <a:lnTo>
                      <a:pt x="451" y="31"/>
                    </a:lnTo>
                    <a:lnTo>
                      <a:pt x="451" y="29"/>
                    </a:lnTo>
                    <a:lnTo>
                      <a:pt x="448" y="29"/>
                    </a:lnTo>
                    <a:lnTo>
                      <a:pt x="446" y="29"/>
                    </a:lnTo>
                    <a:lnTo>
                      <a:pt x="440" y="27"/>
                    </a:lnTo>
                    <a:lnTo>
                      <a:pt x="438" y="26"/>
                    </a:lnTo>
                    <a:lnTo>
                      <a:pt x="438" y="22"/>
                    </a:lnTo>
                    <a:lnTo>
                      <a:pt x="458" y="12"/>
                    </a:lnTo>
                    <a:lnTo>
                      <a:pt x="481" y="6"/>
                    </a:lnTo>
                    <a:lnTo>
                      <a:pt x="505" y="1"/>
                    </a:lnTo>
                    <a:lnTo>
                      <a:pt x="530" y="0"/>
                    </a:lnTo>
                    <a:lnTo>
                      <a:pt x="554" y="3"/>
                    </a:lnTo>
                    <a:lnTo>
                      <a:pt x="566" y="4"/>
                    </a:lnTo>
                    <a:lnTo>
                      <a:pt x="578" y="7"/>
                    </a:lnTo>
                    <a:lnTo>
                      <a:pt x="589" y="11"/>
                    </a:lnTo>
                    <a:lnTo>
                      <a:pt x="600" y="16"/>
                    </a:lnTo>
                    <a:lnTo>
                      <a:pt x="611" y="22"/>
                    </a:lnTo>
                    <a:lnTo>
                      <a:pt x="620" y="27"/>
                    </a:lnTo>
                    <a:lnTo>
                      <a:pt x="630" y="34"/>
                    </a:lnTo>
                    <a:lnTo>
                      <a:pt x="638" y="41"/>
                    </a:lnTo>
                    <a:lnTo>
                      <a:pt x="645" y="49"/>
                    </a:lnTo>
                    <a:lnTo>
                      <a:pt x="652" y="57"/>
                    </a:lnTo>
                    <a:lnTo>
                      <a:pt x="665" y="75"/>
                    </a:lnTo>
                    <a:lnTo>
                      <a:pt x="676" y="92"/>
                    </a:lnTo>
                    <a:close/>
                  </a:path>
                </a:pathLst>
              </a:custGeom>
              <a:solidFill>
                <a:srgbClr val="FDC5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45" name="Freeform 37"/>
              <p:cNvSpPr>
                <a:spLocks/>
              </p:cNvSpPr>
              <p:nvPr/>
            </p:nvSpPr>
            <p:spPr bwMode="auto">
              <a:xfrm>
                <a:off x="3447" y="1675"/>
                <a:ext cx="721" cy="940"/>
              </a:xfrm>
              <a:custGeom>
                <a:avLst/>
                <a:gdLst>
                  <a:gd name="T0" fmla="*/ 708 w 721"/>
                  <a:gd name="T1" fmla="*/ 153 h 940"/>
                  <a:gd name="T2" fmla="*/ 721 w 721"/>
                  <a:gd name="T3" fmla="*/ 183 h 940"/>
                  <a:gd name="T4" fmla="*/ 699 w 721"/>
                  <a:gd name="T5" fmla="*/ 215 h 940"/>
                  <a:gd name="T6" fmla="*/ 656 w 721"/>
                  <a:gd name="T7" fmla="*/ 298 h 940"/>
                  <a:gd name="T8" fmla="*/ 660 w 721"/>
                  <a:gd name="T9" fmla="*/ 354 h 940"/>
                  <a:gd name="T10" fmla="*/ 683 w 721"/>
                  <a:gd name="T11" fmla="*/ 406 h 940"/>
                  <a:gd name="T12" fmla="*/ 669 w 721"/>
                  <a:gd name="T13" fmla="*/ 428 h 940"/>
                  <a:gd name="T14" fmla="*/ 673 w 721"/>
                  <a:gd name="T15" fmla="*/ 448 h 940"/>
                  <a:gd name="T16" fmla="*/ 710 w 721"/>
                  <a:gd name="T17" fmla="*/ 467 h 940"/>
                  <a:gd name="T18" fmla="*/ 696 w 721"/>
                  <a:gd name="T19" fmla="*/ 481 h 940"/>
                  <a:gd name="T20" fmla="*/ 672 w 721"/>
                  <a:gd name="T21" fmla="*/ 499 h 940"/>
                  <a:gd name="T22" fmla="*/ 669 w 721"/>
                  <a:gd name="T23" fmla="*/ 534 h 940"/>
                  <a:gd name="T24" fmla="*/ 658 w 721"/>
                  <a:gd name="T25" fmla="*/ 561 h 940"/>
                  <a:gd name="T26" fmla="*/ 634 w 721"/>
                  <a:gd name="T27" fmla="*/ 604 h 940"/>
                  <a:gd name="T28" fmla="*/ 630 w 721"/>
                  <a:gd name="T29" fmla="*/ 616 h 940"/>
                  <a:gd name="T30" fmla="*/ 639 w 721"/>
                  <a:gd name="T31" fmla="*/ 642 h 940"/>
                  <a:gd name="T32" fmla="*/ 633 w 721"/>
                  <a:gd name="T33" fmla="*/ 726 h 940"/>
                  <a:gd name="T34" fmla="*/ 642 w 721"/>
                  <a:gd name="T35" fmla="*/ 780 h 940"/>
                  <a:gd name="T36" fmla="*/ 630 w 721"/>
                  <a:gd name="T37" fmla="*/ 809 h 940"/>
                  <a:gd name="T38" fmla="*/ 572 w 721"/>
                  <a:gd name="T39" fmla="*/ 866 h 940"/>
                  <a:gd name="T40" fmla="*/ 517 w 721"/>
                  <a:gd name="T41" fmla="*/ 882 h 940"/>
                  <a:gd name="T42" fmla="*/ 482 w 721"/>
                  <a:gd name="T43" fmla="*/ 910 h 940"/>
                  <a:gd name="T44" fmla="*/ 459 w 721"/>
                  <a:gd name="T45" fmla="*/ 928 h 940"/>
                  <a:gd name="T46" fmla="*/ 381 w 721"/>
                  <a:gd name="T47" fmla="*/ 889 h 940"/>
                  <a:gd name="T48" fmla="*/ 335 w 721"/>
                  <a:gd name="T49" fmla="*/ 866 h 940"/>
                  <a:gd name="T50" fmla="*/ 340 w 721"/>
                  <a:gd name="T51" fmla="*/ 859 h 940"/>
                  <a:gd name="T52" fmla="*/ 350 w 721"/>
                  <a:gd name="T53" fmla="*/ 852 h 940"/>
                  <a:gd name="T54" fmla="*/ 326 w 721"/>
                  <a:gd name="T55" fmla="*/ 817 h 940"/>
                  <a:gd name="T56" fmla="*/ 297 w 721"/>
                  <a:gd name="T57" fmla="*/ 787 h 940"/>
                  <a:gd name="T58" fmla="*/ 282 w 721"/>
                  <a:gd name="T59" fmla="*/ 779 h 940"/>
                  <a:gd name="T60" fmla="*/ 202 w 721"/>
                  <a:gd name="T61" fmla="*/ 707 h 940"/>
                  <a:gd name="T62" fmla="*/ 150 w 721"/>
                  <a:gd name="T63" fmla="*/ 618 h 940"/>
                  <a:gd name="T64" fmla="*/ 130 w 721"/>
                  <a:gd name="T65" fmla="*/ 515 h 940"/>
                  <a:gd name="T66" fmla="*/ 131 w 721"/>
                  <a:gd name="T67" fmla="*/ 481 h 940"/>
                  <a:gd name="T68" fmla="*/ 150 w 721"/>
                  <a:gd name="T69" fmla="*/ 469 h 940"/>
                  <a:gd name="T70" fmla="*/ 153 w 721"/>
                  <a:gd name="T71" fmla="*/ 455 h 940"/>
                  <a:gd name="T72" fmla="*/ 141 w 721"/>
                  <a:gd name="T73" fmla="*/ 458 h 940"/>
                  <a:gd name="T74" fmla="*/ 112 w 721"/>
                  <a:gd name="T75" fmla="*/ 457 h 940"/>
                  <a:gd name="T76" fmla="*/ 34 w 721"/>
                  <a:gd name="T77" fmla="*/ 416 h 940"/>
                  <a:gd name="T78" fmla="*/ 4 w 721"/>
                  <a:gd name="T79" fmla="*/ 371 h 940"/>
                  <a:gd name="T80" fmla="*/ 4 w 721"/>
                  <a:gd name="T81" fmla="*/ 318 h 940"/>
                  <a:gd name="T82" fmla="*/ 34 w 721"/>
                  <a:gd name="T83" fmla="*/ 275 h 940"/>
                  <a:gd name="T84" fmla="*/ 209 w 721"/>
                  <a:gd name="T85" fmla="*/ 213 h 940"/>
                  <a:gd name="T86" fmla="*/ 325 w 721"/>
                  <a:gd name="T87" fmla="*/ 104 h 940"/>
                  <a:gd name="T88" fmla="*/ 428 w 721"/>
                  <a:gd name="T89" fmla="*/ 27 h 940"/>
                  <a:gd name="T90" fmla="*/ 438 w 721"/>
                  <a:gd name="T91" fmla="*/ 39 h 940"/>
                  <a:gd name="T92" fmla="*/ 451 w 721"/>
                  <a:gd name="T93" fmla="*/ 29 h 940"/>
                  <a:gd name="T94" fmla="*/ 438 w 721"/>
                  <a:gd name="T95" fmla="*/ 22 h 940"/>
                  <a:gd name="T96" fmla="*/ 530 w 721"/>
                  <a:gd name="T97" fmla="*/ 0 h 940"/>
                  <a:gd name="T98" fmla="*/ 600 w 721"/>
                  <a:gd name="T99" fmla="*/ 16 h 940"/>
                  <a:gd name="T100" fmla="*/ 638 w 721"/>
                  <a:gd name="T101" fmla="*/ 41 h 9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1" h="940">
                    <a:moveTo>
                      <a:pt x="676" y="92"/>
                    </a:moveTo>
                    <a:lnTo>
                      <a:pt x="676" y="92"/>
                    </a:lnTo>
                    <a:lnTo>
                      <a:pt x="688" y="111"/>
                    </a:lnTo>
                    <a:lnTo>
                      <a:pt x="699" y="131"/>
                    </a:lnTo>
                    <a:lnTo>
                      <a:pt x="708" y="153"/>
                    </a:lnTo>
                    <a:lnTo>
                      <a:pt x="715" y="175"/>
                    </a:lnTo>
                    <a:lnTo>
                      <a:pt x="718" y="178"/>
                    </a:lnTo>
                    <a:lnTo>
                      <a:pt x="721" y="180"/>
                    </a:lnTo>
                    <a:lnTo>
                      <a:pt x="721" y="183"/>
                    </a:lnTo>
                    <a:lnTo>
                      <a:pt x="719" y="186"/>
                    </a:lnTo>
                    <a:lnTo>
                      <a:pt x="715" y="191"/>
                    </a:lnTo>
                    <a:lnTo>
                      <a:pt x="713" y="197"/>
                    </a:lnTo>
                    <a:lnTo>
                      <a:pt x="699" y="215"/>
                    </a:lnTo>
                    <a:lnTo>
                      <a:pt x="685" y="234"/>
                    </a:lnTo>
                    <a:lnTo>
                      <a:pt x="673" y="255"/>
                    </a:lnTo>
                    <a:lnTo>
                      <a:pt x="662" y="276"/>
                    </a:lnTo>
                    <a:lnTo>
                      <a:pt x="658" y="286"/>
                    </a:lnTo>
                    <a:lnTo>
                      <a:pt x="656" y="298"/>
                    </a:lnTo>
                    <a:lnTo>
                      <a:pt x="654" y="309"/>
                    </a:lnTo>
                    <a:lnTo>
                      <a:pt x="653" y="320"/>
                    </a:lnTo>
                    <a:lnTo>
                      <a:pt x="653" y="331"/>
                    </a:lnTo>
                    <a:lnTo>
                      <a:pt x="656" y="343"/>
                    </a:lnTo>
                    <a:lnTo>
                      <a:pt x="660" y="354"/>
                    </a:lnTo>
                    <a:lnTo>
                      <a:pt x="665" y="366"/>
                    </a:lnTo>
                    <a:lnTo>
                      <a:pt x="675" y="386"/>
                    </a:lnTo>
                    <a:lnTo>
                      <a:pt x="679" y="396"/>
                    </a:lnTo>
                    <a:lnTo>
                      <a:pt x="683" y="406"/>
                    </a:lnTo>
                    <a:lnTo>
                      <a:pt x="681" y="411"/>
                    </a:lnTo>
                    <a:lnTo>
                      <a:pt x="679" y="415"/>
                    </a:lnTo>
                    <a:lnTo>
                      <a:pt x="672" y="424"/>
                    </a:lnTo>
                    <a:lnTo>
                      <a:pt x="669" y="428"/>
                    </a:lnTo>
                    <a:lnTo>
                      <a:pt x="668" y="434"/>
                    </a:lnTo>
                    <a:lnTo>
                      <a:pt x="668" y="438"/>
                    </a:lnTo>
                    <a:lnTo>
                      <a:pt x="669" y="444"/>
                    </a:lnTo>
                    <a:lnTo>
                      <a:pt x="673" y="448"/>
                    </a:lnTo>
                    <a:lnTo>
                      <a:pt x="677" y="453"/>
                    </a:lnTo>
                    <a:lnTo>
                      <a:pt x="688" y="458"/>
                    </a:lnTo>
                    <a:lnTo>
                      <a:pt x="699" y="462"/>
                    </a:lnTo>
                    <a:lnTo>
                      <a:pt x="704" y="465"/>
                    </a:lnTo>
                    <a:lnTo>
                      <a:pt x="710" y="467"/>
                    </a:lnTo>
                    <a:lnTo>
                      <a:pt x="708" y="471"/>
                    </a:lnTo>
                    <a:lnTo>
                      <a:pt x="706" y="476"/>
                    </a:lnTo>
                    <a:lnTo>
                      <a:pt x="702" y="478"/>
                    </a:lnTo>
                    <a:lnTo>
                      <a:pt x="696" y="481"/>
                    </a:lnTo>
                    <a:lnTo>
                      <a:pt x="687" y="484"/>
                    </a:lnTo>
                    <a:lnTo>
                      <a:pt x="683" y="486"/>
                    </a:lnTo>
                    <a:lnTo>
                      <a:pt x="679" y="489"/>
                    </a:lnTo>
                    <a:lnTo>
                      <a:pt x="672" y="499"/>
                    </a:lnTo>
                    <a:lnTo>
                      <a:pt x="668" y="508"/>
                    </a:lnTo>
                    <a:lnTo>
                      <a:pt x="667" y="519"/>
                    </a:lnTo>
                    <a:lnTo>
                      <a:pt x="668" y="530"/>
                    </a:lnTo>
                    <a:lnTo>
                      <a:pt x="669" y="534"/>
                    </a:lnTo>
                    <a:lnTo>
                      <a:pt x="669" y="537"/>
                    </a:lnTo>
                    <a:lnTo>
                      <a:pt x="668" y="541"/>
                    </a:lnTo>
                    <a:lnTo>
                      <a:pt x="667" y="545"/>
                    </a:lnTo>
                    <a:lnTo>
                      <a:pt x="662" y="553"/>
                    </a:lnTo>
                    <a:lnTo>
                      <a:pt x="658" y="561"/>
                    </a:lnTo>
                    <a:lnTo>
                      <a:pt x="643" y="610"/>
                    </a:lnTo>
                    <a:lnTo>
                      <a:pt x="642" y="607"/>
                    </a:lnTo>
                    <a:lnTo>
                      <a:pt x="638" y="604"/>
                    </a:lnTo>
                    <a:lnTo>
                      <a:pt x="634" y="604"/>
                    </a:lnTo>
                    <a:lnTo>
                      <a:pt x="631" y="606"/>
                    </a:lnTo>
                    <a:lnTo>
                      <a:pt x="629" y="607"/>
                    </a:lnTo>
                    <a:lnTo>
                      <a:pt x="629" y="611"/>
                    </a:lnTo>
                    <a:lnTo>
                      <a:pt x="630" y="616"/>
                    </a:lnTo>
                    <a:lnTo>
                      <a:pt x="635" y="622"/>
                    </a:lnTo>
                    <a:lnTo>
                      <a:pt x="639" y="629"/>
                    </a:lnTo>
                    <a:lnTo>
                      <a:pt x="641" y="635"/>
                    </a:lnTo>
                    <a:lnTo>
                      <a:pt x="639" y="642"/>
                    </a:lnTo>
                    <a:lnTo>
                      <a:pt x="634" y="676"/>
                    </a:lnTo>
                    <a:lnTo>
                      <a:pt x="633" y="692"/>
                    </a:lnTo>
                    <a:lnTo>
                      <a:pt x="633" y="710"/>
                    </a:lnTo>
                    <a:lnTo>
                      <a:pt x="633" y="726"/>
                    </a:lnTo>
                    <a:lnTo>
                      <a:pt x="635" y="744"/>
                    </a:lnTo>
                    <a:lnTo>
                      <a:pt x="638" y="760"/>
                    </a:lnTo>
                    <a:lnTo>
                      <a:pt x="642" y="775"/>
                    </a:lnTo>
                    <a:lnTo>
                      <a:pt x="642" y="780"/>
                    </a:lnTo>
                    <a:lnTo>
                      <a:pt x="641" y="784"/>
                    </a:lnTo>
                    <a:lnTo>
                      <a:pt x="638" y="793"/>
                    </a:lnTo>
                    <a:lnTo>
                      <a:pt x="634" y="801"/>
                    </a:lnTo>
                    <a:lnTo>
                      <a:pt x="630" y="809"/>
                    </a:lnTo>
                    <a:lnTo>
                      <a:pt x="622" y="824"/>
                    </a:lnTo>
                    <a:lnTo>
                      <a:pt x="611" y="836"/>
                    </a:lnTo>
                    <a:lnTo>
                      <a:pt x="600" y="848"/>
                    </a:lnTo>
                    <a:lnTo>
                      <a:pt x="587" y="858"/>
                    </a:lnTo>
                    <a:lnTo>
                      <a:pt x="572" y="866"/>
                    </a:lnTo>
                    <a:lnTo>
                      <a:pt x="557" y="871"/>
                    </a:lnTo>
                    <a:lnTo>
                      <a:pt x="542" y="877"/>
                    </a:lnTo>
                    <a:lnTo>
                      <a:pt x="526" y="878"/>
                    </a:lnTo>
                    <a:lnTo>
                      <a:pt x="517" y="882"/>
                    </a:lnTo>
                    <a:lnTo>
                      <a:pt x="509" y="886"/>
                    </a:lnTo>
                    <a:lnTo>
                      <a:pt x="501" y="890"/>
                    </a:lnTo>
                    <a:lnTo>
                      <a:pt x="494" y="895"/>
                    </a:lnTo>
                    <a:lnTo>
                      <a:pt x="488" y="902"/>
                    </a:lnTo>
                    <a:lnTo>
                      <a:pt x="482" y="910"/>
                    </a:lnTo>
                    <a:lnTo>
                      <a:pt x="478" y="917"/>
                    </a:lnTo>
                    <a:lnTo>
                      <a:pt x="474" y="927"/>
                    </a:lnTo>
                    <a:lnTo>
                      <a:pt x="473" y="940"/>
                    </a:lnTo>
                    <a:lnTo>
                      <a:pt x="459" y="928"/>
                    </a:lnTo>
                    <a:lnTo>
                      <a:pt x="446" y="916"/>
                    </a:lnTo>
                    <a:lnTo>
                      <a:pt x="431" y="906"/>
                    </a:lnTo>
                    <a:lnTo>
                      <a:pt x="415" y="898"/>
                    </a:lnTo>
                    <a:lnTo>
                      <a:pt x="381" y="889"/>
                    </a:lnTo>
                    <a:lnTo>
                      <a:pt x="364" y="885"/>
                    </a:lnTo>
                    <a:lnTo>
                      <a:pt x="347" y="878"/>
                    </a:lnTo>
                    <a:lnTo>
                      <a:pt x="340" y="872"/>
                    </a:lnTo>
                    <a:lnTo>
                      <a:pt x="335" y="866"/>
                    </a:lnTo>
                    <a:lnTo>
                      <a:pt x="332" y="858"/>
                    </a:lnTo>
                    <a:lnTo>
                      <a:pt x="332" y="849"/>
                    </a:lnTo>
                    <a:lnTo>
                      <a:pt x="337" y="856"/>
                    </a:lnTo>
                    <a:lnTo>
                      <a:pt x="340" y="859"/>
                    </a:lnTo>
                    <a:lnTo>
                      <a:pt x="343" y="859"/>
                    </a:lnTo>
                    <a:lnTo>
                      <a:pt x="344" y="859"/>
                    </a:lnTo>
                    <a:lnTo>
                      <a:pt x="348" y="856"/>
                    </a:lnTo>
                    <a:lnTo>
                      <a:pt x="350" y="852"/>
                    </a:lnTo>
                    <a:lnTo>
                      <a:pt x="348" y="849"/>
                    </a:lnTo>
                    <a:lnTo>
                      <a:pt x="347" y="845"/>
                    </a:lnTo>
                    <a:lnTo>
                      <a:pt x="339" y="830"/>
                    </a:lnTo>
                    <a:lnTo>
                      <a:pt x="326" y="817"/>
                    </a:lnTo>
                    <a:lnTo>
                      <a:pt x="313" y="805"/>
                    </a:lnTo>
                    <a:lnTo>
                      <a:pt x="299" y="793"/>
                    </a:lnTo>
                    <a:lnTo>
                      <a:pt x="298" y="788"/>
                    </a:lnTo>
                    <a:lnTo>
                      <a:pt x="297" y="787"/>
                    </a:lnTo>
                    <a:lnTo>
                      <a:pt x="291" y="784"/>
                    </a:lnTo>
                    <a:lnTo>
                      <a:pt x="286" y="783"/>
                    </a:lnTo>
                    <a:lnTo>
                      <a:pt x="283" y="782"/>
                    </a:lnTo>
                    <a:lnTo>
                      <a:pt x="282" y="779"/>
                    </a:lnTo>
                    <a:lnTo>
                      <a:pt x="263" y="767"/>
                    </a:lnTo>
                    <a:lnTo>
                      <a:pt x="247" y="753"/>
                    </a:lnTo>
                    <a:lnTo>
                      <a:pt x="230" y="738"/>
                    </a:lnTo>
                    <a:lnTo>
                      <a:pt x="215" y="723"/>
                    </a:lnTo>
                    <a:lnTo>
                      <a:pt x="202" y="707"/>
                    </a:lnTo>
                    <a:lnTo>
                      <a:pt x="190" y="690"/>
                    </a:lnTo>
                    <a:lnTo>
                      <a:pt x="177" y="673"/>
                    </a:lnTo>
                    <a:lnTo>
                      <a:pt x="168" y="654"/>
                    </a:lnTo>
                    <a:lnTo>
                      <a:pt x="159" y="637"/>
                    </a:lnTo>
                    <a:lnTo>
                      <a:pt x="150" y="618"/>
                    </a:lnTo>
                    <a:lnTo>
                      <a:pt x="144" y="597"/>
                    </a:lnTo>
                    <a:lnTo>
                      <a:pt x="138" y="577"/>
                    </a:lnTo>
                    <a:lnTo>
                      <a:pt x="134" y="557"/>
                    </a:lnTo>
                    <a:lnTo>
                      <a:pt x="131" y="537"/>
                    </a:lnTo>
                    <a:lnTo>
                      <a:pt x="130" y="515"/>
                    </a:lnTo>
                    <a:lnTo>
                      <a:pt x="130" y="493"/>
                    </a:lnTo>
                    <a:lnTo>
                      <a:pt x="131" y="489"/>
                    </a:lnTo>
                    <a:lnTo>
                      <a:pt x="131" y="485"/>
                    </a:lnTo>
                    <a:lnTo>
                      <a:pt x="131" y="481"/>
                    </a:lnTo>
                    <a:lnTo>
                      <a:pt x="133" y="477"/>
                    </a:lnTo>
                    <a:lnTo>
                      <a:pt x="141" y="474"/>
                    </a:lnTo>
                    <a:lnTo>
                      <a:pt x="148" y="470"/>
                    </a:lnTo>
                    <a:lnTo>
                      <a:pt x="150" y="469"/>
                    </a:lnTo>
                    <a:lnTo>
                      <a:pt x="153" y="466"/>
                    </a:lnTo>
                    <a:lnTo>
                      <a:pt x="156" y="462"/>
                    </a:lnTo>
                    <a:lnTo>
                      <a:pt x="156" y="458"/>
                    </a:lnTo>
                    <a:lnTo>
                      <a:pt x="153" y="455"/>
                    </a:lnTo>
                    <a:lnTo>
                      <a:pt x="150" y="454"/>
                    </a:lnTo>
                    <a:lnTo>
                      <a:pt x="148" y="453"/>
                    </a:lnTo>
                    <a:lnTo>
                      <a:pt x="145" y="454"/>
                    </a:lnTo>
                    <a:lnTo>
                      <a:pt x="141" y="458"/>
                    </a:lnTo>
                    <a:lnTo>
                      <a:pt x="137" y="459"/>
                    </a:lnTo>
                    <a:lnTo>
                      <a:pt x="134" y="459"/>
                    </a:lnTo>
                    <a:lnTo>
                      <a:pt x="129" y="459"/>
                    </a:lnTo>
                    <a:lnTo>
                      <a:pt x="121" y="458"/>
                    </a:lnTo>
                    <a:lnTo>
                      <a:pt x="112" y="457"/>
                    </a:lnTo>
                    <a:lnTo>
                      <a:pt x="80" y="443"/>
                    </a:lnTo>
                    <a:lnTo>
                      <a:pt x="64" y="435"/>
                    </a:lnTo>
                    <a:lnTo>
                      <a:pt x="47" y="427"/>
                    </a:lnTo>
                    <a:lnTo>
                      <a:pt x="34" y="416"/>
                    </a:lnTo>
                    <a:lnTo>
                      <a:pt x="22" y="404"/>
                    </a:lnTo>
                    <a:lnTo>
                      <a:pt x="16" y="396"/>
                    </a:lnTo>
                    <a:lnTo>
                      <a:pt x="11" y="389"/>
                    </a:lnTo>
                    <a:lnTo>
                      <a:pt x="8" y="381"/>
                    </a:lnTo>
                    <a:lnTo>
                      <a:pt x="4" y="371"/>
                    </a:lnTo>
                    <a:lnTo>
                      <a:pt x="1" y="358"/>
                    </a:lnTo>
                    <a:lnTo>
                      <a:pt x="0" y="344"/>
                    </a:lnTo>
                    <a:lnTo>
                      <a:pt x="1" y="331"/>
                    </a:lnTo>
                    <a:lnTo>
                      <a:pt x="4" y="318"/>
                    </a:lnTo>
                    <a:lnTo>
                      <a:pt x="10" y="306"/>
                    </a:lnTo>
                    <a:lnTo>
                      <a:pt x="16" y="295"/>
                    </a:lnTo>
                    <a:lnTo>
                      <a:pt x="24" y="285"/>
                    </a:lnTo>
                    <a:lnTo>
                      <a:pt x="34" y="275"/>
                    </a:lnTo>
                    <a:lnTo>
                      <a:pt x="58" y="266"/>
                    </a:lnTo>
                    <a:lnTo>
                      <a:pt x="84" y="256"/>
                    </a:lnTo>
                    <a:lnTo>
                      <a:pt x="134" y="240"/>
                    </a:lnTo>
                    <a:lnTo>
                      <a:pt x="184" y="222"/>
                    </a:lnTo>
                    <a:lnTo>
                      <a:pt x="209" y="213"/>
                    </a:lnTo>
                    <a:lnTo>
                      <a:pt x="233" y="202"/>
                    </a:lnTo>
                    <a:lnTo>
                      <a:pt x="278" y="153"/>
                    </a:lnTo>
                    <a:lnTo>
                      <a:pt x="301" y="129"/>
                    </a:lnTo>
                    <a:lnTo>
                      <a:pt x="325" y="104"/>
                    </a:lnTo>
                    <a:lnTo>
                      <a:pt x="348" y="83"/>
                    </a:lnTo>
                    <a:lnTo>
                      <a:pt x="374" y="61"/>
                    </a:lnTo>
                    <a:lnTo>
                      <a:pt x="401" y="43"/>
                    </a:lnTo>
                    <a:lnTo>
                      <a:pt x="415" y="35"/>
                    </a:lnTo>
                    <a:lnTo>
                      <a:pt x="428" y="27"/>
                    </a:lnTo>
                    <a:lnTo>
                      <a:pt x="431" y="34"/>
                    </a:lnTo>
                    <a:lnTo>
                      <a:pt x="434" y="38"/>
                    </a:lnTo>
                    <a:lnTo>
                      <a:pt x="438" y="39"/>
                    </a:lnTo>
                    <a:lnTo>
                      <a:pt x="444" y="39"/>
                    </a:lnTo>
                    <a:lnTo>
                      <a:pt x="450" y="35"/>
                    </a:lnTo>
                    <a:lnTo>
                      <a:pt x="451" y="31"/>
                    </a:lnTo>
                    <a:lnTo>
                      <a:pt x="451" y="29"/>
                    </a:lnTo>
                    <a:lnTo>
                      <a:pt x="448" y="29"/>
                    </a:lnTo>
                    <a:lnTo>
                      <a:pt x="446" y="29"/>
                    </a:lnTo>
                    <a:lnTo>
                      <a:pt x="440" y="27"/>
                    </a:lnTo>
                    <a:lnTo>
                      <a:pt x="438" y="26"/>
                    </a:lnTo>
                    <a:lnTo>
                      <a:pt x="438" y="22"/>
                    </a:lnTo>
                    <a:lnTo>
                      <a:pt x="458" y="12"/>
                    </a:lnTo>
                    <a:lnTo>
                      <a:pt x="481" y="6"/>
                    </a:lnTo>
                    <a:lnTo>
                      <a:pt x="505" y="1"/>
                    </a:lnTo>
                    <a:lnTo>
                      <a:pt x="530" y="0"/>
                    </a:lnTo>
                    <a:lnTo>
                      <a:pt x="554" y="3"/>
                    </a:lnTo>
                    <a:lnTo>
                      <a:pt x="566" y="4"/>
                    </a:lnTo>
                    <a:lnTo>
                      <a:pt x="578" y="7"/>
                    </a:lnTo>
                    <a:lnTo>
                      <a:pt x="589" y="11"/>
                    </a:lnTo>
                    <a:lnTo>
                      <a:pt x="600" y="16"/>
                    </a:lnTo>
                    <a:lnTo>
                      <a:pt x="611" y="22"/>
                    </a:lnTo>
                    <a:lnTo>
                      <a:pt x="620" y="27"/>
                    </a:lnTo>
                    <a:lnTo>
                      <a:pt x="630" y="34"/>
                    </a:lnTo>
                    <a:lnTo>
                      <a:pt x="638" y="41"/>
                    </a:lnTo>
                    <a:lnTo>
                      <a:pt x="645" y="49"/>
                    </a:lnTo>
                    <a:lnTo>
                      <a:pt x="652" y="57"/>
                    </a:lnTo>
                    <a:lnTo>
                      <a:pt x="665" y="75"/>
                    </a:lnTo>
                    <a:lnTo>
                      <a:pt x="676"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46" name="Freeform 38"/>
              <p:cNvSpPr>
                <a:spLocks/>
              </p:cNvSpPr>
              <p:nvPr/>
            </p:nvSpPr>
            <p:spPr bwMode="auto">
              <a:xfrm>
                <a:off x="4093" y="1691"/>
                <a:ext cx="153" cy="160"/>
              </a:xfrm>
              <a:custGeom>
                <a:avLst/>
                <a:gdLst>
                  <a:gd name="T0" fmla="*/ 94 w 153"/>
                  <a:gd name="T1" fmla="*/ 8 h 160"/>
                  <a:gd name="T2" fmla="*/ 98 w 153"/>
                  <a:gd name="T3" fmla="*/ 14 h 160"/>
                  <a:gd name="T4" fmla="*/ 95 w 153"/>
                  <a:gd name="T5" fmla="*/ 21 h 160"/>
                  <a:gd name="T6" fmla="*/ 92 w 153"/>
                  <a:gd name="T7" fmla="*/ 25 h 160"/>
                  <a:gd name="T8" fmla="*/ 81 w 153"/>
                  <a:gd name="T9" fmla="*/ 34 h 160"/>
                  <a:gd name="T10" fmla="*/ 76 w 153"/>
                  <a:gd name="T11" fmla="*/ 40 h 160"/>
                  <a:gd name="T12" fmla="*/ 73 w 153"/>
                  <a:gd name="T13" fmla="*/ 48 h 160"/>
                  <a:gd name="T14" fmla="*/ 79 w 153"/>
                  <a:gd name="T15" fmla="*/ 52 h 160"/>
                  <a:gd name="T16" fmla="*/ 96 w 153"/>
                  <a:gd name="T17" fmla="*/ 59 h 160"/>
                  <a:gd name="T18" fmla="*/ 113 w 153"/>
                  <a:gd name="T19" fmla="*/ 67 h 160"/>
                  <a:gd name="T20" fmla="*/ 118 w 153"/>
                  <a:gd name="T21" fmla="*/ 71 h 160"/>
                  <a:gd name="T22" fmla="*/ 117 w 153"/>
                  <a:gd name="T23" fmla="*/ 78 h 160"/>
                  <a:gd name="T24" fmla="*/ 114 w 153"/>
                  <a:gd name="T25" fmla="*/ 91 h 160"/>
                  <a:gd name="T26" fmla="*/ 115 w 153"/>
                  <a:gd name="T27" fmla="*/ 99 h 160"/>
                  <a:gd name="T28" fmla="*/ 133 w 153"/>
                  <a:gd name="T29" fmla="*/ 121 h 160"/>
                  <a:gd name="T30" fmla="*/ 153 w 153"/>
                  <a:gd name="T31" fmla="*/ 143 h 160"/>
                  <a:gd name="T32" fmla="*/ 137 w 153"/>
                  <a:gd name="T33" fmla="*/ 145 h 160"/>
                  <a:gd name="T34" fmla="*/ 107 w 153"/>
                  <a:gd name="T35" fmla="*/ 153 h 160"/>
                  <a:gd name="T36" fmla="*/ 94 w 153"/>
                  <a:gd name="T37" fmla="*/ 160 h 160"/>
                  <a:gd name="T38" fmla="*/ 95 w 153"/>
                  <a:gd name="T39" fmla="*/ 145 h 160"/>
                  <a:gd name="T40" fmla="*/ 95 w 153"/>
                  <a:gd name="T41" fmla="*/ 139 h 160"/>
                  <a:gd name="T42" fmla="*/ 91 w 153"/>
                  <a:gd name="T43" fmla="*/ 133 h 160"/>
                  <a:gd name="T44" fmla="*/ 87 w 153"/>
                  <a:gd name="T45" fmla="*/ 133 h 160"/>
                  <a:gd name="T46" fmla="*/ 81 w 153"/>
                  <a:gd name="T47" fmla="*/ 139 h 160"/>
                  <a:gd name="T48" fmla="*/ 80 w 153"/>
                  <a:gd name="T49" fmla="*/ 141 h 160"/>
                  <a:gd name="T50" fmla="*/ 57 w 153"/>
                  <a:gd name="T51" fmla="*/ 92 h 160"/>
                  <a:gd name="T52" fmla="*/ 38 w 153"/>
                  <a:gd name="T53" fmla="*/ 59 h 160"/>
                  <a:gd name="T54" fmla="*/ 14 w 153"/>
                  <a:gd name="T55" fmla="*/ 26 h 160"/>
                  <a:gd name="T56" fmla="*/ 0 w 153"/>
                  <a:gd name="T57" fmla="*/ 11 h 160"/>
                  <a:gd name="T58" fmla="*/ 35 w 153"/>
                  <a:gd name="T59" fmla="*/ 2 h 160"/>
                  <a:gd name="T60" fmla="*/ 60 w 153"/>
                  <a:gd name="T61" fmla="*/ 0 h 160"/>
                  <a:gd name="T62" fmla="*/ 83 w 153"/>
                  <a:gd name="T63" fmla="*/ 3 h 1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60">
                    <a:moveTo>
                      <a:pt x="94" y="8"/>
                    </a:moveTo>
                    <a:lnTo>
                      <a:pt x="94" y="8"/>
                    </a:lnTo>
                    <a:lnTo>
                      <a:pt x="96" y="11"/>
                    </a:lnTo>
                    <a:lnTo>
                      <a:pt x="98" y="14"/>
                    </a:lnTo>
                    <a:lnTo>
                      <a:pt x="96" y="18"/>
                    </a:lnTo>
                    <a:lnTo>
                      <a:pt x="95" y="21"/>
                    </a:lnTo>
                    <a:lnTo>
                      <a:pt x="92" y="25"/>
                    </a:lnTo>
                    <a:lnTo>
                      <a:pt x="90" y="27"/>
                    </a:lnTo>
                    <a:lnTo>
                      <a:pt x="81" y="34"/>
                    </a:lnTo>
                    <a:lnTo>
                      <a:pt x="77" y="37"/>
                    </a:lnTo>
                    <a:lnTo>
                      <a:pt x="76" y="40"/>
                    </a:lnTo>
                    <a:lnTo>
                      <a:pt x="73" y="44"/>
                    </a:lnTo>
                    <a:lnTo>
                      <a:pt x="73" y="48"/>
                    </a:lnTo>
                    <a:lnTo>
                      <a:pt x="79" y="52"/>
                    </a:lnTo>
                    <a:lnTo>
                      <a:pt x="84" y="55"/>
                    </a:lnTo>
                    <a:lnTo>
                      <a:pt x="96" y="59"/>
                    </a:lnTo>
                    <a:lnTo>
                      <a:pt x="107" y="63"/>
                    </a:lnTo>
                    <a:lnTo>
                      <a:pt x="113" y="67"/>
                    </a:lnTo>
                    <a:lnTo>
                      <a:pt x="118" y="71"/>
                    </a:lnTo>
                    <a:lnTo>
                      <a:pt x="118" y="74"/>
                    </a:lnTo>
                    <a:lnTo>
                      <a:pt x="117" y="78"/>
                    </a:lnTo>
                    <a:lnTo>
                      <a:pt x="115" y="84"/>
                    </a:lnTo>
                    <a:lnTo>
                      <a:pt x="114" y="91"/>
                    </a:lnTo>
                    <a:lnTo>
                      <a:pt x="114" y="95"/>
                    </a:lnTo>
                    <a:lnTo>
                      <a:pt x="115" y="99"/>
                    </a:lnTo>
                    <a:lnTo>
                      <a:pt x="133" y="121"/>
                    </a:lnTo>
                    <a:lnTo>
                      <a:pt x="142" y="132"/>
                    </a:lnTo>
                    <a:lnTo>
                      <a:pt x="153" y="143"/>
                    </a:lnTo>
                    <a:lnTo>
                      <a:pt x="137" y="145"/>
                    </a:lnTo>
                    <a:lnTo>
                      <a:pt x="121" y="148"/>
                    </a:lnTo>
                    <a:lnTo>
                      <a:pt x="107" y="153"/>
                    </a:lnTo>
                    <a:lnTo>
                      <a:pt x="94" y="160"/>
                    </a:lnTo>
                    <a:lnTo>
                      <a:pt x="94" y="153"/>
                    </a:lnTo>
                    <a:lnTo>
                      <a:pt x="95" y="145"/>
                    </a:lnTo>
                    <a:lnTo>
                      <a:pt x="96" y="141"/>
                    </a:lnTo>
                    <a:lnTo>
                      <a:pt x="95" y="139"/>
                    </a:lnTo>
                    <a:lnTo>
                      <a:pt x="94" y="134"/>
                    </a:lnTo>
                    <a:lnTo>
                      <a:pt x="91" y="133"/>
                    </a:lnTo>
                    <a:lnTo>
                      <a:pt x="87" y="133"/>
                    </a:lnTo>
                    <a:lnTo>
                      <a:pt x="83" y="136"/>
                    </a:lnTo>
                    <a:lnTo>
                      <a:pt x="81" y="139"/>
                    </a:lnTo>
                    <a:lnTo>
                      <a:pt x="80" y="141"/>
                    </a:lnTo>
                    <a:lnTo>
                      <a:pt x="67" y="109"/>
                    </a:lnTo>
                    <a:lnTo>
                      <a:pt x="57" y="92"/>
                    </a:lnTo>
                    <a:lnTo>
                      <a:pt x="48" y="75"/>
                    </a:lnTo>
                    <a:lnTo>
                      <a:pt x="38" y="59"/>
                    </a:lnTo>
                    <a:lnTo>
                      <a:pt x="26" y="42"/>
                    </a:lnTo>
                    <a:lnTo>
                      <a:pt x="14" y="26"/>
                    </a:lnTo>
                    <a:lnTo>
                      <a:pt x="0" y="11"/>
                    </a:lnTo>
                    <a:lnTo>
                      <a:pt x="23" y="4"/>
                    </a:lnTo>
                    <a:lnTo>
                      <a:pt x="35" y="2"/>
                    </a:lnTo>
                    <a:lnTo>
                      <a:pt x="48" y="0"/>
                    </a:lnTo>
                    <a:lnTo>
                      <a:pt x="60" y="0"/>
                    </a:lnTo>
                    <a:lnTo>
                      <a:pt x="72" y="0"/>
                    </a:lnTo>
                    <a:lnTo>
                      <a:pt x="83" y="3"/>
                    </a:lnTo>
                    <a:lnTo>
                      <a:pt x="94" y="8"/>
                    </a:lnTo>
                    <a:close/>
                  </a:path>
                </a:pathLst>
              </a:custGeom>
              <a:solidFill>
                <a:srgbClr val="6552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47" name="Freeform 39"/>
              <p:cNvSpPr>
                <a:spLocks/>
              </p:cNvSpPr>
              <p:nvPr/>
            </p:nvSpPr>
            <p:spPr bwMode="auto">
              <a:xfrm>
                <a:off x="4093" y="1691"/>
                <a:ext cx="153" cy="160"/>
              </a:xfrm>
              <a:custGeom>
                <a:avLst/>
                <a:gdLst>
                  <a:gd name="T0" fmla="*/ 94 w 153"/>
                  <a:gd name="T1" fmla="*/ 8 h 160"/>
                  <a:gd name="T2" fmla="*/ 98 w 153"/>
                  <a:gd name="T3" fmla="*/ 14 h 160"/>
                  <a:gd name="T4" fmla="*/ 95 w 153"/>
                  <a:gd name="T5" fmla="*/ 21 h 160"/>
                  <a:gd name="T6" fmla="*/ 92 w 153"/>
                  <a:gd name="T7" fmla="*/ 25 h 160"/>
                  <a:gd name="T8" fmla="*/ 81 w 153"/>
                  <a:gd name="T9" fmla="*/ 34 h 160"/>
                  <a:gd name="T10" fmla="*/ 76 w 153"/>
                  <a:gd name="T11" fmla="*/ 40 h 160"/>
                  <a:gd name="T12" fmla="*/ 73 w 153"/>
                  <a:gd name="T13" fmla="*/ 48 h 160"/>
                  <a:gd name="T14" fmla="*/ 79 w 153"/>
                  <a:gd name="T15" fmla="*/ 52 h 160"/>
                  <a:gd name="T16" fmla="*/ 96 w 153"/>
                  <a:gd name="T17" fmla="*/ 59 h 160"/>
                  <a:gd name="T18" fmla="*/ 113 w 153"/>
                  <a:gd name="T19" fmla="*/ 67 h 160"/>
                  <a:gd name="T20" fmla="*/ 118 w 153"/>
                  <a:gd name="T21" fmla="*/ 71 h 160"/>
                  <a:gd name="T22" fmla="*/ 117 w 153"/>
                  <a:gd name="T23" fmla="*/ 78 h 160"/>
                  <a:gd name="T24" fmla="*/ 114 w 153"/>
                  <a:gd name="T25" fmla="*/ 91 h 160"/>
                  <a:gd name="T26" fmla="*/ 115 w 153"/>
                  <a:gd name="T27" fmla="*/ 99 h 160"/>
                  <a:gd name="T28" fmla="*/ 133 w 153"/>
                  <a:gd name="T29" fmla="*/ 121 h 160"/>
                  <a:gd name="T30" fmla="*/ 153 w 153"/>
                  <a:gd name="T31" fmla="*/ 143 h 160"/>
                  <a:gd name="T32" fmla="*/ 137 w 153"/>
                  <a:gd name="T33" fmla="*/ 145 h 160"/>
                  <a:gd name="T34" fmla="*/ 107 w 153"/>
                  <a:gd name="T35" fmla="*/ 153 h 160"/>
                  <a:gd name="T36" fmla="*/ 94 w 153"/>
                  <a:gd name="T37" fmla="*/ 160 h 160"/>
                  <a:gd name="T38" fmla="*/ 95 w 153"/>
                  <a:gd name="T39" fmla="*/ 145 h 160"/>
                  <a:gd name="T40" fmla="*/ 95 w 153"/>
                  <a:gd name="T41" fmla="*/ 139 h 160"/>
                  <a:gd name="T42" fmla="*/ 91 w 153"/>
                  <a:gd name="T43" fmla="*/ 133 h 160"/>
                  <a:gd name="T44" fmla="*/ 87 w 153"/>
                  <a:gd name="T45" fmla="*/ 133 h 160"/>
                  <a:gd name="T46" fmla="*/ 81 w 153"/>
                  <a:gd name="T47" fmla="*/ 139 h 160"/>
                  <a:gd name="T48" fmla="*/ 80 w 153"/>
                  <a:gd name="T49" fmla="*/ 141 h 160"/>
                  <a:gd name="T50" fmla="*/ 57 w 153"/>
                  <a:gd name="T51" fmla="*/ 92 h 160"/>
                  <a:gd name="T52" fmla="*/ 38 w 153"/>
                  <a:gd name="T53" fmla="*/ 59 h 160"/>
                  <a:gd name="T54" fmla="*/ 14 w 153"/>
                  <a:gd name="T55" fmla="*/ 26 h 160"/>
                  <a:gd name="T56" fmla="*/ 0 w 153"/>
                  <a:gd name="T57" fmla="*/ 11 h 160"/>
                  <a:gd name="T58" fmla="*/ 35 w 153"/>
                  <a:gd name="T59" fmla="*/ 2 h 160"/>
                  <a:gd name="T60" fmla="*/ 60 w 153"/>
                  <a:gd name="T61" fmla="*/ 0 h 160"/>
                  <a:gd name="T62" fmla="*/ 83 w 153"/>
                  <a:gd name="T63" fmla="*/ 3 h 1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60">
                    <a:moveTo>
                      <a:pt x="94" y="8"/>
                    </a:moveTo>
                    <a:lnTo>
                      <a:pt x="94" y="8"/>
                    </a:lnTo>
                    <a:lnTo>
                      <a:pt x="96" y="11"/>
                    </a:lnTo>
                    <a:lnTo>
                      <a:pt x="98" y="14"/>
                    </a:lnTo>
                    <a:lnTo>
                      <a:pt x="96" y="18"/>
                    </a:lnTo>
                    <a:lnTo>
                      <a:pt x="95" y="21"/>
                    </a:lnTo>
                    <a:lnTo>
                      <a:pt x="92" y="25"/>
                    </a:lnTo>
                    <a:lnTo>
                      <a:pt x="90" y="27"/>
                    </a:lnTo>
                    <a:lnTo>
                      <a:pt x="81" y="34"/>
                    </a:lnTo>
                    <a:lnTo>
                      <a:pt x="77" y="37"/>
                    </a:lnTo>
                    <a:lnTo>
                      <a:pt x="76" y="40"/>
                    </a:lnTo>
                    <a:lnTo>
                      <a:pt x="73" y="44"/>
                    </a:lnTo>
                    <a:lnTo>
                      <a:pt x="73" y="48"/>
                    </a:lnTo>
                    <a:lnTo>
                      <a:pt x="79" y="52"/>
                    </a:lnTo>
                    <a:lnTo>
                      <a:pt x="84" y="55"/>
                    </a:lnTo>
                    <a:lnTo>
                      <a:pt x="96" y="59"/>
                    </a:lnTo>
                    <a:lnTo>
                      <a:pt x="107" y="63"/>
                    </a:lnTo>
                    <a:lnTo>
                      <a:pt x="113" y="67"/>
                    </a:lnTo>
                    <a:lnTo>
                      <a:pt x="118" y="71"/>
                    </a:lnTo>
                    <a:lnTo>
                      <a:pt x="118" y="74"/>
                    </a:lnTo>
                    <a:lnTo>
                      <a:pt x="117" y="78"/>
                    </a:lnTo>
                    <a:lnTo>
                      <a:pt x="115" y="84"/>
                    </a:lnTo>
                    <a:lnTo>
                      <a:pt x="114" y="91"/>
                    </a:lnTo>
                    <a:lnTo>
                      <a:pt x="114" y="95"/>
                    </a:lnTo>
                    <a:lnTo>
                      <a:pt x="115" y="99"/>
                    </a:lnTo>
                    <a:lnTo>
                      <a:pt x="133" y="121"/>
                    </a:lnTo>
                    <a:lnTo>
                      <a:pt x="142" y="132"/>
                    </a:lnTo>
                    <a:lnTo>
                      <a:pt x="153" y="143"/>
                    </a:lnTo>
                    <a:lnTo>
                      <a:pt x="137" y="145"/>
                    </a:lnTo>
                    <a:lnTo>
                      <a:pt x="121" y="148"/>
                    </a:lnTo>
                    <a:lnTo>
                      <a:pt x="107" y="153"/>
                    </a:lnTo>
                    <a:lnTo>
                      <a:pt x="94" y="160"/>
                    </a:lnTo>
                    <a:lnTo>
                      <a:pt x="94" y="153"/>
                    </a:lnTo>
                    <a:lnTo>
                      <a:pt x="95" y="145"/>
                    </a:lnTo>
                    <a:lnTo>
                      <a:pt x="96" y="141"/>
                    </a:lnTo>
                    <a:lnTo>
                      <a:pt x="95" y="139"/>
                    </a:lnTo>
                    <a:lnTo>
                      <a:pt x="94" y="134"/>
                    </a:lnTo>
                    <a:lnTo>
                      <a:pt x="91" y="133"/>
                    </a:lnTo>
                    <a:lnTo>
                      <a:pt x="87" y="133"/>
                    </a:lnTo>
                    <a:lnTo>
                      <a:pt x="83" y="136"/>
                    </a:lnTo>
                    <a:lnTo>
                      <a:pt x="81" y="139"/>
                    </a:lnTo>
                    <a:lnTo>
                      <a:pt x="80" y="141"/>
                    </a:lnTo>
                    <a:lnTo>
                      <a:pt x="67" y="109"/>
                    </a:lnTo>
                    <a:lnTo>
                      <a:pt x="57" y="92"/>
                    </a:lnTo>
                    <a:lnTo>
                      <a:pt x="48" y="75"/>
                    </a:lnTo>
                    <a:lnTo>
                      <a:pt x="38" y="59"/>
                    </a:lnTo>
                    <a:lnTo>
                      <a:pt x="26" y="42"/>
                    </a:lnTo>
                    <a:lnTo>
                      <a:pt x="14" y="26"/>
                    </a:lnTo>
                    <a:lnTo>
                      <a:pt x="0" y="11"/>
                    </a:lnTo>
                    <a:lnTo>
                      <a:pt x="23" y="4"/>
                    </a:lnTo>
                    <a:lnTo>
                      <a:pt x="35" y="2"/>
                    </a:lnTo>
                    <a:lnTo>
                      <a:pt x="48" y="0"/>
                    </a:lnTo>
                    <a:lnTo>
                      <a:pt x="60" y="0"/>
                    </a:lnTo>
                    <a:lnTo>
                      <a:pt x="72" y="0"/>
                    </a:lnTo>
                    <a:lnTo>
                      <a:pt x="83" y="3"/>
                    </a:lnTo>
                    <a:lnTo>
                      <a:pt x="94"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48" name="Freeform 40"/>
              <p:cNvSpPr>
                <a:spLocks/>
              </p:cNvSpPr>
              <p:nvPr/>
            </p:nvSpPr>
            <p:spPr bwMode="auto">
              <a:xfrm>
                <a:off x="4563" y="1705"/>
                <a:ext cx="157" cy="172"/>
              </a:xfrm>
              <a:custGeom>
                <a:avLst/>
                <a:gdLst>
                  <a:gd name="T0" fmla="*/ 106 w 157"/>
                  <a:gd name="T1" fmla="*/ 7 h 172"/>
                  <a:gd name="T2" fmla="*/ 110 w 157"/>
                  <a:gd name="T3" fmla="*/ 31 h 172"/>
                  <a:gd name="T4" fmla="*/ 114 w 157"/>
                  <a:gd name="T5" fmla="*/ 41 h 172"/>
                  <a:gd name="T6" fmla="*/ 126 w 157"/>
                  <a:gd name="T7" fmla="*/ 45 h 172"/>
                  <a:gd name="T8" fmla="*/ 134 w 157"/>
                  <a:gd name="T9" fmla="*/ 49 h 172"/>
                  <a:gd name="T10" fmla="*/ 151 w 157"/>
                  <a:gd name="T11" fmla="*/ 62 h 172"/>
                  <a:gd name="T12" fmla="*/ 157 w 157"/>
                  <a:gd name="T13" fmla="*/ 69 h 172"/>
                  <a:gd name="T14" fmla="*/ 151 w 157"/>
                  <a:gd name="T15" fmla="*/ 81 h 172"/>
                  <a:gd name="T16" fmla="*/ 130 w 157"/>
                  <a:gd name="T17" fmla="*/ 101 h 172"/>
                  <a:gd name="T18" fmla="*/ 124 w 157"/>
                  <a:gd name="T19" fmla="*/ 114 h 172"/>
                  <a:gd name="T20" fmla="*/ 121 w 157"/>
                  <a:gd name="T21" fmla="*/ 129 h 172"/>
                  <a:gd name="T22" fmla="*/ 113 w 157"/>
                  <a:gd name="T23" fmla="*/ 158 h 172"/>
                  <a:gd name="T24" fmla="*/ 106 w 157"/>
                  <a:gd name="T25" fmla="*/ 172 h 172"/>
                  <a:gd name="T26" fmla="*/ 100 w 157"/>
                  <a:gd name="T27" fmla="*/ 172 h 172"/>
                  <a:gd name="T28" fmla="*/ 90 w 157"/>
                  <a:gd name="T29" fmla="*/ 162 h 172"/>
                  <a:gd name="T30" fmla="*/ 77 w 157"/>
                  <a:gd name="T31" fmla="*/ 148 h 172"/>
                  <a:gd name="T32" fmla="*/ 75 w 157"/>
                  <a:gd name="T33" fmla="*/ 143 h 172"/>
                  <a:gd name="T34" fmla="*/ 64 w 157"/>
                  <a:gd name="T35" fmla="*/ 137 h 172"/>
                  <a:gd name="T36" fmla="*/ 46 w 157"/>
                  <a:gd name="T37" fmla="*/ 135 h 172"/>
                  <a:gd name="T38" fmla="*/ 18 w 157"/>
                  <a:gd name="T39" fmla="*/ 138 h 172"/>
                  <a:gd name="T40" fmla="*/ 8 w 157"/>
                  <a:gd name="T41" fmla="*/ 137 h 172"/>
                  <a:gd name="T42" fmla="*/ 3 w 157"/>
                  <a:gd name="T43" fmla="*/ 135 h 172"/>
                  <a:gd name="T44" fmla="*/ 0 w 157"/>
                  <a:gd name="T45" fmla="*/ 130 h 172"/>
                  <a:gd name="T46" fmla="*/ 2 w 157"/>
                  <a:gd name="T47" fmla="*/ 118 h 172"/>
                  <a:gd name="T48" fmla="*/ 25 w 157"/>
                  <a:gd name="T49" fmla="*/ 76 h 172"/>
                  <a:gd name="T50" fmla="*/ 22 w 157"/>
                  <a:gd name="T51" fmla="*/ 64 h 172"/>
                  <a:gd name="T52" fmla="*/ 11 w 157"/>
                  <a:gd name="T53" fmla="*/ 46 h 172"/>
                  <a:gd name="T54" fmla="*/ 10 w 157"/>
                  <a:gd name="T55" fmla="*/ 35 h 172"/>
                  <a:gd name="T56" fmla="*/ 63 w 157"/>
                  <a:gd name="T57" fmla="*/ 30 h 172"/>
                  <a:gd name="T58" fmla="*/ 71 w 157"/>
                  <a:gd name="T59" fmla="*/ 20 h 172"/>
                  <a:gd name="T60" fmla="*/ 84 w 157"/>
                  <a:gd name="T61" fmla="*/ 7 h 172"/>
                  <a:gd name="T62" fmla="*/ 94 w 157"/>
                  <a:gd name="T63" fmla="*/ 1 h 172"/>
                  <a:gd name="T64" fmla="*/ 106 w 157"/>
                  <a:gd name="T65" fmla="*/ 7 h 1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7" h="172">
                    <a:moveTo>
                      <a:pt x="106" y="7"/>
                    </a:moveTo>
                    <a:lnTo>
                      <a:pt x="106" y="7"/>
                    </a:lnTo>
                    <a:lnTo>
                      <a:pt x="107" y="19"/>
                    </a:lnTo>
                    <a:lnTo>
                      <a:pt x="110" y="31"/>
                    </a:lnTo>
                    <a:lnTo>
                      <a:pt x="111" y="36"/>
                    </a:lnTo>
                    <a:lnTo>
                      <a:pt x="114" y="41"/>
                    </a:lnTo>
                    <a:lnTo>
                      <a:pt x="119" y="43"/>
                    </a:lnTo>
                    <a:lnTo>
                      <a:pt x="126" y="45"/>
                    </a:lnTo>
                    <a:lnTo>
                      <a:pt x="134" y="49"/>
                    </a:lnTo>
                    <a:lnTo>
                      <a:pt x="144" y="55"/>
                    </a:lnTo>
                    <a:lnTo>
                      <a:pt x="151" y="62"/>
                    </a:lnTo>
                    <a:lnTo>
                      <a:pt x="157" y="69"/>
                    </a:lnTo>
                    <a:lnTo>
                      <a:pt x="155" y="76"/>
                    </a:lnTo>
                    <a:lnTo>
                      <a:pt x="151" y="81"/>
                    </a:lnTo>
                    <a:lnTo>
                      <a:pt x="141" y="91"/>
                    </a:lnTo>
                    <a:lnTo>
                      <a:pt x="130" y="101"/>
                    </a:lnTo>
                    <a:lnTo>
                      <a:pt x="126" y="107"/>
                    </a:lnTo>
                    <a:lnTo>
                      <a:pt x="124" y="114"/>
                    </a:lnTo>
                    <a:lnTo>
                      <a:pt x="121" y="129"/>
                    </a:lnTo>
                    <a:lnTo>
                      <a:pt x="117" y="143"/>
                    </a:lnTo>
                    <a:lnTo>
                      <a:pt x="113" y="158"/>
                    </a:lnTo>
                    <a:lnTo>
                      <a:pt x="110" y="165"/>
                    </a:lnTo>
                    <a:lnTo>
                      <a:pt x="106" y="172"/>
                    </a:lnTo>
                    <a:lnTo>
                      <a:pt x="100" y="172"/>
                    </a:lnTo>
                    <a:lnTo>
                      <a:pt x="96" y="169"/>
                    </a:lnTo>
                    <a:lnTo>
                      <a:pt x="90" y="162"/>
                    </a:lnTo>
                    <a:lnTo>
                      <a:pt x="84" y="154"/>
                    </a:lnTo>
                    <a:lnTo>
                      <a:pt x="77" y="148"/>
                    </a:lnTo>
                    <a:lnTo>
                      <a:pt x="75" y="143"/>
                    </a:lnTo>
                    <a:lnTo>
                      <a:pt x="71" y="141"/>
                    </a:lnTo>
                    <a:lnTo>
                      <a:pt x="64" y="137"/>
                    </a:lnTo>
                    <a:lnTo>
                      <a:pt x="56" y="135"/>
                    </a:lnTo>
                    <a:lnTo>
                      <a:pt x="46" y="135"/>
                    </a:lnTo>
                    <a:lnTo>
                      <a:pt x="27" y="138"/>
                    </a:lnTo>
                    <a:lnTo>
                      <a:pt x="18" y="138"/>
                    </a:lnTo>
                    <a:lnTo>
                      <a:pt x="8" y="137"/>
                    </a:lnTo>
                    <a:lnTo>
                      <a:pt x="6" y="137"/>
                    </a:lnTo>
                    <a:lnTo>
                      <a:pt x="3" y="135"/>
                    </a:lnTo>
                    <a:lnTo>
                      <a:pt x="2" y="133"/>
                    </a:lnTo>
                    <a:lnTo>
                      <a:pt x="0" y="130"/>
                    </a:lnTo>
                    <a:lnTo>
                      <a:pt x="0" y="123"/>
                    </a:lnTo>
                    <a:lnTo>
                      <a:pt x="2" y="118"/>
                    </a:lnTo>
                    <a:lnTo>
                      <a:pt x="25" y="76"/>
                    </a:lnTo>
                    <a:lnTo>
                      <a:pt x="25" y="69"/>
                    </a:lnTo>
                    <a:lnTo>
                      <a:pt x="22" y="64"/>
                    </a:lnTo>
                    <a:lnTo>
                      <a:pt x="14" y="51"/>
                    </a:lnTo>
                    <a:lnTo>
                      <a:pt x="11" y="46"/>
                    </a:lnTo>
                    <a:lnTo>
                      <a:pt x="10" y="41"/>
                    </a:lnTo>
                    <a:lnTo>
                      <a:pt x="10" y="35"/>
                    </a:lnTo>
                    <a:lnTo>
                      <a:pt x="14" y="30"/>
                    </a:lnTo>
                    <a:lnTo>
                      <a:pt x="63" y="30"/>
                    </a:lnTo>
                    <a:lnTo>
                      <a:pt x="71" y="20"/>
                    </a:lnTo>
                    <a:lnTo>
                      <a:pt x="79" y="11"/>
                    </a:lnTo>
                    <a:lnTo>
                      <a:pt x="84" y="7"/>
                    </a:lnTo>
                    <a:lnTo>
                      <a:pt x="88" y="4"/>
                    </a:lnTo>
                    <a:lnTo>
                      <a:pt x="94" y="1"/>
                    </a:lnTo>
                    <a:lnTo>
                      <a:pt x="100" y="0"/>
                    </a:lnTo>
                    <a:lnTo>
                      <a:pt x="10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49" name="Freeform 41"/>
              <p:cNvSpPr>
                <a:spLocks/>
              </p:cNvSpPr>
              <p:nvPr/>
            </p:nvSpPr>
            <p:spPr bwMode="auto">
              <a:xfrm>
                <a:off x="4571" y="1716"/>
                <a:ext cx="139" cy="150"/>
              </a:xfrm>
              <a:custGeom>
                <a:avLst/>
                <a:gdLst>
                  <a:gd name="T0" fmla="*/ 101 w 139"/>
                  <a:gd name="T1" fmla="*/ 36 h 150"/>
                  <a:gd name="T2" fmla="*/ 101 w 139"/>
                  <a:gd name="T3" fmla="*/ 36 h 150"/>
                  <a:gd name="T4" fmla="*/ 111 w 139"/>
                  <a:gd name="T5" fmla="*/ 40 h 150"/>
                  <a:gd name="T6" fmla="*/ 122 w 139"/>
                  <a:gd name="T7" fmla="*/ 47 h 150"/>
                  <a:gd name="T8" fmla="*/ 132 w 139"/>
                  <a:gd name="T9" fmla="*/ 54 h 150"/>
                  <a:gd name="T10" fmla="*/ 139 w 139"/>
                  <a:gd name="T11" fmla="*/ 62 h 150"/>
                  <a:gd name="T12" fmla="*/ 139 w 139"/>
                  <a:gd name="T13" fmla="*/ 62 h 150"/>
                  <a:gd name="T14" fmla="*/ 128 w 139"/>
                  <a:gd name="T15" fmla="*/ 70 h 150"/>
                  <a:gd name="T16" fmla="*/ 118 w 139"/>
                  <a:gd name="T17" fmla="*/ 80 h 150"/>
                  <a:gd name="T18" fmla="*/ 113 w 139"/>
                  <a:gd name="T19" fmla="*/ 90 h 150"/>
                  <a:gd name="T20" fmla="*/ 107 w 139"/>
                  <a:gd name="T21" fmla="*/ 101 h 150"/>
                  <a:gd name="T22" fmla="*/ 101 w 139"/>
                  <a:gd name="T23" fmla="*/ 126 h 150"/>
                  <a:gd name="T24" fmla="*/ 98 w 139"/>
                  <a:gd name="T25" fmla="*/ 138 h 150"/>
                  <a:gd name="T26" fmla="*/ 94 w 139"/>
                  <a:gd name="T27" fmla="*/ 150 h 150"/>
                  <a:gd name="T28" fmla="*/ 94 w 139"/>
                  <a:gd name="T29" fmla="*/ 150 h 150"/>
                  <a:gd name="T30" fmla="*/ 86 w 139"/>
                  <a:gd name="T31" fmla="*/ 141 h 150"/>
                  <a:gd name="T32" fmla="*/ 79 w 139"/>
                  <a:gd name="T33" fmla="*/ 131 h 150"/>
                  <a:gd name="T34" fmla="*/ 71 w 139"/>
                  <a:gd name="T35" fmla="*/ 123 h 150"/>
                  <a:gd name="T36" fmla="*/ 67 w 139"/>
                  <a:gd name="T37" fmla="*/ 119 h 150"/>
                  <a:gd name="T38" fmla="*/ 61 w 139"/>
                  <a:gd name="T39" fmla="*/ 116 h 150"/>
                  <a:gd name="T40" fmla="*/ 61 w 139"/>
                  <a:gd name="T41" fmla="*/ 116 h 150"/>
                  <a:gd name="T42" fmla="*/ 53 w 139"/>
                  <a:gd name="T43" fmla="*/ 115 h 150"/>
                  <a:gd name="T44" fmla="*/ 45 w 139"/>
                  <a:gd name="T45" fmla="*/ 114 h 150"/>
                  <a:gd name="T46" fmla="*/ 30 w 139"/>
                  <a:gd name="T47" fmla="*/ 115 h 150"/>
                  <a:gd name="T48" fmla="*/ 15 w 139"/>
                  <a:gd name="T49" fmla="*/ 118 h 150"/>
                  <a:gd name="T50" fmla="*/ 8 w 139"/>
                  <a:gd name="T51" fmla="*/ 118 h 150"/>
                  <a:gd name="T52" fmla="*/ 0 w 139"/>
                  <a:gd name="T53" fmla="*/ 116 h 150"/>
                  <a:gd name="T54" fmla="*/ 0 w 139"/>
                  <a:gd name="T55" fmla="*/ 116 h 150"/>
                  <a:gd name="T56" fmla="*/ 4 w 139"/>
                  <a:gd name="T57" fmla="*/ 105 h 150"/>
                  <a:gd name="T58" fmla="*/ 11 w 139"/>
                  <a:gd name="T59" fmla="*/ 95 h 150"/>
                  <a:gd name="T60" fmla="*/ 17 w 139"/>
                  <a:gd name="T61" fmla="*/ 84 h 150"/>
                  <a:gd name="T62" fmla="*/ 22 w 139"/>
                  <a:gd name="T63" fmla="*/ 73 h 150"/>
                  <a:gd name="T64" fmla="*/ 25 w 139"/>
                  <a:gd name="T65" fmla="*/ 61 h 150"/>
                  <a:gd name="T66" fmla="*/ 26 w 139"/>
                  <a:gd name="T67" fmla="*/ 55 h 150"/>
                  <a:gd name="T68" fmla="*/ 25 w 139"/>
                  <a:gd name="T69" fmla="*/ 50 h 150"/>
                  <a:gd name="T70" fmla="*/ 23 w 139"/>
                  <a:gd name="T71" fmla="*/ 44 h 150"/>
                  <a:gd name="T72" fmla="*/ 21 w 139"/>
                  <a:gd name="T73" fmla="*/ 40 h 150"/>
                  <a:gd name="T74" fmla="*/ 17 w 139"/>
                  <a:gd name="T75" fmla="*/ 35 h 150"/>
                  <a:gd name="T76" fmla="*/ 11 w 139"/>
                  <a:gd name="T77" fmla="*/ 30 h 150"/>
                  <a:gd name="T78" fmla="*/ 11 w 139"/>
                  <a:gd name="T79" fmla="*/ 27 h 150"/>
                  <a:gd name="T80" fmla="*/ 61 w 139"/>
                  <a:gd name="T81" fmla="*/ 30 h 150"/>
                  <a:gd name="T82" fmla="*/ 61 w 139"/>
                  <a:gd name="T83" fmla="*/ 30 h 150"/>
                  <a:gd name="T84" fmla="*/ 65 w 139"/>
                  <a:gd name="T85" fmla="*/ 21 h 150"/>
                  <a:gd name="T86" fmla="*/ 71 w 139"/>
                  <a:gd name="T87" fmla="*/ 13 h 150"/>
                  <a:gd name="T88" fmla="*/ 79 w 139"/>
                  <a:gd name="T89" fmla="*/ 5 h 150"/>
                  <a:gd name="T90" fmla="*/ 87 w 139"/>
                  <a:gd name="T91" fmla="*/ 0 h 150"/>
                  <a:gd name="T92" fmla="*/ 87 w 139"/>
                  <a:gd name="T93" fmla="*/ 0 h 150"/>
                  <a:gd name="T94" fmla="*/ 90 w 139"/>
                  <a:gd name="T95" fmla="*/ 4 h 150"/>
                  <a:gd name="T96" fmla="*/ 91 w 139"/>
                  <a:gd name="T97" fmla="*/ 8 h 150"/>
                  <a:gd name="T98" fmla="*/ 91 w 139"/>
                  <a:gd name="T99" fmla="*/ 19 h 150"/>
                  <a:gd name="T100" fmla="*/ 91 w 139"/>
                  <a:gd name="T101" fmla="*/ 24 h 150"/>
                  <a:gd name="T102" fmla="*/ 92 w 139"/>
                  <a:gd name="T103" fmla="*/ 30 h 150"/>
                  <a:gd name="T104" fmla="*/ 97 w 139"/>
                  <a:gd name="T105" fmla="*/ 34 h 150"/>
                  <a:gd name="T106" fmla="*/ 101 w 139"/>
                  <a:gd name="T107" fmla="*/ 36 h 1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9" h="150">
                    <a:moveTo>
                      <a:pt x="101" y="36"/>
                    </a:moveTo>
                    <a:lnTo>
                      <a:pt x="101" y="36"/>
                    </a:lnTo>
                    <a:lnTo>
                      <a:pt x="111" y="40"/>
                    </a:lnTo>
                    <a:lnTo>
                      <a:pt x="122" y="47"/>
                    </a:lnTo>
                    <a:lnTo>
                      <a:pt x="132" y="54"/>
                    </a:lnTo>
                    <a:lnTo>
                      <a:pt x="139" y="62"/>
                    </a:lnTo>
                    <a:lnTo>
                      <a:pt x="128" y="70"/>
                    </a:lnTo>
                    <a:lnTo>
                      <a:pt x="118" y="80"/>
                    </a:lnTo>
                    <a:lnTo>
                      <a:pt x="113" y="90"/>
                    </a:lnTo>
                    <a:lnTo>
                      <a:pt x="107" y="101"/>
                    </a:lnTo>
                    <a:lnTo>
                      <a:pt x="101" y="126"/>
                    </a:lnTo>
                    <a:lnTo>
                      <a:pt x="98" y="138"/>
                    </a:lnTo>
                    <a:lnTo>
                      <a:pt x="94" y="150"/>
                    </a:lnTo>
                    <a:lnTo>
                      <a:pt x="86" y="141"/>
                    </a:lnTo>
                    <a:lnTo>
                      <a:pt x="79" y="131"/>
                    </a:lnTo>
                    <a:lnTo>
                      <a:pt x="71" y="123"/>
                    </a:lnTo>
                    <a:lnTo>
                      <a:pt x="67" y="119"/>
                    </a:lnTo>
                    <a:lnTo>
                      <a:pt x="61" y="116"/>
                    </a:lnTo>
                    <a:lnTo>
                      <a:pt x="53" y="115"/>
                    </a:lnTo>
                    <a:lnTo>
                      <a:pt x="45" y="114"/>
                    </a:lnTo>
                    <a:lnTo>
                      <a:pt x="30" y="115"/>
                    </a:lnTo>
                    <a:lnTo>
                      <a:pt x="15" y="118"/>
                    </a:lnTo>
                    <a:lnTo>
                      <a:pt x="8" y="118"/>
                    </a:lnTo>
                    <a:lnTo>
                      <a:pt x="0" y="116"/>
                    </a:lnTo>
                    <a:lnTo>
                      <a:pt x="4" y="105"/>
                    </a:lnTo>
                    <a:lnTo>
                      <a:pt x="11" y="95"/>
                    </a:lnTo>
                    <a:lnTo>
                      <a:pt x="17" y="84"/>
                    </a:lnTo>
                    <a:lnTo>
                      <a:pt x="22" y="73"/>
                    </a:lnTo>
                    <a:lnTo>
                      <a:pt x="25" y="61"/>
                    </a:lnTo>
                    <a:lnTo>
                      <a:pt x="26" y="55"/>
                    </a:lnTo>
                    <a:lnTo>
                      <a:pt x="25" y="50"/>
                    </a:lnTo>
                    <a:lnTo>
                      <a:pt x="23" y="44"/>
                    </a:lnTo>
                    <a:lnTo>
                      <a:pt x="21" y="40"/>
                    </a:lnTo>
                    <a:lnTo>
                      <a:pt x="17" y="35"/>
                    </a:lnTo>
                    <a:lnTo>
                      <a:pt x="11" y="30"/>
                    </a:lnTo>
                    <a:lnTo>
                      <a:pt x="11" y="27"/>
                    </a:lnTo>
                    <a:lnTo>
                      <a:pt x="61" y="30"/>
                    </a:lnTo>
                    <a:lnTo>
                      <a:pt x="65" y="21"/>
                    </a:lnTo>
                    <a:lnTo>
                      <a:pt x="71" y="13"/>
                    </a:lnTo>
                    <a:lnTo>
                      <a:pt x="79" y="5"/>
                    </a:lnTo>
                    <a:lnTo>
                      <a:pt x="87" y="0"/>
                    </a:lnTo>
                    <a:lnTo>
                      <a:pt x="90" y="4"/>
                    </a:lnTo>
                    <a:lnTo>
                      <a:pt x="91" y="8"/>
                    </a:lnTo>
                    <a:lnTo>
                      <a:pt x="91" y="19"/>
                    </a:lnTo>
                    <a:lnTo>
                      <a:pt x="91" y="24"/>
                    </a:lnTo>
                    <a:lnTo>
                      <a:pt x="92" y="30"/>
                    </a:lnTo>
                    <a:lnTo>
                      <a:pt x="97" y="34"/>
                    </a:lnTo>
                    <a:lnTo>
                      <a:pt x="101" y="36"/>
                    </a:lnTo>
                    <a:close/>
                  </a:path>
                </a:pathLst>
              </a:custGeom>
              <a:solidFill>
                <a:srgbClr val="FFE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50" name="Freeform 42"/>
              <p:cNvSpPr>
                <a:spLocks/>
              </p:cNvSpPr>
              <p:nvPr/>
            </p:nvSpPr>
            <p:spPr bwMode="auto">
              <a:xfrm>
                <a:off x="4571" y="1716"/>
                <a:ext cx="139" cy="150"/>
              </a:xfrm>
              <a:custGeom>
                <a:avLst/>
                <a:gdLst>
                  <a:gd name="T0" fmla="*/ 101 w 139"/>
                  <a:gd name="T1" fmla="*/ 36 h 150"/>
                  <a:gd name="T2" fmla="*/ 101 w 139"/>
                  <a:gd name="T3" fmla="*/ 36 h 150"/>
                  <a:gd name="T4" fmla="*/ 111 w 139"/>
                  <a:gd name="T5" fmla="*/ 40 h 150"/>
                  <a:gd name="T6" fmla="*/ 122 w 139"/>
                  <a:gd name="T7" fmla="*/ 47 h 150"/>
                  <a:gd name="T8" fmla="*/ 132 w 139"/>
                  <a:gd name="T9" fmla="*/ 54 h 150"/>
                  <a:gd name="T10" fmla="*/ 139 w 139"/>
                  <a:gd name="T11" fmla="*/ 62 h 150"/>
                  <a:gd name="T12" fmla="*/ 139 w 139"/>
                  <a:gd name="T13" fmla="*/ 62 h 150"/>
                  <a:gd name="T14" fmla="*/ 128 w 139"/>
                  <a:gd name="T15" fmla="*/ 70 h 150"/>
                  <a:gd name="T16" fmla="*/ 118 w 139"/>
                  <a:gd name="T17" fmla="*/ 80 h 150"/>
                  <a:gd name="T18" fmla="*/ 113 w 139"/>
                  <a:gd name="T19" fmla="*/ 90 h 150"/>
                  <a:gd name="T20" fmla="*/ 107 w 139"/>
                  <a:gd name="T21" fmla="*/ 101 h 150"/>
                  <a:gd name="T22" fmla="*/ 101 w 139"/>
                  <a:gd name="T23" fmla="*/ 126 h 150"/>
                  <a:gd name="T24" fmla="*/ 98 w 139"/>
                  <a:gd name="T25" fmla="*/ 138 h 150"/>
                  <a:gd name="T26" fmla="*/ 94 w 139"/>
                  <a:gd name="T27" fmla="*/ 150 h 150"/>
                  <a:gd name="T28" fmla="*/ 94 w 139"/>
                  <a:gd name="T29" fmla="*/ 150 h 150"/>
                  <a:gd name="T30" fmla="*/ 86 w 139"/>
                  <a:gd name="T31" fmla="*/ 141 h 150"/>
                  <a:gd name="T32" fmla="*/ 79 w 139"/>
                  <a:gd name="T33" fmla="*/ 131 h 150"/>
                  <a:gd name="T34" fmla="*/ 71 w 139"/>
                  <a:gd name="T35" fmla="*/ 123 h 150"/>
                  <a:gd name="T36" fmla="*/ 67 w 139"/>
                  <a:gd name="T37" fmla="*/ 119 h 150"/>
                  <a:gd name="T38" fmla="*/ 61 w 139"/>
                  <a:gd name="T39" fmla="*/ 116 h 150"/>
                  <a:gd name="T40" fmla="*/ 61 w 139"/>
                  <a:gd name="T41" fmla="*/ 116 h 150"/>
                  <a:gd name="T42" fmla="*/ 53 w 139"/>
                  <a:gd name="T43" fmla="*/ 115 h 150"/>
                  <a:gd name="T44" fmla="*/ 45 w 139"/>
                  <a:gd name="T45" fmla="*/ 114 h 150"/>
                  <a:gd name="T46" fmla="*/ 30 w 139"/>
                  <a:gd name="T47" fmla="*/ 115 h 150"/>
                  <a:gd name="T48" fmla="*/ 15 w 139"/>
                  <a:gd name="T49" fmla="*/ 118 h 150"/>
                  <a:gd name="T50" fmla="*/ 8 w 139"/>
                  <a:gd name="T51" fmla="*/ 118 h 150"/>
                  <a:gd name="T52" fmla="*/ 0 w 139"/>
                  <a:gd name="T53" fmla="*/ 116 h 150"/>
                  <a:gd name="T54" fmla="*/ 0 w 139"/>
                  <a:gd name="T55" fmla="*/ 116 h 150"/>
                  <a:gd name="T56" fmla="*/ 4 w 139"/>
                  <a:gd name="T57" fmla="*/ 105 h 150"/>
                  <a:gd name="T58" fmla="*/ 11 w 139"/>
                  <a:gd name="T59" fmla="*/ 95 h 150"/>
                  <a:gd name="T60" fmla="*/ 17 w 139"/>
                  <a:gd name="T61" fmla="*/ 84 h 150"/>
                  <a:gd name="T62" fmla="*/ 22 w 139"/>
                  <a:gd name="T63" fmla="*/ 73 h 150"/>
                  <a:gd name="T64" fmla="*/ 25 w 139"/>
                  <a:gd name="T65" fmla="*/ 61 h 150"/>
                  <a:gd name="T66" fmla="*/ 26 w 139"/>
                  <a:gd name="T67" fmla="*/ 55 h 150"/>
                  <a:gd name="T68" fmla="*/ 25 w 139"/>
                  <a:gd name="T69" fmla="*/ 50 h 150"/>
                  <a:gd name="T70" fmla="*/ 23 w 139"/>
                  <a:gd name="T71" fmla="*/ 44 h 150"/>
                  <a:gd name="T72" fmla="*/ 21 w 139"/>
                  <a:gd name="T73" fmla="*/ 40 h 150"/>
                  <a:gd name="T74" fmla="*/ 17 w 139"/>
                  <a:gd name="T75" fmla="*/ 35 h 150"/>
                  <a:gd name="T76" fmla="*/ 11 w 139"/>
                  <a:gd name="T77" fmla="*/ 30 h 150"/>
                  <a:gd name="T78" fmla="*/ 11 w 139"/>
                  <a:gd name="T79" fmla="*/ 27 h 150"/>
                  <a:gd name="T80" fmla="*/ 61 w 139"/>
                  <a:gd name="T81" fmla="*/ 30 h 150"/>
                  <a:gd name="T82" fmla="*/ 61 w 139"/>
                  <a:gd name="T83" fmla="*/ 30 h 150"/>
                  <a:gd name="T84" fmla="*/ 65 w 139"/>
                  <a:gd name="T85" fmla="*/ 21 h 150"/>
                  <a:gd name="T86" fmla="*/ 71 w 139"/>
                  <a:gd name="T87" fmla="*/ 13 h 150"/>
                  <a:gd name="T88" fmla="*/ 79 w 139"/>
                  <a:gd name="T89" fmla="*/ 5 h 150"/>
                  <a:gd name="T90" fmla="*/ 87 w 139"/>
                  <a:gd name="T91" fmla="*/ 0 h 150"/>
                  <a:gd name="T92" fmla="*/ 87 w 139"/>
                  <a:gd name="T93" fmla="*/ 0 h 150"/>
                  <a:gd name="T94" fmla="*/ 90 w 139"/>
                  <a:gd name="T95" fmla="*/ 4 h 150"/>
                  <a:gd name="T96" fmla="*/ 91 w 139"/>
                  <a:gd name="T97" fmla="*/ 8 h 150"/>
                  <a:gd name="T98" fmla="*/ 91 w 139"/>
                  <a:gd name="T99" fmla="*/ 19 h 150"/>
                  <a:gd name="T100" fmla="*/ 91 w 139"/>
                  <a:gd name="T101" fmla="*/ 24 h 150"/>
                  <a:gd name="T102" fmla="*/ 92 w 139"/>
                  <a:gd name="T103" fmla="*/ 30 h 150"/>
                  <a:gd name="T104" fmla="*/ 97 w 139"/>
                  <a:gd name="T105" fmla="*/ 34 h 150"/>
                  <a:gd name="T106" fmla="*/ 101 w 139"/>
                  <a:gd name="T107" fmla="*/ 36 h 1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9" h="150">
                    <a:moveTo>
                      <a:pt x="101" y="36"/>
                    </a:moveTo>
                    <a:lnTo>
                      <a:pt x="101" y="36"/>
                    </a:lnTo>
                    <a:lnTo>
                      <a:pt x="111" y="40"/>
                    </a:lnTo>
                    <a:lnTo>
                      <a:pt x="122" y="47"/>
                    </a:lnTo>
                    <a:lnTo>
                      <a:pt x="132" y="54"/>
                    </a:lnTo>
                    <a:lnTo>
                      <a:pt x="139" y="62"/>
                    </a:lnTo>
                    <a:lnTo>
                      <a:pt x="128" y="70"/>
                    </a:lnTo>
                    <a:lnTo>
                      <a:pt x="118" y="80"/>
                    </a:lnTo>
                    <a:lnTo>
                      <a:pt x="113" y="90"/>
                    </a:lnTo>
                    <a:lnTo>
                      <a:pt x="107" y="101"/>
                    </a:lnTo>
                    <a:lnTo>
                      <a:pt x="101" y="126"/>
                    </a:lnTo>
                    <a:lnTo>
                      <a:pt x="98" y="138"/>
                    </a:lnTo>
                    <a:lnTo>
                      <a:pt x="94" y="150"/>
                    </a:lnTo>
                    <a:lnTo>
                      <a:pt x="86" y="141"/>
                    </a:lnTo>
                    <a:lnTo>
                      <a:pt x="79" y="131"/>
                    </a:lnTo>
                    <a:lnTo>
                      <a:pt x="71" y="123"/>
                    </a:lnTo>
                    <a:lnTo>
                      <a:pt x="67" y="119"/>
                    </a:lnTo>
                    <a:lnTo>
                      <a:pt x="61" y="116"/>
                    </a:lnTo>
                    <a:lnTo>
                      <a:pt x="53" y="115"/>
                    </a:lnTo>
                    <a:lnTo>
                      <a:pt x="45" y="114"/>
                    </a:lnTo>
                    <a:lnTo>
                      <a:pt x="30" y="115"/>
                    </a:lnTo>
                    <a:lnTo>
                      <a:pt x="15" y="118"/>
                    </a:lnTo>
                    <a:lnTo>
                      <a:pt x="8" y="118"/>
                    </a:lnTo>
                    <a:lnTo>
                      <a:pt x="0" y="116"/>
                    </a:lnTo>
                    <a:lnTo>
                      <a:pt x="4" y="105"/>
                    </a:lnTo>
                    <a:lnTo>
                      <a:pt x="11" y="95"/>
                    </a:lnTo>
                    <a:lnTo>
                      <a:pt x="17" y="84"/>
                    </a:lnTo>
                    <a:lnTo>
                      <a:pt x="22" y="73"/>
                    </a:lnTo>
                    <a:lnTo>
                      <a:pt x="25" y="61"/>
                    </a:lnTo>
                    <a:lnTo>
                      <a:pt x="26" y="55"/>
                    </a:lnTo>
                    <a:lnTo>
                      <a:pt x="25" y="50"/>
                    </a:lnTo>
                    <a:lnTo>
                      <a:pt x="23" y="44"/>
                    </a:lnTo>
                    <a:lnTo>
                      <a:pt x="21" y="40"/>
                    </a:lnTo>
                    <a:lnTo>
                      <a:pt x="17" y="35"/>
                    </a:lnTo>
                    <a:lnTo>
                      <a:pt x="11" y="30"/>
                    </a:lnTo>
                    <a:lnTo>
                      <a:pt x="11" y="27"/>
                    </a:lnTo>
                    <a:lnTo>
                      <a:pt x="61" y="30"/>
                    </a:lnTo>
                    <a:lnTo>
                      <a:pt x="65" y="21"/>
                    </a:lnTo>
                    <a:lnTo>
                      <a:pt x="71" y="13"/>
                    </a:lnTo>
                    <a:lnTo>
                      <a:pt x="79" y="5"/>
                    </a:lnTo>
                    <a:lnTo>
                      <a:pt x="87" y="0"/>
                    </a:lnTo>
                    <a:lnTo>
                      <a:pt x="90" y="4"/>
                    </a:lnTo>
                    <a:lnTo>
                      <a:pt x="91" y="8"/>
                    </a:lnTo>
                    <a:lnTo>
                      <a:pt x="91" y="19"/>
                    </a:lnTo>
                    <a:lnTo>
                      <a:pt x="91" y="24"/>
                    </a:lnTo>
                    <a:lnTo>
                      <a:pt x="92" y="30"/>
                    </a:lnTo>
                    <a:lnTo>
                      <a:pt x="97" y="34"/>
                    </a:lnTo>
                    <a:lnTo>
                      <a:pt x="101"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51" name="Freeform 43"/>
              <p:cNvSpPr>
                <a:spLocks/>
              </p:cNvSpPr>
              <p:nvPr/>
            </p:nvSpPr>
            <p:spPr bwMode="auto">
              <a:xfrm>
                <a:off x="3018" y="1759"/>
                <a:ext cx="285" cy="211"/>
              </a:xfrm>
              <a:custGeom>
                <a:avLst/>
                <a:gdLst>
                  <a:gd name="T0" fmla="*/ 31 w 285"/>
                  <a:gd name="T1" fmla="*/ 14 h 211"/>
                  <a:gd name="T2" fmla="*/ 31 w 285"/>
                  <a:gd name="T3" fmla="*/ 14 h 211"/>
                  <a:gd name="T4" fmla="*/ 61 w 285"/>
                  <a:gd name="T5" fmla="*/ 23 h 211"/>
                  <a:gd name="T6" fmla="*/ 90 w 285"/>
                  <a:gd name="T7" fmla="*/ 30 h 211"/>
                  <a:gd name="T8" fmla="*/ 122 w 285"/>
                  <a:gd name="T9" fmla="*/ 35 h 211"/>
                  <a:gd name="T10" fmla="*/ 154 w 285"/>
                  <a:gd name="T11" fmla="*/ 41 h 211"/>
                  <a:gd name="T12" fmla="*/ 216 w 285"/>
                  <a:gd name="T13" fmla="*/ 50 h 211"/>
                  <a:gd name="T14" fmla="*/ 249 w 285"/>
                  <a:gd name="T15" fmla="*/ 54 h 211"/>
                  <a:gd name="T16" fmla="*/ 280 w 285"/>
                  <a:gd name="T17" fmla="*/ 61 h 211"/>
                  <a:gd name="T18" fmla="*/ 283 w 285"/>
                  <a:gd name="T19" fmla="*/ 65 h 211"/>
                  <a:gd name="T20" fmla="*/ 283 w 285"/>
                  <a:gd name="T21" fmla="*/ 65 h 211"/>
                  <a:gd name="T22" fmla="*/ 281 w 285"/>
                  <a:gd name="T23" fmla="*/ 130 h 211"/>
                  <a:gd name="T24" fmla="*/ 279 w 285"/>
                  <a:gd name="T25" fmla="*/ 195 h 211"/>
                  <a:gd name="T26" fmla="*/ 279 w 285"/>
                  <a:gd name="T27" fmla="*/ 195 h 211"/>
                  <a:gd name="T28" fmla="*/ 281 w 285"/>
                  <a:gd name="T29" fmla="*/ 198 h 211"/>
                  <a:gd name="T30" fmla="*/ 284 w 285"/>
                  <a:gd name="T31" fmla="*/ 199 h 211"/>
                  <a:gd name="T32" fmla="*/ 285 w 285"/>
                  <a:gd name="T33" fmla="*/ 202 h 211"/>
                  <a:gd name="T34" fmla="*/ 285 w 285"/>
                  <a:gd name="T35" fmla="*/ 206 h 211"/>
                  <a:gd name="T36" fmla="*/ 285 w 285"/>
                  <a:gd name="T37" fmla="*/ 206 h 211"/>
                  <a:gd name="T38" fmla="*/ 277 w 285"/>
                  <a:gd name="T39" fmla="*/ 210 h 211"/>
                  <a:gd name="T40" fmla="*/ 272 w 285"/>
                  <a:gd name="T41" fmla="*/ 211 h 211"/>
                  <a:gd name="T42" fmla="*/ 271 w 285"/>
                  <a:gd name="T43" fmla="*/ 211 h 211"/>
                  <a:gd name="T44" fmla="*/ 268 w 285"/>
                  <a:gd name="T45" fmla="*/ 210 h 211"/>
                  <a:gd name="T46" fmla="*/ 265 w 285"/>
                  <a:gd name="T47" fmla="*/ 207 h 211"/>
                  <a:gd name="T48" fmla="*/ 265 w 285"/>
                  <a:gd name="T49" fmla="*/ 207 h 211"/>
                  <a:gd name="T50" fmla="*/ 203 w 285"/>
                  <a:gd name="T51" fmla="*/ 201 h 211"/>
                  <a:gd name="T52" fmla="*/ 142 w 285"/>
                  <a:gd name="T53" fmla="*/ 194 h 211"/>
                  <a:gd name="T54" fmla="*/ 111 w 285"/>
                  <a:gd name="T55" fmla="*/ 190 h 211"/>
                  <a:gd name="T56" fmla="*/ 80 w 285"/>
                  <a:gd name="T57" fmla="*/ 188 h 211"/>
                  <a:gd name="T58" fmla="*/ 48 w 285"/>
                  <a:gd name="T59" fmla="*/ 187 h 211"/>
                  <a:gd name="T60" fmla="*/ 16 w 285"/>
                  <a:gd name="T61" fmla="*/ 187 h 211"/>
                  <a:gd name="T62" fmla="*/ 16 w 285"/>
                  <a:gd name="T63" fmla="*/ 187 h 211"/>
                  <a:gd name="T64" fmla="*/ 13 w 285"/>
                  <a:gd name="T65" fmla="*/ 190 h 211"/>
                  <a:gd name="T66" fmla="*/ 10 w 285"/>
                  <a:gd name="T67" fmla="*/ 190 h 211"/>
                  <a:gd name="T68" fmla="*/ 8 w 285"/>
                  <a:gd name="T69" fmla="*/ 190 h 211"/>
                  <a:gd name="T70" fmla="*/ 4 w 285"/>
                  <a:gd name="T71" fmla="*/ 190 h 211"/>
                  <a:gd name="T72" fmla="*/ 4 w 285"/>
                  <a:gd name="T73" fmla="*/ 190 h 211"/>
                  <a:gd name="T74" fmla="*/ 1 w 285"/>
                  <a:gd name="T75" fmla="*/ 187 h 211"/>
                  <a:gd name="T76" fmla="*/ 1 w 285"/>
                  <a:gd name="T77" fmla="*/ 186 h 211"/>
                  <a:gd name="T78" fmla="*/ 0 w 285"/>
                  <a:gd name="T79" fmla="*/ 183 h 211"/>
                  <a:gd name="T80" fmla="*/ 1 w 285"/>
                  <a:gd name="T81" fmla="*/ 180 h 211"/>
                  <a:gd name="T82" fmla="*/ 4 w 285"/>
                  <a:gd name="T83" fmla="*/ 175 h 211"/>
                  <a:gd name="T84" fmla="*/ 5 w 285"/>
                  <a:gd name="T85" fmla="*/ 171 h 211"/>
                  <a:gd name="T86" fmla="*/ 5 w 285"/>
                  <a:gd name="T87" fmla="*/ 171 h 211"/>
                  <a:gd name="T88" fmla="*/ 8 w 285"/>
                  <a:gd name="T89" fmla="*/ 96 h 211"/>
                  <a:gd name="T90" fmla="*/ 8 w 285"/>
                  <a:gd name="T91" fmla="*/ 60 h 211"/>
                  <a:gd name="T92" fmla="*/ 8 w 285"/>
                  <a:gd name="T93" fmla="*/ 22 h 211"/>
                  <a:gd name="T94" fmla="*/ 8 w 285"/>
                  <a:gd name="T95" fmla="*/ 22 h 211"/>
                  <a:gd name="T96" fmla="*/ 5 w 285"/>
                  <a:gd name="T97" fmla="*/ 19 h 211"/>
                  <a:gd name="T98" fmla="*/ 2 w 285"/>
                  <a:gd name="T99" fmla="*/ 15 h 211"/>
                  <a:gd name="T100" fmla="*/ 1 w 285"/>
                  <a:gd name="T101" fmla="*/ 12 h 211"/>
                  <a:gd name="T102" fmla="*/ 2 w 285"/>
                  <a:gd name="T103" fmla="*/ 8 h 211"/>
                  <a:gd name="T104" fmla="*/ 2 w 285"/>
                  <a:gd name="T105" fmla="*/ 8 h 211"/>
                  <a:gd name="T106" fmla="*/ 5 w 285"/>
                  <a:gd name="T107" fmla="*/ 4 h 211"/>
                  <a:gd name="T108" fmla="*/ 8 w 285"/>
                  <a:gd name="T109" fmla="*/ 1 h 211"/>
                  <a:gd name="T110" fmla="*/ 12 w 285"/>
                  <a:gd name="T111" fmla="*/ 0 h 211"/>
                  <a:gd name="T112" fmla="*/ 13 w 285"/>
                  <a:gd name="T113" fmla="*/ 0 h 211"/>
                  <a:gd name="T114" fmla="*/ 16 w 285"/>
                  <a:gd name="T115" fmla="*/ 1 h 211"/>
                  <a:gd name="T116" fmla="*/ 16 w 285"/>
                  <a:gd name="T117" fmla="*/ 1 h 211"/>
                  <a:gd name="T118" fmla="*/ 17 w 285"/>
                  <a:gd name="T119" fmla="*/ 6 h 211"/>
                  <a:gd name="T120" fmla="*/ 21 w 285"/>
                  <a:gd name="T121" fmla="*/ 10 h 211"/>
                  <a:gd name="T122" fmla="*/ 25 w 285"/>
                  <a:gd name="T123" fmla="*/ 12 h 211"/>
                  <a:gd name="T124" fmla="*/ 31 w 285"/>
                  <a:gd name="T125" fmla="*/ 14 h 2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5" h="211">
                    <a:moveTo>
                      <a:pt x="31" y="14"/>
                    </a:moveTo>
                    <a:lnTo>
                      <a:pt x="31" y="14"/>
                    </a:lnTo>
                    <a:lnTo>
                      <a:pt x="61" y="23"/>
                    </a:lnTo>
                    <a:lnTo>
                      <a:pt x="90" y="30"/>
                    </a:lnTo>
                    <a:lnTo>
                      <a:pt x="122" y="35"/>
                    </a:lnTo>
                    <a:lnTo>
                      <a:pt x="154" y="41"/>
                    </a:lnTo>
                    <a:lnTo>
                      <a:pt x="216" y="50"/>
                    </a:lnTo>
                    <a:lnTo>
                      <a:pt x="249" y="54"/>
                    </a:lnTo>
                    <a:lnTo>
                      <a:pt x="280" y="61"/>
                    </a:lnTo>
                    <a:lnTo>
                      <a:pt x="283" y="65"/>
                    </a:lnTo>
                    <a:lnTo>
                      <a:pt x="281" y="130"/>
                    </a:lnTo>
                    <a:lnTo>
                      <a:pt x="279" y="195"/>
                    </a:lnTo>
                    <a:lnTo>
                      <a:pt x="281" y="198"/>
                    </a:lnTo>
                    <a:lnTo>
                      <a:pt x="284" y="199"/>
                    </a:lnTo>
                    <a:lnTo>
                      <a:pt x="285" y="202"/>
                    </a:lnTo>
                    <a:lnTo>
                      <a:pt x="285" y="206"/>
                    </a:lnTo>
                    <a:lnTo>
                      <a:pt x="277" y="210"/>
                    </a:lnTo>
                    <a:lnTo>
                      <a:pt x="272" y="211"/>
                    </a:lnTo>
                    <a:lnTo>
                      <a:pt x="271" y="211"/>
                    </a:lnTo>
                    <a:lnTo>
                      <a:pt x="268" y="210"/>
                    </a:lnTo>
                    <a:lnTo>
                      <a:pt x="265" y="207"/>
                    </a:lnTo>
                    <a:lnTo>
                      <a:pt x="203" y="201"/>
                    </a:lnTo>
                    <a:lnTo>
                      <a:pt x="142" y="194"/>
                    </a:lnTo>
                    <a:lnTo>
                      <a:pt x="111" y="190"/>
                    </a:lnTo>
                    <a:lnTo>
                      <a:pt x="80" y="188"/>
                    </a:lnTo>
                    <a:lnTo>
                      <a:pt x="48" y="187"/>
                    </a:lnTo>
                    <a:lnTo>
                      <a:pt x="16" y="187"/>
                    </a:lnTo>
                    <a:lnTo>
                      <a:pt x="13" y="190"/>
                    </a:lnTo>
                    <a:lnTo>
                      <a:pt x="10" y="190"/>
                    </a:lnTo>
                    <a:lnTo>
                      <a:pt x="8" y="190"/>
                    </a:lnTo>
                    <a:lnTo>
                      <a:pt x="4" y="190"/>
                    </a:lnTo>
                    <a:lnTo>
                      <a:pt x="1" y="187"/>
                    </a:lnTo>
                    <a:lnTo>
                      <a:pt x="1" y="186"/>
                    </a:lnTo>
                    <a:lnTo>
                      <a:pt x="0" y="183"/>
                    </a:lnTo>
                    <a:lnTo>
                      <a:pt x="1" y="180"/>
                    </a:lnTo>
                    <a:lnTo>
                      <a:pt x="4" y="175"/>
                    </a:lnTo>
                    <a:lnTo>
                      <a:pt x="5" y="171"/>
                    </a:lnTo>
                    <a:lnTo>
                      <a:pt x="8" y="96"/>
                    </a:lnTo>
                    <a:lnTo>
                      <a:pt x="8" y="60"/>
                    </a:lnTo>
                    <a:lnTo>
                      <a:pt x="8" y="22"/>
                    </a:lnTo>
                    <a:lnTo>
                      <a:pt x="5" y="19"/>
                    </a:lnTo>
                    <a:lnTo>
                      <a:pt x="2" y="15"/>
                    </a:lnTo>
                    <a:lnTo>
                      <a:pt x="1" y="12"/>
                    </a:lnTo>
                    <a:lnTo>
                      <a:pt x="2" y="8"/>
                    </a:lnTo>
                    <a:lnTo>
                      <a:pt x="5" y="4"/>
                    </a:lnTo>
                    <a:lnTo>
                      <a:pt x="8" y="1"/>
                    </a:lnTo>
                    <a:lnTo>
                      <a:pt x="12" y="0"/>
                    </a:lnTo>
                    <a:lnTo>
                      <a:pt x="13" y="0"/>
                    </a:lnTo>
                    <a:lnTo>
                      <a:pt x="16" y="1"/>
                    </a:lnTo>
                    <a:lnTo>
                      <a:pt x="17" y="6"/>
                    </a:lnTo>
                    <a:lnTo>
                      <a:pt x="21" y="10"/>
                    </a:lnTo>
                    <a:lnTo>
                      <a:pt x="25" y="12"/>
                    </a:lnTo>
                    <a:lnTo>
                      <a:pt x="31"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52" name="Freeform 44"/>
              <p:cNvSpPr>
                <a:spLocks/>
              </p:cNvSpPr>
              <p:nvPr/>
            </p:nvSpPr>
            <p:spPr bwMode="auto">
              <a:xfrm>
                <a:off x="3018" y="1759"/>
                <a:ext cx="285" cy="211"/>
              </a:xfrm>
              <a:custGeom>
                <a:avLst/>
                <a:gdLst>
                  <a:gd name="T0" fmla="*/ 31 w 285"/>
                  <a:gd name="T1" fmla="*/ 14 h 211"/>
                  <a:gd name="T2" fmla="*/ 31 w 285"/>
                  <a:gd name="T3" fmla="*/ 14 h 211"/>
                  <a:gd name="T4" fmla="*/ 61 w 285"/>
                  <a:gd name="T5" fmla="*/ 23 h 211"/>
                  <a:gd name="T6" fmla="*/ 90 w 285"/>
                  <a:gd name="T7" fmla="*/ 30 h 211"/>
                  <a:gd name="T8" fmla="*/ 122 w 285"/>
                  <a:gd name="T9" fmla="*/ 35 h 211"/>
                  <a:gd name="T10" fmla="*/ 154 w 285"/>
                  <a:gd name="T11" fmla="*/ 41 h 211"/>
                  <a:gd name="T12" fmla="*/ 216 w 285"/>
                  <a:gd name="T13" fmla="*/ 50 h 211"/>
                  <a:gd name="T14" fmla="*/ 249 w 285"/>
                  <a:gd name="T15" fmla="*/ 54 h 211"/>
                  <a:gd name="T16" fmla="*/ 280 w 285"/>
                  <a:gd name="T17" fmla="*/ 61 h 211"/>
                  <a:gd name="T18" fmla="*/ 283 w 285"/>
                  <a:gd name="T19" fmla="*/ 65 h 211"/>
                  <a:gd name="T20" fmla="*/ 283 w 285"/>
                  <a:gd name="T21" fmla="*/ 65 h 211"/>
                  <a:gd name="T22" fmla="*/ 281 w 285"/>
                  <a:gd name="T23" fmla="*/ 130 h 211"/>
                  <a:gd name="T24" fmla="*/ 279 w 285"/>
                  <a:gd name="T25" fmla="*/ 195 h 211"/>
                  <a:gd name="T26" fmla="*/ 279 w 285"/>
                  <a:gd name="T27" fmla="*/ 195 h 211"/>
                  <a:gd name="T28" fmla="*/ 281 w 285"/>
                  <a:gd name="T29" fmla="*/ 198 h 211"/>
                  <a:gd name="T30" fmla="*/ 284 w 285"/>
                  <a:gd name="T31" fmla="*/ 199 h 211"/>
                  <a:gd name="T32" fmla="*/ 285 w 285"/>
                  <a:gd name="T33" fmla="*/ 202 h 211"/>
                  <a:gd name="T34" fmla="*/ 285 w 285"/>
                  <a:gd name="T35" fmla="*/ 206 h 211"/>
                  <a:gd name="T36" fmla="*/ 285 w 285"/>
                  <a:gd name="T37" fmla="*/ 206 h 211"/>
                  <a:gd name="T38" fmla="*/ 277 w 285"/>
                  <a:gd name="T39" fmla="*/ 210 h 211"/>
                  <a:gd name="T40" fmla="*/ 272 w 285"/>
                  <a:gd name="T41" fmla="*/ 211 h 211"/>
                  <a:gd name="T42" fmla="*/ 271 w 285"/>
                  <a:gd name="T43" fmla="*/ 211 h 211"/>
                  <a:gd name="T44" fmla="*/ 268 w 285"/>
                  <a:gd name="T45" fmla="*/ 210 h 211"/>
                  <a:gd name="T46" fmla="*/ 265 w 285"/>
                  <a:gd name="T47" fmla="*/ 207 h 211"/>
                  <a:gd name="T48" fmla="*/ 265 w 285"/>
                  <a:gd name="T49" fmla="*/ 207 h 211"/>
                  <a:gd name="T50" fmla="*/ 203 w 285"/>
                  <a:gd name="T51" fmla="*/ 201 h 211"/>
                  <a:gd name="T52" fmla="*/ 142 w 285"/>
                  <a:gd name="T53" fmla="*/ 194 h 211"/>
                  <a:gd name="T54" fmla="*/ 111 w 285"/>
                  <a:gd name="T55" fmla="*/ 190 h 211"/>
                  <a:gd name="T56" fmla="*/ 80 w 285"/>
                  <a:gd name="T57" fmla="*/ 188 h 211"/>
                  <a:gd name="T58" fmla="*/ 48 w 285"/>
                  <a:gd name="T59" fmla="*/ 187 h 211"/>
                  <a:gd name="T60" fmla="*/ 16 w 285"/>
                  <a:gd name="T61" fmla="*/ 187 h 211"/>
                  <a:gd name="T62" fmla="*/ 16 w 285"/>
                  <a:gd name="T63" fmla="*/ 187 h 211"/>
                  <a:gd name="T64" fmla="*/ 13 w 285"/>
                  <a:gd name="T65" fmla="*/ 190 h 211"/>
                  <a:gd name="T66" fmla="*/ 10 w 285"/>
                  <a:gd name="T67" fmla="*/ 190 h 211"/>
                  <a:gd name="T68" fmla="*/ 8 w 285"/>
                  <a:gd name="T69" fmla="*/ 190 h 211"/>
                  <a:gd name="T70" fmla="*/ 4 w 285"/>
                  <a:gd name="T71" fmla="*/ 190 h 211"/>
                  <a:gd name="T72" fmla="*/ 4 w 285"/>
                  <a:gd name="T73" fmla="*/ 190 h 211"/>
                  <a:gd name="T74" fmla="*/ 1 w 285"/>
                  <a:gd name="T75" fmla="*/ 187 h 211"/>
                  <a:gd name="T76" fmla="*/ 1 w 285"/>
                  <a:gd name="T77" fmla="*/ 186 h 211"/>
                  <a:gd name="T78" fmla="*/ 0 w 285"/>
                  <a:gd name="T79" fmla="*/ 183 h 211"/>
                  <a:gd name="T80" fmla="*/ 1 w 285"/>
                  <a:gd name="T81" fmla="*/ 180 h 211"/>
                  <a:gd name="T82" fmla="*/ 4 w 285"/>
                  <a:gd name="T83" fmla="*/ 175 h 211"/>
                  <a:gd name="T84" fmla="*/ 5 w 285"/>
                  <a:gd name="T85" fmla="*/ 171 h 211"/>
                  <a:gd name="T86" fmla="*/ 5 w 285"/>
                  <a:gd name="T87" fmla="*/ 171 h 211"/>
                  <a:gd name="T88" fmla="*/ 8 w 285"/>
                  <a:gd name="T89" fmla="*/ 96 h 211"/>
                  <a:gd name="T90" fmla="*/ 8 w 285"/>
                  <a:gd name="T91" fmla="*/ 60 h 211"/>
                  <a:gd name="T92" fmla="*/ 8 w 285"/>
                  <a:gd name="T93" fmla="*/ 22 h 211"/>
                  <a:gd name="T94" fmla="*/ 8 w 285"/>
                  <a:gd name="T95" fmla="*/ 22 h 211"/>
                  <a:gd name="T96" fmla="*/ 5 w 285"/>
                  <a:gd name="T97" fmla="*/ 19 h 211"/>
                  <a:gd name="T98" fmla="*/ 2 w 285"/>
                  <a:gd name="T99" fmla="*/ 15 h 211"/>
                  <a:gd name="T100" fmla="*/ 1 w 285"/>
                  <a:gd name="T101" fmla="*/ 12 h 211"/>
                  <a:gd name="T102" fmla="*/ 2 w 285"/>
                  <a:gd name="T103" fmla="*/ 8 h 211"/>
                  <a:gd name="T104" fmla="*/ 2 w 285"/>
                  <a:gd name="T105" fmla="*/ 8 h 211"/>
                  <a:gd name="T106" fmla="*/ 5 w 285"/>
                  <a:gd name="T107" fmla="*/ 4 h 211"/>
                  <a:gd name="T108" fmla="*/ 8 w 285"/>
                  <a:gd name="T109" fmla="*/ 1 h 211"/>
                  <a:gd name="T110" fmla="*/ 12 w 285"/>
                  <a:gd name="T111" fmla="*/ 0 h 211"/>
                  <a:gd name="T112" fmla="*/ 13 w 285"/>
                  <a:gd name="T113" fmla="*/ 0 h 211"/>
                  <a:gd name="T114" fmla="*/ 16 w 285"/>
                  <a:gd name="T115" fmla="*/ 1 h 211"/>
                  <a:gd name="T116" fmla="*/ 16 w 285"/>
                  <a:gd name="T117" fmla="*/ 1 h 211"/>
                  <a:gd name="T118" fmla="*/ 17 w 285"/>
                  <a:gd name="T119" fmla="*/ 6 h 211"/>
                  <a:gd name="T120" fmla="*/ 21 w 285"/>
                  <a:gd name="T121" fmla="*/ 10 h 211"/>
                  <a:gd name="T122" fmla="*/ 25 w 285"/>
                  <a:gd name="T123" fmla="*/ 12 h 211"/>
                  <a:gd name="T124" fmla="*/ 31 w 285"/>
                  <a:gd name="T125" fmla="*/ 14 h 2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5" h="211">
                    <a:moveTo>
                      <a:pt x="31" y="14"/>
                    </a:moveTo>
                    <a:lnTo>
                      <a:pt x="31" y="14"/>
                    </a:lnTo>
                    <a:lnTo>
                      <a:pt x="61" y="23"/>
                    </a:lnTo>
                    <a:lnTo>
                      <a:pt x="90" y="30"/>
                    </a:lnTo>
                    <a:lnTo>
                      <a:pt x="122" y="35"/>
                    </a:lnTo>
                    <a:lnTo>
                      <a:pt x="154" y="41"/>
                    </a:lnTo>
                    <a:lnTo>
                      <a:pt x="216" y="50"/>
                    </a:lnTo>
                    <a:lnTo>
                      <a:pt x="249" y="54"/>
                    </a:lnTo>
                    <a:lnTo>
                      <a:pt x="280" y="61"/>
                    </a:lnTo>
                    <a:lnTo>
                      <a:pt x="283" y="65"/>
                    </a:lnTo>
                    <a:lnTo>
                      <a:pt x="281" y="130"/>
                    </a:lnTo>
                    <a:lnTo>
                      <a:pt x="279" y="195"/>
                    </a:lnTo>
                    <a:lnTo>
                      <a:pt x="281" y="198"/>
                    </a:lnTo>
                    <a:lnTo>
                      <a:pt x="284" y="199"/>
                    </a:lnTo>
                    <a:lnTo>
                      <a:pt x="285" y="202"/>
                    </a:lnTo>
                    <a:lnTo>
                      <a:pt x="285" y="206"/>
                    </a:lnTo>
                    <a:lnTo>
                      <a:pt x="277" y="210"/>
                    </a:lnTo>
                    <a:lnTo>
                      <a:pt x="272" y="211"/>
                    </a:lnTo>
                    <a:lnTo>
                      <a:pt x="271" y="211"/>
                    </a:lnTo>
                    <a:lnTo>
                      <a:pt x="268" y="210"/>
                    </a:lnTo>
                    <a:lnTo>
                      <a:pt x="265" y="207"/>
                    </a:lnTo>
                    <a:lnTo>
                      <a:pt x="203" y="201"/>
                    </a:lnTo>
                    <a:lnTo>
                      <a:pt x="142" y="194"/>
                    </a:lnTo>
                    <a:lnTo>
                      <a:pt x="111" y="190"/>
                    </a:lnTo>
                    <a:lnTo>
                      <a:pt x="80" y="188"/>
                    </a:lnTo>
                    <a:lnTo>
                      <a:pt x="48" y="187"/>
                    </a:lnTo>
                    <a:lnTo>
                      <a:pt x="16" y="187"/>
                    </a:lnTo>
                    <a:lnTo>
                      <a:pt x="13" y="190"/>
                    </a:lnTo>
                    <a:lnTo>
                      <a:pt x="10" y="190"/>
                    </a:lnTo>
                    <a:lnTo>
                      <a:pt x="8" y="190"/>
                    </a:lnTo>
                    <a:lnTo>
                      <a:pt x="4" y="190"/>
                    </a:lnTo>
                    <a:lnTo>
                      <a:pt x="1" y="187"/>
                    </a:lnTo>
                    <a:lnTo>
                      <a:pt x="1" y="186"/>
                    </a:lnTo>
                    <a:lnTo>
                      <a:pt x="0" y="183"/>
                    </a:lnTo>
                    <a:lnTo>
                      <a:pt x="1" y="180"/>
                    </a:lnTo>
                    <a:lnTo>
                      <a:pt x="4" y="175"/>
                    </a:lnTo>
                    <a:lnTo>
                      <a:pt x="5" y="171"/>
                    </a:lnTo>
                    <a:lnTo>
                      <a:pt x="8" y="96"/>
                    </a:lnTo>
                    <a:lnTo>
                      <a:pt x="8" y="60"/>
                    </a:lnTo>
                    <a:lnTo>
                      <a:pt x="8" y="22"/>
                    </a:lnTo>
                    <a:lnTo>
                      <a:pt x="5" y="19"/>
                    </a:lnTo>
                    <a:lnTo>
                      <a:pt x="2" y="15"/>
                    </a:lnTo>
                    <a:lnTo>
                      <a:pt x="1" y="12"/>
                    </a:lnTo>
                    <a:lnTo>
                      <a:pt x="2" y="8"/>
                    </a:lnTo>
                    <a:lnTo>
                      <a:pt x="5" y="4"/>
                    </a:lnTo>
                    <a:lnTo>
                      <a:pt x="8" y="1"/>
                    </a:lnTo>
                    <a:lnTo>
                      <a:pt x="12" y="0"/>
                    </a:lnTo>
                    <a:lnTo>
                      <a:pt x="13" y="0"/>
                    </a:lnTo>
                    <a:lnTo>
                      <a:pt x="16" y="1"/>
                    </a:lnTo>
                    <a:lnTo>
                      <a:pt x="17" y="6"/>
                    </a:lnTo>
                    <a:lnTo>
                      <a:pt x="21" y="10"/>
                    </a:lnTo>
                    <a:lnTo>
                      <a:pt x="25" y="12"/>
                    </a:lnTo>
                    <a:lnTo>
                      <a:pt x="31"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53" name="Freeform 45"/>
              <p:cNvSpPr>
                <a:spLocks/>
              </p:cNvSpPr>
              <p:nvPr/>
            </p:nvSpPr>
            <p:spPr bwMode="auto">
              <a:xfrm>
                <a:off x="3038" y="1785"/>
                <a:ext cx="248" cy="168"/>
              </a:xfrm>
              <a:custGeom>
                <a:avLst/>
                <a:gdLst>
                  <a:gd name="T0" fmla="*/ 248 w 248"/>
                  <a:gd name="T1" fmla="*/ 49 h 168"/>
                  <a:gd name="T2" fmla="*/ 248 w 248"/>
                  <a:gd name="T3" fmla="*/ 49 h 168"/>
                  <a:gd name="T4" fmla="*/ 248 w 248"/>
                  <a:gd name="T5" fmla="*/ 78 h 168"/>
                  <a:gd name="T6" fmla="*/ 248 w 248"/>
                  <a:gd name="T7" fmla="*/ 108 h 168"/>
                  <a:gd name="T8" fmla="*/ 245 w 248"/>
                  <a:gd name="T9" fmla="*/ 168 h 168"/>
                  <a:gd name="T10" fmla="*/ 245 w 248"/>
                  <a:gd name="T11" fmla="*/ 168 h 168"/>
                  <a:gd name="T12" fmla="*/ 184 w 248"/>
                  <a:gd name="T13" fmla="*/ 161 h 168"/>
                  <a:gd name="T14" fmla="*/ 125 w 248"/>
                  <a:gd name="T15" fmla="*/ 153 h 168"/>
                  <a:gd name="T16" fmla="*/ 93 w 248"/>
                  <a:gd name="T17" fmla="*/ 150 h 168"/>
                  <a:gd name="T18" fmla="*/ 62 w 248"/>
                  <a:gd name="T19" fmla="*/ 147 h 168"/>
                  <a:gd name="T20" fmla="*/ 31 w 248"/>
                  <a:gd name="T21" fmla="*/ 146 h 168"/>
                  <a:gd name="T22" fmla="*/ 0 w 248"/>
                  <a:gd name="T23" fmla="*/ 146 h 168"/>
                  <a:gd name="T24" fmla="*/ 0 w 248"/>
                  <a:gd name="T25" fmla="*/ 146 h 168"/>
                  <a:gd name="T26" fmla="*/ 0 w 248"/>
                  <a:gd name="T27" fmla="*/ 111 h 168"/>
                  <a:gd name="T28" fmla="*/ 1 w 248"/>
                  <a:gd name="T29" fmla="*/ 74 h 168"/>
                  <a:gd name="T30" fmla="*/ 3 w 248"/>
                  <a:gd name="T31" fmla="*/ 38 h 168"/>
                  <a:gd name="T32" fmla="*/ 3 w 248"/>
                  <a:gd name="T33" fmla="*/ 0 h 168"/>
                  <a:gd name="T34" fmla="*/ 3 w 248"/>
                  <a:gd name="T35" fmla="*/ 0 h 168"/>
                  <a:gd name="T36" fmla="*/ 32 w 248"/>
                  <a:gd name="T37" fmla="*/ 8 h 168"/>
                  <a:gd name="T38" fmla="*/ 62 w 248"/>
                  <a:gd name="T39" fmla="*/ 15 h 168"/>
                  <a:gd name="T40" fmla="*/ 125 w 248"/>
                  <a:gd name="T41" fmla="*/ 27 h 168"/>
                  <a:gd name="T42" fmla="*/ 187 w 248"/>
                  <a:gd name="T43" fmla="*/ 36 h 168"/>
                  <a:gd name="T44" fmla="*/ 218 w 248"/>
                  <a:gd name="T45" fmla="*/ 42 h 168"/>
                  <a:gd name="T46" fmla="*/ 248 w 248"/>
                  <a:gd name="T47" fmla="*/ 49 h 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48" h="168">
                    <a:moveTo>
                      <a:pt x="248" y="49"/>
                    </a:moveTo>
                    <a:lnTo>
                      <a:pt x="248" y="49"/>
                    </a:lnTo>
                    <a:lnTo>
                      <a:pt x="248" y="78"/>
                    </a:lnTo>
                    <a:lnTo>
                      <a:pt x="248" y="108"/>
                    </a:lnTo>
                    <a:lnTo>
                      <a:pt x="245" y="168"/>
                    </a:lnTo>
                    <a:lnTo>
                      <a:pt x="184" y="161"/>
                    </a:lnTo>
                    <a:lnTo>
                      <a:pt x="125" y="153"/>
                    </a:lnTo>
                    <a:lnTo>
                      <a:pt x="93" y="150"/>
                    </a:lnTo>
                    <a:lnTo>
                      <a:pt x="62" y="147"/>
                    </a:lnTo>
                    <a:lnTo>
                      <a:pt x="31" y="146"/>
                    </a:lnTo>
                    <a:lnTo>
                      <a:pt x="0" y="146"/>
                    </a:lnTo>
                    <a:lnTo>
                      <a:pt x="0" y="111"/>
                    </a:lnTo>
                    <a:lnTo>
                      <a:pt x="1" y="74"/>
                    </a:lnTo>
                    <a:lnTo>
                      <a:pt x="3" y="38"/>
                    </a:lnTo>
                    <a:lnTo>
                      <a:pt x="3" y="0"/>
                    </a:lnTo>
                    <a:lnTo>
                      <a:pt x="32" y="8"/>
                    </a:lnTo>
                    <a:lnTo>
                      <a:pt x="62" y="15"/>
                    </a:lnTo>
                    <a:lnTo>
                      <a:pt x="125" y="27"/>
                    </a:lnTo>
                    <a:lnTo>
                      <a:pt x="187" y="36"/>
                    </a:lnTo>
                    <a:lnTo>
                      <a:pt x="218" y="42"/>
                    </a:lnTo>
                    <a:lnTo>
                      <a:pt x="248"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54" name="Freeform 46"/>
              <p:cNvSpPr>
                <a:spLocks/>
              </p:cNvSpPr>
              <p:nvPr/>
            </p:nvSpPr>
            <p:spPr bwMode="auto">
              <a:xfrm>
                <a:off x="3038" y="1785"/>
                <a:ext cx="248" cy="168"/>
              </a:xfrm>
              <a:custGeom>
                <a:avLst/>
                <a:gdLst>
                  <a:gd name="T0" fmla="*/ 248 w 248"/>
                  <a:gd name="T1" fmla="*/ 49 h 168"/>
                  <a:gd name="T2" fmla="*/ 248 w 248"/>
                  <a:gd name="T3" fmla="*/ 49 h 168"/>
                  <a:gd name="T4" fmla="*/ 248 w 248"/>
                  <a:gd name="T5" fmla="*/ 78 h 168"/>
                  <a:gd name="T6" fmla="*/ 248 w 248"/>
                  <a:gd name="T7" fmla="*/ 108 h 168"/>
                  <a:gd name="T8" fmla="*/ 245 w 248"/>
                  <a:gd name="T9" fmla="*/ 168 h 168"/>
                  <a:gd name="T10" fmla="*/ 245 w 248"/>
                  <a:gd name="T11" fmla="*/ 168 h 168"/>
                  <a:gd name="T12" fmla="*/ 184 w 248"/>
                  <a:gd name="T13" fmla="*/ 161 h 168"/>
                  <a:gd name="T14" fmla="*/ 125 w 248"/>
                  <a:gd name="T15" fmla="*/ 153 h 168"/>
                  <a:gd name="T16" fmla="*/ 93 w 248"/>
                  <a:gd name="T17" fmla="*/ 150 h 168"/>
                  <a:gd name="T18" fmla="*/ 62 w 248"/>
                  <a:gd name="T19" fmla="*/ 147 h 168"/>
                  <a:gd name="T20" fmla="*/ 31 w 248"/>
                  <a:gd name="T21" fmla="*/ 146 h 168"/>
                  <a:gd name="T22" fmla="*/ 0 w 248"/>
                  <a:gd name="T23" fmla="*/ 146 h 168"/>
                  <a:gd name="T24" fmla="*/ 0 w 248"/>
                  <a:gd name="T25" fmla="*/ 146 h 168"/>
                  <a:gd name="T26" fmla="*/ 0 w 248"/>
                  <a:gd name="T27" fmla="*/ 111 h 168"/>
                  <a:gd name="T28" fmla="*/ 1 w 248"/>
                  <a:gd name="T29" fmla="*/ 74 h 168"/>
                  <a:gd name="T30" fmla="*/ 3 w 248"/>
                  <a:gd name="T31" fmla="*/ 38 h 168"/>
                  <a:gd name="T32" fmla="*/ 3 w 248"/>
                  <a:gd name="T33" fmla="*/ 0 h 168"/>
                  <a:gd name="T34" fmla="*/ 3 w 248"/>
                  <a:gd name="T35" fmla="*/ 0 h 168"/>
                  <a:gd name="T36" fmla="*/ 32 w 248"/>
                  <a:gd name="T37" fmla="*/ 8 h 168"/>
                  <a:gd name="T38" fmla="*/ 62 w 248"/>
                  <a:gd name="T39" fmla="*/ 15 h 168"/>
                  <a:gd name="T40" fmla="*/ 125 w 248"/>
                  <a:gd name="T41" fmla="*/ 27 h 168"/>
                  <a:gd name="T42" fmla="*/ 187 w 248"/>
                  <a:gd name="T43" fmla="*/ 36 h 168"/>
                  <a:gd name="T44" fmla="*/ 218 w 248"/>
                  <a:gd name="T45" fmla="*/ 42 h 168"/>
                  <a:gd name="T46" fmla="*/ 248 w 248"/>
                  <a:gd name="T47" fmla="*/ 49 h 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48" h="168">
                    <a:moveTo>
                      <a:pt x="248" y="49"/>
                    </a:moveTo>
                    <a:lnTo>
                      <a:pt x="248" y="49"/>
                    </a:lnTo>
                    <a:lnTo>
                      <a:pt x="248" y="78"/>
                    </a:lnTo>
                    <a:lnTo>
                      <a:pt x="248" y="108"/>
                    </a:lnTo>
                    <a:lnTo>
                      <a:pt x="245" y="168"/>
                    </a:lnTo>
                    <a:lnTo>
                      <a:pt x="184" y="161"/>
                    </a:lnTo>
                    <a:lnTo>
                      <a:pt x="125" y="153"/>
                    </a:lnTo>
                    <a:lnTo>
                      <a:pt x="93" y="150"/>
                    </a:lnTo>
                    <a:lnTo>
                      <a:pt x="62" y="147"/>
                    </a:lnTo>
                    <a:lnTo>
                      <a:pt x="31" y="146"/>
                    </a:lnTo>
                    <a:lnTo>
                      <a:pt x="0" y="146"/>
                    </a:lnTo>
                    <a:lnTo>
                      <a:pt x="0" y="111"/>
                    </a:lnTo>
                    <a:lnTo>
                      <a:pt x="1" y="74"/>
                    </a:lnTo>
                    <a:lnTo>
                      <a:pt x="3" y="38"/>
                    </a:lnTo>
                    <a:lnTo>
                      <a:pt x="3" y="0"/>
                    </a:lnTo>
                    <a:lnTo>
                      <a:pt x="32" y="8"/>
                    </a:lnTo>
                    <a:lnTo>
                      <a:pt x="62" y="15"/>
                    </a:lnTo>
                    <a:lnTo>
                      <a:pt x="125" y="27"/>
                    </a:lnTo>
                    <a:lnTo>
                      <a:pt x="187" y="36"/>
                    </a:lnTo>
                    <a:lnTo>
                      <a:pt x="218" y="42"/>
                    </a:lnTo>
                    <a:lnTo>
                      <a:pt x="248"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55" name="Freeform 47"/>
              <p:cNvSpPr>
                <a:spLocks/>
              </p:cNvSpPr>
              <p:nvPr/>
            </p:nvSpPr>
            <p:spPr bwMode="auto">
              <a:xfrm>
                <a:off x="3993" y="1785"/>
                <a:ext cx="104" cy="123"/>
              </a:xfrm>
              <a:custGeom>
                <a:avLst/>
                <a:gdLst>
                  <a:gd name="T0" fmla="*/ 13 w 104"/>
                  <a:gd name="T1" fmla="*/ 3 h 123"/>
                  <a:gd name="T2" fmla="*/ 13 w 104"/>
                  <a:gd name="T3" fmla="*/ 3 h 123"/>
                  <a:gd name="T4" fmla="*/ 12 w 104"/>
                  <a:gd name="T5" fmla="*/ 15 h 123"/>
                  <a:gd name="T6" fmla="*/ 11 w 104"/>
                  <a:gd name="T7" fmla="*/ 26 h 123"/>
                  <a:gd name="T8" fmla="*/ 12 w 104"/>
                  <a:gd name="T9" fmla="*/ 38 h 123"/>
                  <a:gd name="T10" fmla="*/ 15 w 104"/>
                  <a:gd name="T11" fmla="*/ 47 h 123"/>
                  <a:gd name="T12" fmla="*/ 19 w 104"/>
                  <a:gd name="T13" fmla="*/ 58 h 123"/>
                  <a:gd name="T14" fmla="*/ 24 w 104"/>
                  <a:gd name="T15" fmla="*/ 68 h 123"/>
                  <a:gd name="T16" fmla="*/ 31 w 104"/>
                  <a:gd name="T17" fmla="*/ 77 h 123"/>
                  <a:gd name="T18" fmla="*/ 39 w 104"/>
                  <a:gd name="T19" fmla="*/ 85 h 123"/>
                  <a:gd name="T20" fmla="*/ 39 w 104"/>
                  <a:gd name="T21" fmla="*/ 85 h 123"/>
                  <a:gd name="T22" fmla="*/ 53 w 104"/>
                  <a:gd name="T23" fmla="*/ 96 h 123"/>
                  <a:gd name="T24" fmla="*/ 68 w 104"/>
                  <a:gd name="T25" fmla="*/ 105 h 123"/>
                  <a:gd name="T26" fmla="*/ 76 w 104"/>
                  <a:gd name="T27" fmla="*/ 110 h 123"/>
                  <a:gd name="T28" fmla="*/ 84 w 104"/>
                  <a:gd name="T29" fmla="*/ 111 h 123"/>
                  <a:gd name="T30" fmla="*/ 92 w 104"/>
                  <a:gd name="T31" fmla="*/ 111 h 123"/>
                  <a:gd name="T32" fmla="*/ 100 w 104"/>
                  <a:gd name="T33" fmla="*/ 110 h 123"/>
                  <a:gd name="T34" fmla="*/ 100 w 104"/>
                  <a:gd name="T35" fmla="*/ 110 h 123"/>
                  <a:gd name="T36" fmla="*/ 103 w 104"/>
                  <a:gd name="T37" fmla="*/ 111 h 123"/>
                  <a:gd name="T38" fmla="*/ 104 w 104"/>
                  <a:gd name="T39" fmla="*/ 114 h 123"/>
                  <a:gd name="T40" fmla="*/ 104 w 104"/>
                  <a:gd name="T41" fmla="*/ 116 h 123"/>
                  <a:gd name="T42" fmla="*/ 103 w 104"/>
                  <a:gd name="T43" fmla="*/ 119 h 123"/>
                  <a:gd name="T44" fmla="*/ 103 w 104"/>
                  <a:gd name="T45" fmla="*/ 119 h 123"/>
                  <a:gd name="T46" fmla="*/ 93 w 104"/>
                  <a:gd name="T47" fmla="*/ 123 h 123"/>
                  <a:gd name="T48" fmla="*/ 84 w 104"/>
                  <a:gd name="T49" fmla="*/ 123 h 123"/>
                  <a:gd name="T50" fmla="*/ 74 w 104"/>
                  <a:gd name="T51" fmla="*/ 122 h 123"/>
                  <a:gd name="T52" fmla="*/ 66 w 104"/>
                  <a:gd name="T53" fmla="*/ 119 h 123"/>
                  <a:gd name="T54" fmla="*/ 58 w 104"/>
                  <a:gd name="T55" fmla="*/ 115 h 123"/>
                  <a:gd name="T56" fmla="*/ 50 w 104"/>
                  <a:gd name="T57" fmla="*/ 110 h 123"/>
                  <a:gd name="T58" fmla="*/ 34 w 104"/>
                  <a:gd name="T59" fmla="*/ 99 h 123"/>
                  <a:gd name="T60" fmla="*/ 34 w 104"/>
                  <a:gd name="T61" fmla="*/ 99 h 123"/>
                  <a:gd name="T62" fmla="*/ 24 w 104"/>
                  <a:gd name="T63" fmla="*/ 89 h 123"/>
                  <a:gd name="T64" fmla="*/ 16 w 104"/>
                  <a:gd name="T65" fmla="*/ 78 h 123"/>
                  <a:gd name="T66" fmla="*/ 11 w 104"/>
                  <a:gd name="T67" fmla="*/ 68 h 123"/>
                  <a:gd name="T68" fmla="*/ 5 w 104"/>
                  <a:gd name="T69" fmla="*/ 57 h 123"/>
                  <a:gd name="T70" fmla="*/ 1 w 104"/>
                  <a:gd name="T71" fmla="*/ 45 h 123"/>
                  <a:gd name="T72" fmla="*/ 0 w 104"/>
                  <a:gd name="T73" fmla="*/ 32 h 123"/>
                  <a:gd name="T74" fmla="*/ 0 w 104"/>
                  <a:gd name="T75" fmla="*/ 19 h 123"/>
                  <a:gd name="T76" fmla="*/ 0 w 104"/>
                  <a:gd name="T77" fmla="*/ 7 h 123"/>
                  <a:gd name="T78" fmla="*/ 0 w 104"/>
                  <a:gd name="T79" fmla="*/ 7 h 123"/>
                  <a:gd name="T80" fmla="*/ 3 w 104"/>
                  <a:gd name="T81" fmla="*/ 3 h 123"/>
                  <a:gd name="T82" fmla="*/ 5 w 104"/>
                  <a:gd name="T83" fmla="*/ 0 h 123"/>
                  <a:gd name="T84" fmla="*/ 9 w 104"/>
                  <a:gd name="T85" fmla="*/ 0 h 123"/>
                  <a:gd name="T86" fmla="*/ 12 w 104"/>
                  <a:gd name="T87" fmla="*/ 1 h 123"/>
                  <a:gd name="T88" fmla="*/ 13 w 104"/>
                  <a:gd name="T89" fmla="*/ 3 h 1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4" h="123">
                    <a:moveTo>
                      <a:pt x="13" y="3"/>
                    </a:moveTo>
                    <a:lnTo>
                      <a:pt x="13" y="3"/>
                    </a:lnTo>
                    <a:lnTo>
                      <a:pt x="12" y="15"/>
                    </a:lnTo>
                    <a:lnTo>
                      <a:pt x="11" y="26"/>
                    </a:lnTo>
                    <a:lnTo>
                      <a:pt x="12" y="38"/>
                    </a:lnTo>
                    <a:lnTo>
                      <a:pt x="15" y="47"/>
                    </a:lnTo>
                    <a:lnTo>
                      <a:pt x="19" y="58"/>
                    </a:lnTo>
                    <a:lnTo>
                      <a:pt x="24" y="68"/>
                    </a:lnTo>
                    <a:lnTo>
                      <a:pt x="31" y="77"/>
                    </a:lnTo>
                    <a:lnTo>
                      <a:pt x="39" y="85"/>
                    </a:lnTo>
                    <a:lnTo>
                      <a:pt x="53" y="96"/>
                    </a:lnTo>
                    <a:lnTo>
                      <a:pt x="68" y="105"/>
                    </a:lnTo>
                    <a:lnTo>
                      <a:pt x="76" y="110"/>
                    </a:lnTo>
                    <a:lnTo>
                      <a:pt x="84" y="111"/>
                    </a:lnTo>
                    <a:lnTo>
                      <a:pt x="92" y="111"/>
                    </a:lnTo>
                    <a:lnTo>
                      <a:pt x="100" y="110"/>
                    </a:lnTo>
                    <a:lnTo>
                      <a:pt x="103" y="111"/>
                    </a:lnTo>
                    <a:lnTo>
                      <a:pt x="104" y="114"/>
                    </a:lnTo>
                    <a:lnTo>
                      <a:pt x="104" y="116"/>
                    </a:lnTo>
                    <a:lnTo>
                      <a:pt x="103" y="119"/>
                    </a:lnTo>
                    <a:lnTo>
                      <a:pt x="93" y="123"/>
                    </a:lnTo>
                    <a:lnTo>
                      <a:pt x="84" y="123"/>
                    </a:lnTo>
                    <a:lnTo>
                      <a:pt x="74" y="122"/>
                    </a:lnTo>
                    <a:lnTo>
                      <a:pt x="66" y="119"/>
                    </a:lnTo>
                    <a:lnTo>
                      <a:pt x="58" y="115"/>
                    </a:lnTo>
                    <a:lnTo>
                      <a:pt x="50" y="110"/>
                    </a:lnTo>
                    <a:lnTo>
                      <a:pt x="34" y="99"/>
                    </a:lnTo>
                    <a:lnTo>
                      <a:pt x="24" y="89"/>
                    </a:lnTo>
                    <a:lnTo>
                      <a:pt x="16" y="78"/>
                    </a:lnTo>
                    <a:lnTo>
                      <a:pt x="11" y="68"/>
                    </a:lnTo>
                    <a:lnTo>
                      <a:pt x="5" y="57"/>
                    </a:lnTo>
                    <a:lnTo>
                      <a:pt x="1" y="45"/>
                    </a:lnTo>
                    <a:lnTo>
                      <a:pt x="0" y="32"/>
                    </a:lnTo>
                    <a:lnTo>
                      <a:pt x="0" y="19"/>
                    </a:lnTo>
                    <a:lnTo>
                      <a:pt x="0" y="7"/>
                    </a:lnTo>
                    <a:lnTo>
                      <a:pt x="3" y="3"/>
                    </a:lnTo>
                    <a:lnTo>
                      <a:pt x="5" y="0"/>
                    </a:lnTo>
                    <a:lnTo>
                      <a:pt x="9" y="0"/>
                    </a:lnTo>
                    <a:lnTo>
                      <a:pt x="12" y="1"/>
                    </a:lnTo>
                    <a:lnTo>
                      <a:pt x="1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56" name="Freeform 48"/>
              <p:cNvSpPr>
                <a:spLocks/>
              </p:cNvSpPr>
              <p:nvPr/>
            </p:nvSpPr>
            <p:spPr bwMode="auto">
              <a:xfrm>
                <a:off x="3993" y="1785"/>
                <a:ext cx="104" cy="123"/>
              </a:xfrm>
              <a:custGeom>
                <a:avLst/>
                <a:gdLst>
                  <a:gd name="T0" fmla="*/ 13 w 104"/>
                  <a:gd name="T1" fmla="*/ 3 h 123"/>
                  <a:gd name="T2" fmla="*/ 13 w 104"/>
                  <a:gd name="T3" fmla="*/ 3 h 123"/>
                  <a:gd name="T4" fmla="*/ 12 w 104"/>
                  <a:gd name="T5" fmla="*/ 15 h 123"/>
                  <a:gd name="T6" fmla="*/ 11 w 104"/>
                  <a:gd name="T7" fmla="*/ 26 h 123"/>
                  <a:gd name="T8" fmla="*/ 12 w 104"/>
                  <a:gd name="T9" fmla="*/ 38 h 123"/>
                  <a:gd name="T10" fmla="*/ 15 w 104"/>
                  <a:gd name="T11" fmla="*/ 47 h 123"/>
                  <a:gd name="T12" fmla="*/ 19 w 104"/>
                  <a:gd name="T13" fmla="*/ 58 h 123"/>
                  <a:gd name="T14" fmla="*/ 24 w 104"/>
                  <a:gd name="T15" fmla="*/ 68 h 123"/>
                  <a:gd name="T16" fmla="*/ 31 w 104"/>
                  <a:gd name="T17" fmla="*/ 77 h 123"/>
                  <a:gd name="T18" fmla="*/ 39 w 104"/>
                  <a:gd name="T19" fmla="*/ 85 h 123"/>
                  <a:gd name="T20" fmla="*/ 39 w 104"/>
                  <a:gd name="T21" fmla="*/ 85 h 123"/>
                  <a:gd name="T22" fmla="*/ 53 w 104"/>
                  <a:gd name="T23" fmla="*/ 96 h 123"/>
                  <a:gd name="T24" fmla="*/ 68 w 104"/>
                  <a:gd name="T25" fmla="*/ 105 h 123"/>
                  <a:gd name="T26" fmla="*/ 76 w 104"/>
                  <a:gd name="T27" fmla="*/ 110 h 123"/>
                  <a:gd name="T28" fmla="*/ 84 w 104"/>
                  <a:gd name="T29" fmla="*/ 111 h 123"/>
                  <a:gd name="T30" fmla="*/ 92 w 104"/>
                  <a:gd name="T31" fmla="*/ 111 h 123"/>
                  <a:gd name="T32" fmla="*/ 100 w 104"/>
                  <a:gd name="T33" fmla="*/ 110 h 123"/>
                  <a:gd name="T34" fmla="*/ 100 w 104"/>
                  <a:gd name="T35" fmla="*/ 110 h 123"/>
                  <a:gd name="T36" fmla="*/ 103 w 104"/>
                  <a:gd name="T37" fmla="*/ 111 h 123"/>
                  <a:gd name="T38" fmla="*/ 104 w 104"/>
                  <a:gd name="T39" fmla="*/ 114 h 123"/>
                  <a:gd name="T40" fmla="*/ 104 w 104"/>
                  <a:gd name="T41" fmla="*/ 116 h 123"/>
                  <a:gd name="T42" fmla="*/ 103 w 104"/>
                  <a:gd name="T43" fmla="*/ 119 h 123"/>
                  <a:gd name="T44" fmla="*/ 103 w 104"/>
                  <a:gd name="T45" fmla="*/ 119 h 123"/>
                  <a:gd name="T46" fmla="*/ 93 w 104"/>
                  <a:gd name="T47" fmla="*/ 123 h 123"/>
                  <a:gd name="T48" fmla="*/ 84 w 104"/>
                  <a:gd name="T49" fmla="*/ 123 h 123"/>
                  <a:gd name="T50" fmla="*/ 74 w 104"/>
                  <a:gd name="T51" fmla="*/ 122 h 123"/>
                  <a:gd name="T52" fmla="*/ 66 w 104"/>
                  <a:gd name="T53" fmla="*/ 119 h 123"/>
                  <a:gd name="T54" fmla="*/ 58 w 104"/>
                  <a:gd name="T55" fmla="*/ 115 h 123"/>
                  <a:gd name="T56" fmla="*/ 50 w 104"/>
                  <a:gd name="T57" fmla="*/ 110 h 123"/>
                  <a:gd name="T58" fmla="*/ 34 w 104"/>
                  <a:gd name="T59" fmla="*/ 99 h 123"/>
                  <a:gd name="T60" fmla="*/ 34 w 104"/>
                  <a:gd name="T61" fmla="*/ 99 h 123"/>
                  <a:gd name="T62" fmla="*/ 24 w 104"/>
                  <a:gd name="T63" fmla="*/ 89 h 123"/>
                  <a:gd name="T64" fmla="*/ 16 w 104"/>
                  <a:gd name="T65" fmla="*/ 78 h 123"/>
                  <a:gd name="T66" fmla="*/ 11 w 104"/>
                  <a:gd name="T67" fmla="*/ 68 h 123"/>
                  <a:gd name="T68" fmla="*/ 5 w 104"/>
                  <a:gd name="T69" fmla="*/ 57 h 123"/>
                  <a:gd name="T70" fmla="*/ 1 w 104"/>
                  <a:gd name="T71" fmla="*/ 45 h 123"/>
                  <a:gd name="T72" fmla="*/ 0 w 104"/>
                  <a:gd name="T73" fmla="*/ 32 h 123"/>
                  <a:gd name="T74" fmla="*/ 0 w 104"/>
                  <a:gd name="T75" fmla="*/ 19 h 123"/>
                  <a:gd name="T76" fmla="*/ 0 w 104"/>
                  <a:gd name="T77" fmla="*/ 7 h 123"/>
                  <a:gd name="T78" fmla="*/ 0 w 104"/>
                  <a:gd name="T79" fmla="*/ 7 h 123"/>
                  <a:gd name="T80" fmla="*/ 3 w 104"/>
                  <a:gd name="T81" fmla="*/ 3 h 123"/>
                  <a:gd name="T82" fmla="*/ 5 w 104"/>
                  <a:gd name="T83" fmla="*/ 0 h 123"/>
                  <a:gd name="T84" fmla="*/ 9 w 104"/>
                  <a:gd name="T85" fmla="*/ 0 h 123"/>
                  <a:gd name="T86" fmla="*/ 12 w 104"/>
                  <a:gd name="T87" fmla="*/ 1 h 123"/>
                  <a:gd name="T88" fmla="*/ 13 w 104"/>
                  <a:gd name="T89" fmla="*/ 3 h 1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4" h="123">
                    <a:moveTo>
                      <a:pt x="13" y="3"/>
                    </a:moveTo>
                    <a:lnTo>
                      <a:pt x="13" y="3"/>
                    </a:lnTo>
                    <a:lnTo>
                      <a:pt x="12" y="15"/>
                    </a:lnTo>
                    <a:lnTo>
                      <a:pt x="11" y="26"/>
                    </a:lnTo>
                    <a:lnTo>
                      <a:pt x="12" y="38"/>
                    </a:lnTo>
                    <a:lnTo>
                      <a:pt x="15" y="47"/>
                    </a:lnTo>
                    <a:lnTo>
                      <a:pt x="19" y="58"/>
                    </a:lnTo>
                    <a:lnTo>
                      <a:pt x="24" y="68"/>
                    </a:lnTo>
                    <a:lnTo>
                      <a:pt x="31" y="77"/>
                    </a:lnTo>
                    <a:lnTo>
                      <a:pt x="39" y="85"/>
                    </a:lnTo>
                    <a:lnTo>
                      <a:pt x="53" y="96"/>
                    </a:lnTo>
                    <a:lnTo>
                      <a:pt x="68" y="105"/>
                    </a:lnTo>
                    <a:lnTo>
                      <a:pt x="76" y="110"/>
                    </a:lnTo>
                    <a:lnTo>
                      <a:pt x="84" y="111"/>
                    </a:lnTo>
                    <a:lnTo>
                      <a:pt x="92" y="111"/>
                    </a:lnTo>
                    <a:lnTo>
                      <a:pt x="100" y="110"/>
                    </a:lnTo>
                    <a:lnTo>
                      <a:pt x="103" y="111"/>
                    </a:lnTo>
                    <a:lnTo>
                      <a:pt x="104" y="114"/>
                    </a:lnTo>
                    <a:lnTo>
                      <a:pt x="104" y="116"/>
                    </a:lnTo>
                    <a:lnTo>
                      <a:pt x="103" y="119"/>
                    </a:lnTo>
                    <a:lnTo>
                      <a:pt x="93" y="123"/>
                    </a:lnTo>
                    <a:lnTo>
                      <a:pt x="84" y="123"/>
                    </a:lnTo>
                    <a:lnTo>
                      <a:pt x="74" y="122"/>
                    </a:lnTo>
                    <a:lnTo>
                      <a:pt x="66" y="119"/>
                    </a:lnTo>
                    <a:lnTo>
                      <a:pt x="58" y="115"/>
                    </a:lnTo>
                    <a:lnTo>
                      <a:pt x="50" y="110"/>
                    </a:lnTo>
                    <a:lnTo>
                      <a:pt x="34" y="99"/>
                    </a:lnTo>
                    <a:lnTo>
                      <a:pt x="24" y="89"/>
                    </a:lnTo>
                    <a:lnTo>
                      <a:pt x="16" y="78"/>
                    </a:lnTo>
                    <a:lnTo>
                      <a:pt x="11" y="68"/>
                    </a:lnTo>
                    <a:lnTo>
                      <a:pt x="5" y="57"/>
                    </a:lnTo>
                    <a:lnTo>
                      <a:pt x="1" y="45"/>
                    </a:lnTo>
                    <a:lnTo>
                      <a:pt x="0" y="32"/>
                    </a:lnTo>
                    <a:lnTo>
                      <a:pt x="0" y="19"/>
                    </a:lnTo>
                    <a:lnTo>
                      <a:pt x="0" y="7"/>
                    </a:lnTo>
                    <a:lnTo>
                      <a:pt x="3" y="3"/>
                    </a:lnTo>
                    <a:lnTo>
                      <a:pt x="5" y="0"/>
                    </a:lnTo>
                    <a:lnTo>
                      <a:pt x="9" y="0"/>
                    </a:lnTo>
                    <a:lnTo>
                      <a:pt x="12" y="1"/>
                    </a:lnTo>
                    <a:lnTo>
                      <a:pt x="1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57" name="Freeform 49"/>
              <p:cNvSpPr>
                <a:spLocks/>
              </p:cNvSpPr>
              <p:nvPr/>
            </p:nvSpPr>
            <p:spPr bwMode="auto">
              <a:xfrm>
                <a:off x="3047" y="1804"/>
                <a:ext cx="125" cy="118"/>
              </a:xfrm>
              <a:custGeom>
                <a:avLst/>
                <a:gdLst>
                  <a:gd name="T0" fmla="*/ 34 w 125"/>
                  <a:gd name="T1" fmla="*/ 15 h 118"/>
                  <a:gd name="T2" fmla="*/ 25 w 125"/>
                  <a:gd name="T3" fmla="*/ 19 h 118"/>
                  <a:gd name="T4" fmla="*/ 25 w 125"/>
                  <a:gd name="T5" fmla="*/ 36 h 118"/>
                  <a:gd name="T6" fmla="*/ 29 w 125"/>
                  <a:gd name="T7" fmla="*/ 73 h 118"/>
                  <a:gd name="T8" fmla="*/ 34 w 125"/>
                  <a:gd name="T9" fmla="*/ 88 h 118"/>
                  <a:gd name="T10" fmla="*/ 38 w 125"/>
                  <a:gd name="T11" fmla="*/ 80 h 118"/>
                  <a:gd name="T12" fmla="*/ 45 w 125"/>
                  <a:gd name="T13" fmla="*/ 50 h 118"/>
                  <a:gd name="T14" fmla="*/ 53 w 125"/>
                  <a:gd name="T15" fmla="*/ 21 h 118"/>
                  <a:gd name="T16" fmla="*/ 57 w 125"/>
                  <a:gd name="T17" fmla="*/ 13 h 118"/>
                  <a:gd name="T18" fmla="*/ 67 w 125"/>
                  <a:gd name="T19" fmla="*/ 17 h 118"/>
                  <a:gd name="T20" fmla="*/ 68 w 125"/>
                  <a:gd name="T21" fmla="*/ 36 h 118"/>
                  <a:gd name="T22" fmla="*/ 74 w 125"/>
                  <a:gd name="T23" fmla="*/ 73 h 118"/>
                  <a:gd name="T24" fmla="*/ 79 w 125"/>
                  <a:gd name="T25" fmla="*/ 91 h 118"/>
                  <a:gd name="T26" fmla="*/ 97 w 125"/>
                  <a:gd name="T27" fmla="*/ 50 h 118"/>
                  <a:gd name="T28" fmla="*/ 99 w 125"/>
                  <a:gd name="T29" fmla="*/ 36 h 118"/>
                  <a:gd name="T30" fmla="*/ 94 w 125"/>
                  <a:gd name="T31" fmla="*/ 34 h 118"/>
                  <a:gd name="T32" fmla="*/ 88 w 125"/>
                  <a:gd name="T33" fmla="*/ 28 h 118"/>
                  <a:gd name="T34" fmla="*/ 88 w 125"/>
                  <a:gd name="T35" fmla="*/ 26 h 118"/>
                  <a:gd name="T36" fmla="*/ 94 w 125"/>
                  <a:gd name="T37" fmla="*/ 21 h 118"/>
                  <a:gd name="T38" fmla="*/ 97 w 125"/>
                  <a:gd name="T39" fmla="*/ 21 h 118"/>
                  <a:gd name="T40" fmla="*/ 105 w 125"/>
                  <a:gd name="T41" fmla="*/ 23 h 118"/>
                  <a:gd name="T42" fmla="*/ 120 w 125"/>
                  <a:gd name="T43" fmla="*/ 24 h 118"/>
                  <a:gd name="T44" fmla="*/ 125 w 125"/>
                  <a:gd name="T45" fmla="*/ 30 h 118"/>
                  <a:gd name="T46" fmla="*/ 125 w 125"/>
                  <a:gd name="T47" fmla="*/ 35 h 118"/>
                  <a:gd name="T48" fmla="*/ 117 w 125"/>
                  <a:gd name="T49" fmla="*/ 38 h 118"/>
                  <a:gd name="T50" fmla="*/ 114 w 125"/>
                  <a:gd name="T51" fmla="*/ 36 h 118"/>
                  <a:gd name="T52" fmla="*/ 91 w 125"/>
                  <a:gd name="T53" fmla="*/ 99 h 118"/>
                  <a:gd name="T54" fmla="*/ 86 w 125"/>
                  <a:gd name="T55" fmla="*/ 114 h 118"/>
                  <a:gd name="T56" fmla="*/ 82 w 125"/>
                  <a:gd name="T57" fmla="*/ 118 h 118"/>
                  <a:gd name="T58" fmla="*/ 74 w 125"/>
                  <a:gd name="T59" fmla="*/ 112 h 118"/>
                  <a:gd name="T60" fmla="*/ 69 w 125"/>
                  <a:gd name="T61" fmla="*/ 104 h 118"/>
                  <a:gd name="T62" fmla="*/ 64 w 125"/>
                  <a:gd name="T63" fmla="*/ 86 h 118"/>
                  <a:gd name="T64" fmla="*/ 63 w 125"/>
                  <a:gd name="T65" fmla="*/ 80 h 118"/>
                  <a:gd name="T66" fmla="*/ 57 w 125"/>
                  <a:gd name="T67" fmla="*/ 61 h 118"/>
                  <a:gd name="T68" fmla="*/ 55 w 125"/>
                  <a:gd name="T69" fmla="*/ 68 h 118"/>
                  <a:gd name="T70" fmla="*/ 49 w 125"/>
                  <a:gd name="T71" fmla="*/ 88 h 118"/>
                  <a:gd name="T72" fmla="*/ 42 w 125"/>
                  <a:gd name="T73" fmla="*/ 107 h 118"/>
                  <a:gd name="T74" fmla="*/ 37 w 125"/>
                  <a:gd name="T75" fmla="*/ 112 h 118"/>
                  <a:gd name="T76" fmla="*/ 26 w 125"/>
                  <a:gd name="T77" fmla="*/ 107 h 118"/>
                  <a:gd name="T78" fmla="*/ 22 w 125"/>
                  <a:gd name="T79" fmla="*/ 96 h 118"/>
                  <a:gd name="T80" fmla="*/ 18 w 125"/>
                  <a:gd name="T81" fmla="*/ 77 h 118"/>
                  <a:gd name="T82" fmla="*/ 10 w 125"/>
                  <a:gd name="T83" fmla="*/ 16 h 118"/>
                  <a:gd name="T84" fmla="*/ 6 w 125"/>
                  <a:gd name="T85" fmla="*/ 13 h 118"/>
                  <a:gd name="T86" fmla="*/ 2 w 125"/>
                  <a:gd name="T87" fmla="*/ 7 h 118"/>
                  <a:gd name="T88" fmla="*/ 2 w 125"/>
                  <a:gd name="T89" fmla="*/ 2 h 118"/>
                  <a:gd name="T90" fmla="*/ 4 w 125"/>
                  <a:gd name="T91" fmla="*/ 0 h 118"/>
                  <a:gd name="T92" fmla="*/ 22 w 125"/>
                  <a:gd name="T93" fmla="*/ 4 h 118"/>
                  <a:gd name="T94" fmla="*/ 30 w 125"/>
                  <a:gd name="T95" fmla="*/ 7 h 118"/>
                  <a:gd name="T96" fmla="*/ 34 w 125"/>
                  <a:gd name="T97" fmla="*/ 15 h 1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5" h="118">
                    <a:moveTo>
                      <a:pt x="34" y="15"/>
                    </a:moveTo>
                    <a:lnTo>
                      <a:pt x="34" y="15"/>
                    </a:lnTo>
                    <a:lnTo>
                      <a:pt x="30" y="17"/>
                    </a:lnTo>
                    <a:lnTo>
                      <a:pt x="25" y="19"/>
                    </a:lnTo>
                    <a:lnTo>
                      <a:pt x="25" y="36"/>
                    </a:lnTo>
                    <a:lnTo>
                      <a:pt x="26" y="54"/>
                    </a:lnTo>
                    <a:lnTo>
                      <a:pt x="29" y="73"/>
                    </a:lnTo>
                    <a:lnTo>
                      <a:pt x="32" y="81"/>
                    </a:lnTo>
                    <a:lnTo>
                      <a:pt x="34" y="88"/>
                    </a:lnTo>
                    <a:lnTo>
                      <a:pt x="38" y="80"/>
                    </a:lnTo>
                    <a:lnTo>
                      <a:pt x="41" y="70"/>
                    </a:lnTo>
                    <a:lnTo>
                      <a:pt x="45" y="50"/>
                    </a:lnTo>
                    <a:lnTo>
                      <a:pt x="49" y="31"/>
                    </a:lnTo>
                    <a:lnTo>
                      <a:pt x="53" y="21"/>
                    </a:lnTo>
                    <a:lnTo>
                      <a:pt x="57" y="13"/>
                    </a:lnTo>
                    <a:lnTo>
                      <a:pt x="63" y="13"/>
                    </a:lnTo>
                    <a:lnTo>
                      <a:pt x="67" y="17"/>
                    </a:lnTo>
                    <a:lnTo>
                      <a:pt x="68" y="36"/>
                    </a:lnTo>
                    <a:lnTo>
                      <a:pt x="71" y="54"/>
                    </a:lnTo>
                    <a:lnTo>
                      <a:pt x="74" y="73"/>
                    </a:lnTo>
                    <a:lnTo>
                      <a:pt x="79" y="91"/>
                    </a:lnTo>
                    <a:lnTo>
                      <a:pt x="91" y="63"/>
                    </a:lnTo>
                    <a:lnTo>
                      <a:pt x="97" y="50"/>
                    </a:lnTo>
                    <a:lnTo>
                      <a:pt x="99" y="36"/>
                    </a:lnTo>
                    <a:lnTo>
                      <a:pt x="97" y="34"/>
                    </a:lnTo>
                    <a:lnTo>
                      <a:pt x="94" y="34"/>
                    </a:lnTo>
                    <a:lnTo>
                      <a:pt x="90" y="32"/>
                    </a:lnTo>
                    <a:lnTo>
                      <a:pt x="88" y="28"/>
                    </a:lnTo>
                    <a:lnTo>
                      <a:pt x="88" y="26"/>
                    </a:lnTo>
                    <a:lnTo>
                      <a:pt x="91" y="24"/>
                    </a:lnTo>
                    <a:lnTo>
                      <a:pt x="94" y="21"/>
                    </a:lnTo>
                    <a:lnTo>
                      <a:pt x="97" y="21"/>
                    </a:lnTo>
                    <a:lnTo>
                      <a:pt x="99" y="23"/>
                    </a:lnTo>
                    <a:lnTo>
                      <a:pt x="105" y="23"/>
                    </a:lnTo>
                    <a:lnTo>
                      <a:pt x="116" y="24"/>
                    </a:lnTo>
                    <a:lnTo>
                      <a:pt x="120" y="24"/>
                    </a:lnTo>
                    <a:lnTo>
                      <a:pt x="124" y="27"/>
                    </a:lnTo>
                    <a:lnTo>
                      <a:pt x="125" y="30"/>
                    </a:lnTo>
                    <a:lnTo>
                      <a:pt x="125" y="35"/>
                    </a:lnTo>
                    <a:lnTo>
                      <a:pt x="120" y="38"/>
                    </a:lnTo>
                    <a:lnTo>
                      <a:pt x="117" y="38"/>
                    </a:lnTo>
                    <a:lnTo>
                      <a:pt x="114" y="36"/>
                    </a:lnTo>
                    <a:lnTo>
                      <a:pt x="91" y="99"/>
                    </a:lnTo>
                    <a:lnTo>
                      <a:pt x="88" y="110"/>
                    </a:lnTo>
                    <a:lnTo>
                      <a:pt x="86" y="114"/>
                    </a:lnTo>
                    <a:lnTo>
                      <a:pt x="82" y="118"/>
                    </a:lnTo>
                    <a:lnTo>
                      <a:pt x="78" y="115"/>
                    </a:lnTo>
                    <a:lnTo>
                      <a:pt x="74" y="112"/>
                    </a:lnTo>
                    <a:lnTo>
                      <a:pt x="71" y="110"/>
                    </a:lnTo>
                    <a:lnTo>
                      <a:pt x="69" y="104"/>
                    </a:lnTo>
                    <a:lnTo>
                      <a:pt x="67" y="95"/>
                    </a:lnTo>
                    <a:lnTo>
                      <a:pt x="64" y="86"/>
                    </a:lnTo>
                    <a:lnTo>
                      <a:pt x="63" y="80"/>
                    </a:lnTo>
                    <a:lnTo>
                      <a:pt x="61" y="73"/>
                    </a:lnTo>
                    <a:lnTo>
                      <a:pt x="57" y="61"/>
                    </a:lnTo>
                    <a:lnTo>
                      <a:pt x="55" y="68"/>
                    </a:lnTo>
                    <a:lnTo>
                      <a:pt x="52" y="74"/>
                    </a:lnTo>
                    <a:lnTo>
                      <a:pt x="49" y="88"/>
                    </a:lnTo>
                    <a:lnTo>
                      <a:pt x="45" y="101"/>
                    </a:lnTo>
                    <a:lnTo>
                      <a:pt x="42" y="107"/>
                    </a:lnTo>
                    <a:lnTo>
                      <a:pt x="37" y="112"/>
                    </a:lnTo>
                    <a:lnTo>
                      <a:pt x="32" y="111"/>
                    </a:lnTo>
                    <a:lnTo>
                      <a:pt x="26" y="107"/>
                    </a:lnTo>
                    <a:lnTo>
                      <a:pt x="23" y="103"/>
                    </a:lnTo>
                    <a:lnTo>
                      <a:pt x="22" y="96"/>
                    </a:lnTo>
                    <a:lnTo>
                      <a:pt x="19" y="84"/>
                    </a:lnTo>
                    <a:lnTo>
                      <a:pt x="18" y="77"/>
                    </a:lnTo>
                    <a:lnTo>
                      <a:pt x="17" y="72"/>
                    </a:lnTo>
                    <a:lnTo>
                      <a:pt x="10" y="16"/>
                    </a:lnTo>
                    <a:lnTo>
                      <a:pt x="6" y="13"/>
                    </a:lnTo>
                    <a:lnTo>
                      <a:pt x="2" y="9"/>
                    </a:lnTo>
                    <a:lnTo>
                      <a:pt x="2" y="7"/>
                    </a:lnTo>
                    <a:lnTo>
                      <a:pt x="0" y="4"/>
                    </a:lnTo>
                    <a:lnTo>
                      <a:pt x="2" y="2"/>
                    </a:lnTo>
                    <a:lnTo>
                      <a:pt x="4" y="0"/>
                    </a:lnTo>
                    <a:lnTo>
                      <a:pt x="14" y="2"/>
                    </a:lnTo>
                    <a:lnTo>
                      <a:pt x="22" y="4"/>
                    </a:lnTo>
                    <a:lnTo>
                      <a:pt x="26" y="5"/>
                    </a:lnTo>
                    <a:lnTo>
                      <a:pt x="30" y="7"/>
                    </a:lnTo>
                    <a:lnTo>
                      <a:pt x="33" y="11"/>
                    </a:lnTo>
                    <a:lnTo>
                      <a:pt x="34"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58" name="Freeform 50"/>
              <p:cNvSpPr>
                <a:spLocks/>
              </p:cNvSpPr>
              <p:nvPr/>
            </p:nvSpPr>
            <p:spPr bwMode="auto">
              <a:xfrm>
                <a:off x="3047" y="1804"/>
                <a:ext cx="125" cy="118"/>
              </a:xfrm>
              <a:custGeom>
                <a:avLst/>
                <a:gdLst>
                  <a:gd name="T0" fmla="*/ 34 w 125"/>
                  <a:gd name="T1" fmla="*/ 15 h 118"/>
                  <a:gd name="T2" fmla="*/ 25 w 125"/>
                  <a:gd name="T3" fmla="*/ 19 h 118"/>
                  <a:gd name="T4" fmla="*/ 25 w 125"/>
                  <a:gd name="T5" fmla="*/ 36 h 118"/>
                  <a:gd name="T6" fmla="*/ 29 w 125"/>
                  <a:gd name="T7" fmla="*/ 73 h 118"/>
                  <a:gd name="T8" fmla="*/ 34 w 125"/>
                  <a:gd name="T9" fmla="*/ 88 h 118"/>
                  <a:gd name="T10" fmla="*/ 38 w 125"/>
                  <a:gd name="T11" fmla="*/ 80 h 118"/>
                  <a:gd name="T12" fmla="*/ 45 w 125"/>
                  <a:gd name="T13" fmla="*/ 50 h 118"/>
                  <a:gd name="T14" fmla="*/ 53 w 125"/>
                  <a:gd name="T15" fmla="*/ 21 h 118"/>
                  <a:gd name="T16" fmla="*/ 57 w 125"/>
                  <a:gd name="T17" fmla="*/ 13 h 118"/>
                  <a:gd name="T18" fmla="*/ 67 w 125"/>
                  <a:gd name="T19" fmla="*/ 17 h 118"/>
                  <a:gd name="T20" fmla="*/ 68 w 125"/>
                  <a:gd name="T21" fmla="*/ 36 h 118"/>
                  <a:gd name="T22" fmla="*/ 74 w 125"/>
                  <a:gd name="T23" fmla="*/ 73 h 118"/>
                  <a:gd name="T24" fmla="*/ 79 w 125"/>
                  <a:gd name="T25" fmla="*/ 91 h 118"/>
                  <a:gd name="T26" fmla="*/ 97 w 125"/>
                  <a:gd name="T27" fmla="*/ 50 h 118"/>
                  <a:gd name="T28" fmla="*/ 99 w 125"/>
                  <a:gd name="T29" fmla="*/ 36 h 118"/>
                  <a:gd name="T30" fmla="*/ 94 w 125"/>
                  <a:gd name="T31" fmla="*/ 34 h 118"/>
                  <a:gd name="T32" fmla="*/ 88 w 125"/>
                  <a:gd name="T33" fmla="*/ 28 h 118"/>
                  <a:gd name="T34" fmla="*/ 88 w 125"/>
                  <a:gd name="T35" fmla="*/ 26 h 118"/>
                  <a:gd name="T36" fmla="*/ 94 w 125"/>
                  <a:gd name="T37" fmla="*/ 21 h 118"/>
                  <a:gd name="T38" fmla="*/ 97 w 125"/>
                  <a:gd name="T39" fmla="*/ 21 h 118"/>
                  <a:gd name="T40" fmla="*/ 105 w 125"/>
                  <a:gd name="T41" fmla="*/ 23 h 118"/>
                  <a:gd name="T42" fmla="*/ 120 w 125"/>
                  <a:gd name="T43" fmla="*/ 24 h 118"/>
                  <a:gd name="T44" fmla="*/ 125 w 125"/>
                  <a:gd name="T45" fmla="*/ 30 h 118"/>
                  <a:gd name="T46" fmla="*/ 125 w 125"/>
                  <a:gd name="T47" fmla="*/ 35 h 118"/>
                  <a:gd name="T48" fmla="*/ 117 w 125"/>
                  <a:gd name="T49" fmla="*/ 38 h 118"/>
                  <a:gd name="T50" fmla="*/ 114 w 125"/>
                  <a:gd name="T51" fmla="*/ 36 h 118"/>
                  <a:gd name="T52" fmla="*/ 91 w 125"/>
                  <a:gd name="T53" fmla="*/ 99 h 118"/>
                  <a:gd name="T54" fmla="*/ 86 w 125"/>
                  <a:gd name="T55" fmla="*/ 114 h 118"/>
                  <a:gd name="T56" fmla="*/ 82 w 125"/>
                  <a:gd name="T57" fmla="*/ 118 h 118"/>
                  <a:gd name="T58" fmla="*/ 74 w 125"/>
                  <a:gd name="T59" fmla="*/ 112 h 118"/>
                  <a:gd name="T60" fmla="*/ 69 w 125"/>
                  <a:gd name="T61" fmla="*/ 104 h 118"/>
                  <a:gd name="T62" fmla="*/ 64 w 125"/>
                  <a:gd name="T63" fmla="*/ 86 h 118"/>
                  <a:gd name="T64" fmla="*/ 63 w 125"/>
                  <a:gd name="T65" fmla="*/ 80 h 118"/>
                  <a:gd name="T66" fmla="*/ 57 w 125"/>
                  <a:gd name="T67" fmla="*/ 61 h 118"/>
                  <a:gd name="T68" fmla="*/ 55 w 125"/>
                  <a:gd name="T69" fmla="*/ 68 h 118"/>
                  <a:gd name="T70" fmla="*/ 49 w 125"/>
                  <a:gd name="T71" fmla="*/ 88 h 118"/>
                  <a:gd name="T72" fmla="*/ 42 w 125"/>
                  <a:gd name="T73" fmla="*/ 107 h 118"/>
                  <a:gd name="T74" fmla="*/ 37 w 125"/>
                  <a:gd name="T75" fmla="*/ 112 h 118"/>
                  <a:gd name="T76" fmla="*/ 26 w 125"/>
                  <a:gd name="T77" fmla="*/ 107 h 118"/>
                  <a:gd name="T78" fmla="*/ 22 w 125"/>
                  <a:gd name="T79" fmla="*/ 96 h 118"/>
                  <a:gd name="T80" fmla="*/ 18 w 125"/>
                  <a:gd name="T81" fmla="*/ 77 h 118"/>
                  <a:gd name="T82" fmla="*/ 10 w 125"/>
                  <a:gd name="T83" fmla="*/ 16 h 118"/>
                  <a:gd name="T84" fmla="*/ 6 w 125"/>
                  <a:gd name="T85" fmla="*/ 13 h 118"/>
                  <a:gd name="T86" fmla="*/ 2 w 125"/>
                  <a:gd name="T87" fmla="*/ 7 h 118"/>
                  <a:gd name="T88" fmla="*/ 2 w 125"/>
                  <a:gd name="T89" fmla="*/ 2 h 118"/>
                  <a:gd name="T90" fmla="*/ 4 w 125"/>
                  <a:gd name="T91" fmla="*/ 0 h 118"/>
                  <a:gd name="T92" fmla="*/ 22 w 125"/>
                  <a:gd name="T93" fmla="*/ 4 h 118"/>
                  <a:gd name="T94" fmla="*/ 30 w 125"/>
                  <a:gd name="T95" fmla="*/ 7 h 118"/>
                  <a:gd name="T96" fmla="*/ 34 w 125"/>
                  <a:gd name="T97" fmla="*/ 15 h 1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5" h="118">
                    <a:moveTo>
                      <a:pt x="34" y="15"/>
                    </a:moveTo>
                    <a:lnTo>
                      <a:pt x="34" y="15"/>
                    </a:lnTo>
                    <a:lnTo>
                      <a:pt x="30" y="17"/>
                    </a:lnTo>
                    <a:lnTo>
                      <a:pt x="25" y="19"/>
                    </a:lnTo>
                    <a:lnTo>
                      <a:pt x="25" y="36"/>
                    </a:lnTo>
                    <a:lnTo>
                      <a:pt x="26" y="54"/>
                    </a:lnTo>
                    <a:lnTo>
                      <a:pt x="29" y="73"/>
                    </a:lnTo>
                    <a:lnTo>
                      <a:pt x="32" y="81"/>
                    </a:lnTo>
                    <a:lnTo>
                      <a:pt x="34" y="88"/>
                    </a:lnTo>
                    <a:lnTo>
                      <a:pt x="38" y="80"/>
                    </a:lnTo>
                    <a:lnTo>
                      <a:pt x="41" y="70"/>
                    </a:lnTo>
                    <a:lnTo>
                      <a:pt x="45" y="50"/>
                    </a:lnTo>
                    <a:lnTo>
                      <a:pt x="49" y="31"/>
                    </a:lnTo>
                    <a:lnTo>
                      <a:pt x="53" y="21"/>
                    </a:lnTo>
                    <a:lnTo>
                      <a:pt x="57" y="13"/>
                    </a:lnTo>
                    <a:lnTo>
                      <a:pt x="63" y="13"/>
                    </a:lnTo>
                    <a:lnTo>
                      <a:pt x="67" y="17"/>
                    </a:lnTo>
                    <a:lnTo>
                      <a:pt x="68" y="36"/>
                    </a:lnTo>
                    <a:lnTo>
                      <a:pt x="71" y="54"/>
                    </a:lnTo>
                    <a:lnTo>
                      <a:pt x="74" y="73"/>
                    </a:lnTo>
                    <a:lnTo>
                      <a:pt x="79" y="91"/>
                    </a:lnTo>
                    <a:lnTo>
                      <a:pt x="91" y="63"/>
                    </a:lnTo>
                    <a:lnTo>
                      <a:pt x="97" y="50"/>
                    </a:lnTo>
                    <a:lnTo>
                      <a:pt x="99" y="36"/>
                    </a:lnTo>
                    <a:lnTo>
                      <a:pt x="97" y="34"/>
                    </a:lnTo>
                    <a:lnTo>
                      <a:pt x="94" y="34"/>
                    </a:lnTo>
                    <a:lnTo>
                      <a:pt x="90" y="32"/>
                    </a:lnTo>
                    <a:lnTo>
                      <a:pt x="88" y="28"/>
                    </a:lnTo>
                    <a:lnTo>
                      <a:pt x="88" y="26"/>
                    </a:lnTo>
                    <a:lnTo>
                      <a:pt x="91" y="24"/>
                    </a:lnTo>
                    <a:lnTo>
                      <a:pt x="94" y="21"/>
                    </a:lnTo>
                    <a:lnTo>
                      <a:pt x="97" y="21"/>
                    </a:lnTo>
                    <a:lnTo>
                      <a:pt x="99" y="23"/>
                    </a:lnTo>
                    <a:lnTo>
                      <a:pt x="105" y="23"/>
                    </a:lnTo>
                    <a:lnTo>
                      <a:pt x="116" y="24"/>
                    </a:lnTo>
                    <a:lnTo>
                      <a:pt x="120" y="24"/>
                    </a:lnTo>
                    <a:lnTo>
                      <a:pt x="124" y="27"/>
                    </a:lnTo>
                    <a:lnTo>
                      <a:pt x="125" y="30"/>
                    </a:lnTo>
                    <a:lnTo>
                      <a:pt x="125" y="35"/>
                    </a:lnTo>
                    <a:lnTo>
                      <a:pt x="120" y="38"/>
                    </a:lnTo>
                    <a:lnTo>
                      <a:pt x="117" y="38"/>
                    </a:lnTo>
                    <a:lnTo>
                      <a:pt x="114" y="36"/>
                    </a:lnTo>
                    <a:lnTo>
                      <a:pt x="91" y="99"/>
                    </a:lnTo>
                    <a:lnTo>
                      <a:pt x="88" y="110"/>
                    </a:lnTo>
                    <a:lnTo>
                      <a:pt x="86" y="114"/>
                    </a:lnTo>
                    <a:lnTo>
                      <a:pt x="82" y="118"/>
                    </a:lnTo>
                    <a:lnTo>
                      <a:pt x="78" y="115"/>
                    </a:lnTo>
                    <a:lnTo>
                      <a:pt x="74" y="112"/>
                    </a:lnTo>
                    <a:lnTo>
                      <a:pt x="71" y="110"/>
                    </a:lnTo>
                    <a:lnTo>
                      <a:pt x="69" y="104"/>
                    </a:lnTo>
                    <a:lnTo>
                      <a:pt x="67" y="95"/>
                    </a:lnTo>
                    <a:lnTo>
                      <a:pt x="64" y="86"/>
                    </a:lnTo>
                    <a:lnTo>
                      <a:pt x="63" y="80"/>
                    </a:lnTo>
                    <a:lnTo>
                      <a:pt x="61" y="73"/>
                    </a:lnTo>
                    <a:lnTo>
                      <a:pt x="57" y="61"/>
                    </a:lnTo>
                    <a:lnTo>
                      <a:pt x="55" y="68"/>
                    </a:lnTo>
                    <a:lnTo>
                      <a:pt x="52" y="74"/>
                    </a:lnTo>
                    <a:lnTo>
                      <a:pt x="49" y="88"/>
                    </a:lnTo>
                    <a:lnTo>
                      <a:pt x="45" y="101"/>
                    </a:lnTo>
                    <a:lnTo>
                      <a:pt x="42" y="107"/>
                    </a:lnTo>
                    <a:lnTo>
                      <a:pt x="37" y="112"/>
                    </a:lnTo>
                    <a:lnTo>
                      <a:pt x="32" y="111"/>
                    </a:lnTo>
                    <a:lnTo>
                      <a:pt x="26" y="107"/>
                    </a:lnTo>
                    <a:lnTo>
                      <a:pt x="23" y="103"/>
                    </a:lnTo>
                    <a:lnTo>
                      <a:pt x="22" y="96"/>
                    </a:lnTo>
                    <a:lnTo>
                      <a:pt x="19" y="84"/>
                    </a:lnTo>
                    <a:lnTo>
                      <a:pt x="18" y="77"/>
                    </a:lnTo>
                    <a:lnTo>
                      <a:pt x="17" y="72"/>
                    </a:lnTo>
                    <a:lnTo>
                      <a:pt x="10" y="16"/>
                    </a:lnTo>
                    <a:lnTo>
                      <a:pt x="6" y="13"/>
                    </a:lnTo>
                    <a:lnTo>
                      <a:pt x="2" y="9"/>
                    </a:lnTo>
                    <a:lnTo>
                      <a:pt x="2" y="7"/>
                    </a:lnTo>
                    <a:lnTo>
                      <a:pt x="0" y="4"/>
                    </a:lnTo>
                    <a:lnTo>
                      <a:pt x="2" y="2"/>
                    </a:lnTo>
                    <a:lnTo>
                      <a:pt x="4" y="0"/>
                    </a:lnTo>
                    <a:lnTo>
                      <a:pt x="14" y="2"/>
                    </a:lnTo>
                    <a:lnTo>
                      <a:pt x="22" y="4"/>
                    </a:lnTo>
                    <a:lnTo>
                      <a:pt x="26" y="5"/>
                    </a:lnTo>
                    <a:lnTo>
                      <a:pt x="30" y="7"/>
                    </a:lnTo>
                    <a:lnTo>
                      <a:pt x="33" y="11"/>
                    </a:lnTo>
                    <a:lnTo>
                      <a:pt x="34"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59" name="Freeform 51"/>
              <p:cNvSpPr>
                <a:spLocks/>
              </p:cNvSpPr>
              <p:nvPr/>
            </p:nvSpPr>
            <p:spPr bwMode="auto">
              <a:xfrm>
                <a:off x="4894" y="1825"/>
                <a:ext cx="233" cy="552"/>
              </a:xfrm>
              <a:custGeom>
                <a:avLst/>
                <a:gdLst>
                  <a:gd name="T0" fmla="*/ 233 w 233"/>
                  <a:gd name="T1" fmla="*/ 382 h 552"/>
                  <a:gd name="T2" fmla="*/ 233 w 233"/>
                  <a:gd name="T3" fmla="*/ 382 h 552"/>
                  <a:gd name="T4" fmla="*/ 204 w 233"/>
                  <a:gd name="T5" fmla="*/ 391 h 552"/>
                  <a:gd name="T6" fmla="*/ 180 w 233"/>
                  <a:gd name="T7" fmla="*/ 401 h 552"/>
                  <a:gd name="T8" fmla="*/ 156 w 233"/>
                  <a:gd name="T9" fmla="*/ 414 h 552"/>
                  <a:gd name="T10" fmla="*/ 133 w 233"/>
                  <a:gd name="T11" fmla="*/ 429 h 552"/>
                  <a:gd name="T12" fmla="*/ 111 w 233"/>
                  <a:gd name="T13" fmla="*/ 445 h 552"/>
                  <a:gd name="T14" fmla="*/ 91 w 233"/>
                  <a:gd name="T15" fmla="*/ 461 h 552"/>
                  <a:gd name="T16" fmla="*/ 50 w 233"/>
                  <a:gd name="T17" fmla="*/ 495 h 552"/>
                  <a:gd name="T18" fmla="*/ 50 w 233"/>
                  <a:gd name="T19" fmla="*/ 495 h 552"/>
                  <a:gd name="T20" fmla="*/ 36 w 233"/>
                  <a:gd name="T21" fmla="*/ 508 h 552"/>
                  <a:gd name="T22" fmla="*/ 23 w 233"/>
                  <a:gd name="T23" fmla="*/ 522 h 552"/>
                  <a:gd name="T24" fmla="*/ 0 w 233"/>
                  <a:gd name="T25" fmla="*/ 552 h 552"/>
                  <a:gd name="T26" fmla="*/ 0 w 233"/>
                  <a:gd name="T27" fmla="*/ 164 h 552"/>
                  <a:gd name="T28" fmla="*/ 0 w 233"/>
                  <a:gd name="T29" fmla="*/ 164 h 552"/>
                  <a:gd name="T30" fmla="*/ 24 w 233"/>
                  <a:gd name="T31" fmla="*/ 141 h 552"/>
                  <a:gd name="T32" fmla="*/ 49 w 233"/>
                  <a:gd name="T33" fmla="*/ 118 h 552"/>
                  <a:gd name="T34" fmla="*/ 76 w 233"/>
                  <a:gd name="T35" fmla="*/ 98 h 552"/>
                  <a:gd name="T36" fmla="*/ 103 w 233"/>
                  <a:gd name="T37" fmla="*/ 78 h 552"/>
                  <a:gd name="T38" fmla="*/ 158 w 233"/>
                  <a:gd name="T39" fmla="*/ 40 h 552"/>
                  <a:gd name="T40" fmla="*/ 214 w 233"/>
                  <a:gd name="T41" fmla="*/ 2 h 552"/>
                  <a:gd name="T42" fmla="*/ 214 w 233"/>
                  <a:gd name="T43" fmla="*/ 2 h 552"/>
                  <a:gd name="T44" fmla="*/ 215 w 233"/>
                  <a:gd name="T45" fmla="*/ 2 h 552"/>
                  <a:gd name="T46" fmla="*/ 218 w 233"/>
                  <a:gd name="T47" fmla="*/ 0 h 552"/>
                  <a:gd name="T48" fmla="*/ 223 w 233"/>
                  <a:gd name="T49" fmla="*/ 0 h 552"/>
                  <a:gd name="T50" fmla="*/ 233 w 233"/>
                  <a:gd name="T51" fmla="*/ 0 h 552"/>
                  <a:gd name="T52" fmla="*/ 233 w 233"/>
                  <a:gd name="T53" fmla="*/ 382 h 5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3" h="552">
                    <a:moveTo>
                      <a:pt x="233" y="382"/>
                    </a:moveTo>
                    <a:lnTo>
                      <a:pt x="233" y="382"/>
                    </a:lnTo>
                    <a:lnTo>
                      <a:pt x="204" y="391"/>
                    </a:lnTo>
                    <a:lnTo>
                      <a:pt x="180" y="401"/>
                    </a:lnTo>
                    <a:lnTo>
                      <a:pt x="156" y="414"/>
                    </a:lnTo>
                    <a:lnTo>
                      <a:pt x="133" y="429"/>
                    </a:lnTo>
                    <a:lnTo>
                      <a:pt x="111" y="445"/>
                    </a:lnTo>
                    <a:lnTo>
                      <a:pt x="91" y="461"/>
                    </a:lnTo>
                    <a:lnTo>
                      <a:pt x="50" y="495"/>
                    </a:lnTo>
                    <a:lnTo>
                      <a:pt x="36" y="508"/>
                    </a:lnTo>
                    <a:lnTo>
                      <a:pt x="23" y="522"/>
                    </a:lnTo>
                    <a:lnTo>
                      <a:pt x="0" y="552"/>
                    </a:lnTo>
                    <a:lnTo>
                      <a:pt x="0" y="164"/>
                    </a:lnTo>
                    <a:lnTo>
                      <a:pt x="24" y="141"/>
                    </a:lnTo>
                    <a:lnTo>
                      <a:pt x="49" y="118"/>
                    </a:lnTo>
                    <a:lnTo>
                      <a:pt x="76" y="98"/>
                    </a:lnTo>
                    <a:lnTo>
                      <a:pt x="103" y="78"/>
                    </a:lnTo>
                    <a:lnTo>
                      <a:pt x="158" y="40"/>
                    </a:lnTo>
                    <a:lnTo>
                      <a:pt x="214" y="2"/>
                    </a:lnTo>
                    <a:lnTo>
                      <a:pt x="215" y="2"/>
                    </a:lnTo>
                    <a:lnTo>
                      <a:pt x="218" y="0"/>
                    </a:lnTo>
                    <a:lnTo>
                      <a:pt x="223" y="0"/>
                    </a:lnTo>
                    <a:lnTo>
                      <a:pt x="233" y="0"/>
                    </a:lnTo>
                    <a:lnTo>
                      <a:pt x="233" y="382"/>
                    </a:lnTo>
                    <a:close/>
                  </a:path>
                </a:pathLst>
              </a:custGeom>
              <a:solidFill>
                <a:srgbClr val="2446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60" name="Freeform 52"/>
              <p:cNvSpPr>
                <a:spLocks/>
              </p:cNvSpPr>
              <p:nvPr/>
            </p:nvSpPr>
            <p:spPr bwMode="auto">
              <a:xfrm>
                <a:off x="3184" y="1838"/>
                <a:ext cx="71" cy="97"/>
              </a:xfrm>
              <a:custGeom>
                <a:avLst/>
                <a:gdLst>
                  <a:gd name="T0" fmla="*/ 67 w 71"/>
                  <a:gd name="T1" fmla="*/ 2 h 97"/>
                  <a:gd name="T2" fmla="*/ 67 w 71"/>
                  <a:gd name="T3" fmla="*/ 10 h 97"/>
                  <a:gd name="T4" fmla="*/ 64 w 71"/>
                  <a:gd name="T5" fmla="*/ 12 h 97"/>
                  <a:gd name="T6" fmla="*/ 65 w 71"/>
                  <a:gd name="T7" fmla="*/ 28 h 97"/>
                  <a:gd name="T8" fmla="*/ 64 w 71"/>
                  <a:gd name="T9" fmla="*/ 35 h 97"/>
                  <a:gd name="T10" fmla="*/ 57 w 71"/>
                  <a:gd name="T11" fmla="*/ 39 h 97"/>
                  <a:gd name="T12" fmla="*/ 48 w 71"/>
                  <a:gd name="T13" fmla="*/ 28 h 97"/>
                  <a:gd name="T14" fmla="*/ 37 w 71"/>
                  <a:gd name="T15" fmla="*/ 17 h 97"/>
                  <a:gd name="T16" fmla="*/ 30 w 71"/>
                  <a:gd name="T17" fmla="*/ 16 h 97"/>
                  <a:gd name="T18" fmla="*/ 19 w 71"/>
                  <a:gd name="T19" fmla="*/ 21 h 97"/>
                  <a:gd name="T20" fmla="*/ 15 w 71"/>
                  <a:gd name="T21" fmla="*/ 27 h 97"/>
                  <a:gd name="T22" fmla="*/ 12 w 71"/>
                  <a:gd name="T23" fmla="*/ 57 h 97"/>
                  <a:gd name="T24" fmla="*/ 15 w 71"/>
                  <a:gd name="T25" fmla="*/ 71 h 97"/>
                  <a:gd name="T26" fmla="*/ 25 w 71"/>
                  <a:gd name="T27" fmla="*/ 82 h 97"/>
                  <a:gd name="T28" fmla="*/ 35 w 71"/>
                  <a:gd name="T29" fmla="*/ 84 h 97"/>
                  <a:gd name="T30" fmla="*/ 46 w 71"/>
                  <a:gd name="T31" fmla="*/ 84 h 97"/>
                  <a:gd name="T32" fmla="*/ 50 w 71"/>
                  <a:gd name="T33" fmla="*/ 81 h 97"/>
                  <a:gd name="T34" fmla="*/ 57 w 71"/>
                  <a:gd name="T35" fmla="*/ 69 h 97"/>
                  <a:gd name="T36" fmla="*/ 61 w 71"/>
                  <a:gd name="T37" fmla="*/ 61 h 97"/>
                  <a:gd name="T38" fmla="*/ 69 w 71"/>
                  <a:gd name="T39" fmla="*/ 59 h 97"/>
                  <a:gd name="T40" fmla="*/ 71 w 71"/>
                  <a:gd name="T41" fmla="*/ 63 h 97"/>
                  <a:gd name="T42" fmla="*/ 69 w 71"/>
                  <a:gd name="T43" fmla="*/ 73 h 97"/>
                  <a:gd name="T44" fmla="*/ 63 w 71"/>
                  <a:gd name="T45" fmla="*/ 86 h 97"/>
                  <a:gd name="T46" fmla="*/ 56 w 71"/>
                  <a:gd name="T47" fmla="*/ 92 h 97"/>
                  <a:gd name="T48" fmla="*/ 38 w 71"/>
                  <a:gd name="T49" fmla="*/ 97 h 97"/>
                  <a:gd name="T50" fmla="*/ 27 w 71"/>
                  <a:gd name="T51" fmla="*/ 96 h 97"/>
                  <a:gd name="T52" fmla="*/ 21 w 71"/>
                  <a:gd name="T53" fmla="*/ 93 h 97"/>
                  <a:gd name="T54" fmla="*/ 7 w 71"/>
                  <a:gd name="T55" fmla="*/ 84 h 97"/>
                  <a:gd name="T56" fmla="*/ 3 w 71"/>
                  <a:gd name="T57" fmla="*/ 77 h 97"/>
                  <a:gd name="T58" fmla="*/ 0 w 71"/>
                  <a:gd name="T59" fmla="*/ 48 h 97"/>
                  <a:gd name="T60" fmla="*/ 2 w 71"/>
                  <a:gd name="T61" fmla="*/ 28 h 97"/>
                  <a:gd name="T62" fmla="*/ 11 w 71"/>
                  <a:gd name="T63" fmla="*/ 12 h 97"/>
                  <a:gd name="T64" fmla="*/ 19 w 71"/>
                  <a:gd name="T65" fmla="*/ 6 h 97"/>
                  <a:gd name="T66" fmla="*/ 26 w 71"/>
                  <a:gd name="T67" fmla="*/ 4 h 97"/>
                  <a:gd name="T68" fmla="*/ 44 w 71"/>
                  <a:gd name="T69" fmla="*/ 6 h 97"/>
                  <a:gd name="T70" fmla="*/ 50 w 71"/>
                  <a:gd name="T71" fmla="*/ 10 h 97"/>
                  <a:gd name="T72" fmla="*/ 53 w 71"/>
                  <a:gd name="T73" fmla="*/ 5 h 97"/>
                  <a:gd name="T74" fmla="*/ 57 w 71"/>
                  <a:gd name="T75" fmla="*/ 0 h 97"/>
                  <a:gd name="T76" fmla="*/ 63 w 71"/>
                  <a:gd name="T77" fmla="*/ 0 h 97"/>
                  <a:gd name="T78" fmla="*/ 67 w 71"/>
                  <a:gd name="T79" fmla="*/ 2 h 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 h="97">
                    <a:moveTo>
                      <a:pt x="67" y="2"/>
                    </a:moveTo>
                    <a:lnTo>
                      <a:pt x="67" y="2"/>
                    </a:lnTo>
                    <a:lnTo>
                      <a:pt x="67" y="8"/>
                    </a:lnTo>
                    <a:lnTo>
                      <a:pt x="67" y="10"/>
                    </a:lnTo>
                    <a:lnTo>
                      <a:pt x="64" y="12"/>
                    </a:lnTo>
                    <a:lnTo>
                      <a:pt x="64" y="20"/>
                    </a:lnTo>
                    <a:lnTo>
                      <a:pt x="65" y="28"/>
                    </a:lnTo>
                    <a:lnTo>
                      <a:pt x="64" y="31"/>
                    </a:lnTo>
                    <a:lnTo>
                      <a:pt x="64" y="35"/>
                    </a:lnTo>
                    <a:lnTo>
                      <a:pt x="61" y="38"/>
                    </a:lnTo>
                    <a:lnTo>
                      <a:pt x="57" y="39"/>
                    </a:lnTo>
                    <a:lnTo>
                      <a:pt x="48" y="28"/>
                    </a:lnTo>
                    <a:lnTo>
                      <a:pt x="44" y="23"/>
                    </a:lnTo>
                    <a:lnTo>
                      <a:pt x="37" y="17"/>
                    </a:lnTo>
                    <a:lnTo>
                      <a:pt x="30" y="16"/>
                    </a:lnTo>
                    <a:lnTo>
                      <a:pt x="25" y="19"/>
                    </a:lnTo>
                    <a:lnTo>
                      <a:pt x="19" y="21"/>
                    </a:lnTo>
                    <a:lnTo>
                      <a:pt x="15" y="27"/>
                    </a:lnTo>
                    <a:lnTo>
                      <a:pt x="12" y="42"/>
                    </a:lnTo>
                    <a:lnTo>
                      <a:pt x="12" y="57"/>
                    </a:lnTo>
                    <a:lnTo>
                      <a:pt x="12" y="65"/>
                    </a:lnTo>
                    <a:lnTo>
                      <a:pt x="15" y="71"/>
                    </a:lnTo>
                    <a:lnTo>
                      <a:pt x="19" y="77"/>
                    </a:lnTo>
                    <a:lnTo>
                      <a:pt x="25" y="82"/>
                    </a:lnTo>
                    <a:lnTo>
                      <a:pt x="35" y="84"/>
                    </a:lnTo>
                    <a:lnTo>
                      <a:pt x="41" y="85"/>
                    </a:lnTo>
                    <a:lnTo>
                      <a:pt x="46" y="84"/>
                    </a:lnTo>
                    <a:lnTo>
                      <a:pt x="50" y="81"/>
                    </a:lnTo>
                    <a:lnTo>
                      <a:pt x="54" y="77"/>
                    </a:lnTo>
                    <a:lnTo>
                      <a:pt x="57" y="69"/>
                    </a:lnTo>
                    <a:lnTo>
                      <a:pt x="58" y="65"/>
                    </a:lnTo>
                    <a:lnTo>
                      <a:pt x="61" y="61"/>
                    </a:lnTo>
                    <a:lnTo>
                      <a:pt x="64" y="59"/>
                    </a:lnTo>
                    <a:lnTo>
                      <a:pt x="69" y="59"/>
                    </a:lnTo>
                    <a:lnTo>
                      <a:pt x="71" y="63"/>
                    </a:lnTo>
                    <a:lnTo>
                      <a:pt x="71" y="67"/>
                    </a:lnTo>
                    <a:lnTo>
                      <a:pt x="69" y="73"/>
                    </a:lnTo>
                    <a:lnTo>
                      <a:pt x="65" y="80"/>
                    </a:lnTo>
                    <a:lnTo>
                      <a:pt x="63" y="86"/>
                    </a:lnTo>
                    <a:lnTo>
                      <a:pt x="56" y="92"/>
                    </a:lnTo>
                    <a:lnTo>
                      <a:pt x="46" y="96"/>
                    </a:lnTo>
                    <a:lnTo>
                      <a:pt x="38" y="97"/>
                    </a:lnTo>
                    <a:lnTo>
                      <a:pt x="33" y="97"/>
                    </a:lnTo>
                    <a:lnTo>
                      <a:pt x="27" y="96"/>
                    </a:lnTo>
                    <a:lnTo>
                      <a:pt x="21" y="93"/>
                    </a:lnTo>
                    <a:lnTo>
                      <a:pt x="14" y="89"/>
                    </a:lnTo>
                    <a:lnTo>
                      <a:pt x="7" y="84"/>
                    </a:lnTo>
                    <a:lnTo>
                      <a:pt x="3" y="77"/>
                    </a:lnTo>
                    <a:lnTo>
                      <a:pt x="2" y="58"/>
                    </a:lnTo>
                    <a:lnTo>
                      <a:pt x="0" y="48"/>
                    </a:lnTo>
                    <a:lnTo>
                      <a:pt x="0" y="38"/>
                    </a:lnTo>
                    <a:lnTo>
                      <a:pt x="2" y="28"/>
                    </a:lnTo>
                    <a:lnTo>
                      <a:pt x="6" y="20"/>
                    </a:lnTo>
                    <a:lnTo>
                      <a:pt x="11" y="12"/>
                    </a:lnTo>
                    <a:lnTo>
                      <a:pt x="14" y="9"/>
                    </a:lnTo>
                    <a:lnTo>
                      <a:pt x="19" y="6"/>
                    </a:lnTo>
                    <a:lnTo>
                      <a:pt x="26" y="4"/>
                    </a:lnTo>
                    <a:lnTo>
                      <a:pt x="35" y="4"/>
                    </a:lnTo>
                    <a:lnTo>
                      <a:pt x="44" y="6"/>
                    </a:lnTo>
                    <a:lnTo>
                      <a:pt x="50" y="10"/>
                    </a:lnTo>
                    <a:lnTo>
                      <a:pt x="52" y="8"/>
                    </a:lnTo>
                    <a:lnTo>
                      <a:pt x="53" y="5"/>
                    </a:lnTo>
                    <a:lnTo>
                      <a:pt x="54" y="1"/>
                    </a:lnTo>
                    <a:lnTo>
                      <a:pt x="57" y="0"/>
                    </a:lnTo>
                    <a:lnTo>
                      <a:pt x="63" y="0"/>
                    </a:lnTo>
                    <a:lnTo>
                      <a:pt x="65" y="1"/>
                    </a:lnTo>
                    <a:lnTo>
                      <a:pt x="6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61" name="Freeform 53"/>
              <p:cNvSpPr>
                <a:spLocks/>
              </p:cNvSpPr>
              <p:nvPr/>
            </p:nvSpPr>
            <p:spPr bwMode="auto">
              <a:xfrm>
                <a:off x="3184" y="1838"/>
                <a:ext cx="71" cy="97"/>
              </a:xfrm>
              <a:custGeom>
                <a:avLst/>
                <a:gdLst>
                  <a:gd name="T0" fmla="*/ 67 w 71"/>
                  <a:gd name="T1" fmla="*/ 2 h 97"/>
                  <a:gd name="T2" fmla="*/ 67 w 71"/>
                  <a:gd name="T3" fmla="*/ 10 h 97"/>
                  <a:gd name="T4" fmla="*/ 64 w 71"/>
                  <a:gd name="T5" fmla="*/ 12 h 97"/>
                  <a:gd name="T6" fmla="*/ 65 w 71"/>
                  <a:gd name="T7" fmla="*/ 28 h 97"/>
                  <a:gd name="T8" fmla="*/ 64 w 71"/>
                  <a:gd name="T9" fmla="*/ 35 h 97"/>
                  <a:gd name="T10" fmla="*/ 57 w 71"/>
                  <a:gd name="T11" fmla="*/ 39 h 97"/>
                  <a:gd name="T12" fmla="*/ 48 w 71"/>
                  <a:gd name="T13" fmla="*/ 28 h 97"/>
                  <a:gd name="T14" fmla="*/ 37 w 71"/>
                  <a:gd name="T15" fmla="*/ 17 h 97"/>
                  <a:gd name="T16" fmla="*/ 30 w 71"/>
                  <a:gd name="T17" fmla="*/ 16 h 97"/>
                  <a:gd name="T18" fmla="*/ 19 w 71"/>
                  <a:gd name="T19" fmla="*/ 21 h 97"/>
                  <a:gd name="T20" fmla="*/ 15 w 71"/>
                  <a:gd name="T21" fmla="*/ 27 h 97"/>
                  <a:gd name="T22" fmla="*/ 12 w 71"/>
                  <a:gd name="T23" fmla="*/ 57 h 97"/>
                  <a:gd name="T24" fmla="*/ 15 w 71"/>
                  <a:gd name="T25" fmla="*/ 71 h 97"/>
                  <a:gd name="T26" fmla="*/ 25 w 71"/>
                  <a:gd name="T27" fmla="*/ 82 h 97"/>
                  <a:gd name="T28" fmla="*/ 35 w 71"/>
                  <a:gd name="T29" fmla="*/ 84 h 97"/>
                  <a:gd name="T30" fmla="*/ 46 w 71"/>
                  <a:gd name="T31" fmla="*/ 84 h 97"/>
                  <a:gd name="T32" fmla="*/ 50 w 71"/>
                  <a:gd name="T33" fmla="*/ 81 h 97"/>
                  <a:gd name="T34" fmla="*/ 57 w 71"/>
                  <a:gd name="T35" fmla="*/ 69 h 97"/>
                  <a:gd name="T36" fmla="*/ 61 w 71"/>
                  <a:gd name="T37" fmla="*/ 61 h 97"/>
                  <a:gd name="T38" fmla="*/ 69 w 71"/>
                  <a:gd name="T39" fmla="*/ 59 h 97"/>
                  <a:gd name="T40" fmla="*/ 71 w 71"/>
                  <a:gd name="T41" fmla="*/ 63 h 97"/>
                  <a:gd name="T42" fmla="*/ 69 w 71"/>
                  <a:gd name="T43" fmla="*/ 73 h 97"/>
                  <a:gd name="T44" fmla="*/ 63 w 71"/>
                  <a:gd name="T45" fmla="*/ 86 h 97"/>
                  <a:gd name="T46" fmla="*/ 56 w 71"/>
                  <a:gd name="T47" fmla="*/ 92 h 97"/>
                  <a:gd name="T48" fmla="*/ 38 w 71"/>
                  <a:gd name="T49" fmla="*/ 97 h 97"/>
                  <a:gd name="T50" fmla="*/ 27 w 71"/>
                  <a:gd name="T51" fmla="*/ 96 h 97"/>
                  <a:gd name="T52" fmla="*/ 21 w 71"/>
                  <a:gd name="T53" fmla="*/ 93 h 97"/>
                  <a:gd name="T54" fmla="*/ 7 w 71"/>
                  <a:gd name="T55" fmla="*/ 84 h 97"/>
                  <a:gd name="T56" fmla="*/ 3 w 71"/>
                  <a:gd name="T57" fmla="*/ 77 h 97"/>
                  <a:gd name="T58" fmla="*/ 0 w 71"/>
                  <a:gd name="T59" fmla="*/ 48 h 97"/>
                  <a:gd name="T60" fmla="*/ 2 w 71"/>
                  <a:gd name="T61" fmla="*/ 28 h 97"/>
                  <a:gd name="T62" fmla="*/ 11 w 71"/>
                  <a:gd name="T63" fmla="*/ 12 h 97"/>
                  <a:gd name="T64" fmla="*/ 19 w 71"/>
                  <a:gd name="T65" fmla="*/ 6 h 97"/>
                  <a:gd name="T66" fmla="*/ 26 w 71"/>
                  <a:gd name="T67" fmla="*/ 4 h 97"/>
                  <a:gd name="T68" fmla="*/ 44 w 71"/>
                  <a:gd name="T69" fmla="*/ 6 h 97"/>
                  <a:gd name="T70" fmla="*/ 50 w 71"/>
                  <a:gd name="T71" fmla="*/ 10 h 97"/>
                  <a:gd name="T72" fmla="*/ 53 w 71"/>
                  <a:gd name="T73" fmla="*/ 5 h 97"/>
                  <a:gd name="T74" fmla="*/ 57 w 71"/>
                  <a:gd name="T75" fmla="*/ 0 h 97"/>
                  <a:gd name="T76" fmla="*/ 63 w 71"/>
                  <a:gd name="T77" fmla="*/ 0 h 97"/>
                  <a:gd name="T78" fmla="*/ 67 w 71"/>
                  <a:gd name="T79" fmla="*/ 2 h 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 h="97">
                    <a:moveTo>
                      <a:pt x="67" y="2"/>
                    </a:moveTo>
                    <a:lnTo>
                      <a:pt x="67" y="2"/>
                    </a:lnTo>
                    <a:lnTo>
                      <a:pt x="67" y="8"/>
                    </a:lnTo>
                    <a:lnTo>
                      <a:pt x="67" y="10"/>
                    </a:lnTo>
                    <a:lnTo>
                      <a:pt x="64" y="12"/>
                    </a:lnTo>
                    <a:lnTo>
                      <a:pt x="64" y="20"/>
                    </a:lnTo>
                    <a:lnTo>
                      <a:pt x="65" y="28"/>
                    </a:lnTo>
                    <a:lnTo>
                      <a:pt x="64" y="31"/>
                    </a:lnTo>
                    <a:lnTo>
                      <a:pt x="64" y="35"/>
                    </a:lnTo>
                    <a:lnTo>
                      <a:pt x="61" y="38"/>
                    </a:lnTo>
                    <a:lnTo>
                      <a:pt x="57" y="39"/>
                    </a:lnTo>
                    <a:lnTo>
                      <a:pt x="48" y="28"/>
                    </a:lnTo>
                    <a:lnTo>
                      <a:pt x="44" y="23"/>
                    </a:lnTo>
                    <a:lnTo>
                      <a:pt x="37" y="17"/>
                    </a:lnTo>
                    <a:lnTo>
                      <a:pt x="30" y="16"/>
                    </a:lnTo>
                    <a:lnTo>
                      <a:pt x="25" y="19"/>
                    </a:lnTo>
                    <a:lnTo>
                      <a:pt x="19" y="21"/>
                    </a:lnTo>
                    <a:lnTo>
                      <a:pt x="15" y="27"/>
                    </a:lnTo>
                    <a:lnTo>
                      <a:pt x="12" y="42"/>
                    </a:lnTo>
                    <a:lnTo>
                      <a:pt x="12" y="57"/>
                    </a:lnTo>
                    <a:lnTo>
                      <a:pt x="12" y="65"/>
                    </a:lnTo>
                    <a:lnTo>
                      <a:pt x="15" y="71"/>
                    </a:lnTo>
                    <a:lnTo>
                      <a:pt x="19" y="77"/>
                    </a:lnTo>
                    <a:lnTo>
                      <a:pt x="25" y="82"/>
                    </a:lnTo>
                    <a:lnTo>
                      <a:pt x="35" y="84"/>
                    </a:lnTo>
                    <a:lnTo>
                      <a:pt x="41" y="85"/>
                    </a:lnTo>
                    <a:lnTo>
                      <a:pt x="46" y="84"/>
                    </a:lnTo>
                    <a:lnTo>
                      <a:pt x="50" y="81"/>
                    </a:lnTo>
                    <a:lnTo>
                      <a:pt x="54" y="77"/>
                    </a:lnTo>
                    <a:lnTo>
                      <a:pt x="57" y="69"/>
                    </a:lnTo>
                    <a:lnTo>
                      <a:pt x="58" y="65"/>
                    </a:lnTo>
                    <a:lnTo>
                      <a:pt x="61" y="61"/>
                    </a:lnTo>
                    <a:lnTo>
                      <a:pt x="64" y="59"/>
                    </a:lnTo>
                    <a:lnTo>
                      <a:pt x="69" y="59"/>
                    </a:lnTo>
                    <a:lnTo>
                      <a:pt x="71" y="63"/>
                    </a:lnTo>
                    <a:lnTo>
                      <a:pt x="71" y="67"/>
                    </a:lnTo>
                    <a:lnTo>
                      <a:pt x="69" y="73"/>
                    </a:lnTo>
                    <a:lnTo>
                      <a:pt x="65" y="80"/>
                    </a:lnTo>
                    <a:lnTo>
                      <a:pt x="63" y="86"/>
                    </a:lnTo>
                    <a:lnTo>
                      <a:pt x="56" y="92"/>
                    </a:lnTo>
                    <a:lnTo>
                      <a:pt x="46" y="96"/>
                    </a:lnTo>
                    <a:lnTo>
                      <a:pt x="38" y="97"/>
                    </a:lnTo>
                    <a:lnTo>
                      <a:pt x="33" y="97"/>
                    </a:lnTo>
                    <a:lnTo>
                      <a:pt x="27" y="96"/>
                    </a:lnTo>
                    <a:lnTo>
                      <a:pt x="21" y="93"/>
                    </a:lnTo>
                    <a:lnTo>
                      <a:pt x="14" y="89"/>
                    </a:lnTo>
                    <a:lnTo>
                      <a:pt x="7" y="84"/>
                    </a:lnTo>
                    <a:lnTo>
                      <a:pt x="3" y="77"/>
                    </a:lnTo>
                    <a:lnTo>
                      <a:pt x="2" y="58"/>
                    </a:lnTo>
                    <a:lnTo>
                      <a:pt x="0" y="48"/>
                    </a:lnTo>
                    <a:lnTo>
                      <a:pt x="0" y="38"/>
                    </a:lnTo>
                    <a:lnTo>
                      <a:pt x="2" y="28"/>
                    </a:lnTo>
                    <a:lnTo>
                      <a:pt x="6" y="20"/>
                    </a:lnTo>
                    <a:lnTo>
                      <a:pt x="11" y="12"/>
                    </a:lnTo>
                    <a:lnTo>
                      <a:pt x="14" y="9"/>
                    </a:lnTo>
                    <a:lnTo>
                      <a:pt x="19" y="6"/>
                    </a:lnTo>
                    <a:lnTo>
                      <a:pt x="26" y="4"/>
                    </a:lnTo>
                    <a:lnTo>
                      <a:pt x="35" y="4"/>
                    </a:lnTo>
                    <a:lnTo>
                      <a:pt x="44" y="6"/>
                    </a:lnTo>
                    <a:lnTo>
                      <a:pt x="50" y="10"/>
                    </a:lnTo>
                    <a:lnTo>
                      <a:pt x="52" y="8"/>
                    </a:lnTo>
                    <a:lnTo>
                      <a:pt x="53" y="5"/>
                    </a:lnTo>
                    <a:lnTo>
                      <a:pt x="54" y="1"/>
                    </a:lnTo>
                    <a:lnTo>
                      <a:pt x="57" y="0"/>
                    </a:lnTo>
                    <a:lnTo>
                      <a:pt x="63" y="0"/>
                    </a:lnTo>
                    <a:lnTo>
                      <a:pt x="65" y="1"/>
                    </a:lnTo>
                    <a:lnTo>
                      <a:pt x="67"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62" name="Freeform 54"/>
              <p:cNvSpPr>
                <a:spLocks/>
              </p:cNvSpPr>
              <p:nvPr/>
            </p:nvSpPr>
            <p:spPr bwMode="auto">
              <a:xfrm>
                <a:off x="4221" y="1846"/>
                <a:ext cx="60" cy="42"/>
              </a:xfrm>
              <a:custGeom>
                <a:avLst/>
                <a:gdLst>
                  <a:gd name="T0" fmla="*/ 60 w 60"/>
                  <a:gd name="T1" fmla="*/ 42 h 42"/>
                  <a:gd name="T2" fmla="*/ 60 w 60"/>
                  <a:gd name="T3" fmla="*/ 42 h 42"/>
                  <a:gd name="T4" fmla="*/ 47 w 60"/>
                  <a:gd name="T5" fmla="*/ 31 h 42"/>
                  <a:gd name="T6" fmla="*/ 32 w 60"/>
                  <a:gd name="T7" fmla="*/ 20 h 42"/>
                  <a:gd name="T8" fmla="*/ 17 w 60"/>
                  <a:gd name="T9" fmla="*/ 9 h 42"/>
                  <a:gd name="T10" fmla="*/ 9 w 60"/>
                  <a:gd name="T11" fmla="*/ 7 h 42"/>
                  <a:gd name="T12" fmla="*/ 0 w 60"/>
                  <a:gd name="T13" fmla="*/ 4 h 42"/>
                  <a:gd name="T14" fmla="*/ 0 w 60"/>
                  <a:gd name="T15" fmla="*/ 4 h 42"/>
                  <a:gd name="T16" fmla="*/ 16 w 60"/>
                  <a:gd name="T17" fmla="*/ 0 h 42"/>
                  <a:gd name="T18" fmla="*/ 25 w 60"/>
                  <a:gd name="T19" fmla="*/ 0 h 42"/>
                  <a:gd name="T20" fmla="*/ 33 w 60"/>
                  <a:gd name="T21" fmla="*/ 1 h 42"/>
                  <a:gd name="T22" fmla="*/ 33 w 60"/>
                  <a:gd name="T23" fmla="*/ 1 h 42"/>
                  <a:gd name="T24" fmla="*/ 42 w 60"/>
                  <a:gd name="T25" fmla="*/ 11 h 42"/>
                  <a:gd name="T26" fmla="*/ 48 w 60"/>
                  <a:gd name="T27" fmla="*/ 21 h 42"/>
                  <a:gd name="T28" fmla="*/ 54 w 60"/>
                  <a:gd name="T29" fmla="*/ 31 h 42"/>
                  <a:gd name="T30" fmla="*/ 60 w 60"/>
                  <a:gd name="T31" fmla="*/ 42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42">
                    <a:moveTo>
                      <a:pt x="60" y="42"/>
                    </a:moveTo>
                    <a:lnTo>
                      <a:pt x="60" y="42"/>
                    </a:lnTo>
                    <a:lnTo>
                      <a:pt x="47" y="31"/>
                    </a:lnTo>
                    <a:lnTo>
                      <a:pt x="32" y="20"/>
                    </a:lnTo>
                    <a:lnTo>
                      <a:pt x="17" y="9"/>
                    </a:lnTo>
                    <a:lnTo>
                      <a:pt x="9" y="7"/>
                    </a:lnTo>
                    <a:lnTo>
                      <a:pt x="0" y="4"/>
                    </a:lnTo>
                    <a:lnTo>
                      <a:pt x="16" y="0"/>
                    </a:lnTo>
                    <a:lnTo>
                      <a:pt x="25" y="0"/>
                    </a:lnTo>
                    <a:lnTo>
                      <a:pt x="33" y="1"/>
                    </a:lnTo>
                    <a:lnTo>
                      <a:pt x="42" y="11"/>
                    </a:lnTo>
                    <a:lnTo>
                      <a:pt x="48" y="21"/>
                    </a:lnTo>
                    <a:lnTo>
                      <a:pt x="54" y="31"/>
                    </a:lnTo>
                    <a:lnTo>
                      <a:pt x="60" y="42"/>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63" name="Freeform 55"/>
              <p:cNvSpPr>
                <a:spLocks/>
              </p:cNvSpPr>
              <p:nvPr/>
            </p:nvSpPr>
            <p:spPr bwMode="auto">
              <a:xfrm>
                <a:off x="4221" y="1846"/>
                <a:ext cx="60" cy="42"/>
              </a:xfrm>
              <a:custGeom>
                <a:avLst/>
                <a:gdLst>
                  <a:gd name="T0" fmla="*/ 60 w 60"/>
                  <a:gd name="T1" fmla="*/ 42 h 42"/>
                  <a:gd name="T2" fmla="*/ 60 w 60"/>
                  <a:gd name="T3" fmla="*/ 42 h 42"/>
                  <a:gd name="T4" fmla="*/ 47 w 60"/>
                  <a:gd name="T5" fmla="*/ 31 h 42"/>
                  <a:gd name="T6" fmla="*/ 32 w 60"/>
                  <a:gd name="T7" fmla="*/ 20 h 42"/>
                  <a:gd name="T8" fmla="*/ 17 w 60"/>
                  <a:gd name="T9" fmla="*/ 9 h 42"/>
                  <a:gd name="T10" fmla="*/ 9 w 60"/>
                  <a:gd name="T11" fmla="*/ 7 h 42"/>
                  <a:gd name="T12" fmla="*/ 0 w 60"/>
                  <a:gd name="T13" fmla="*/ 4 h 42"/>
                  <a:gd name="T14" fmla="*/ 0 w 60"/>
                  <a:gd name="T15" fmla="*/ 4 h 42"/>
                  <a:gd name="T16" fmla="*/ 16 w 60"/>
                  <a:gd name="T17" fmla="*/ 0 h 42"/>
                  <a:gd name="T18" fmla="*/ 25 w 60"/>
                  <a:gd name="T19" fmla="*/ 0 h 42"/>
                  <a:gd name="T20" fmla="*/ 33 w 60"/>
                  <a:gd name="T21" fmla="*/ 1 h 42"/>
                  <a:gd name="T22" fmla="*/ 33 w 60"/>
                  <a:gd name="T23" fmla="*/ 1 h 42"/>
                  <a:gd name="T24" fmla="*/ 42 w 60"/>
                  <a:gd name="T25" fmla="*/ 11 h 42"/>
                  <a:gd name="T26" fmla="*/ 48 w 60"/>
                  <a:gd name="T27" fmla="*/ 21 h 42"/>
                  <a:gd name="T28" fmla="*/ 54 w 60"/>
                  <a:gd name="T29" fmla="*/ 31 h 42"/>
                  <a:gd name="T30" fmla="*/ 60 w 60"/>
                  <a:gd name="T31" fmla="*/ 42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42">
                    <a:moveTo>
                      <a:pt x="60" y="42"/>
                    </a:moveTo>
                    <a:lnTo>
                      <a:pt x="60" y="42"/>
                    </a:lnTo>
                    <a:lnTo>
                      <a:pt x="47" y="31"/>
                    </a:lnTo>
                    <a:lnTo>
                      <a:pt x="32" y="20"/>
                    </a:lnTo>
                    <a:lnTo>
                      <a:pt x="17" y="9"/>
                    </a:lnTo>
                    <a:lnTo>
                      <a:pt x="9" y="7"/>
                    </a:lnTo>
                    <a:lnTo>
                      <a:pt x="0" y="4"/>
                    </a:lnTo>
                    <a:lnTo>
                      <a:pt x="16" y="0"/>
                    </a:lnTo>
                    <a:lnTo>
                      <a:pt x="25" y="0"/>
                    </a:lnTo>
                    <a:lnTo>
                      <a:pt x="33" y="1"/>
                    </a:lnTo>
                    <a:lnTo>
                      <a:pt x="42" y="11"/>
                    </a:lnTo>
                    <a:lnTo>
                      <a:pt x="48" y="21"/>
                    </a:lnTo>
                    <a:lnTo>
                      <a:pt x="54" y="31"/>
                    </a:lnTo>
                    <a:lnTo>
                      <a:pt x="6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64" name="Freeform 56"/>
              <p:cNvSpPr>
                <a:spLocks/>
              </p:cNvSpPr>
              <p:nvPr/>
            </p:nvSpPr>
            <p:spPr bwMode="auto">
              <a:xfrm>
                <a:off x="4151" y="1857"/>
                <a:ext cx="163" cy="155"/>
              </a:xfrm>
              <a:custGeom>
                <a:avLst/>
                <a:gdLst>
                  <a:gd name="T0" fmla="*/ 143 w 163"/>
                  <a:gd name="T1" fmla="*/ 54 h 155"/>
                  <a:gd name="T2" fmla="*/ 143 w 163"/>
                  <a:gd name="T3" fmla="*/ 54 h 155"/>
                  <a:gd name="T4" fmla="*/ 151 w 163"/>
                  <a:gd name="T5" fmla="*/ 78 h 155"/>
                  <a:gd name="T6" fmla="*/ 156 w 163"/>
                  <a:gd name="T7" fmla="*/ 103 h 155"/>
                  <a:gd name="T8" fmla="*/ 160 w 163"/>
                  <a:gd name="T9" fmla="*/ 128 h 155"/>
                  <a:gd name="T10" fmla="*/ 163 w 163"/>
                  <a:gd name="T11" fmla="*/ 155 h 155"/>
                  <a:gd name="T12" fmla="*/ 163 w 163"/>
                  <a:gd name="T13" fmla="*/ 155 h 155"/>
                  <a:gd name="T14" fmla="*/ 147 w 163"/>
                  <a:gd name="T15" fmla="*/ 136 h 155"/>
                  <a:gd name="T16" fmla="*/ 129 w 163"/>
                  <a:gd name="T17" fmla="*/ 119 h 155"/>
                  <a:gd name="T18" fmla="*/ 110 w 163"/>
                  <a:gd name="T19" fmla="*/ 103 h 155"/>
                  <a:gd name="T20" fmla="*/ 90 w 163"/>
                  <a:gd name="T21" fmla="*/ 89 h 155"/>
                  <a:gd name="T22" fmla="*/ 68 w 163"/>
                  <a:gd name="T23" fmla="*/ 77 h 155"/>
                  <a:gd name="T24" fmla="*/ 46 w 163"/>
                  <a:gd name="T25" fmla="*/ 67 h 155"/>
                  <a:gd name="T26" fmla="*/ 23 w 163"/>
                  <a:gd name="T27" fmla="*/ 59 h 155"/>
                  <a:gd name="T28" fmla="*/ 0 w 163"/>
                  <a:gd name="T29" fmla="*/ 54 h 155"/>
                  <a:gd name="T30" fmla="*/ 0 w 163"/>
                  <a:gd name="T31" fmla="*/ 54 h 155"/>
                  <a:gd name="T32" fmla="*/ 6 w 163"/>
                  <a:gd name="T33" fmla="*/ 47 h 155"/>
                  <a:gd name="T34" fmla="*/ 10 w 163"/>
                  <a:gd name="T35" fmla="*/ 39 h 155"/>
                  <a:gd name="T36" fmla="*/ 19 w 163"/>
                  <a:gd name="T37" fmla="*/ 23 h 155"/>
                  <a:gd name="T38" fmla="*/ 25 w 163"/>
                  <a:gd name="T39" fmla="*/ 16 h 155"/>
                  <a:gd name="T40" fmla="*/ 32 w 163"/>
                  <a:gd name="T41" fmla="*/ 9 h 155"/>
                  <a:gd name="T42" fmla="*/ 38 w 163"/>
                  <a:gd name="T43" fmla="*/ 4 h 155"/>
                  <a:gd name="T44" fmla="*/ 46 w 163"/>
                  <a:gd name="T45" fmla="*/ 0 h 155"/>
                  <a:gd name="T46" fmla="*/ 46 w 163"/>
                  <a:gd name="T47" fmla="*/ 0 h 155"/>
                  <a:gd name="T48" fmla="*/ 60 w 163"/>
                  <a:gd name="T49" fmla="*/ 1 h 155"/>
                  <a:gd name="T50" fmla="*/ 74 w 163"/>
                  <a:gd name="T51" fmla="*/ 5 h 155"/>
                  <a:gd name="T52" fmla="*/ 86 w 163"/>
                  <a:gd name="T53" fmla="*/ 10 h 155"/>
                  <a:gd name="T54" fmla="*/ 98 w 163"/>
                  <a:gd name="T55" fmla="*/ 19 h 155"/>
                  <a:gd name="T56" fmla="*/ 110 w 163"/>
                  <a:gd name="T57" fmla="*/ 27 h 155"/>
                  <a:gd name="T58" fmla="*/ 121 w 163"/>
                  <a:gd name="T59" fmla="*/ 35 h 155"/>
                  <a:gd name="T60" fmla="*/ 143 w 163"/>
                  <a:gd name="T61" fmla="*/ 54 h 1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63" h="155">
                    <a:moveTo>
                      <a:pt x="143" y="54"/>
                    </a:moveTo>
                    <a:lnTo>
                      <a:pt x="143" y="54"/>
                    </a:lnTo>
                    <a:lnTo>
                      <a:pt x="151" y="78"/>
                    </a:lnTo>
                    <a:lnTo>
                      <a:pt x="156" y="103"/>
                    </a:lnTo>
                    <a:lnTo>
                      <a:pt x="160" y="128"/>
                    </a:lnTo>
                    <a:lnTo>
                      <a:pt x="163" y="155"/>
                    </a:lnTo>
                    <a:lnTo>
                      <a:pt x="147" y="136"/>
                    </a:lnTo>
                    <a:lnTo>
                      <a:pt x="129" y="119"/>
                    </a:lnTo>
                    <a:lnTo>
                      <a:pt x="110" y="103"/>
                    </a:lnTo>
                    <a:lnTo>
                      <a:pt x="90" y="89"/>
                    </a:lnTo>
                    <a:lnTo>
                      <a:pt x="68" y="77"/>
                    </a:lnTo>
                    <a:lnTo>
                      <a:pt x="46" y="67"/>
                    </a:lnTo>
                    <a:lnTo>
                      <a:pt x="23" y="59"/>
                    </a:lnTo>
                    <a:lnTo>
                      <a:pt x="0" y="54"/>
                    </a:lnTo>
                    <a:lnTo>
                      <a:pt x="6" y="47"/>
                    </a:lnTo>
                    <a:lnTo>
                      <a:pt x="10" y="39"/>
                    </a:lnTo>
                    <a:lnTo>
                      <a:pt x="19" y="23"/>
                    </a:lnTo>
                    <a:lnTo>
                      <a:pt x="25" y="16"/>
                    </a:lnTo>
                    <a:lnTo>
                      <a:pt x="32" y="9"/>
                    </a:lnTo>
                    <a:lnTo>
                      <a:pt x="38" y="4"/>
                    </a:lnTo>
                    <a:lnTo>
                      <a:pt x="46" y="0"/>
                    </a:lnTo>
                    <a:lnTo>
                      <a:pt x="60" y="1"/>
                    </a:lnTo>
                    <a:lnTo>
                      <a:pt x="74" y="5"/>
                    </a:lnTo>
                    <a:lnTo>
                      <a:pt x="86" y="10"/>
                    </a:lnTo>
                    <a:lnTo>
                      <a:pt x="98" y="19"/>
                    </a:lnTo>
                    <a:lnTo>
                      <a:pt x="110" y="27"/>
                    </a:lnTo>
                    <a:lnTo>
                      <a:pt x="121" y="35"/>
                    </a:lnTo>
                    <a:lnTo>
                      <a:pt x="143" y="54"/>
                    </a:lnTo>
                    <a:close/>
                  </a:path>
                </a:pathLst>
              </a:custGeom>
              <a:solidFill>
                <a:srgbClr val="987B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65" name="Freeform 57"/>
              <p:cNvSpPr>
                <a:spLocks/>
              </p:cNvSpPr>
              <p:nvPr/>
            </p:nvSpPr>
            <p:spPr bwMode="auto">
              <a:xfrm>
                <a:off x="4151" y="1857"/>
                <a:ext cx="163" cy="155"/>
              </a:xfrm>
              <a:custGeom>
                <a:avLst/>
                <a:gdLst>
                  <a:gd name="T0" fmla="*/ 143 w 163"/>
                  <a:gd name="T1" fmla="*/ 54 h 155"/>
                  <a:gd name="T2" fmla="*/ 143 w 163"/>
                  <a:gd name="T3" fmla="*/ 54 h 155"/>
                  <a:gd name="T4" fmla="*/ 151 w 163"/>
                  <a:gd name="T5" fmla="*/ 78 h 155"/>
                  <a:gd name="T6" fmla="*/ 156 w 163"/>
                  <a:gd name="T7" fmla="*/ 103 h 155"/>
                  <a:gd name="T8" fmla="*/ 160 w 163"/>
                  <a:gd name="T9" fmla="*/ 128 h 155"/>
                  <a:gd name="T10" fmla="*/ 163 w 163"/>
                  <a:gd name="T11" fmla="*/ 155 h 155"/>
                  <a:gd name="T12" fmla="*/ 163 w 163"/>
                  <a:gd name="T13" fmla="*/ 155 h 155"/>
                  <a:gd name="T14" fmla="*/ 147 w 163"/>
                  <a:gd name="T15" fmla="*/ 136 h 155"/>
                  <a:gd name="T16" fmla="*/ 129 w 163"/>
                  <a:gd name="T17" fmla="*/ 119 h 155"/>
                  <a:gd name="T18" fmla="*/ 110 w 163"/>
                  <a:gd name="T19" fmla="*/ 103 h 155"/>
                  <a:gd name="T20" fmla="*/ 90 w 163"/>
                  <a:gd name="T21" fmla="*/ 89 h 155"/>
                  <a:gd name="T22" fmla="*/ 68 w 163"/>
                  <a:gd name="T23" fmla="*/ 77 h 155"/>
                  <a:gd name="T24" fmla="*/ 46 w 163"/>
                  <a:gd name="T25" fmla="*/ 67 h 155"/>
                  <a:gd name="T26" fmla="*/ 23 w 163"/>
                  <a:gd name="T27" fmla="*/ 59 h 155"/>
                  <a:gd name="T28" fmla="*/ 0 w 163"/>
                  <a:gd name="T29" fmla="*/ 54 h 155"/>
                  <a:gd name="T30" fmla="*/ 0 w 163"/>
                  <a:gd name="T31" fmla="*/ 54 h 155"/>
                  <a:gd name="T32" fmla="*/ 6 w 163"/>
                  <a:gd name="T33" fmla="*/ 47 h 155"/>
                  <a:gd name="T34" fmla="*/ 10 w 163"/>
                  <a:gd name="T35" fmla="*/ 39 h 155"/>
                  <a:gd name="T36" fmla="*/ 19 w 163"/>
                  <a:gd name="T37" fmla="*/ 23 h 155"/>
                  <a:gd name="T38" fmla="*/ 25 w 163"/>
                  <a:gd name="T39" fmla="*/ 16 h 155"/>
                  <a:gd name="T40" fmla="*/ 32 w 163"/>
                  <a:gd name="T41" fmla="*/ 9 h 155"/>
                  <a:gd name="T42" fmla="*/ 38 w 163"/>
                  <a:gd name="T43" fmla="*/ 4 h 155"/>
                  <a:gd name="T44" fmla="*/ 46 w 163"/>
                  <a:gd name="T45" fmla="*/ 0 h 155"/>
                  <a:gd name="T46" fmla="*/ 46 w 163"/>
                  <a:gd name="T47" fmla="*/ 0 h 155"/>
                  <a:gd name="T48" fmla="*/ 60 w 163"/>
                  <a:gd name="T49" fmla="*/ 1 h 155"/>
                  <a:gd name="T50" fmla="*/ 74 w 163"/>
                  <a:gd name="T51" fmla="*/ 5 h 155"/>
                  <a:gd name="T52" fmla="*/ 86 w 163"/>
                  <a:gd name="T53" fmla="*/ 10 h 155"/>
                  <a:gd name="T54" fmla="*/ 98 w 163"/>
                  <a:gd name="T55" fmla="*/ 19 h 155"/>
                  <a:gd name="T56" fmla="*/ 110 w 163"/>
                  <a:gd name="T57" fmla="*/ 27 h 155"/>
                  <a:gd name="T58" fmla="*/ 121 w 163"/>
                  <a:gd name="T59" fmla="*/ 35 h 155"/>
                  <a:gd name="T60" fmla="*/ 143 w 163"/>
                  <a:gd name="T61" fmla="*/ 54 h 1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63" h="155">
                    <a:moveTo>
                      <a:pt x="143" y="54"/>
                    </a:moveTo>
                    <a:lnTo>
                      <a:pt x="143" y="54"/>
                    </a:lnTo>
                    <a:lnTo>
                      <a:pt x="151" y="78"/>
                    </a:lnTo>
                    <a:lnTo>
                      <a:pt x="156" y="103"/>
                    </a:lnTo>
                    <a:lnTo>
                      <a:pt x="160" y="128"/>
                    </a:lnTo>
                    <a:lnTo>
                      <a:pt x="163" y="155"/>
                    </a:lnTo>
                    <a:lnTo>
                      <a:pt x="147" y="136"/>
                    </a:lnTo>
                    <a:lnTo>
                      <a:pt x="129" y="119"/>
                    </a:lnTo>
                    <a:lnTo>
                      <a:pt x="110" y="103"/>
                    </a:lnTo>
                    <a:lnTo>
                      <a:pt x="90" y="89"/>
                    </a:lnTo>
                    <a:lnTo>
                      <a:pt x="68" y="77"/>
                    </a:lnTo>
                    <a:lnTo>
                      <a:pt x="46" y="67"/>
                    </a:lnTo>
                    <a:lnTo>
                      <a:pt x="23" y="59"/>
                    </a:lnTo>
                    <a:lnTo>
                      <a:pt x="0" y="54"/>
                    </a:lnTo>
                    <a:lnTo>
                      <a:pt x="6" y="47"/>
                    </a:lnTo>
                    <a:lnTo>
                      <a:pt x="10" y="39"/>
                    </a:lnTo>
                    <a:lnTo>
                      <a:pt x="19" y="23"/>
                    </a:lnTo>
                    <a:lnTo>
                      <a:pt x="25" y="16"/>
                    </a:lnTo>
                    <a:lnTo>
                      <a:pt x="32" y="9"/>
                    </a:lnTo>
                    <a:lnTo>
                      <a:pt x="38" y="4"/>
                    </a:lnTo>
                    <a:lnTo>
                      <a:pt x="46" y="0"/>
                    </a:lnTo>
                    <a:lnTo>
                      <a:pt x="60" y="1"/>
                    </a:lnTo>
                    <a:lnTo>
                      <a:pt x="74" y="5"/>
                    </a:lnTo>
                    <a:lnTo>
                      <a:pt x="86" y="10"/>
                    </a:lnTo>
                    <a:lnTo>
                      <a:pt x="98" y="19"/>
                    </a:lnTo>
                    <a:lnTo>
                      <a:pt x="110" y="27"/>
                    </a:lnTo>
                    <a:lnTo>
                      <a:pt x="121" y="35"/>
                    </a:lnTo>
                    <a:lnTo>
                      <a:pt x="143"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66" name="Freeform 58"/>
              <p:cNvSpPr>
                <a:spLocks/>
              </p:cNvSpPr>
              <p:nvPr/>
            </p:nvSpPr>
            <p:spPr bwMode="auto">
              <a:xfrm>
                <a:off x="3790" y="1870"/>
                <a:ext cx="17" cy="20"/>
              </a:xfrm>
              <a:custGeom>
                <a:avLst/>
                <a:gdLst>
                  <a:gd name="T0" fmla="*/ 17 w 17"/>
                  <a:gd name="T1" fmla="*/ 10 h 20"/>
                  <a:gd name="T2" fmla="*/ 17 w 17"/>
                  <a:gd name="T3" fmla="*/ 10 h 20"/>
                  <a:gd name="T4" fmla="*/ 17 w 17"/>
                  <a:gd name="T5" fmla="*/ 12 h 20"/>
                  <a:gd name="T6" fmla="*/ 15 w 17"/>
                  <a:gd name="T7" fmla="*/ 16 h 20"/>
                  <a:gd name="T8" fmla="*/ 13 w 17"/>
                  <a:gd name="T9" fmla="*/ 18 h 20"/>
                  <a:gd name="T10" fmla="*/ 9 w 17"/>
                  <a:gd name="T11" fmla="*/ 20 h 20"/>
                  <a:gd name="T12" fmla="*/ 9 w 17"/>
                  <a:gd name="T13" fmla="*/ 20 h 20"/>
                  <a:gd name="T14" fmla="*/ 7 w 17"/>
                  <a:gd name="T15" fmla="*/ 20 h 20"/>
                  <a:gd name="T16" fmla="*/ 4 w 17"/>
                  <a:gd name="T17" fmla="*/ 19 h 20"/>
                  <a:gd name="T18" fmla="*/ 1 w 17"/>
                  <a:gd name="T19" fmla="*/ 16 h 20"/>
                  <a:gd name="T20" fmla="*/ 0 w 17"/>
                  <a:gd name="T21" fmla="*/ 14 h 20"/>
                  <a:gd name="T22" fmla="*/ 0 w 17"/>
                  <a:gd name="T23" fmla="*/ 14 h 20"/>
                  <a:gd name="T24" fmla="*/ 0 w 17"/>
                  <a:gd name="T25" fmla="*/ 10 h 20"/>
                  <a:gd name="T26" fmla="*/ 0 w 17"/>
                  <a:gd name="T27" fmla="*/ 7 h 20"/>
                  <a:gd name="T28" fmla="*/ 1 w 17"/>
                  <a:gd name="T29" fmla="*/ 3 h 20"/>
                  <a:gd name="T30" fmla="*/ 4 w 17"/>
                  <a:gd name="T31" fmla="*/ 0 h 20"/>
                  <a:gd name="T32" fmla="*/ 4 w 17"/>
                  <a:gd name="T33" fmla="*/ 0 h 20"/>
                  <a:gd name="T34" fmla="*/ 9 w 17"/>
                  <a:gd name="T35" fmla="*/ 0 h 20"/>
                  <a:gd name="T36" fmla="*/ 13 w 17"/>
                  <a:gd name="T37" fmla="*/ 3 h 20"/>
                  <a:gd name="T38" fmla="*/ 16 w 17"/>
                  <a:gd name="T39" fmla="*/ 6 h 20"/>
                  <a:gd name="T40" fmla="*/ 17 w 17"/>
                  <a:gd name="T41" fmla="*/ 1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20">
                    <a:moveTo>
                      <a:pt x="17" y="10"/>
                    </a:moveTo>
                    <a:lnTo>
                      <a:pt x="17" y="10"/>
                    </a:lnTo>
                    <a:lnTo>
                      <a:pt x="17" y="12"/>
                    </a:lnTo>
                    <a:lnTo>
                      <a:pt x="15" y="16"/>
                    </a:lnTo>
                    <a:lnTo>
                      <a:pt x="13" y="18"/>
                    </a:lnTo>
                    <a:lnTo>
                      <a:pt x="9" y="20"/>
                    </a:lnTo>
                    <a:lnTo>
                      <a:pt x="7" y="20"/>
                    </a:lnTo>
                    <a:lnTo>
                      <a:pt x="4" y="19"/>
                    </a:lnTo>
                    <a:lnTo>
                      <a:pt x="1" y="16"/>
                    </a:lnTo>
                    <a:lnTo>
                      <a:pt x="0" y="14"/>
                    </a:lnTo>
                    <a:lnTo>
                      <a:pt x="0" y="10"/>
                    </a:lnTo>
                    <a:lnTo>
                      <a:pt x="0" y="7"/>
                    </a:lnTo>
                    <a:lnTo>
                      <a:pt x="1" y="3"/>
                    </a:lnTo>
                    <a:lnTo>
                      <a:pt x="4" y="0"/>
                    </a:lnTo>
                    <a:lnTo>
                      <a:pt x="9" y="0"/>
                    </a:lnTo>
                    <a:lnTo>
                      <a:pt x="13" y="3"/>
                    </a:lnTo>
                    <a:lnTo>
                      <a:pt x="16" y="6"/>
                    </a:lnTo>
                    <a:lnTo>
                      <a:pt x="17"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67" name="Freeform 59"/>
              <p:cNvSpPr>
                <a:spLocks/>
              </p:cNvSpPr>
              <p:nvPr/>
            </p:nvSpPr>
            <p:spPr bwMode="auto">
              <a:xfrm>
                <a:off x="3790" y="1870"/>
                <a:ext cx="17" cy="20"/>
              </a:xfrm>
              <a:custGeom>
                <a:avLst/>
                <a:gdLst>
                  <a:gd name="T0" fmla="*/ 17 w 17"/>
                  <a:gd name="T1" fmla="*/ 10 h 20"/>
                  <a:gd name="T2" fmla="*/ 17 w 17"/>
                  <a:gd name="T3" fmla="*/ 10 h 20"/>
                  <a:gd name="T4" fmla="*/ 17 w 17"/>
                  <a:gd name="T5" fmla="*/ 12 h 20"/>
                  <a:gd name="T6" fmla="*/ 15 w 17"/>
                  <a:gd name="T7" fmla="*/ 16 h 20"/>
                  <a:gd name="T8" fmla="*/ 13 w 17"/>
                  <a:gd name="T9" fmla="*/ 18 h 20"/>
                  <a:gd name="T10" fmla="*/ 9 w 17"/>
                  <a:gd name="T11" fmla="*/ 20 h 20"/>
                  <a:gd name="T12" fmla="*/ 9 w 17"/>
                  <a:gd name="T13" fmla="*/ 20 h 20"/>
                  <a:gd name="T14" fmla="*/ 7 w 17"/>
                  <a:gd name="T15" fmla="*/ 20 h 20"/>
                  <a:gd name="T16" fmla="*/ 4 w 17"/>
                  <a:gd name="T17" fmla="*/ 19 h 20"/>
                  <a:gd name="T18" fmla="*/ 1 w 17"/>
                  <a:gd name="T19" fmla="*/ 16 h 20"/>
                  <a:gd name="T20" fmla="*/ 0 w 17"/>
                  <a:gd name="T21" fmla="*/ 14 h 20"/>
                  <a:gd name="T22" fmla="*/ 0 w 17"/>
                  <a:gd name="T23" fmla="*/ 14 h 20"/>
                  <a:gd name="T24" fmla="*/ 0 w 17"/>
                  <a:gd name="T25" fmla="*/ 10 h 20"/>
                  <a:gd name="T26" fmla="*/ 0 w 17"/>
                  <a:gd name="T27" fmla="*/ 7 h 20"/>
                  <a:gd name="T28" fmla="*/ 1 w 17"/>
                  <a:gd name="T29" fmla="*/ 3 h 20"/>
                  <a:gd name="T30" fmla="*/ 4 w 17"/>
                  <a:gd name="T31" fmla="*/ 0 h 20"/>
                  <a:gd name="T32" fmla="*/ 4 w 17"/>
                  <a:gd name="T33" fmla="*/ 0 h 20"/>
                  <a:gd name="T34" fmla="*/ 9 w 17"/>
                  <a:gd name="T35" fmla="*/ 0 h 20"/>
                  <a:gd name="T36" fmla="*/ 13 w 17"/>
                  <a:gd name="T37" fmla="*/ 3 h 20"/>
                  <a:gd name="T38" fmla="*/ 16 w 17"/>
                  <a:gd name="T39" fmla="*/ 6 h 20"/>
                  <a:gd name="T40" fmla="*/ 17 w 17"/>
                  <a:gd name="T41" fmla="*/ 1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20">
                    <a:moveTo>
                      <a:pt x="17" y="10"/>
                    </a:moveTo>
                    <a:lnTo>
                      <a:pt x="17" y="10"/>
                    </a:lnTo>
                    <a:lnTo>
                      <a:pt x="17" y="12"/>
                    </a:lnTo>
                    <a:lnTo>
                      <a:pt x="15" y="16"/>
                    </a:lnTo>
                    <a:lnTo>
                      <a:pt x="13" y="18"/>
                    </a:lnTo>
                    <a:lnTo>
                      <a:pt x="9" y="20"/>
                    </a:lnTo>
                    <a:lnTo>
                      <a:pt x="7" y="20"/>
                    </a:lnTo>
                    <a:lnTo>
                      <a:pt x="4" y="19"/>
                    </a:lnTo>
                    <a:lnTo>
                      <a:pt x="1" y="16"/>
                    </a:lnTo>
                    <a:lnTo>
                      <a:pt x="0" y="14"/>
                    </a:lnTo>
                    <a:lnTo>
                      <a:pt x="0" y="10"/>
                    </a:lnTo>
                    <a:lnTo>
                      <a:pt x="0" y="7"/>
                    </a:lnTo>
                    <a:lnTo>
                      <a:pt x="1" y="3"/>
                    </a:lnTo>
                    <a:lnTo>
                      <a:pt x="4" y="0"/>
                    </a:lnTo>
                    <a:lnTo>
                      <a:pt x="9" y="0"/>
                    </a:lnTo>
                    <a:lnTo>
                      <a:pt x="13" y="3"/>
                    </a:lnTo>
                    <a:lnTo>
                      <a:pt x="16" y="6"/>
                    </a:lnTo>
                    <a:lnTo>
                      <a:pt x="17"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68" name="Freeform 60"/>
              <p:cNvSpPr>
                <a:spLocks/>
              </p:cNvSpPr>
              <p:nvPr/>
            </p:nvSpPr>
            <p:spPr bwMode="auto">
              <a:xfrm>
                <a:off x="4158" y="1923"/>
                <a:ext cx="153" cy="225"/>
              </a:xfrm>
              <a:custGeom>
                <a:avLst/>
                <a:gdLst>
                  <a:gd name="T0" fmla="*/ 151 w 153"/>
                  <a:gd name="T1" fmla="*/ 102 h 225"/>
                  <a:gd name="T2" fmla="*/ 153 w 153"/>
                  <a:gd name="T3" fmla="*/ 102 h 225"/>
                  <a:gd name="T4" fmla="*/ 153 w 153"/>
                  <a:gd name="T5" fmla="*/ 102 h 225"/>
                  <a:gd name="T6" fmla="*/ 152 w 153"/>
                  <a:gd name="T7" fmla="*/ 118 h 225"/>
                  <a:gd name="T8" fmla="*/ 149 w 153"/>
                  <a:gd name="T9" fmla="*/ 134 h 225"/>
                  <a:gd name="T10" fmla="*/ 144 w 153"/>
                  <a:gd name="T11" fmla="*/ 150 h 225"/>
                  <a:gd name="T12" fmla="*/ 138 w 153"/>
                  <a:gd name="T13" fmla="*/ 167 h 225"/>
                  <a:gd name="T14" fmla="*/ 130 w 153"/>
                  <a:gd name="T15" fmla="*/ 182 h 225"/>
                  <a:gd name="T16" fmla="*/ 122 w 153"/>
                  <a:gd name="T17" fmla="*/ 196 h 225"/>
                  <a:gd name="T18" fmla="*/ 113 w 153"/>
                  <a:gd name="T19" fmla="*/ 211 h 225"/>
                  <a:gd name="T20" fmla="*/ 102 w 153"/>
                  <a:gd name="T21" fmla="*/ 225 h 225"/>
                  <a:gd name="T22" fmla="*/ 102 w 153"/>
                  <a:gd name="T23" fmla="*/ 225 h 225"/>
                  <a:gd name="T24" fmla="*/ 95 w 153"/>
                  <a:gd name="T25" fmla="*/ 194 h 225"/>
                  <a:gd name="T26" fmla="*/ 88 w 153"/>
                  <a:gd name="T27" fmla="*/ 164 h 225"/>
                  <a:gd name="T28" fmla="*/ 79 w 153"/>
                  <a:gd name="T29" fmla="*/ 134 h 225"/>
                  <a:gd name="T30" fmla="*/ 68 w 153"/>
                  <a:gd name="T31" fmla="*/ 104 h 225"/>
                  <a:gd name="T32" fmla="*/ 56 w 153"/>
                  <a:gd name="T33" fmla="*/ 77 h 225"/>
                  <a:gd name="T34" fmla="*/ 39 w 153"/>
                  <a:gd name="T35" fmla="*/ 50 h 225"/>
                  <a:gd name="T36" fmla="*/ 22 w 153"/>
                  <a:gd name="T37" fmla="*/ 24 h 225"/>
                  <a:gd name="T38" fmla="*/ 11 w 153"/>
                  <a:gd name="T39" fmla="*/ 12 h 225"/>
                  <a:gd name="T40" fmla="*/ 0 w 153"/>
                  <a:gd name="T41" fmla="*/ 0 h 225"/>
                  <a:gd name="T42" fmla="*/ 0 w 153"/>
                  <a:gd name="T43" fmla="*/ 0 h 225"/>
                  <a:gd name="T44" fmla="*/ 22 w 153"/>
                  <a:gd name="T45" fmla="*/ 7 h 225"/>
                  <a:gd name="T46" fmla="*/ 44 w 153"/>
                  <a:gd name="T47" fmla="*/ 15 h 225"/>
                  <a:gd name="T48" fmla="*/ 64 w 153"/>
                  <a:gd name="T49" fmla="*/ 24 h 225"/>
                  <a:gd name="T50" fmla="*/ 83 w 153"/>
                  <a:gd name="T51" fmla="*/ 35 h 225"/>
                  <a:gd name="T52" fmla="*/ 102 w 153"/>
                  <a:gd name="T53" fmla="*/ 49 h 225"/>
                  <a:gd name="T54" fmla="*/ 119 w 153"/>
                  <a:gd name="T55" fmla="*/ 65 h 225"/>
                  <a:gd name="T56" fmla="*/ 136 w 153"/>
                  <a:gd name="T57" fmla="*/ 81 h 225"/>
                  <a:gd name="T58" fmla="*/ 151 w 153"/>
                  <a:gd name="T59" fmla="*/ 102 h 2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3" h="225">
                    <a:moveTo>
                      <a:pt x="151" y="102"/>
                    </a:moveTo>
                    <a:lnTo>
                      <a:pt x="153" y="102"/>
                    </a:lnTo>
                    <a:lnTo>
                      <a:pt x="152" y="118"/>
                    </a:lnTo>
                    <a:lnTo>
                      <a:pt x="149" y="134"/>
                    </a:lnTo>
                    <a:lnTo>
                      <a:pt x="144" y="150"/>
                    </a:lnTo>
                    <a:lnTo>
                      <a:pt x="138" y="167"/>
                    </a:lnTo>
                    <a:lnTo>
                      <a:pt x="130" y="182"/>
                    </a:lnTo>
                    <a:lnTo>
                      <a:pt x="122" y="196"/>
                    </a:lnTo>
                    <a:lnTo>
                      <a:pt x="113" y="211"/>
                    </a:lnTo>
                    <a:lnTo>
                      <a:pt x="102" y="225"/>
                    </a:lnTo>
                    <a:lnTo>
                      <a:pt x="95" y="194"/>
                    </a:lnTo>
                    <a:lnTo>
                      <a:pt x="88" y="164"/>
                    </a:lnTo>
                    <a:lnTo>
                      <a:pt x="79" y="134"/>
                    </a:lnTo>
                    <a:lnTo>
                      <a:pt x="68" y="104"/>
                    </a:lnTo>
                    <a:lnTo>
                      <a:pt x="56" y="77"/>
                    </a:lnTo>
                    <a:lnTo>
                      <a:pt x="39" y="50"/>
                    </a:lnTo>
                    <a:lnTo>
                      <a:pt x="22" y="24"/>
                    </a:lnTo>
                    <a:lnTo>
                      <a:pt x="11" y="12"/>
                    </a:lnTo>
                    <a:lnTo>
                      <a:pt x="0" y="0"/>
                    </a:lnTo>
                    <a:lnTo>
                      <a:pt x="22" y="7"/>
                    </a:lnTo>
                    <a:lnTo>
                      <a:pt x="44" y="15"/>
                    </a:lnTo>
                    <a:lnTo>
                      <a:pt x="64" y="24"/>
                    </a:lnTo>
                    <a:lnTo>
                      <a:pt x="83" y="35"/>
                    </a:lnTo>
                    <a:lnTo>
                      <a:pt x="102" y="49"/>
                    </a:lnTo>
                    <a:lnTo>
                      <a:pt x="119" y="65"/>
                    </a:lnTo>
                    <a:lnTo>
                      <a:pt x="136" y="81"/>
                    </a:lnTo>
                    <a:lnTo>
                      <a:pt x="151" y="102"/>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69" name="Freeform 61"/>
              <p:cNvSpPr>
                <a:spLocks/>
              </p:cNvSpPr>
              <p:nvPr/>
            </p:nvSpPr>
            <p:spPr bwMode="auto">
              <a:xfrm>
                <a:off x="4158" y="1923"/>
                <a:ext cx="153" cy="225"/>
              </a:xfrm>
              <a:custGeom>
                <a:avLst/>
                <a:gdLst>
                  <a:gd name="T0" fmla="*/ 151 w 153"/>
                  <a:gd name="T1" fmla="*/ 102 h 225"/>
                  <a:gd name="T2" fmla="*/ 153 w 153"/>
                  <a:gd name="T3" fmla="*/ 102 h 225"/>
                  <a:gd name="T4" fmla="*/ 153 w 153"/>
                  <a:gd name="T5" fmla="*/ 102 h 225"/>
                  <a:gd name="T6" fmla="*/ 152 w 153"/>
                  <a:gd name="T7" fmla="*/ 118 h 225"/>
                  <a:gd name="T8" fmla="*/ 149 w 153"/>
                  <a:gd name="T9" fmla="*/ 134 h 225"/>
                  <a:gd name="T10" fmla="*/ 144 w 153"/>
                  <a:gd name="T11" fmla="*/ 150 h 225"/>
                  <a:gd name="T12" fmla="*/ 138 w 153"/>
                  <a:gd name="T13" fmla="*/ 167 h 225"/>
                  <a:gd name="T14" fmla="*/ 130 w 153"/>
                  <a:gd name="T15" fmla="*/ 182 h 225"/>
                  <a:gd name="T16" fmla="*/ 122 w 153"/>
                  <a:gd name="T17" fmla="*/ 196 h 225"/>
                  <a:gd name="T18" fmla="*/ 113 w 153"/>
                  <a:gd name="T19" fmla="*/ 211 h 225"/>
                  <a:gd name="T20" fmla="*/ 102 w 153"/>
                  <a:gd name="T21" fmla="*/ 225 h 225"/>
                  <a:gd name="T22" fmla="*/ 102 w 153"/>
                  <a:gd name="T23" fmla="*/ 225 h 225"/>
                  <a:gd name="T24" fmla="*/ 95 w 153"/>
                  <a:gd name="T25" fmla="*/ 194 h 225"/>
                  <a:gd name="T26" fmla="*/ 88 w 153"/>
                  <a:gd name="T27" fmla="*/ 164 h 225"/>
                  <a:gd name="T28" fmla="*/ 79 w 153"/>
                  <a:gd name="T29" fmla="*/ 134 h 225"/>
                  <a:gd name="T30" fmla="*/ 68 w 153"/>
                  <a:gd name="T31" fmla="*/ 104 h 225"/>
                  <a:gd name="T32" fmla="*/ 56 w 153"/>
                  <a:gd name="T33" fmla="*/ 77 h 225"/>
                  <a:gd name="T34" fmla="*/ 39 w 153"/>
                  <a:gd name="T35" fmla="*/ 50 h 225"/>
                  <a:gd name="T36" fmla="*/ 22 w 153"/>
                  <a:gd name="T37" fmla="*/ 24 h 225"/>
                  <a:gd name="T38" fmla="*/ 11 w 153"/>
                  <a:gd name="T39" fmla="*/ 12 h 225"/>
                  <a:gd name="T40" fmla="*/ 0 w 153"/>
                  <a:gd name="T41" fmla="*/ 0 h 225"/>
                  <a:gd name="T42" fmla="*/ 0 w 153"/>
                  <a:gd name="T43" fmla="*/ 0 h 225"/>
                  <a:gd name="T44" fmla="*/ 22 w 153"/>
                  <a:gd name="T45" fmla="*/ 7 h 225"/>
                  <a:gd name="T46" fmla="*/ 44 w 153"/>
                  <a:gd name="T47" fmla="*/ 15 h 225"/>
                  <a:gd name="T48" fmla="*/ 64 w 153"/>
                  <a:gd name="T49" fmla="*/ 24 h 225"/>
                  <a:gd name="T50" fmla="*/ 83 w 153"/>
                  <a:gd name="T51" fmla="*/ 35 h 225"/>
                  <a:gd name="T52" fmla="*/ 102 w 153"/>
                  <a:gd name="T53" fmla="*/ 49 h 225"/>
                  <a:gd name="T54" fmla="*/ 119 w 153"/>
                  <a:gd name="T55" fmla="*/ 65 h 225"/>
                  <a:gd name="T56" fmla="*/ 136 w 153"/>
                  <a:gd name="T57" fmla="*/ 81 h 225"/>
                  <a:gd name="T58" fmla="*/ 151 w 153"/>
                  <a:gd name="T59" fmla="*/ 102 h 2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3" h="225">
                    <a:moveTo>
                      <a:pt x="151" y="102"/>
                    </a:moveTo>
                    <a:lnTo>
                      <a:pt x="153" y="102"/>
                    </a:lnTo>
                    <a:lnTo>
                      <a:pt x="152" y="118"/>
                    </a:lnTo>
                    <a:lnTo>
                      <a:pt x="149" y="134"/>
                    </a:lnTo>
                    <a:lnTo>
                      <a:pt x="144" y="150"/>
                    </a:lnTo>
                    <a:lnTo>
                      <a:pt x="138" y="167"/>
                    </a:lnTo>
                    <a:lnTo>
                      <a:pt x="130" y="182"/>
                    </a:lnTo>
                    <a:lnTo>
                      <a:pt x="122" y="196"/>
                    </a:lnTo>
                    <a:lnTo>
                      <a:pt x="113" y="211"/>
                    </a:lnTo>
                    <a:lnTo>
                      <a:pt x="102" y="225"/>
                    </a:lnTo>
                    <a:lnTo>
                      <a:pt x="95" y="194"/>
                    </a:lnTo>
                    <a:lnTo>
                      <a:pt x="88" y="164"/>
                    </a:lnTo>
                    <a:lnTo>
                      <a:pt x="79" y="134"/>
                    </a:lnTo>
                    <a:lnTo>
                      <a:pt x="68" y="104"/>
                    </a:lnTo>
                    <a:lnTo>
                      <a:pt x="56" y="77"/>
                    </a:lnTo>
                    <a:lnTo>
                      <a:pt x="39" y="50"/>
                    </a:lnTo>
                    <a:lnTo>
                      <a:pt x="22" y="24"/>
                    </a:lnTo>
                    <a:lnTo>
                      <a:pt x="11" y="12"/>
                    </a:lnTo>
                    <a:lnTo>
                      <a:pt x="0" y="0"/>
                    </a:lnTo>
                    <a:lnTo>
                      <a:pt x="22" y="7"/>
                    </a:lnTo>
                    <a:lnTo>
                      <a:pt x="44" y="15"/>
                    </a:lnTo>
                    <a:lnTo>
                      <a:pt x="64" y="24"/>
                    </a:lnTo>
                    <a:lnTo>
                      <a:pt x="83" y="35"/>
                    </a:lnTo>
                    <a:lnTo>
                      <a:pt x="102" y="49"/>
                    </a:lnTo>
                    <a:lnTo>
                      <a:pt x="119" y="65"/>
                    </a:lnTo>
                    <a:lnTo>
                      <a:pt x="136" y="81"/>
                    </a:lnTo>
                    <a:lnTo>
                      <a:pt x="151" y="1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70" name="Freeform 62"/>
              <p:cNvSpPr>
                <a:spLocks/>
              </p:cNvSpPr>
              <p:nvPr/>
            </p:nvSpPr>
            <p:spPr bwMode="auto">
              <a:xfrm>
                <a:off x="4107" y="1924"/>
                <a:ext cx="142" cy="373"/>
              </a:xfrm>
              <a:custGeom>
                <a:avLst/>
                <a:gdLst>
                  <a:gd name="T0" fmla="*/ 142 w 142"/>
                  <a:gd name="T1" fmla="*/ 235 h 373"/>
                  <a:gd name="T2" fmla="*/ 126 w 142"/>
                  <a:gd name="T3" fmla="*/ 251 h 373"/>
                  <a:gd name="T4" fmla="*/ 70 w 142"/>
                  <a:gd name="T5" fmla="*/ 294 h 373"/>
                  <a:gd name="T6" fmla="*/ 46 w 142"/>
                  <a:gd name="T7" fmla="*/ 317 h 373"/>
                  <a:gd name="T8" fmla="*/ 34 w 142"/>
                  <a:gd name="T9" fmla="*/ 336 h 373"/>
                  <a:gd name="T10" fmla="*/ 25 w 142"/>
                  <a:gd name="T11" fmla="*/ 357 h 373"/>
                  <a:gd name="T12" fmla="*/ 24 w 142"/>
                  <a:gd name="T13" fmla="*/ 369 h 373"/>
                  <a:gd name="T14" fmla="*/ 12 w 142"/>
                  <a:gd name="T15" fmla="*/ 373 h 373"/>
                  <a:gd name="T16" fmla="*/ 0 w 142"/>
                  <a:gd name="T17" fmla="*/ 371 h 373"/>
                  <a:gd name="T18" fmla="*/ 2 w 142"/>
                  <a:gd name="T19" fmla="*/ 355 h 373"/>
                  <a:gd name="T20" fmla="*/ 16 w 142"/>
                  <a:gd name="T21" fmla="*/ 306 h 373"/>
                  <a:gd name="T22" fmla="*/ 19 w 142"/>
                  <a:gd name="T23" fmla="*/ 300 h 373"/>
                  <a:gd name="T24" fmla="*/ 30 w 142"/>
                  <a:gd name="T25" fmla="*/ 294 h 373"/>
                  <a:gd name="T26" fmla="*/ 50 w 142"/>
                  <a:gd name="T27" fmla="*/ 293 h 373"/>
                  <a:gd name="T28" fmla="*/ 61 w 142"/>
                  <a:gd name="T29" fmla="*/ 289 h 373"/>
                  <a:gd name="T30" fmla="*/ 73 w 142"/>
                  <a:gd name="T31" fmla="*/ 283 h 373"/>
                  <a:gd name="T32" fmla="*/ 90 w 142"/>
                  <a:gd name="T33" fmla="*/ 266 h 373"/>
                  <a:gd name="T34" fmla="*/ 101 w 142"/>
                  <a:gd name="T35" fmla="*/ 244 h 373"/>
                  <a:gd name="T36" fmla="*/ 107 w 142"/>
                  <a:gd name="T37" fmla="*/ 220 h 373"/>
                  <a:gd name="T38" fmla="*/ 109 w 142"/>
                  <a:gd name="T39" fmla="*/ 208 h 373"/>
                  <a:gd name="T40" fmla="*/ 104 w 142"/>
                  <a:gd name="T41" fmla="*/ 186 h 373"/>
                  <a:gd name="T42" fmla="*/ 97 w 142"/>
                  <a:gd name="T43" fmla="*/ 174 h 373"/>
                  <a:gd name="T44" fmla="*/ 86 w 142"/>
                  <a:gd name="T45" fmla="*/ 162 h 373"/>
                  <a:gd name="T46" fmla="*/ 80 w 142"/>
                  <a:gd name="T47" fmla="*/ 157 h 373"/>
                  <a:gd name="T48" fmla="*/ 59 w 142"/>
                  <a:gd name="T49" fmla="*/ 151 h 373"/>
                  <a:gd name="T50" fmla="*/ 38 w 142"/>
                  <a:gd name="T51" fmla="*/ 149 h 373"/>
                  <a:gd name="T52" fmla="*/ 25 w 142"/>
                  <a:gd name="T53" fmla="*/ 124 h 373"/>
                  <a:gd name="T54" fmla="*/ 15 w 142"/>
                  <a:gd name="T55" fmla="*/ 99 h 373"/>
                  <a:gd name="T56" fmla="*/ 9 w 142"/>
                  <a:gd name="T57" fmla="*/ 72 h 373"/>
                  <a:gd name="T58" fmla="*/ 12 w 142"/>
                  <a:gd name="T59" fmla="*/ 42 h 373"/>
                  <a:gd name="T60" fmla="*/ 21 w 142"/>
                  <a:gd name="T61" fmla="*/ 21 h 373"/>
                  <a:gd name="T62" fmla="*/ 35 w 142"/>
                  <a:gd name="T63" fmla="*/ 0 h 373"/>
                  <a:gd name="T64" fmla="*/ 47 w 142"/>
                  <a:gd name="T65" fmla="*/ 11 h 373"/>
                  <a:gd name="T66" fmla="*/ 70 w 142"/>
                  <a:gd name="T67" fmla="*/ 37 h 373"/>
                  <a:gd name="T68" fmla="*/ 88 w 142"/>
                  <a:gd name="T69" fmla="*/ 65 h 373"/>
                  <a:gd name="T70" fmla="*/ 109 w 142"/>
                  <a:gd name="T71" fmla="*/ 109 h 373"/>
                  <a:gd name="T72" fmla="*/ 128 w 142"/>
                  <a:gd name="T73" fmla="*/ 171 h 373"/>
                  <a:gd name="T74" fmla="*/ 142 w 142"/>
                  <a:gd name="T75" fmla="*/ 235 h 3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2" h="373">
                    <a:moveTo>
                      <a:pt x="142" y="235"/>
                    </a:moveTo>
                    <a:lnTo>
                      <a:pt x="142" y="235"/>
                    </a:lnTo>
                    <a:lnTo>
                      <a:pt x="135" y="244"/>
                    </a:lnTo>
                    <a:lnTo>
                      <a:pt x="126" y="251"/>
                    </a:lnTo>
                    <a:lnTo>
                      <a:pt x="108" y="266"/>
                    </a:lnTo>
                    <a:lnTo>
                      <a:pt x="70" y="294"/>
                    </a:lnTo>
                    <a:lnTo>
                      <a:pt x="54" y="309"/>
                    </a:lnTo>
                    <a:lnTo>
                      <a:pt x="46" y="317"/>
                    </a:lnTo>
                    <a:lnTo>
                      <a:pt x="39" y="327"/>
                    </a:lnTo>
                    <a:lnTo>
                      <a:pt x="34" y="336"/>
                    </a:lnTo>
                    <a:lnTo>
                      <a:pt x="30" y="346"/>
                    </a:lnTo>
                    <a:lnTo>
                      <a:pt x="25" y="357"/>
                    </a:lnTo>
                    <a:lnTo>
                      <a:pt x="24" y="369"/>
                    </a:lnTo>
                    <a:lnTo>
                      <a:pt x="19" y="373"/>
                    </a:lnTo>
                    <a:lnTo>
                      <a:pt x="12" y="373"/>
                    </a:lnTo>
                    <a:lnTo>
                      <a:pt x="5" y="373"/>
                    </a:lnTo>
                    <a:lnTo>
                      <a:pt x="0" y="371"/>
                    </a:lnTo>
                    <a:lnTo>
                      <a:pt x="2" y="355"/>
                    </a:lnTo>
                    <a:lnTo>
                      <a:pt x="7" y="339"/>
                    </a:lnTo>
                    <a:lnTo>
                      <a:pt x="16" y="306"/>
                    </a:lnTo>
                    <a:lnTo>
                      <a:pt x="19" y="300"/>
                    </a:lnTo>
                    <a:lnTo>
                      <a:pt x="24" y="296"/>
                    </a:lnTo>
                    <a:lnTo>
                      <a:pt x="30" y="294"/>
                    </a:lnTo>
                    <a:lnTo>
                      <a:pt x="36" y="294"/>
                    </a:lnTo>
                    <a:lnTo>
                      <a:pt x="50" y="293"/>
                    </a:lnTo>
                    <a:lnTo>
                      <a:pt x="55" y="292"/>
                    </a:lnTo>
                    <a:lnTo>
                      <a:pt x="61" y="289"/>
                    </a:lnTo>
                    <a:lnTo>
                      <a:pt x="73" y="283"/>
                    </a:lnTo>
                    <a:lnTo>
                      <a:pt x="82" y="275"/>
                    </a:lnTo>
                    <a:lnTo>
                      <a:pt x="90" y="266"/>
                    </a:lnTo>
                    <a:lnTo>
                      <a:pt x="96" y="255"/>
                    </a:lnTo>
                    <a:lnTo>
                      <a:pt x="101" y="244"/>
                    </a:lnTo>
                    <a:lnTo>
                      <a:pt x="104" y="232"/>
                    </a:lnTo>
                    <a:lnTo>
                      <a:pt x="107" y="220"/>
                    </a:lnTo>
                    <a:lnTo>
                      <a:pt x="109" y="208"/>
                    </a:lnTo>
                    <a:lnTo>
                      <a:pt x="107" y="193"/>
                    </a:lnTo>
                    <a:lnTo>
                      <a:pt x="104" y="186"/>
                    </a:lnTo>
                    <a:lnTo>
                      <a:pt x="101" y="179"/>
                    </a:lnTo>
                    <a:lnTo>
                      <a:pt x="97" y="174"/>
                    </a:lnTo>
                    <a:lnTo>
                      <a:pt x="92" y="167"/>
                    </a:lnTo>
                    <a:lnTo>
                      <a:pt x="86" y="162"/>
                    </a:lnTo>
                    <a:lnTo>
                      <a:pt x="80" y="157"/>
                    </a:lnTo>
                    <a:lnTo>
                      <a:pt x="70" y="153"/>
                    </a:lnTo>
                    <a:lnTo>
                      <a:pt x="59" y="151"/>
                    </a:lnTo>
                    <a:lnTo>
                      <a:pt x="47" y="149"/>
                    </a:lnTo>
                    <a:lnTo>
                      <a:pt x="38" y="149"/>
                    </a:lnTo>
                    <a:lnTo>
                      <a:pt x="25" y="124"/>
                    </a:lnTo>
                    <a:lnTo>
                      <a:pt x="20" y="111"/>
                    </a:lnTo>
                    <a:lnTo>
                      <a:pt x="15" y="99"/>
                    </a:lnTo>
                    <a:lnTo>
                      <a:pt x="11" y="86"/>
                    </a:lnTo>
                    <a:lnTo>
                      <a:pt x="9" y="72"/>
                    </a:lnTo>
                    <a:lnTo>
                      <a:pt x="9" y="57"/>
                    </a:lnTo>
                    <a:lnTo>
                      <a:pt x="12" y="42"/>
                    </a:lnTo>
                    <a:lnTo>
                      <a:pt x="21" y="21"/>
                    </a:lnTo>
                    <a:lnTo>
                      <a:pt x="28" y="10"/>
                    </a:lnTo>
                    <a:lnTo>
                      <a:pt x="35" y="0"/>
                    </a:lnTo>
                    <a:lnTo>
                      <a:pt x="47" y="11"/>
                    </a:lnTo>
                    <a:lnTo>
                      <a:pt x="59" y="25"/>
                    </a:lnTo>
                    <a:lnTo>
                      <a:pt x="70" y="37"/>
                    </a:lnTo>
                    <a:lnTo>
                      <a:pt x="80" y="50"/>
                    </a:lnTo>
                    <a:lnTo>
                      <a:pt x="88" y="65"/>
                    </a:lnTo>
                    <a:lnTo>
                      <a:pt x="96" y="79"/>
                    </a:lnTo>
                    <a:lnTo>
                      <a:pt x="109" y="109"/>
                    </a:lnTo>
                    <a:lnTo>
                      <a:pt x="120" y="139"/>
                    </a:lnTo>
                    <a:lnTo>
                      <a:pt x="128" y="171"/>
                    </a:lnTo>
                    <a:lnTo>
                      <a:pt x="137" y="202"/>
                    </a:lnTo>
                    <a:lnTo>
                      <a:pt x="142" y="235"/>
                    </a:lnTo>
                    <a:close/>
                  </a:path>
                </a:pathLst>
              </a:custGeom>
              <a:solidFill>
                <a:srgbClr val="6552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71" name="Freeform 63"/>
              <p:cNvSpPr>
                <a:spLocks/>
              </p:cNvSpPr>
              <p:nvPr/>
            </p:nvSpPr>
            <p:spPr bwMode="auto">
              <a:xfrm>
                <a:off x="4107" y="1924"/>
                <a:ext cx="142" cy="373"/>
              </a:xfrm>
              <a:custGeom>
                <a:avLst/>
                <a:gdLst>
                  <a:gd name="T0" fmla="*/ 142 w 142"/>
                  <a:gd name="T1" fmla="*/ 235 h 373"/>
                  <a:gd name="T2" fmla="*/ 126 w 142"/>
                  <a:gd name="T3" fmla="*/ 251 h 373"/>
                  <a:gd name="T4" fmla="*/ 70 w 142"/>
                  <a:gd name="T5" fmla="*/ 294 h 373"/>
                  <a:gd name="T6" fmla="*/ 46 w 142"/>
                  <a:gd name="T7" fmla="*/ 317 h 373"/>
                  <a:gd name="T8" fmla="*/ 34 w 142"/>
                  <a:gd name="T9" fmla="*/ 336 h 373"/>
                  <a:gd name="T10" fmla="*/ 25 w 142"/>
                  <a:gd name="T11" fmla="*/ 357 h 373"/>
                  <a:gd name="T12" fmla="*/ 24 w 142"/>
                  <a:gd name="T13" fmla="*/ 369 h 373"/>
                  <a:gd name="T14" fmla="*/ 12 w 142"/>
                  <a:gd name="T15" fmla="*/ 373 h 373"/>
                  <a:gd name="T16" fmla="*/ 0 w 142"/>
                  <a:gd name="T17" fmla="*/ 371 h 373"/>
                  <a:gd name="T18" fmla="*/ 2 w 142"/>
                  <a:gd name="T19" fmla="*/ 355 h 373"/>
                  <a:gd name="T20" fmla="*/ 16 w 142"/>
                  <a:gd name="T21" fmla="*/ 306 h 373"/>
                  <a:gd name="T22" fmla="*/ 19 w 142"/>
                  <a:gd name="T23" fmla="*/ 300 h 373"/>
                  <a:gd name="T24" fmla="*/ 30 w 142"/>
                  <a:gd name="T25" fmla="*/ 294 h 373"/>
                  <a:gd name="T26" fmla="*/ 50 w 142"/>
                  <a:gd name="T27" fmla="*/ 293 h 373"/>
                  <a:gd name="T28" fmla="*/ 61 w 142"/>
                  <a:gd name="T29" fmla="*/ 289 h 373"/>
                  <a:gd name="T30" fmla="*/ 73 w 142"/>
                  <a:gd name="T31" fmla="*/ 283 h 373"/>
                  <a:gd name="T32" fmla="*/ 90 w 142"/>
                  <a:gd name="T33" fmla="*/ 266 h 373"/>
                  <a:gd name="T34" fmla="*/ 101 w 142"/>
                  <a:gd name="T35" fmla="*/ 244 h 373"/>
                  <a:gd name="T36" fmla="*/ 107 w 142"/>
                  <a:gd name="T37" fmla="*/ 220 h 373"/>
                  <a:gd name="T38" fmla="*/ 109 w 142"/>
                  <a:gd name="T39" fmla="*/ 208 h 373"/>
                  <a:gd name="T40" fmla="*/ 104 w 142"/>
                  <a:gd name="T41" fmla="*/ 186 h 373"/>
                  <a:gd name="T42" fmla="*/ 97 w 142"/>
                  <a:gd name="T43" fmla="*/ 174 h 373"/>
                  <a:gd name="T44" fmla="*/ 86 w 142"/>
                  <a:gd name="T45" fmla="*/ 162 h 373"/>
                  <a:gd name="T46" fmla="*/ 80 w 142"/>
                  <a:gd name="T47" fmla="*/ 157 h 373"/>
                  <a:gd name="T48" fmla="*/ 59 w 142"/>
                  <a:gd name="T49" fmla="*/ 151 h 373"/>
                  <a:gd name="T50" fmla="*/ 38 w 142"/>
                  <a:gd name="T51" fmla="*/ 149 h 373"/>
                  <a:gd name="T52" fmla="*/ 25 w 142"/>
                  <a:gd name="T53" fmla="*/ 124 h 373"/>
                  <a:gd name="T54" fmla="*/ 15 w 142"/>
                  <a:gd name="T55" fmla="*/ 99 h 373"/>
                  <a:gd name="T56" fmla="*/ 9 w 142"/>
                  <a:gd name="T57" fmla="*/ 72 h 373"/>
                  <a:gd name="T58" fmla="*/ 12 w 142"/>
                  <a:gd name="T59" fmla="*/ 42 h 373"/>
                  <a:gd name="T60" fmla="*/ 21 w 142"/>
                  <a:gd name="T61" fmla="*/ 21 h 373"/>
                  <a:gd name="T62" fmla="*/ 35 w 142"/>
                  <a:gd name="T63" fmla="*/ 0 h 373"/>
                  <a:gd name="T64" fmla="*/ 47 w 142"/>
                  <a:gd name="T65" fmla="*/ 11 h 373"/>
                  <a:gd name="T66" fmla="*/ 70 w 142"/>
                  <a:gd name="T67" fmla="*/ 37 h 373"/>
                  <a:gd name="T68" fmla="*/ 88 w 142"/>
                  <a:gd name="T69" fmla="*/ 65 h 373"/>
                  <a:gd name="T70" fmla="*/ 109 w 142"/>
                  <a:gd name="T71" fmla="*/ 109 h 373"/>
                  <a:gd name="T72" fmla="*/ 128 w 142"/>
                  <a:gd name="T73" fmla="*/ 171 h 373"/>
                  <a:gd name="T74" fmla="*/ 142 w 142"/>
                  <a:gd name="T75" fmla="*/ 235 h 3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2" h="373">
                    <a:moveTo>
                      <a:pt x="142" y="235"/>
                    </a:moveTo>
                    <a:lnTo>
                      <a:pt x="142" y="235"/>
                    </a:lnTo>
                    <a:lnTo>
                      <a:pt x="135" y="244"/>
                    </a:lnTo>
                    <a:lnTo>
                      <a:pt x="126" y="251"/>
                    </a:lnTo>
                    <a:lnTo>
                      <a:pt x="108" y="266"/>
                    </a:lnTo>
                    <a:lnTo>
                      <a:pt x="70" y="294"/>
                    </a:lnTo>
                    <a:lnTo>
                      <a:pt x="54" y="309"/>
                    </a:lnTo>
                    <a:lnTo>
                      <a:pt x="46" y="317"/>
                    </a:lnTo>
                    <a:lnTo>
                      <a:pt x="39" y="327"/>
                    </a:lnTo>
                    <a:lnTo>
                      <a:pt x="34" y="336"/>
                    </a:lnTo>
                    <a:lnTo>
                      <a:pt x="30" y="346"/>
                    </a:lnTo>
                    <a:lnTo>
                      <a:pt x="25" y="357"/>
                    </a:lnTo>
                    <a:lnTo>
                      <a:pt x="24" y="369"/>
                    </a:lnTo>
                    <a:lnTo>
                      <a:pt x="19" y="373"/>
                    </a:lnTo>
                    <a:lnTo>
                      <a:pt x="12" y="373"/>
                    </a:lnTo>
                    <a:lnTo>
                      <a:pt x="5" y="373"/>
                    </a:lnTo>
                    <a:lnTo>
                      <a:pt x="0" y="371"/>
                    </a:lnTo>
                    <a:lnTo>
                      <a:pt x="2" y="355"/>
                    </a:lnTo>
                    <a:lnTo>
                      <a:pt x="7" y="339"/>
                    </a:lnTo>
                    <a:lnTo>
                      <a:pt x="16" y="306"/>
                    </a:lnTo>
                    <a:lnTo>
                      <a:pt x="19" y="300"/>
                    </a:lnTo>
                    <a:lnTo>
                      <a:pt x="24" y="296"/>
                    </a:lnTo>
                    <a:lnTo>
                      <a:pt x="30" y="294"/>
                    </a:lnTo>
                    <a:lnTo>
                      <a:pt x="36" y="294"/>
                    </a:lnTo>
                    <a:lnTo>
                      <a:pt x="50" y="293"/>
                    </a:lnTo>
                    <a:lnTo>
                      <a:pt x="55" y="292"/>
                    </a:lnTo>
                    <a:lnTo>
                      <a:pt x="61" y="289"/>
                    </a:lnTo>
                    <a:lnTo>
                      <a:pt x="73" y="283"/>
                    </a:lnTo>
                    <a:lnTo>
                      <a:pt x="82" y="275"/>
                    </a:lnTo>
                    <a:lnTo>
                      <a:pt x="90" y="266"/>
                    </a:lnTo>
                    <a:lnTo>
                      <a:pt x="96" y="255"/>
                    </a:lnTo>
                    <a:lnTo>
                      <a:pt x="101" y="244"/>
                    </a:lnTo>
                    <a:lnTo>
                      <a:pt x="104" y="232"/>
                    </a:lnTo>
                    <a:lnTo>
                      <a:pt x="107" y="220"/>
                    </a:lnTo>
                    <a:lnTo>
                      <a:pt x="109" y="208"/>
                    </a:lnTo>
                    <a:lnTo>
                      <a:pt x="107" y="193"/>
                    </a:lnTo>
                    <a:lnTo>
                      <a:pt x="104" y="186"/>
                    </a:lnTo>
                    <a:lnTo>
                      <a:pt x="101" y="179"/>
                    </a:lnTo>
                    <a:lnTo>
                      <a:pt x="97" y="174"/>
                    </a:lnTo>
                    <a:lnTo>
                      <a:pt x="92" y="167"/>
                    </a:lnTo>
                    <a:lnTo>
                      <a:pt x="86" y="162"/>
                    </a:lnTo>
                    <a:lnTo>
                      <a:pt x="80" y="157"/>
                    </a:lnTo>
                    <a:lnTo>
                      <a:pt x="70" y="153"/>
                    </a:lnTo>
                    <a:lnTo>
                      <a:pt x="59" y="151"/>
                    </a:lnTo>
                    <a:lnTo>
                      <a:pt x="47" y="149"/>
                    </a:lnTo>
                    <a:lnTo>
                      <a:pt x="38" y="149"/>
                    </a:lnTo>
                    <a:lnTo>
                      <a:pt x="25" y="124"/>
                    </a:lnTo>
                    <a:lnTo>
                      <a:pt x="20" y="111"/>
                    </a:lnTo>
                    <a:lnTo>
                      <a:pt x="15" y="99"/>
                    </a:lnTo>
                    <a:lnTo>
                      <a:pt x="11" y="86"/>
                    </a:lnTo>
                    <a:lnTo>
                      <a:pt x="9" y="72"/>
                    </a:lnTo>
                    <a:lnTo>
                      <a:pt x="9" y="57"/>
                    </a:lnTo>
                    <a:lnTo>
                      <a:pt x="12" y="42"/>
                    </a:lnTo>
                    <a:lnTo>
                      <a:pt x="21" y="21"/>
                    </a:lnTo>
                    <a:lnTo>
                      <a:pt x="28" y="10"/>
                    </a:lnTo>
                    <a:lnTo>
                      <a:pt x="35" y="0"/>
                    </a:lnTo>
                    <a:lnTo>
                      <a:pt x="47" y="11"/>
                    </a:lnTo>
                    <a:lnTo>
                      <a:pt x="59" y="25"/>
                    </a:lnTo>
                    <a:lnTo>
                      <a:pt x="70" y="37"/>
                    </a:lnTo>
                    <a:lnTo>
                      <a:pt x="80" y="50"/>
                    </a:lnTo>
                    <a:lnTo>
                      <a:pt x="88" y="65"/>
                    </a:lnTo>
                    <a:lnTo>
                      <a:pt x="96" y="79"/>
                    </a:lnTo>
                    <a:lnTo>
                      <a:pt x="109" y="109"/>
                    </a:lnTo>
                    <a:lnTo>
                      <a:pt x="120" y="139"/>
                    </a:lnTo>
                    <a:lnTo>
                      <a:pt x="128" y="171"/>
                    </a:lnTo>
                    <a:lnTo>
                      <a:pt x="137" y="202"/>
                    </a:lnTo>
                    <a:lnTo>
                      <a:pt x="142" y="2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72" name="Freeform 64"/>
              <p:cNvSpPr>
                <a:spLocks/>
              </p:cNvSpPr>
              <p:nvPr/>
            </p:nvSpPr>
            <p:spPr bwMode="auto">
              <a:xfrm>
                <a:off x="3878" y="1924"/>
                <a:ext cx="17" cy="21"/>
              </a:xfrm>
              <a:custGeom>
                <a:avLst/>
                <a:gdLst>
                  <a:gd name="T0" fmla="*/ 17 w 17"/>
                  <a:gd name="T1" fmla="*/ 7 h 21"/>
                  <a:gd name="T2" fmla="*/ 17 w 17"/>
                  <a:gd name="T3" fmla="*/ 7 h 21"/>
                  <a:gd name="T4" fmla="*/ 17 w 17"/>
                  <a:gd name="T5" fmla="*/ 11 h 21"/>
                  <a:gd name="T6" fmla="*/ 17 w 17"/>
                  <a:gd name="T7" fmla="*/ 15 h 21"/>
                  <a:gd name="T8" fmla="*/ 16 w 17"/>
                  <a:gd name="T9" fmla="*/ 18 h 21"/>
                  <a:gd name="T10" fmla="*/ 13 w 17"/>
                  <a:gd name="T11" fmla="*/ 21 h 21"/>
                  <a:gd name="T12" fmla="*/ 13 w 17"/>
                  <a:gd name="T13" fmla="*/ 21 h 21"/>
                  <a:gd name="T14" fmla="*/ 8 w 17"/>
                  <a:gd name="T15" fmla="*/ 21 h 21"/>
                  <a:gd name="T16" fmla="*/ 5 w 17"/>
                  <a:gd name="T17" fmla="*/ 19 h 21"/>
                  <a:gd name="T18" fmla="*/ 1 w 17"/>
                  <a:gd name="T19" fmla="*/ 18 h 21"/>
                  <a:gd name="T20" fmla="*/ 0 w 17"/>
                  <a:gd name="T21" fmla="*/ 14 h 21"/>
                  <a:gd name="T22" fmla="*/ 0 w 17"/>
                  <a:gd name="T23" fmla="*/ 14 h 21"/>
                  <a:gd name="T24" fmla="*/ 0 w 17"/>
                  <a:gd name="T25" fmla="*/ 10 h 21"/>
                  <a:gd name="T26" fmla="*/ 0 w 17"/>
                  <a:gd name="T27" fmla="*/ 6 h 21"/>
                  <a:gd name="T28" fmla="*/ 1 w 17"/>
                  <a:gd name="T29" fmla="*/ 3 h 21"/>
                  <a:gd name="T30" fmla="*/ 5 w 17"/>
                  <a:gd name="T31" fmla="*/ 0 h 21"/>
                  <a:gd name="T32" fmla="*/ 5 w 17"/>
                  <a:gd name="T33" fmla="*/ 0 h 21"/>
                  <a:gd name="T34" fmla="*/ 9 w 17"/>
                  <a:gd name="T35" fmla="*/ 0 h 21"/>
                  <a:gd name="T36" fmla="*/ 13 w 17"/>
                  <a:gd name="T37" fmla="*/ 2 h 21"/>
                  <a:gd name="T38" fmla="*/ 16 w 17"/>
                  <a:gd name="T39" fmla="*/ 4 h 21"/>
                  <a:gd name="T40" fmla="*/ 17 w 17"/>
                  <a:gd name="T41" fmla="*/ 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21">
                    <a:moveTo>
                      <a:pt x="17" y="7"/>
                    </a:moveTo>
                    <a:lnTo>
                      <a:pt x="17" y="7"/>
                    </a:lnTo>
                    <a:lnTo>
                      <a:pt x="17" y="11"/>
                    </a:lnTo>
                    <a:lnTo>
                      <a:pt x="17" y="15"/>
                    </a:lnTo>
                    <a:lnTo>
                      <a:pt x="16" y="18"/>
                    </a:lnTo>
                    <a:lnTo>
                      <a:pt x="13" y="21"/>
                    </a:lnTo>
                    <a:lnTo>
                      <a:pt x="8" y="21"/>
                    </a:lnTo>
                    <a:lnTo>
                      <a:pt x="5" y="19"/>
                    </a:lnTo>
                    <a:lnTo>
                      <a:pt x="1" y="18"/>
                    </a:lnTo>
                    <a:lnTo>
                      <a:pt x="0" y="14"/>
                    </a:lnTo>
                    <a:lnTo>
                      <a:pt x="0" y="10"/>
                    </a:lnTo>
                    <a:lnTo>
                      <a:pt x="0" y="6"/>
                    </a:lnTo>
                    <a:lnTo>
                      <a:pt x="1" y="3"/>
                    </a:lnTo>
                    <a:lnTo>
                      <a:pt x="5" y="0"/>
                    </a:lnTo>
                    <a:lnTo>
                      <a:pt x="9" y="0"/>
                    </a:lnTo>
                    <a:lnTo>
                      <a:pt x="13" y="2"/>
                    </a:lnTo>
                    <a:lnTo>
                      <a:pt x="16" y="4"/>
                    </a:lnTo>
                    <a:lnTo>
                      <a:pt x="1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73" name="Freeform 65"/>
              <p:cNvSpPr>
                <a:spLocks/>
              </p:cNvSpPr>
              <p:nvPr/>
            </p:nvSpPr>
            <p:spPr bwMode="auto">
              <a:xfrm>
                <a:off x="3878" y="1924"/>
                <a:ext cx="17" cy="21"/>
              </a:xfrm>
              <a:custGeom>
                <a:avLst/>
                <a:gdLst>
                  <a:gd name="T0" fmla="*/ 17 w 17"/>
                  <a:gd name="T1" fmla="*/ 7 h 21"/>
                  <a:gd name="T2" fmla="*/ 17 w 17"/>
                  <a:gd name="T3" fmla="*/ 7 h 21"/>
                  <a:gd name="T4" fmla="*/ 17 w 17"/>
                  <a:gd name="T5" fmla="*/ 11 h 21"/>
                  <a:gd name="T6" fmla="*/ 17 w 17"/>
                  <a:gd name="T7" fmla="*/ 15 h 21"/>
                  <a:gd name="T8" fmla="*/ 16 w 17"/>
                  <a:gd name="T9" fmla="*/ 18 h 21"/>
                  <a:gd name="T10" fmla="*/ 13 w 17"/>
                  <a:gd name="T11" fmla="*/ 21 h 21"/>
                  <a:gd name="T12" fmla="*/ 13 w 17"/>
                  <a:gd name="T13" fmla="*/ 21 h 21"/>
                  <a:gd name="T14" fmla="*/ 8 w 17"/>
                  <a:gd name="T15" fmla="*/ 21 h 21"/>
                  <a:gd name="T16" fmla="*/ 5 w 17"/>
                  <a:gd name="T17" fmla="*/ 19 h 21"/>
                  <a:gd name="T18" fmla="*/ 1 w 17"/>
                  <a:gd name="T19" fmla="*/ 18 h 21"/>
                  <a:gd name="T20" fmla="*/ 0 w 17"/>
                  <a:gd name="T21" fmla="*/ 14 h 21"/>
                  <a:gd name="T22" fmla="*/ 0 w 17"/>
                  <a:gd name="T23" fmla="*/ 14 h 21"/>
                  <a:gd name="T24" fmla="*/ 0 w 17"/>
                  <a:gd name="T25" fmla="*/ 10 h 21"/>
                  <a:gd name="T26" fmla="*/ 0 w 17"/>
                  <a:gd name="T27" fmla="*/ 6 h 21"/>
                  <a:gd name="T28" fmla="*/ 1 w 17"/>
                  <a:gd name="T29" fmla="*/ 3 h 21"/>
                  <a:gd name="T30" fmla="*/ 5 w 17"/>
                  <a:gd name="T31" fmla="*/ 0 h 21"/>
                  <a:gd name="T32" fmla="*/ 5 w 17"/>
                  <a:gd name="T33" fmla="*/ 0 h 21"/>
                  <a:gd name="T34" fmla="*/ 9 w 17"/>
                  <a:gd name="T35" fmla="*/ 0 h 21"/>
                  <a:gd name="T36" fmla="*/ 13 w 17"/>
                  <a:gd name="T37" fmla="*/ 2 h 21"/>
                  <a:gd name="T38" fmla="*/ 16 w 17"/>
                  <a:gd name="T39" fmla="*/ 4 h 21"/>
                  <a:gd name="T40" fmla="*/ 17 w 17"/>
                  <a:gd name="T41" fmla="*/ 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21">
                    <a:moveTo>
                      <a:pt x="17" y="7"/>
                    </a:moveTo>
                    <a:lnTo>
                      <a:pt x="17" y="7"/>
                    </a:lnTo>
                    <a:lnTo>
                      <a:pt x="17" y="11"/>
                    </a:lnTo>
                    <a:lnTo>
                      <a:pt x="17" y="15"/>
                    </a:lnTo>
                    <a:lnTo>
                      <a:pt x="16" y="18"/>
                    </a:lnTo>
                    <a:lnTo>
                      <a:pt x="13" y="21"/>
                    </a:lnTo>
                    <a:lnTo>
                      <a:pt x="8" y="21"/>
                    </a:lnTo>
                    <a:lnTo>
                      <a:pt x="5" y="19"/>
                    </a:lnTo>
                    <a:lnTo>
                      <a:pt x="1" y="18"/>
                    </a:lnTo>
                    <a:lnTo>
                      <a:pt x="0" y="14"/>
                    </a:lnTo>
                    <a:lnTo>
                      <a:pt x="0" y="10"/>
                    </a:lnTo>
                    <a:lnTo>
                      <a:pt x="0" y="6"/>
                    </a:lnTo>
                    <a:lnTo>
                      <a:pt x="1" y="3"/>
                    </a:lnTo>
                    <a:lnTo>
                      <a:pt x="5" y="0"/>
                    </a:lnTo>
                    <a:lnTo>
                      <a:pt x="9" y="0"/>
                    </a:lnTo>
                    <a:lnTo>
                      <a:pt x="13" y="2"/>
                    </a:lnTo>
                    <a:lnTo>
                      <a:pt x="16" y="4"/>
                    </a:lnTo>
                    <a:lnTo>
                      <a:pt x="1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74" name="Freeform 66"/>
              <p:cNvSpPr>
                <a:spLocks/>
              </p:cNvSpPr>
              <p:nvPr/>
            </p:nvSpPr>
            <p:spPr bwMode="auto">
              <a:xfrm>
                <a:off x="3866" y="1942"/>
                <a:ext cx="62" cy="39"/>
              </a:xfrm>
              <a:custGeom>
                <a:avLst/>
                <a:gdLst>
                  <a:gd name="T0" fmla="*/ 61 w 62"/>
                  <a:gd name="T1" fmla="*/ 0 h 39"/>
                  <a:gd name="T2" fmla="*/ 61 w 62"/>
                  <a:gd name="T3" fmla="*/ 0 h 39"/>
                  <a:gd name="T4" fmla="*/ 62 w 62"/>
                  <a:gd name="T5" fmla="*/ 7 h 39"/>
                  <a:gd name="T6" fmla="*/ 62 w 62"/>
                  <a:gd name="T7" fmla="*/ 15 h 39"/>
                  <a:gd name="T8" fmla="*/ 59 w 62"/>
                  <a:gd name="T9" fmla="*/ 22 h 39"/>
                  <a:gd name="T10" fmla="*/ 55 w 62"/>
                  <a:gd name="T11" fmla="*/ 27 h 39"/>
                  <a:gd name="T12" fmla="*/ 55 w 62"/>
                  <a:gd name="T13" fmla="*/ 27 h 39"/>
                  <a:gd name="T14" fmla="*/ 51 w 62"/>
                  <a:gd name="T15" fmla="*/ 31 h 39"/>
                  <a:gd name="T16" fmla="*/ 47 w 62"/>
                  <a:gd name="T17" fmla="*/ 35 h 39"/>
                  <a:gd name="T18" fmla="*/ 42 w 62"/>
                  <a:gd name="T19" fmla="*/ 37 h 39"/>
                  <a:gd name="T20" fmla="*/ 36 w 62"/>
                  <a:gd name="T21" fmla="*/ 38 h 39"/>
                  <a:gd name="T22" fmla="*/ 24 w 62"/>
                  <a:gd name="T23" fmla="*/ 39 h 39"/>
                  <a:gd name="T24" fmla="*/ 12 w 62"/>
                  <a:gd name="T25" fmla="*/ 38 h 39"/>
                  <a:gd name="T26" fmla="*/ 12 w 62"/>
                  <a:gd name="T27" fmla="*/ 38 h 39"/>
                  <a:gd name="T28" fmla="*/ 8 w 62"/>
                  <a:gd name="T29" fmla="*/ 37 h 39"/>
                  <a:gd name="T30" fmla="*/ 5 w 62"/>
                  <a:gd name="T31" fmla="*/ 35 h 39"/>
                  <a:gd name="T32" fmla="*/ 1 w 62"/>
                  <a:gd name="T33" fmla="*/ 32 h 39"/>
                  <a:gd name="T34" fmla="*/ 0 w 62"/>
                  <a:gd name="T35" fmla="*/ 31 h 39"/>
                  <a:gd name="T36" fmla="*/ 0 w 62"/>
                  <a:gd name="T37" fmla="*/ 28 h 39"/>
                  <a:gd name="T38" fmla="*/ 0 w 62"/>
                  <a:gd name="T39" fmla="*/ 28 h 39"/>
                  <a:gd name="T40" fmla="*/ 2 w 62"/>
                  <a:gd name="T41" fmla="*/ 27 h 39"/>
                  <a:gd name="T42" fmla="*/ 5 w 62"/>
                  <a:gd name="T43" fmla="*/ 27 h 39"/>
                  <a:gd name="T44" fmla="*/ 12 w 62"/>
                  <a:gd name="T45" fmla="*/ 28 h 39"/>
                  <a:gd name="T46" fmla="*/ 17 w 62"/>
                  <a:gd name="T47" fmla="*/ 31 h 39"/>
                  <a:gd name="T48" fmla="*/ 20 w 62"/>
                  <a:gd name="T49" fmla="*/ 31 h 39"/>
                  <a:gd name="T50" fmla="*/ 23 w 62"/>
                  <a:gd name="T51" fmla="*/ 31 h 39"/>
                  <a:gd name="T52" fmla="*/ 23 w 62"/>
                  <a:gd name="T53" fmla="*/ 31 h 39"/>
                  <a:gd name="T54" fmla="*/ 32 w 62"/>
                  <a:gd name="T55" fmla="*/ 31 h 39"/>
                  <a:gd name="T56" fmla="*/ 42 w 62"/>
                  <a:gd name="T57" fmla="*/ 28 h 39"/>
                  <a:gd name="T58" fmla="*/ 46 w 62"/>
                  <a:gd name="T59" fmla="*/ 26 h 39"/>
                  <a:gd name="T60" fmla="*/ 48 w 62"/>
                  <a:gd name="T61" fmla="*/ 23 h 39"/>
                  <a:gd name="T62" fmla="*/ 51 w 62"/>
                  <a:gd name="T63" fmla="*/ 20 h 39"/>
                  <a:gd name="T64" fmla="*/ 54 w 62"/>
                  <a:gd name="T65" fmla="*/ 15 h 39"/>
                  <a:gd name="T66" fmla="*/ 54 w 62"/>
                  <a:gd name="T67" fmla="*/ 15 h 39"/>
                  <a:gd name="T68" fmla="*/ 55 w 62"/>
                  <a:gd name="T69" fmla="*/ 13 h 39"/>
                  <a:gd name="T70" fmla="*/ 55 w 62"/>
                  <a:gd name="T71" fmla="*/ 11 h 39"/>
                  <a:gd name="T72" fmla="*/ 55 w 62"/>
                  <a:gd name="T73" fmla="*/ 5 h 39"/>
                  <a:gd name="T74" fmla="*/ 55 w 62"/>
                  <a:gd name="T75" fmla="*/ 3 h 39"/>
                  <a:gd name="T76" fmla="*/ 56 w 62"/>
                  <a:gd name="T77" fmla="*/ 1 h 39"/>
                  <a:gd name="T78" fmla="*/ 58 w 62"/>
                  <a:gd name="T79" fmla="*/ 0 h 39"/>
                  <a:gd name="T80" fmla="*/ 61 w 62"/>
                  <a:gd name="T81" fmla="*/ 0 h 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2" h="39">
                    <a:moveTo>
                      <a:pt x="61" y="0"/>
                    </a:moveTo>
                    <a:lnTo>
                      <a:pt x="61" y="0"/>
                    </a:lnTo>
                    <a:lnTo>
                      <a:pt x="62" y="7"/>
                    </a:lnTo>
                    <a:lnTo>
                      <a:pt x="62" y="15"/>
                    </a:lnTo>
                    <a:lnTo>
                      <a:pt x="59" y="22"/>
                    </a:lnTo>
                    <a:lnTo>
                      <a:pt x="55" y="27"/>
                    </a:lnTo>
                    <a:lnTo>
                      <a:pt x="51" y="31"/>
                    </a:lnTo>
                    <a:lnTo>
                      <a:pt x="47" y="35"/>
                    </a:lnTo>
                    <a:lnTo>
                      <a:pt x="42" y="37"/>
                    </a:lnTo>
                    <a:lnTo>
                      <a:pt x="36" y="38"/>
                    </a:lnTo>
                    <a:lnTo>
                      <a:pt x="24" y="39"/>
                    </a:lnTo>
                    <a:lnTo>
                      <a:pt x="12" y="38"/>
                    </a:lnTo>
                    <a:lnTo>
                      <a:pt x="8" y="37"/>
                    </a:lnTo>
                    <a:lnTo>
                      <a:pt x="5" y="35"/>
                    </a:lnTo>
                    <a:lnTo>
                      <a:pt x="1" y="32"/>
                    </a:lnTo>
                    <a:lnTo>
                      <a:pt x="0" y="31"/>
                    </a:lnTo>
                    <a:lnTo>
                      <a:pt x="0" y="28"/>
                    </a:lnTo>
                    <a:lnTo>
                      <a:pt x="2" y="27"/>
                    </a:lnTo>
                    <a:lnTo>
                      <a:pt x="5" y="27"/>
                    </a:lnTo>
                    <a:lnTo>
                      <a:pt x="12" y="28"/>
                    </a:lnTo>
                    <a:lnTo>
                      <a:pt x="17" y="31"/>
                    </a:lnTo>
                    <a:lnTo>
                      <a:pt x="20" y="31"/>
                    </a:lnTo>
                    <a:lnTo>
                      <a:pt x="23" y="31"/>
                    </a:lnTo>
                    <a:lnTo>
                      <a:pt x="32" y="31"/>
                    </a:lnTo>
                    <a:lnTo>
                      <a:pt x="42" y="28"/>
                    </a:lnTo>
                    <a:lnTo>
                      <a:pt x="46" y="26"/>
                    </a:lnTo>
                    <a:lnTo>
                      <a:pt x="48" y="23"/>
                    </a:lnTo>
                    <a:lnTo>
                      <a:pt x="51" y="20"/>
                    </a:lnTo>
                    <a:lnTo>
                      <a:pt x="54" y="15"/>
                    </a:lnTo>
                    <a:lnTo>
                      <a:pt x="55" y="13"/>
                    </a:lnTo>
                    <a:lnTo>
                      <a:pt x="55" y="11"/>
                    </a:lnTo>
                    <a:lnTo>
                      <a:pt x="55" y="5"/>
                    </a:lnTo>
                    <a:lnTo>
                      <a:pt x="55" y="3"/>
                    </a:lnTo>
                    <a:lnTo>
                      <a:pt x="56" y="1"/>
                    </a:lnTo>
                    <a:lnTo>
                      <a:pt x="58" y="0"/>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75" name="Freeform 67"/>
              <p:cNvSpPr>
                <a:spLocks/>
              </p:cNvSpPr>
              <p:nvPr/>
            </p:nvSpPr>
            <p:spPr bwMode="auto">
              <a:xfrm>
                <a:off x="3866" y="1942"/>
                <a:ext cx="62" cy="39"/>
              </a:xfrm>
              <a:custGeom>
                <a:avLst/>
                <a:gdLst>
                  <a:gd name="T0" fmla="*/ 61 w 62"/>
                  <a:gd name="T1" fmla="*/ 0 h 39"/>
                  <a:gd name="T2" fmla="*/ 61 w 62"/>
                  <a:gd name="T3" fmla="*/ 0 h 39"/>
                  <a:gd name="T4" fmla="*/ 62 w 62"/>
                  <a:gd name="T5" fmla="*/ 7 h 39"/>
                  <a:gd name="T6" fmla="*/ 62 w 62"/>
                  <a:gd name="T7" fmla="*/ 15 h 39"/>
                  <a:gd name="T8" fmla="*/ 59 w 62"/>
                  <a:gd name="T9" fmla="*/ 22 h 39"/>
                  <a:gd name="T10" fmla="*/ 55 w 62"/>
                  <a:gd name="T11" fmla="*/ 27 h 39"/>
                  <a:gd name="T12" fmla="*/ 55 w 62"/>
                  <a:gd name="T13" fmla="*/ 27 h 39"/>
                  <a:gd name="T14" fmla="*/ 51 w 62"/>
                  <a:gd name="T15" fmla="*/ 31 h 39"/>
                  <a:gd name="T16" fmla="*/ 47 w 62"/>
                  <a:gd name="T17" fmla="*/ 35 h 39"/>
                  <a:gd name="T18" fmla="*/ 42 w 62"/>
                  <a:gd name="T19" fmla="*/ 37 h 39"/>
                  <a:gd name="T20" fmla="*/ 36 w 62"/>
                  <a:gd name="T21" fmla="*/ 38 h 39"/>
                  <a:gd name="T22" fmla="*/ 24 w 62"/>
                  <a:gd name="T23" fmla="*/ 39 h 39"/>
                  <a:gd name="T24" fmla="*/ 12 w 62"/>
                  <a:gd name="T25" fmla="*/ 38 h 39"/>
                  <a:gd name="T26" fmla="*/ 12 w 62"/>
                  <a:gd name="T27" fmla="*/ 38 h 39"/>
                  <a:gd name="T28" fmla="*/ 8 w 62"/>
                  <a:gd name="T29" fmla="*/ 37 h 39"/>
                  <a:gd name="T30" fmla="*/ 5 w 62"/>
                  <a:gd name="T31" fmla="*/ 35 h 39"/>
                  <a:gd name="T32" fmla="*/ 1 w 62"/>
                  <a:gd name="T33" fmla="*/ 32 h 39"/>
                  <a:gd name="T34" fmla="*/ 0 w 62"/>
                  <a:gd name="T35" fmla="*/ 31 h 39"/>
                  <a:gd name="T36" fmla="*/ 0 w 62"/>
                  <a:gd name="T37" fmla="*/ 28 h 39"/>
                  <a:gd name="T38" fmla="*/ 0 w 62"/>
                  <a:gd name="T39" fmla="*/ 28 h 39"/>
                  <a:gd name="T40" fmla="*/ 2 w 62"/>
                  <a:gd name="T41" fmla="*/ 27 h 39"/>
                  <a:gd name="T42" fmla="*/ 5 w 62"/>
                  <a:gd name="T43" fmla="*/ 27 h 39"/>
                  <a:gd name="T44" fmla="*/ 12 w 62"/>
                  <a:gd name="T45" fmla="*/ 28 h 39"/>
                  <a:gd name="T46" fmla="*/ 17 w 62"/>
                  <a:gd name="T47" fmla="*/ 31 h 39"/>
                  <a:gd name="T48" fmla="*/ 20 w 62"/>
                  <a:gd name="T49" fmla="*/ 31 h 39"/>
                  <a:gd name="T50" fmla="*/ 23 w 62"/>
                  <a:gd name="T51" fmla="*/ 31 h 39"/>
                  <a:gd name="T52" fmla="*/ 23 w 62"/>
                  <a:gd name="T53" fmla="*/ 31 h 39"/>
                  <a:gd name="T54" fmla="*/ 32 w 62"/>
                  <a:gd name="T55" fmla="*/ 31 h 39"/>
                  <a:gd name="T56" fmla="*/ 42 w 62"/>
                  <a:gd name="T57" fmla="*/ 28 h 39"/>
                  <a:gd name="T58" fmla="*/ 46 w 62"/>
                  <a:gd name="T59" fmla="*/ 26 h 39"/>
                  <a:gd name="T60" fmla="*/ 48 w 62"/>
                  <a:gd name="T61" fmla="*/ 23 h 39"/>
                  <a:gd name="T62" fmla="*/ 51 w 62"/>
                  <a:gd name="T63" fmla="*/ 20 h 39"/>
                  <a:gd name="T64" fmla="*/ 54 w 62"/>
                  <a:gd name="T65" fmla="*/ 15 h 39"/>
                  <a:gd name="T66" fmla="*/ 54 w 62"/>
                  <a:gd name="T67" fmla="*/ 15 h 39"/>
                  <a:gd name="T68" fmla="*/ 55 w 62"/>
                  <a:gd name="T69" fmla="*/ 13 h 39"/>
                  <a:gd name="T70" fmla="*/ 55 w 62"/>
                  <a:gd name="T71" fmla="*/ 11 h 39"/>
                  <a:gd name="T72" fmla="*/ 55 w 62"/>
                  <a:gd name="T73" fmla="*/ 5 h 39"/>
                  <a:gd name="T74" fmla="*/ 55 w 62"/>
                  <a:gd name="T75" fmla="*/ 3 h 39"/>
                  <a:gd name="T76" fmla="*/ 56 w 62"/>
                  <a:gd name="T77" fmla="*/ 1 h 39"/>
                  <a:gd name="T78" fmla="*/ 58 w 62"/>
                  <a:gd name="T79" fmla="*/ 0 h 39"/>
                  <a:gd name="T80" fmla="*/ 61 w 62"/>
                  <a:gd name="T81" fmla="*/ 0 h 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2" h="39">
                    <a:moveTo>
                      <a:pt x="61" y="0"/>
                    </a:moveTo>
                    <a:lnTo>
                      <a:pt x="61" y="0"/>
                    </a:lnTo>
                    <a:lnTo>
                      <a:pt x="62" y="7"/>
                    </a:lnTo>
                    <a:lnTo>
                      <a:pt x="62" y="15"/>
                    </a:lnTo>
                    <a:lnTo>
                      <a:pt x="59" y="22"/>
                    </a:lnTo>
                    <a:lnTo>
                      <a:pt x="55" y="27"/>
                    </a:lnTo>
                    <a:lnTo>
                      <a:pt x="51" y="31"/>
                    </a:lnTo>
                    <a:lnTo>
                      <a:pt x="47" y="35"/>
                    </a:lnTo>
                    <a:lnTo>
                      <a:pt x="42" y="37"/>
                    </a:lnTo>
                    <a:lnTo>
                      <a:pt x="36" y="38"/>
                    </a:lnTo>
                    <a:lnTo>
                      <a:pt x="24" y="39"/>
                    </a:lnTo>
                    <a:lnTo>
                      <a:pt x="12" y="38"/>
                    </a:lnTo>
                    <a:lnTo>
                      <a:pt x="8" y="37"/>
                    </a:lnTo>
                    <a:lnTo>
                      <a:pt x="5" y="35"/>
                    </a:lnTo>
                    <a:lnTo>
                      <a:pt x="1" y="32"/>
                    </a:lnTo>
                    <a:lnTo>
                      <a:pt x="0" y="31"/>
                    </a:lnTo>
                    <a:lnTo>
                      <a:pt x="0" y="28"/>
                    </a:lnTo>
                    <a:lnTo>
                      <a:pt x="2" y="27"/>
                    </a:lnTo>
                    <a:lnTo>
                      <a:pt x="5" y="27"/>
                    </a:lnTo>
                    <a:lnTo>
                      <a:pt x="12" y="28"/>
                    </a:lnTo>
                    <a:lnTo>
                      <a:pt x="17" y="31"/>
                    </a:lnTo>
                    <a:lnTo>
                      <a:pt x="20" y="31"/>
                    </a:lnTo>
                    <a:lnTo>
                      <a:pt x="23" y="31"/>
                    </a:lnTo>
                    <a:lnTo>
                      <a:pt x="32" y="31"/>
                    </a:lnTo>
                    <a:lnTo>
                      <a:pt x="42" y="28"/>
                    </a:lnTo>
                    <a:lnTo>
                      <a:pt x="46" y="26"/>
                    </a:lnTo>
                    <a:lnTo>
                      <a:pt x="48" y="23"/>
                    </a:lnTo>
                    <a:lnTo>
                      <a:pt x="51" y="20"/>
                    </a:lnTo>
                    <a:lnTo>
                      <a:pt x="54" y="15"/>
                    </a:lnTo>
                    <a:lnTo>
                      <a:pt x="55" y="13"/>
                    </a:lnTo>
                    <a:lnTo>
                      <a:pt x="55" y="11"/>
                    </a:lnTo>
                    <a:lnTo>
                      <a:pt x="55" y="5"/>
                    </a:lnTo>
                    <a:lnTo>
                      <a:pt x="55" y="3"/>
                    </a:lnTo>
                    <a:lnTo>
                      <a:pt x="56" y="1"/>
                    </a:lnTo>
                    <a:lnTo>
                      <a:pt x="58" y="0"/>
                    </a:lnTo>
                    <a:lnTo>
                      <a:pt x="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76" name="Freeform 68"/>
              <p:cNvSpPr>
                <a:spLocks/>
              </p:cNvSpPr>
              <p:nvPr/>
            </p:nvSpPr>
            <p:spPr bwMode="auto">
              <a:xfrm>
                <a:off x="4928" y="1968"/>
                <a:ext cx="134" cy="128"/>
              </a:xfrm>
              <a:custGeom>
                <a:avLst/>
                <a:gdLst>
                  <a:gd name="T0" fmla="*/ 85 w 134"/>
                  <a:gd name="T1" fmla="*/ 31 h 128"/>
                  <a:gd name="T2" fmla="*/ 96 w 134"/>
                  <a:gd name="T3" fmla="*/ 39 h 128"/>
                  <a:gd name="T4" fmla="*/ 122 w 134"/>
                  <a:gd name="T5" fmla="*/ 44 h 128"/>
                  <a:gd name="T6" fmla="*/ 134 w 134"/>
                  <a:gd name="T7" fmla="*/ 48 h 128"/>
                  <a:gd name="T8" fmla="*/ 131 w 134"/>
                  <a:gd name="T9" fmla="*/ 61 h 128"/>
                  <a:gd name="T10" fmla="*/ 122 w 134"/>
                  <a:gd name="T11" fmla="*/ 69 h 128"/>
                  <a:gd name="T12" fmla="*/ 105 w 134"/>
                  <a:gd name="T13" fmla="*/ 80 h 128"/>
                  <a:gd name="T14" fmla="*/ 101 w 134"/>
                  <a:gd name="T15" fmla="*/ 85 h 128"/>
                  <a:gd name="T16" fmla="*/ 96 w 134"/>
                  <a:gd name="T17" fmla="*/ 128 h 128"/>
                  <a:gd name="T18" fmla="*/ 90 w 134"/>
                  <a:gd name="T19" fmla="*/ 128 h 128"/>
                  <a:gd name="T20" fmla="*/ 81 w 134"/>
                  <a:gd name="T21" fmla="*/ 123 h 128"/>
                  <a:gd name="T22" fmla="*/ 67 w 134"/>
                  <a:gd name="T23" fmla="*/ 112 h 128"/>
                  <a:gd name="T24" fmla="*/ 58 w 134"/>
                  <a:gd name="T25" fmla="*/ 109 h 128"/>
                  <a:gd name="T26" fmla="*/ 48 w 134"/>
                  <a:gd name="T27" fmla="*/ 115 h 128"/>
                  <a:gd name="T28" fmla="*/ 25 w 134"/>
                  <a:gd name="T29" fmla="*/ 119 h 128"/>
                  <a:gd name="T30" fmla="*/ 15 w 134"/>
                  <a:gd name="T31" fmla="*/ 119 h 128"/>
                  <a:gd name="T32" fmla="*/ 13 w 134"/>
                  <a:gd name="T33" fmla="*/ 107 h 128"/>
                  <a:gd name="T34" fmla="*/ 20 w 134"/>
                  <a:gd name="T35" fmla="*/ 86 h 128"/>
                  <a:gd name="T36" fmla="*/ 20 w 134"/>
                  <a:gd name="T37" fmla="*/ 76 h 128"/>
                  <a:gd name="T38" fmla="*/ 13 w 134"/>
                  <a:gd name="T39" fmla="*/ 69 h 128"/>
                  <a:gd name="T40" fmla="*/ 2 w 134"/>
                  <a:gd name="T41" fmla="*/ 57 h 128"/>
                  <a:gd name="T42" fmla="*/ 0 w 134"/>
                  <a:gd name="T43" fmla="*/ 48 h 128"/>
                  <a:gd name="T44" fmla="*/ 1 w 134"/>
                  <a:gd name="T45" fmla="*/ 44 h 128"/>
                  <a:gd name="T46" fmla="*/ 20 w 134"/>
                  <a:gd name="T47" fmla="*/ 42 h 128"/>
                  <a:gd name="T48" fmla="*/ 39 w 134"/>
                  <a:gd name="T49" fmla="*/ 42 h 128"/>
                  <a:gd name="T50" fmla="*/ 44 w 134"/>
                  <a:gd name="T51" fmla="*/ 31 h 128"/>
                  <a:gd name="T52" fmla="*/ 54 w 134"/>
                  <a:gd name="T53" fmla="*/ 9 h 128"/>
                  <a:gd name="T54" fmla="*/ 63 w 134"/>
                  <a:gd name="T55" fmla="*/ 0 h 128"/>
                  <a:gd name="T56" fmla="*/ 69 w 134"/>
                  <a:gd name="T57" fmla="*/ 1 h 128"/>
                  <a:gd name="T58" fmla="*/ 76 w 134"/>
                  <a:gd name="T59" fmla="*/ 8 h 128"/>
                  <a:gd name="T60" fmla="*/ 81 w 134"/>
                  <a:gd name="T61" fmla="*/ 23 h 128"/>
                  <a:gd name="T62" fmla="*/ 85 w 134"/>
                  <a:gd name="T63" fmla="*/ 31 h 1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4" h="128">
                    <a:moveTo>
                      <a:pt x="85" y="31"/>
                    </a:moveTo>
                    <a:lnTo>
                      <a:pt x="85" y="31"/>
                    </a:lnTo>
                    <a:lnTo>
                      <a:pt x="90" y="35"/>
                    </a:lnTo>
                    <a:lnTo>
                      <a:pt x="96" y="39"/>
                    </a:lnTo>
                    <a:lnTo>
                      <a:pt x="108" y="42"/>
                    </a:lnTo>
                    <a:lnTo>
                      <a:pt x="122" y="44"/>
                    </a:lnTo>
                    <a:lnTo>
                      <a:pt x="134" y="48"/>
                    </a:lnTo>
                    <a:lnTo>
                      <a:pt x="134" y="55"/>
                    </a:lnTo>
                    <a:lnTo>
                      <a:pt x="131" y="61"/>
                    </a:lnTo>
                    <a:lnTo>
                      <a:pt x="127" y="65"/>
                    </a:lnTo>
                    <a:lnTo>
                      <a:pt x="122" y="69"/>
                    </a:lnTo>
                    <a:lnTo>
                      <a:pt x="109" y="76"/>
                    </a:lnTo>
                    <a:lnTo>
                      <a:pt x="105" y="80"/>
                    </a:lnTo>
                    <a:lnTo>
                      <a:pt x="101" y="85"/>
                    </a:lnTo>
                    <a:lnTo>
                      <a:pt x="100" y="107"/>
                    </a:lnTo>
                    <a:lnTo>
                      <a:pt x="96" y="128"/>
                    </a:lnTo>
                    <a:lnTo>
                      <a:pt x="90" y="128"/>
                    </a:lnTo>
                    <a:lnTo>
                      <a:pt x="86" y="127"/>
                    </a:lnTo>
                    <a:lnTo>
                      <a:pt x="81" y="123"/>
                    </a:lnTo>
                    <a:lnTo>
                      <a:pt x="77" y="119"/>
                    </a:lnTo>
                    <a:lnTo>
                      <a:pt x="67" y="112"/>
                    </a:lnTo>
                    <a:lnTo>
                      <a:pt x="62" y="109"/>
                    </a:lnTo>
                    <a:lnTo>
                      <a:pt x="58" y="109"/>
                    </a:lnTo>
                    <a:lnTo>
                      <a:pt x="48" y="115"/>
                    </a:lnTo>
                    <a:lnTo>
                      <a:pt x="38" y="118"/>
                    </a:lnTo>
                    <a:lnTo>
                      <a:pt x="25" y="119"/>
                    </a:lnTo>
                    <a:lnTo>
                      <a:pt x="15" y="119"/>
                    </a:lnTo>
                    <a:lnTo>
                      <a:pt x="13" y="112"/>
                    </a:lnTo>
                    <a:lnTo>
                      <a:pt x="13" y="107"/>
                    </a:lnTo>
                    <a:lnTo>
                      <a:pt x="16" y="97"/>
                    </a:lnTo>
                    <a:lnTo>
                      <a:pt x="20" y="86"/>
                    </a:lnTo>
                    <a:lnTo>
                      <a:pt x="20" y="81"/>
                    </a:lnTo>
                    <a:lnTo>
                      <a:pt x="20" y="76"/>
                    </a:lnTo>
                    <a:lnTo>
                      <a:pt x="13" y="69"/>
                    </a:lnTo>
                    <a:lnTo>
                      <a:pt x="5" y="61"/>
                    </a:lnTo>
                    <a:lnTo>
                      <a:pt x="2" y="57"/>
                    </a:lnTo>
                    <a:lnTo>
                      <a:pt x="0" y="53"/>
                    </a:lnTo>
                    <a:lnTo>
                      <a:pt x="0" y="48"/>
                    </a:lnTo>
                    <a:lnTo>
                      <a:pt x="1" y="44"/>
                    </a:lnTo>
                    <a:lnTo>
                      <a:pt x="9" y="42"/>
                    </a:lnTo>
                    <a:lnTo>
                      <a:pt x="20" y="42"/>
                    </a:lnTo>
                    <a:lnTo>
                      <a:pt x="29" y="42"/>
                    </a:lnTo>
                    <a:lnTo>
                      <a:pt x="39" y="42"/>
                    </a:lnTo>
                    <a:lnTo>
                      <a:pt x="44" y="31"/>
                    </a:lnTo>
                    <a:lnTo>
                      <a:pt x="48" y="20"/>
                    </a:lnTo>
                    <a:lnTo>
                      <a:pt x="54" y="9"/>
                    </a:lnTo>
                    <a:lnTo>
                      <a:pt x="58" y="4"/>
                    </a:lnTo>
                    <a:lnTo>
                      <a:pt x="63" y="0"/>
                    </a:lnTo>
                    <a:lnTo>
                      <a:pt x="69" y="1"/>
                    </a:lnTo>
                    <a:lnTo>
                      <a:pt x="73" y="4"/>
                    </a:lnTo>
                    <a:lnTo>
                      <a:pt x="76" y="8"/>
                    </a:lnTo>
                    <a:lnTo>
                      <a:pt x="77" y="12"/>
                    </a:lnTo>
                    <a:lnTo>
                      <a:pt x="81" y="23"/>
                    </a:lnTo>
                    <a:lnTo>
                      <a:pt x="82" y="27"/>
                    </a:lnTo>
                    <a:lnTo>
                      <a:pt x="8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77" name="Freeform 69"/>
              <p:cNvSpPr>
                <a:spLocks/>
              </p:cNvSpPr>
              <p:nvPr/>
            </p:nvSpPr>
            <p:spPr bwMode="auto">
              <a:xfrm>
                <a:off x="4928" y="1968"/>
                <a:ext cx="134" cy="128"/>
              </a:xfrm>
              <a:custGeom>
                <a:avLst/>
                <a:gdLst>
                  <a:gd name="T0" fmla="*/ 85 w 134"/>
                  <a:gd name="T1" fmla="*/ 31 h 128"/>
                  <a:gd name="T2" fmla="*/ 96 w 134"/>
                  <a:gd name="T3" fmla="*/ 39 h 128"/>
                  <a:gd name="T4" fmla="*/ 122 w 134"/>
                  <a:gd name="T5" fmla="*/ 44 h 128"/>
                  <a:gd name="T6" fmla="*/ 134 w 134"/>
                  <a:gd name="T7" fmla="*/ 48 h 128"/>
                  <a:gd name="T8" fmla="*/ 131 w 134"/>
                  <a:gd name="T9" fmla="*/ 61 h 128"/>
                  <a:gd name="T10" fmla="*/ 122 w 134"/>
                  <a:gd name="T11" fmla="*/ 69 h 128"/>
                  <a:gd name="T12" fmla="*/ 105 w 134"/>
                  <a:gd name="T13" fmla="*/ 80 h 128"/>
                  <a:gd name="T14" fmla="*/ 101 w 134"/>
                  <a:gd name="T15" fmla="*/ 85 h 128"/>
                  <a:gd name="T16" fmla="*/ 96 w 134"/>
                  <a:gd name="T17" fmla="*/ 128 h 128"/>
                  <a:gd name="T18" fmla="*/ 90 w 134"/>
                  <a:gd name="T19" fmla="*/ 128 h 128"/>
                  <a:gd name="T20" fmla="*/ 81 w 134"/>
                  <a:gd name="T21" fmla="*/ 123 h 128"/>
                  <a:gd name="T22" fmla="*/ 67 w 134"/>
                  <a:gd name="T23" fmla="*/ 112 h 128"/>
                  <a:gd name="T24" fmla="*/ 58 w 134"/>
                  <a:gd name="T25" fmla="*/ 109 h 128"/>
                  <a:gd name="T26" fmla="*/ 48 w 134"/>
                  <a:gd name="T27" fmla="*/ 115 h 128"/>
                  <a:gd name="T28" fmla="*/ 25 w 134"/>
                  <a:gd name="T29" fmla="*/ 119 h 128"/>
                  <a:gd name="T30" fmla="*/ 15 w 134"/>
                  <a:gd name="T31" fmla="*/ 119 h 128"/>
                  <a:gd name="T32" fmla="*/ 13 w 134"/>
                  <a:gd name="T33" fmla="*/ 107 h 128"/>
                  <a:gd name="T34" fmla="*/ 20 w 134"/>
                  <a:gd name="T35" fmla="*/ 86 h 128"/>
                  <a:gd name="T36" fmla="*/ 20 w 134"/>
                  <a:gd name="T37" fmla="*/ 76 h 128"/>
                  <a:gd name="T38" fmla="*/ 13 w 134"/>
                  <a:gd name="T39" fmla="*/ 69 h 128"/>
                  <a:gd name="T40" fmla="*/ 2 w 134"/>
                  <a:gd name="T41" fmla="*/ 57 h 128"/>
                  <a:gd name="T42" fmla="*/ 0 w 134"/>
                  <a:gd name="T43" fmla="*/ 48 h 128"/>
                  <a:gd name="T44" fmla="*/ 1 w 134"/>
                  <a:gd name="T45" fmla="*/ 44 h 128"/>
                  <a:gd name="T46" fmla="*/ 20 w 134"/>
                  <a:gd name="T47" fmla="*/ 42 h 128"/>
                  <a:gd name="T48" fmla="*/ 39 w 134"/>
                  <a:gd name="T49" fmla="*/ 42 h 128"/>
                  <a:gd name="T50" fmla="*/ 44 w 134"/>
                  <a:gd name="T51" fmla="*/ 31 h 128"/>
                  <a:gd name="T52" fmla="*/ 54 w 134"/>
                  <a:gd name="T53" fmla="*/ 9 h 128"/>
                  <a:gd name="T54" fmla="*/ 63 w 134"/>
                  <a:gd name="T55" fmla="*/ 0 h 128"/>
                  <a:gd name="T56" fmla="*/ 69 w 134"/>
                  <a:gd name="T57" fmla="*/ 1 h 128"/>
                  <a:gd name="T58" fmla="*/ 76 w 134"/>
                  <a:gd name="T59" fmla="*/ 8 h 128"/>
                  <a:gd name="T60" fmla="*/ 81 w 134"/>
                  <a:gd name="T61" fmla="*/ 23 h 128"/>
                  <a:gd name="T62" fmla="*/ 85 w 134"/>
                  <a:gd name="T63" fmla="*/ 31 h 1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4" h="128">
                    <a:moveTo>
                      <a:pt x="85" y="31"/>
                    </a:moveTo>
                    <a:lnTo>
                      <a:pt x="85" y="31"/>
                    </a:lnTo>
                    <a:lnTo>
                      <a:pt x="90" y="35"/>
                    </a:lnTo>
                    <a:lnTo>
                      <a:pt x="96" y="39"/>
                    </a:lnTo>
                    <a:lnTo>
                      <a:pt x="108" y="42"/>
                    </a:lnTo>
                    <a:lnTo>
                      <a:pt x="122" y="44"/>
                    </a:lnTo>
                    <a:lnTo>
                      <a:pt x="134" y="48"/>
                    </a:lnTo>
                    <a:lnTo>
                      <a:pt x="134" y="55"/>
                    </a:lnTo>
                    <a:lnTo>
                      <a:pt x="131" y="61"/>
                    </a:lnTo>
                    <a:lnTo>
                      <a:pt x="127" y="65"/>
                    </a:lnTo>
                    <a:lnTo>
                      <a:pt x="122" y="69"/>
                    </a:lnTo>
                    <a:lnTo>
                      <a:pt x="109" y="76"/>
                    </a:lnTo>
                    <a:lnTo>
                      <a:pt x="105" y="80"/>
                    </a:lnTo>
                    <a:lnTo>
                      <a:pt x="101" y="85"/>
                    </a:lnTo>
                    <a:lnTo>
                      <a:pt x="100" y="107"/>
                    </a:lnTo>
                    <a:lnTo>
                      <a:pt x="96" y="128"/>
                    </a:lnTo>
                    <a:lnTo>
                      <a:pt x="90" y="128"/>
                    </a:lnTo>
                    <a:lnTo>
                      <a:pt x="86" y="127"/>
                    </a:lnTo>
                    <a:lnTo>
                      <a:pt x="81" y="123"/>
                    </a:lnTo>
                    <a:lnTo>
                      <a:pt x="77" y="119"/>
                    </a:lnTo>
                    <a:lnTo>
                      <a:pt x="67" y="112"/>
                    </a:lnTo>
                    <a:lnTo>
                      <a:pt x="62" y="109"/>
                    </a:lnTo>
                    <a:lnTo>
                      <a:pt x="58" y="109"/>
                    </a:lnTo>
                    <a:lnTo>
                      <a:pt x="48" y="115"/>
                    </a:lnTo>
                    <a:lnTo>
                      <a:pt x="38" y="118"/>
                    </a:lnTo>
                    <a:lnTo>
                      <a:pt x="25" y="119"/>
                    </a:lnTo>
                    <a:lnTo>
                      <a:pt x="15" y="119"/>
                    </a:lnTo>
                    <a:lnTo>
                      <a:pt x="13" y="112"/>
                    </a:lnTo>
                    <a:lnTo>
                      <a:pt x="13" y="107"/>
                    </a:lnTo>
                    <a:lnTo>
                      <a:pt x="16" y="97"/>
                    </a:lnTo>
                    <a:lnTo>
                      <a:pt x="20" y="86"/>
                    </a:lnTo>
                    <a:lnTo>
                      <a:pt x="20" y="81"/>
                    </a:lnTo>
                    <a:lnTo>
                      <a:pt x="20" y="76"/>
                    </a:lnTo>
                    <a:lnTo>
                      <a:pt x="13" y="69"/>
                    </a:lnTo>
                    <a:lnTo>
                      <a:pt x="5" y="61"/>
                    </a:lnTo>
                    <a:lnTo>
                      <a:pt x="2" y="57"/>
                    </a:lnTo>
                    <a:lnTo>
                      <a:pt x="0" y="53"/>
                    </a:lnTo>
                    <a:lnTo>
                      <a:pt x="0" y="48"/>
                    </a:lnTo>
                    <a:lnTo>
                      <a:pt x="1" y="44"/>
                    </a:lnTo>
                    <a:lnTo>
                      <a:pt x="9" y="42"/>
                    </a:lnTo>
                    <a:lnTo>
                      <a:pt x="20" y="42"/>
                    </a:lnTo>
                    <a:lnTo>
                      <a:pt x="29" y="42"/>
                    </a:lnTo>
                    <a:lnTo>
                      <a:pt x="39" y="42"/>
                    </a:lnTo>
                    <a:lnTo>
                      <a:pt x="44" y="31"/>
                    </a:lnTo>
                    <a:lnTo>
                      <a:pt x="48" y="20"/>
                    </a:lnTo>
                    <a:lnTo>
                      <a:pt x="54" y="9"/>
                    </a:lnTo>
                    <a:lnTo>
                      <a:pt x="58" y="4"/>
                    </a:lnTo>
                    <a:lnTo>
                      <a:pt x="63" y="0"/>
                    </a:lnTo>
                    <a:lnTo>
                      <a:pt x="69" y="1"/>
                    </a:lnTo>
                    <a:lnTo>
                      <a:pt x="73" y="4"/>
                    </a:lnTo>
                    <a:lnTo>
                      <a:pt x="76" y="8"/>
                    </a:lnTo>
                    <a:lnTo>
                      <a:pt x="77" y="12"/>
                    </a:lnTo>
                    <a:lnTo>
                      <a:pt x="81" y="23"/>
                    </a:lnTo>
                    <a:lnTo>
                      <a:pt x="82" y="27"/>
                    </a:lnTo>
                    <a:lnTo>
                      <a:pt x="85"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78" name="Freeform 70"/>
              <p:cNvSpPr>
                <a:spLocks/>
              </p:cNvSpPr>
              <p:nvPr/>
            </p:nvSpPr>
            <p:spPr bwMode="auto">
              <a:xfrm>
                <a:off x="4938" y="1979"/>
                <a:ext cx="113" cy="107"/>
              </a:xfrm>
              <a:custGeom>
                <a:avLst/>
                <a:gdLst>
                  <a:gd name="T0" fmla="*/ 78 w 113"/>
                  <a:gd name="T1" fmla="*/ 36 h 107"/>
                  <a:gd name="T2" fmla="*/ 78 w 113"/>
                  <a:gd name="T3" fmla="*/ 36 h 107"/>
                  <a:gd name="T4" fmla="*/ 86 w 113"/>
                  <a:gd name="T5" fmla="*/ 37 h 107"/>
                  <a:gd name="T6" fmla="*/ 95 w 113"/>
                  <a:gd name="T7" fmla="*/ 40 h 107"/>
                  <a:gd name="T8" fmla="*/ 103 w 113"/>
                  <a:gd name="T9" fmla="*/ 43 h 107"/>
                  <a:gd name="T10" fmla="*/ 113 w 113"/>
                  <a:gd name="T11" fmla="*/ 43 h 107"/>
                  <a:gd name="T12" fmla="*/ 113 w 113"/>
                  <a:gd name="T13" fmla="*/ 43 h 107"/>
                  <a:gd name="T14" fmla="*/ 95 w 113"/>
                  <a:gd name="T15" fmla="*/ 55 h 107"/>
                  <a:gd name="T16" fmla="*/ 87 w 113"/>
                  <a:gd name="T17" fmla="*/ 62 h 107"/>
                  <a:gd name="T18" fmla="*/ 84 w 113"/>
                  <a:gd name="T19" fmla="*/ 66 h 107"/>
                  <a:gd name="T20" fmla="*/ 82 w 113"/>
                  <a:gd name="T21" fmla="*/ 71 h 107"/>
                  <a:gd name="T22" fmla="*/ 82 w 113"/>
                  <a:gd name="T23" fmla="*/ 71 h 107"/>
                  <a:gd name="T24" fmla="*/ 82 w 113"/>
                  <a:gd name="T25" fmla="*/ 79 h 107"/>
                  <a:gd name="T26" fmla="*/ 80 w 113"/>
                  <a:gd name="T27" fmla="*/ 89 h 107"/>
                  <a:gd name="T28" fmla="*/ 80 w 113"/>
                  <a:gd name="T29" fmla="*/ 97 h 107"/>
                  <a:gd name="T30" fmla="*/ 80 w 113"/>
                  <a:gd name="T31" fmla="*/ 107 h 107"/>
                  <a:gd name="T32" fmla="*/ 80 w 113"/>
                  <a:gd name="T33" fmla="*/ 107 h 107"/>
                  <a:gd name="T34" fmla="*/ 76 w 113"/>
                  <a:gd name="T35" fmla="*/ 104 h 107"/>
                  <a:gd name="T36" fmla="*/ 72 w 113"/>
                  <a:gd name="T37" fmla="*/ 100 h 107"/>
                  <a:gd name="T38" fmla="*/ 64 w 113"/>
                  <a:gd name="T39" fmla="*/ 93 h 107"/>
                  <a:gd name="T40" fmla="*/ 59 w 113"/>
                  <a:gd name="T41" fmla="*/ 90 h 107"/>
                  <a:gd name="T42" fmla="*/ 55 w 113"/>
                  <a:gd name="T43" fmla="*/ 88 h 107"/>
                  <a:gd name="T44" fmla="*/ 49 w 113"/>
                  <a:gd name="T45" fmla="*/ 88 h 107"/>
                  <a:gd name="T46" fmla="*/ 44 w 113"/>
                  <a:gd name="T47" fmla="*/ 89 h 107"/>
                  <a:gd name="T48" fmla="*/ 44 w 113"/>
                  <a:gd name="T49" fmla="*/ 89 h 107"/>
                  <a:gd name="T50" fmla="*/ 37 w 113"/>
                  <a:gd name="T51" fmla="*/ 93 h 107"/>
                  <a:gd name="T52" fmla="*/ 29 w 113"/>
                  <a:gd name="T53" fmla="*/ 96 h 107"/>
                  <a:gd name="T54" fmla="*/ 22 w 113"/>
                  <a:gd name="T55" fmla="*/ 97 h 107"/>
                  <a:gd name="T56" fmla="*/ 14 w 113"/>
                  <a:gd name="T57" fmla="*/ 100 h 107"/>
                  <a:gd name="T58" fmla="*/ 14 w 113"/>
                  <a:gd name="T59" fmla="*/ 100 h 107"/>
                  <a:gd name="T60" fmla="*/ 17 w 113"/>
                  <a:gd name="T61" fmla="*/ 88 h 107"/>
                  <a:gd name="T62" fmla="*/ 19 w 113"/>
                  <a:gd name="T63" fmla="*/ 74 h 107"/>
                  <a:gd name="T64" fmla="*/ 21 w 113"/>
                  <a:gd name="T65" fmla="*/ 67 h 107"/>
                  <a:gd name="T66" fmla="*/ 19 w 113"/>
                  <a:gd name="T67" fmla="*/ 62 h 107"/>
                  <a:gd name="T68" fmla="*/ 17 w 113"/>
                  <a:gd name="T69" fmla="*/ 56 h 107"/>
                  <a:gd name="T70" fmla="*/ 11 w 113"/>
                  <a:gd name="T71" fmla="*/ 51 h 107"/>
                  <a:gd name="T72" fmla="*/ 0 w 113"/>
                  <a:gd name="T73" fmla="*/ 43 h 107"/>
                  <a:gd name="T74" fmla="*/ 0 w 113"/>
                  <a:gd name="T75" fmla="*/ 43 h 107"/>
                  <a:gd name="T76" fmla="*/ 17 w 113"/>
                  <a:gd name="T77" fmla="*/ 40 h 107"/>
                  <a:gd name="T78" fmla="*/ 21 w 113"/>
                  <a:gd name="T79" fmla="*/ 40 h 107"/>
                  <a:gd name="T80" fmla="*/ 24 w 113"/>
                  <a:gd name="T81" fmla="*/ 42 h 107"/>
                  <a:gd name="T82" fmla="*/ 26 w 113"/>
                  <a:gd name="T83" fmla="*/ 43 h 107"/>
                  <a:gd name="T84" fmla="*/ 28 w 113"/>
                  <a:gd name="T85" fmla="*/ 46 h 107"/>
                  <a:gd name="T86" fmla="*/ 28 w 113"/>
                  <a:gd name="T87" fmla="*/ 46 h 107"/>
                  <a:gd name="T88" fmla="*/ 33 w 113"/>
                  <a:gd name="T89" fmla="*/ 48 h 107"/>
                  <a:gd name="T90" fmla="*/ 34 w 113"/>
                  <a:gd name="T91" fmla="*/ 48 h 107"/>
                  <a:gd name="T92" fmla="*/ 37 w 113"/>
                  <a:gd name="T93" fmla="*/ 48 h 107"/>
                  <a:gd name="T94" fmla="*/ 37 w 113"/>
                  <a:gd name="T95" fmla="*/ 48 h 107"/>
                  <a:gd name="T96" fmla="*/ 41 w 113"/>
                  <a:gd name="T97" fmla="*/ 42 h 107"/>
                  <a:gd name="T98" fmla="*/ 42 w 113"/>
                  <a:gd name="T99" fmla="*/ 39 h 107"/>
                  <a:gd name="T100" fmla="*/ 42 w 113"/>
                  <a:gd name="T101" fmla="*/ 35 h 107"/>
                  <a:gd name="T102" fmla="*/ 40 w 113"/>
                  <a:gd name="T103" fmla="*/ 32 h 107"/>
                  <a:gd name="T104" fmla="*/ 53 w 113"/>
                  <a:gd name="T105" fmla="*/ 0 h 107"/>
                  <a:gd name="T106" fmla="*/ 53 w 113"/>
                  <a:gd name="T107" fmla="*/ 0 h 107"/>
                  <a:gd name="T108" fmla="*/ 59 w 113"/>
                  <a:gd name="T109" fmla="*/ 9 h 107"/>
                  <a:gd name="T110" fmla="*/ 63 w 113"/>
                  <a:gd name="T111" fmla="*/ 18 h 107"/>
                  <a:gd name="T112" fmla="*/ 70 w 113"/>
                  <a:gd name="T113" fmla="*/ 28 h 107"/>
                  <a:gd name="T114" fmla="*/ 72 w 113"/>
                  <a:gd name="T115" fmla="*/ 32 h 107"/>
                  <a:gd name="T116" fmla="*/ 78 w 113"/>
                  <a:gd name="T117" fmla="*/ 36 h 1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3" h="107">
                    <a:moveTo>
                      <a:pt x="78" y="36"/>
                    </a:moveTo>
                    <a:lnTo>
                      <a:pt x="78" y="36"/>
                    </a:lnTo>
                    <a:lnTo>
                      <a:pt x="86" y="37"/>
                    </a:lnTo>
                    <a:lnTo>
                      <a:pt x="95" y="40"/>
                    </a:lnTo>
                    <a:lnTo>
                      <a:pt x="103" y="43"/>
                    </a:lnTo>
                    <a:lnTo>
                      <a:pt x="113" y="43"/>
                    </a:lnTo>
                    <a:lnTo>
                      <a:pt x="95" y="55"/>
                    </a:lnTo>
                    <a:lnTo>
                      <a:pt x="87" y="62"/>
                    </a:lnTo>
                    <a:lnTo>
                      <a:pt x="84" y="66"/>
                    </a:lnTo>
                    <a:lnTo>
                      <a:pt x="82" y="71"/>
                    </a:lnTo>
                    <a:lnTo>
                      <a:pt x="82" y="79"/>
                    </a:lnTo>
                    <a:lnTo>
                      <a:pt x="80" y="89"/>
                    </a:lnTo>
                    <a:lnTo>
                      <a:pt x="80" y="97"/>
                    </a:lnTo>
                    <a:lnTo>
                      <a:pt x="80" y="107"/>
                    </a:lnTo>
                    <a:lnTo>
                      <a:pt x="76" y="104"/>
                    </a:lnTo>
                    <a:lnTo>
                      <a:pt x="72" y="100"/>
                    </a:lnTo>
                    <a:lnTo>
                      <a:pt x="64" y="93"/>
                    </a:lnTo>
                    <a:lnTo>
                      <a:pt x="59" y="90"/>
                    </a:lnTo>
                    <a:lnTo>
                      <a:pt x="55" y="88"/>
                    </a:lnTo>
                    <a:lnTo>
                      <a:pt x="49" y="88"/>
                    </a:lnTo>
                    <a:lnTo>
                      <a:pt x="44" y="89"/>
                    </a:lnTo>
                    <a:lnTo>
                      <a:pt x="37" y="93"/>
                    </a:lnTo>
                    <a:lnTo>
                      <a:pt x="29" y="96"/>
                    </a:lnTo>
                    <a:lnTo>
                      <a:pt x="22" y="97"/>
                    </a:lnTo>
                    <a:lnTo>
                      <a:pt x="14" y="100"/>
                    </a:lnTo>
                    <a:lnTo>
                      <a:pt x="17" y="88"/>
                    </a:lnTo>
                    <a:lnTo>
                      <a:pt x="19" y="74"/>
                    </a:lnTo>
                    <a:lnTo>
                      <a:pt x="21" y="67"/>
                    </a:lnTo>
                    <a:lnTo>
                      <a:pt x="19" y="62"/>
                    </a:lnTo>
                    <a:lnTo>
                      <a:pt x="17" y="56"/>
                    </a:lnTo>
                    <a:lnTo>
                      <a:pt x="11" y="51"/>
                    </a:lnTo>
                    <a:lnTo>
                      <a:pt x="0" y="43"/>
                    </a:lnTo>
                    <a:lnTo>
                      <a:pt x="17" y="40"/>
                    </a:lnTo>
                    <a:lnTo>
                      <a:pt x="21" y="40"/>
                    </a:lnTo>
                    <a:lnTo>
                      <a:pt x="24" y="42"/>
                    </a:lnTo>
                    <a:lnTo>
                      <a:pt x="26" y="43"/>
                    </a:lnTo>
                    <a:lnTo>
                      <a:pt x="28" y="46"/>
                    </a:lnTo>
                    <a:lnTo>
                      <a:pt x="33" y="48"/>
                    </a:lnTo>
                    <a:lnTo>
                      <a:pt x="34" y="48"/>
                    </a:lnTo>
                    <a:lnTo>
                      <a:pt x="37" y="48"/>
                    </a:lnTo>
                    <a:lnTo>
                      <a:pt x="41" y="42"/>
                    </a:lnTo>
                    <a:lnTo>
                      <a:pt x="42" y="39"/>
                    </a:lnTo>
                    <a:lnTo>
                      <a:pt x="42" y="35"/>
                    </a:lnTo>
                    <a:lnTo>
                      <a:pt x="40" y="32"/>
                    </a:lnTo>
                    <a:lnTo>
                      <a:pt x="53" y="0"/>
                    </a:lnTo>
                    <a:lnTo>
                      <a:pt x="59" y="9"/>
                    </a:lnTo>
                    <a:lnTo>
                      <a:pt x="63" y="18"/>
                    </a:lnTo>
                    <a:lnTo>
                      <a:pt x="70" y="28"/>
                    </a:lnTo>
                    <a:lnTo>
                      <a:pt x="72" y="32"/>
                    </a:lnTo>
                    <a:lnTo>
                      <a:pt x="78" y="36"/>
                    </a:lnTo>
                    <a:close/>
                  </a:path>
                </a:pathLst>
              </a:custGeom>
              <a:solidFill>
                <a:srgbClr val="FFE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79" name="Freeform 71"/>
              <p:cNvSpPr>
                <a:spLocks/>
              </p:cNvSpPr>
              <p:nvPr/>
            </p:nvSpPr>
            <p:spPr bwMode="auto">
              <a:xfrm>
                <a:off x="4938" y="1979"/>
                <a:ext cx="113" cy="107"/>
              </a:xfrm>
              <a:custGeom>
                <a:avLst/>
                <a:gdLst>
                  <a:gd name="T0" fmla="*/ 78 w 113"/>
                  <a:gd name="T1" fmla="*/ 36 h 107"/>
                  <a:gd name="T2" fmla="*/ 78 w 113"/>
                  <a:gd name="T3" fmla="*/ 36 h 107"/>
                  <a:gd name="T4" fmla="*/ 86 w 113"/>
                  <a:gd name="T5" fmla="*/ 37 h 107"/>
                  <a:gd name="T6" fmla="*/ 95 w 113"/>
                  <a:gd name="T7" fmla="*/ 40 h 107"/>
                  <a:gd name="T8" fmla="*/ 103 w 113"/>
                  <a:gd name="T9" fmla="*/ 43 h 107"/>
                  <a:gd name="T10" fmla="*/ 113 w 113"/>
                  <a:gd name="T11" fmla="*/ 43 h 107"/>
                  <a:gd name="T12" fmla="*/ 113 w 113"/>
                  <a:gd name="T13" fmla="*/ 43 h 107"/>
                  <a:gd name="T14" fmla="*/ 95 w 113"/>
                  <a:gd name="T15" fmla="*/ 55 h 107"/>
                  <a:gd name="T16" fmla="*/ 87 w 113"/>
                  <a:gd name="T17" fmla="*/ 62 h 107"/>
                  <a:gd name="T18" fmla="*/ 84 w 113"/>
                  <a:gd name="T19" fmla="*/ 66 h 107"/>
                  <a:gd name="T20" fmla="*/ 82 w 113"/>
                  <a:gd name="T21" fmla="*/ 71 h 107"/>
                  <a:gd name="T22" fmla="*/ 82 w 113"/>
                  <a:gd name="T23" fmla="*/ 71 h 107"/>
                  <a:gd name="T24" fmla="*/ 82 w 113"/>
                  <a:gd name="T25" fmla="*/ 79 h 107"/>
                  <a:gd name="T26" fmla="*/ 80 w 113"/>
                  <a:gd name="T27" fmla="*/ 89 h 107"/>
                  <a:gd name="T28" fmla="*/ 80 w 113"/>
                  <a:gd name="T29" fmla="*/ 97 h 107"/>
                  <a:gd name="T30" fmla="*/ 80 w 113"/>
                  <a:gd name="T31" fmla="*/ 107 h 107"/>
                  <a:gd name="T32" fmla="*/ 80 w 113"/>
                  <a:gd name="T33" fmla="*/ 107 h 107"/>
                  <a:gd name="T34" fmla="*/ 76 w 113"/>
                  <a:gd name="T35" fmla="*/ 104 h 107"/>
                  <a:gd name="T36" fmla="*/ 72 w 113"/>
                  <a:gd name="T37" fmla="*/ 100 h 107"/>
                  <a:gd name="T38" fmla="*/ 64 w 113"/>
                  <a:gd name="T39" fmla="*/ 93 h 107"/>
                  <a:gd name="T40" fmla="*/ 59 w 113"/>
                  <a:gd name="T41" fmla="*/ 90 h 107"/>
                  <a:gd name="T42" fmla="*/ 55 w 113"/>
                  <a:gd name="T43" fmla="*/ 88 h 107"/>
                  <a:gd name="T44" fmla="*/ 49 w 113"/>
                  <a:gd name="T45" fmla="*/ 88 h 107"/>
                  <a:gd name="T46" fmla="*/ 44 w 113"/>
                  <a:gd name="T47" fmla="*/ 89 h 107"/>
                  <a:gd name="T48" fmla="*/ 44 w 113"/>
                  <a:gd name="T49" fmla="*/ 89 h 107"/>
                  <a:gd name="T50" fmla="*/ 37 w 113"/>
                  <a:gd name="T51" fmla="*/ 93 h 107"/>
                  <a:gd name="T52" fmla="*/ 29 w 113"/>
                  <a:gd name="T53" fmla="*/ 96 h 107"/>
                  <a:gd name="T54" fmla="*/ 22 w 113"/>
                  <a:gd name="T55" fmla="*/ 97 h 107"/>
                  <a:gd name="T56" fmla="*/ 14 w 113"/>
                  <a:gd name="T57" fmla="*/ 100 h 107"/>
                  <a:gd name="T58" fmla="*/ 14 w 113"/>
                  <a:gd name="T59" fmla="*/ 100 h 107"/>
                  <a:gd name="T60" fmla="*/ 17 w 113"/>
                  <a:gd name="T61" fmla="*/ 88 h 107"/>
                  <a:gd name="T62" fmla="*/ 19 w 113"/>
                  <a:gd name="T63" fmla="*/ 74 h 107"/>
                  <a:gd name="T64" fmla="*/ 21 w 113"/>
                  <a:gd name="T65" fmla="*/ 67 h 107"/>
                  <a:gd name="T66" fmla="*/ 19 w 113"/>
                  <a:gd name="T67" fmla="*/ 62 h 107"/>
                  <a:gd name="T68" fmla="*/ 17 w 113"/>
                  <a:gd name="T69" fmla="*/ 56 h 107"/>
                  <a:gd name="T70" fmla="*/ 11 w 113"/>
                  <a:gd name="T71" fmla="*/ 51 h 107"/>
                  <a:gd name="T72" fmla="*/ 0 w 113"/>
                  <a:gd name="T73" fmla="*/ 43 h 107"/>
                  <a:gd name="T74" fmla="*/ 0 w 113"/>
                  <a:gd name="T75" fmla="*/ 43 h 107"/>
                  <a:gd name="T76" fmla="*/ 17 w 113"/>
                  <a:gd name="T77" fmla="*/ 40 h 107"/>
                  <a:gd name="T78" fmla="*/ 21 w 113"/>
                  <a:gd name="T79" fmla="*/ 40 h 107"/>
                  <a:gd name="T80" fmla="*/ 24 w 113"/>
                  <a:gd name="T81" fmla="*/ 42 h 107"/>
                  <a:gd name="T82" fmla="*/ 26 w 113"/>
                  <a:gd name="T83" fmla="*/ 43 h 107"/>
                  <a:gd name="T84" fmla="*/ 28 w 113"/>
                  <a:gd name="T85" fmla="*/ 46 h 107"/>
                  <a:gd name="T86" fmla="*/ 28 w 113"/>
                  <a:gd name="T87" fmla="*/ 46 h 107"/>
                  <a:gd name="T88" fmla="*/ 33 w 113"/>
                  <a:gd name="T89" fmla="*/ 48 h 107"/>
                  <a:gd name="T90" fmla="*/ 34 w 113"/>
                  <a:gd name="T91" fmla="*/ 48 h 107"/>
                  <a:gd name="T92" fmla="*/ 37 w 113"/>
                  <a:gd name="T93" fmla="*/ 48 h 107"/>
                  <a:gd name="T94" fmla="*/ 37 w 113"/>
                  <a:gd name="T95" fmla="*/ 48 h 107"/>
                  <a:gd name="T96" fmla="*/ 41 w 113"/>
                  <a:gd name="T97" fmla="*/ 42 h 107"/>
                  <a:gd name="T98" fmla="*/ 42 w 113"/>
                  <a:gd name="T99" fmla="*/ 39 h 107"/>
                  <a:gd name="T100" fmla="*/ 42 w 113"/>
                  <a:gd name="T101" fmla="*/ 35 h 107"/>
                  <a:gd name="T102" fmla="*/ 40 w 113"/>
                  <a:gd name="T103" fmla="*/ 32 h 107"/>
                  <a:gd name="T104" fmla="*/ 53 w 113"/>
                  <a:gd name="T105" fmla="*/ 0 h 107"/>
                  <a:gd name="T106" fmla="*/ 53 w 113"/>
                  <a:gd name="T107" fmla="*/ 0 h 107"/>
                  <a:gd name="T108" fmla="*/ 59 w 113"/>
                  <a:gd name="T109" fmla="*/ 9 h 107"/>
                  <a:gd name="T110" fmla="*/ 63 w 113"/>
                  <a:gd name="T111" fmla="*/ 18 h 107"/>
                  <a:gd name="T112" fmla="*/ 70 w 113"/>
                  <a:gd name="T113" fmla="*/ 28 h 107"/>
                  <a:gd name="T114" fmla="*/ 72 w 113"/>
                  <a:gd name="T115" fmla="*/ 32 h 107"/>
                  <a:gd name="T116" fmla="*/ 78 w 113"/>
                  <a:gd name="T117" fmla="*/ 36 h 1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3" h="107">
                    <a:moveTo>
                      <a:pt x="78" y="36"/>
                    </a:moveTo>
                    <a:lnTo>
                      <a:pt x="78" y="36"/>
                    </a:lnTo>
                    <a:lnTo>
                      <a:pt x="86" y="37"/>
                    </a:lnTo>
                    <a:lnTo>
                      <a:pt x="95" y="40"/>
                    </a:lnTo>
                    <a:lnTo>
                      <a:pt x="103" y="43"/>
                    </a:lnTo>
                    <a:lnTo>
                      <a:pt x="113" y="43"/>
                    </a:lnTo>
                    <a:lnTo>
                      <a:pt x="95" y="55"/>
                    </a:lnTo>
                    <a:lnTo>
                      <a:pt x="87" y="62"/>
                    </a:lnTo>
                    <a:lnTo>
                      <a:pt x="84" y="66"/>
                    </a:lnTo>
                    <a:lnTo>
                      <a:pt x="82" y="71"/>
                    </a:lnTo>
                    <a:lnTo>
                      <a:pt x="82" y="79"/>
                    </a:lnTo>
                    <a:lnTo>
                      <a:pt x="80" y="89"/>
                    </a:lnTo>
                    <a:lnTo>
                      <a:pt x="80" y="97"/>
                    </a:lnTo>
                    <a:lnTo>
                      <a:pt x="80" y="107"/>
                    </a:lnTo>
                    <a:lnTo>
                      <a:pt x="76" y="104"/>
                    </a:lnTo>
                    <a:lnTo>
                      <a:pt x="72" y="100"/>
                    </a:lnTo>
                    <a:lnTo>
                      <a:pt x="64" y="93"/>
                    </a:lnTo>
                    <a:lnTo>
                      <a:pt x="59" y="90"/>
                    </a:lnTo>
                    <a:lnTo>
                      <a:pt x="55" y="88"/>
                    </a:lnTo>
                    <a:lnTo>
                      <a:pt x="49" y="88"/>
                    </a:lnTo>
                    <a:lnTo>
                      <a:pt x="44" y="89"/>
                    </a:lnTo>
                    <a:lnTo>
                      <a:pt x="37" y="93"/>
                    </a:lnTo>
                    <a:lnTo>
                      <a:pt x="29" y="96"/>
                    </a:lnTo>
                    <a:lnTo>
                      <a:pt x="22" y="97"/>
                    </a:lnTo>
                    <a:lnTo>
                      <a:pt x="14" y="100"/>
                    </a:lnTo>
                    <a:lnTo>
                      <a:pt x="17" y="88"/>
                    </a:lnTo>
                    <a:lnTo>
                      <a:pt x="19" y="74"/>
                    </a:lnTo>
                    <a:lnTo>
                      <a:pt x="21" y="67"/>
                    </a:lnTo>
                    <a:lnTo>
                      <a:pt x="19" y="62"/>
                    </a:lnTo>
                    <a:lnTo>
                      <a:pt x="17" y="56"/>
                    </a:lnTo>
                    <a:lnTo>
                      <a:pt x="11" y="51"/>
                    </a:lnTo>
                    <a:lnTo>
                      <a:pt x="0" y="43"/>
                    </a:lnTo>
                    <a:lnTo>
                      <a:pt x="17" y="40"/>
                    </a:lnTo>
                    <a:lnTo>
                      <a:pt x="21" y="40"/>
                    </a:lnTo>
                    <a:lnTo>
                      <a:pt x="24" y="42"/>
                    </a:lnTo>
                    <a:lnTo>
                      <a:pt x="26" y="43"/>
                    </a:lnTo>
                    <a:lnTo>
                      <a:pt x="28" y="46"/>
                    </a:lnTo>
                    <a:lnTo>
                      <a:pt x="33" y="48"/>
                    </a:lnTo>
                    <a:lnTo>
                      <a:pt x="34" y="48"/>
                    </a:lnTo>
                    <a:lnTo>
                      <a:pt x="37" y="48"/>
                    </a:lnTo>
                    <a:lnTo>
                      <a:pt x="41" y="42"/>
                    </a:lnTo>
                    <a:lnTo>
                      <a:pt x="42" y="39"/>
                    </a:lnTo>
                    <a:lnTo>
                      <a:pt x="42" y="35"/>
                    </a:lnTo>
                    <a:lnTo>
                      <a:pt x="40" y="32"/>
                    </a:lnTo>
                    <a:lnTo>
                      <a:pt x="53" y="0"/>
                    </a:lnTo>
                    <a:lnTo>
                      <a:pt x="59" y="9"/>
                    </a:lnTo>
                    <a:lnTo>
                      <a:pt x="63" y="18"/>
                    </a:lnTo>
                    <a:lnTo>
                      <a:pt x="70" y="28"/>
                    </a:lnTo>
                    <a:lnTo>
                      <a:pt x="72" y="32"/>
                    </a:lnTo>
                    <a:lnTo>
                      <a:pt x="78"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80" name="Freeform 72"/>
              <p:cNvSpPr>
                <a:spLocks/>
              </p:cNvSpPr>
              <p:nvPr/>
            </p:nvSpPr>
            <p:spPr bwMode="auto">
              <a:xfrm>
                <a:off x="3897" y="1981"/>
                <a:ext cx="30" cy="16"/>
              </a:xfrm>
              <a:custGeom>
                <a:avLst/>
                <a:gdLst>
                  <a:gd name="T0" fmla="*/ 30 w 30"/>
                  <a:gd name="T1" fmla="*/ 3 h 16"/>
                  <a:gd name="T2" fmla="*/ 30 w 30"/>
                  <a:gd name="T3" fmla="*/ 3 h 16"/>
                  <a:gd name="T4" fmla="*/ 28 w 30"/>
                  <a:gd name="T5" fmla="*/ 7 h 16"/>
                  <a:gd name="T6" fmla="*/ 25 w 30"/>
                  <a:gd name="T7" fmla="*/ 11 h 16"/>
                  <a:gd name="T8" fmla="*/ 19 w 30"/>
                  <a:gd name="T9" fmla="*/ 16 h 16"/>
                  <a:gd name="T10" fmla="*/ 19 w 30"/>
                  <a:gd name="T11" fmla="*/ 16 h 16"/>
                  <a:gd name="T12" fmla="*/ 13 w 30"/>
                  <a:gd name="T13" fmla="*/ 16 h 16"/>
                  <a:gd name="T14" fmla="*/ 8 w 30"/>
                  <a:gd name="T15" fmla="*/ 16 h 16"/>
                  <a:gd name="T16" fmla="*/ 4 w 30"/>
                  <a:gd name="T17" fmla="*/ 16 h 16"/>
                  <a:gd name="T18" fmla="*/ 1 w 30"/>
                  <a:gd name="T19" fmla="*/ 15 h 16"/>
                  <a:gd name="T20" fmla="*/ 0 w 30"/>
                  <a:gd name="T21" fmla="*/ 14 h 16"/>
                  <a:gd name="T22" fmla="*/ 0 w 30"/>
                  <a:gd name="T23" fmla="*/ 8 h 16"/>
                  <a:gd name="T24" fmla="*/ 0 w 30"/>
                  <a:gd name="T25" fmla="*/ 8 h 16"/>
                  <a:gd name="T26" fmla="*/ 7 w 30"/>
                  <a:gd name="T27" fmla="*/ 8 h 16"/>
                  <a:gd name="T28" fmla="*/ 13 w 30"/>
                  <a:gd name="T29" fmla="*/ 8 h 16"/>
                  <a:gd name="T30" fmla="*/ 16 w 30"/>
                  <a:gd name="T31" fmla="*/ 8 h 16"/>
                  <a:gd name="T32" fmla="*/ 19 w 30"/>
                  <a:gd name="T33" fmla="*/ 7 h 16"/>
                  <a:gd name="T34" fmla="*/ 21 w 30"/>
                  <a:gd name="T35" fmla="*/ 4 h 16"/>
                  <a:gd name="T36" fmla="*/ 24 w 30"/>
                  <a:gd name="T37" fmla="*/ 0 h 16"/>
                  <a:gd name="T38" fmla="*/ 24 w 30"/>
                  <a:gd name="T39" fmla="*/ 0 h 16"/>
                  <a:gd name="T40" fmla="*/ 25 w 30"/>
                  <a:gd name="T41" fmla="*/ 0 h 16"/>
                  <a:gd name="T42" fmla="*/ 27 w 30"/>
                  <a:gd name="T43" fmla="*/ 0 h 16"/>
                  <a:gd name="T44" fmla="*/ 30 w 30"/>
                  <a:gd name="T45" fmla="*/ 3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 h="16">
                    <a:moveTo>
                      <a:pt x="30" y="3"/>
                    </a:moveTo>
                    <a:lnTo>
                      <a:pt x="30" y="3"/>
                    </a:lnTo>
                    <a:lnTo>
                      <a:pt x="28" y="7"/>
                    </a:lnTo>
                    <a:lnTo>
                      <a:pt x="25" y="11"/>
                    </a:lnTo>
                    <a:lnTo>
                      <a:pt x="19" y="16"/>
                    </a:lnTo>
                    <a:lnTo>
                      <a:pt x="13" y="16"/>
                    </a:lnTo>
                    <a:lnTo>
                      <a:pt x="8" y="16"/>
                    </a:lnTo>
                    <a:lnTo>
                      <a:pt x="4" y="16"/>
                    </a:lnTo>
                    <a:lnTo>
                      <a:pt x="1" y="15"/>
                    </a:lnTo>
                    <a:lnTo>
                      <a:pt x="0" y="14"/>
                    </a:lnTo>
                    <a:lnTo>
                      <a:pt x="0" y="8"/>
                    </a:lnTo>
                    <a:lnTo>
                      <a:pt x="7" y="8"/>
                    </a:lnTo>
                    <a:lnTo>
                      <a:pt x="13" y="8"/>
                    </a:lnTo>
                    <a:lnTo>
                      <a:pt x="16" y="8"/>
                    </a:lnTo>
                    <a:lnTo>
                      <a:pt x="19" y="7"/>
                    </a:lnTo>
                    <a:lnTo>
                      <a:pt x="21" y="4"/>
                    </a:lnTo>
                    <a:lnTo>
                      <a:pt x="24" y="0"/>
                    </a:lnTo>
                    <a:lnTo>
                      <a:pt x="25" y="0"/>
                    </a:lnTo>
                    <a:lnTo>
                      <a:pt x="27" y="0"/>
                    </a:lnTo>
                    <a:lnTo>
                      <a:pt x="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81" name="Freeform 73"/>
              <p:cNvSpPr>
                <a:spLocks/>
              </p:cNvSpPr>
              <p:nvPr/>
            </p:nvSpPr>
            <p:spPr bwMode="auto">
              <a:xfrm>
                <a:off x="3897" y="1981"/>
                <a:ext cx="30" cy="16"/>
              </a:xfrm>
              <a:custGeom>
                <a:avLst/>
                <a:gdLst>
                  <a:gd name="T0" fmla="*/ 30 w 30"/>
                  <a:gd name="T1" fmla="*/ 3 h 16"/>
                  <a:gd name="T2" fmla="*/ 30 w 30"/>
                  <a:gd name="T3" fmla="*/ 3 h 16"/>
                  <a:gd name="T4" fmla="*/ 28 w 30"/>
                  <a:gd name="T5" fmla="*/ 7 h 16"/>
                  <a:gd name="T6" fmla="*/ 25 w 30"/>
                  <a:gd name="T7" fmla="*/ 11 h 16"/>
                  <a:gd name="T8" fmla="*/ 19 w 30"/>
                  <a:gd name="T9" fmla="*/ 16 h 16"/>
                  <a:gd name="T10" fmla="*/ 19 w 30"/>
                  <a:gd name="T11" fmla="*/ 16 h 16"/>
                  <a:gd name="T12" fmla="*/ 13 w 30"/>
                  <a:gd name="T13" fmla="*/ 16 h 16"/>
                  <a:gd name="T14" fmla="*/ 8 w 30"/>
                  <a:gd name="T15" fmla="*/ 16 h 16"/>
                  <a:gd name="T16" fmla="*/ 4 w 30"/>
                  <a:gd name="T17" fmla="*/ 16 h 16"/>
                  <a:gd name="T18" fmla="*/ 1 w 30"/>
                  <a:gd name="T19" fmla="*/ 15 h 16"/>
                  <a:gd name="T20" fmla="*/ 0 w 30"/>
                  <a:gd name="T21" fmla="*/ 14 h 16"/>
                  <a:gd name="T22" fmla="*/ 0 w 30"/>
                  <a:gd name="T23" fmla="*/ 8 h 16"/>
                  <a:gd name="T24" fmla="*/ 0 w 30"/>
                  <a:gd name="T25" fmla="*/ 8 h 16"/>
                  <a:gd name="T26" fmla="*/ 7 w 30"/>
                  <a:gd name="T27" fmla="*/ 8 h 16"/>
                  <a:gd name="T28" fmla="*/ 13 w 30"/>
                  <a:gd name="T29" fmla="*/ 8 h 16"/>
                  <a:gd name="T30" fmla="*/ 16 w 30"/>
                  <a:gd name="T31" fmla="*/ 8 h 16"/>
                  <a:gd name="T32" fmla="*/ 19 w 30"/>
                  <a:gd name="T33" fmla="*/ 7 h 16"/>
                  <a:gd name="T34" fmla="*/ 21 w 30"/>
                  <a:gd name="T35" fmla="*/ 4 h 16"/>
                  <a:gd name="T36" fmla="*/ 24 w 30"/>
                  <a:gd name="T37" fmla="*/ 0 h 16"/>
                  <a:gd name="T38" fmla="*/ 24 w 30"/>
                  <a:gd name="T39" fmla="*/ 0 h 16"/>
                  <a:gd name="T40" fmla="*/ 25 w 30"/>
                  <a:gd name="T41" fmla="*/ 0 h 16"/>
                  <a:gd name="T42" fmla="*/ 27 w 30"/>
                  <a:gd name="T43" fmla="*/ 0 h 16"/>
                  <a:gd name="T44" fmla="*/ 30 w 30"/>
                  <a:gd name="T45" fmla="*/ 3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 h="16">
                    <a:moveTo>
                      <a:pt x="30" y="3"/>
                    </a:moveTo>
                    <a:lnTo>
                      <a:pt x="30" y="3"/>
                    </a:lnTo>
                    <a:lnTo>
                      <a:pt x="28" y="7"/>
                    </a:lnTo>
                    <a:lnTo>
                      <a:pt x="25" y="11"/>
                    </a:lnTo>
                    <a:lnTo>
                      <a:pt x="19" y="16"/>
                    </a:lnTo>
                    <a:lnTo>
                      <a:pt x="13" y="16"/>
                    </a:lnTo>
                    <a:lnTo>
                      <a:pt x="8" y="16"/>
                    </a:lnTo>
                    <a:lnTo>
                      <a:pt x="4" y="16"/>
                    </a:lnTo>
                    <a:lnTo>
                      <a:pt x="1" y="15"/>
                    </a:lnTo>
                    <a:lnTo>
                      <a:pt x="0" y="14"/>
                    </a:lnTo>
                    <a:lnTo>
                      <a:pt x="0" y="8"/>
                    </a:lnTo>
                    <a:lnTo>
                      <a:pt x="7" y="8"/>
                    </a:lnTo>
                    <a:lnTo>
                      <a:pt x="13" y="8"/>
                    </a:lnTo>
                    <a:lnTo>
                      <a:pt x="16" y="8"/>
                    </a:lnTo>
                    <a:lnTo>
                      <a:pt x="19" y="7"/>
                    </a:lnTo>
                    <a:lnTo>
                      <a:pt x="21" y="4"/>
                    </a:lnTo>
                    <a:lnTo>
                      <a:pt x="24" y="0"/>
                    </a:lnTo>
                    <a:lnTo>
                      <a:pt x="25" y="0"/>
                    </a:lnTo>
                    <a:lnTo>
                      <a:pt x="27" y="0"/>
                    </a:lnTo>
                    <a:lnTo>
                      <a:pt x="3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82" name="Freeform 74"/>
              <p:cNvSpPr>
                <a:spLocks/>
              </p:cNvSpPr>
              <p:nvPr/>
            </p:nvSpPr>
            <p:spPr bwMode="auto">
              <a:xfrm>
                <a:off x="4433" y="2016"/>
                <a:ext cx="426" cy="686"/>
              </a:xfrm>
              <a:custGeom>
                <a:avLst/>
                <a:gdLst>
                  <a:gd name="T0" fmla="*/ 420 w 426"/>
                  <a:gd name="T1" fmla="*/ 401 h 686"/>
                  <a:gd name="T2" fmla="*/ 420 w 426"/>
                  <a:gd name="T3" fmla="*/ 401 h 686"/>
                  <a:gd name="T4" fmla="*/ 375 w 426"/>
                  <a:gd name="T5" fmla="*/ 446 h 686"/>
                  <a:gd name="T6" fmla="*/ 331 w 426"/>
                  <a:gd name="T7" fmla="*/ 491 h 686"/>
                  <a:gd name="T8" fmla="*/ 309 w 426"/>
                  <a:gd name="T9" fmla="*/ 514 h 686"/>
                  <a:gd name="T10" fmla="*/ 287 w 426"/>
                  <a:gd name="T11" fmla="*/ 538 h 686"/>
                  <a:gd name="T12" fmla="*/ 267 w 426"/>
                  <a:gd name="T13" fmla="*/ 563 h 686"/>
                  <a:gd name="T14" fmla="*/ 248 w 426"/>
                  <a:gd name="T15" fmla="*/ 588 h 686"/>
                  <a:gd name="T16" fmla="*/ 248 w 426"/>
                  <a:gd name="T17" fmla="*/ 588 h 686"/>
                  <a:gd name="T18" fmla="*/ 245 w 426"/>
                  <a:gd name="T19" fmla="*/ 592 h 686"/>
                  <a:gd name="T20" fmla="*/ 245 w 426"/>
                  <a:gd name="T21" fmla="*/ 599 h 686"/>
                  <a:gd name="T22" fmla="*/ 245 w 426"/>
                  <a:gd name="T23" fmla="*/ 605 h 686"/>
                  <a:gd name="T24" fmla="*/ 247 w 426"/>
                  <a:gd name="T25" fmla="*/ 610 h 686"/>
                  <a:gd name="T26" fmla="*/ 247 w 426"/>
                  <a:gd name="T27" fmla="*/ 610 h 686"/>
                  <a:gd name="T28" fmla="*/ 251 w 426"/>
                  <a:gd name="T29" fmla="*/ 615 h 686"/>
                  <a:gd name="T30" fmla="*/ 255 w 426"/>
                  <a:gd name="T31" fmla="*/ 619 h 686"/>
                  <a:gd name="T32" fmla="*/ 255 w 426"/>
                  <a:gd name="T33" fmla="*/ 619 h 686"/>
                  <a:gd name="T34" fmla="*/ 252 w 426"/>
                  <a:gd name="T35" fmla="*/ 629 h 686"/>
                  <a:gd name="T36" fmla="*/ 248 w 426"/>
                  <a:gd name="T37" fmla="*/ 637 h 686"/>
                  <a:gd name="T38" fmla="*/ 239 w 426"/>
                  <a:gd name="T39" fmla="*/ 653 h 686"/>
                  <a:gd name="T40" fmla="*/ 228 w 426"/>
                  <a:gd name="T41" fmla="*/ 668 h 686"/>
                  <a:gd name="T42" fmla="*/ 216 w 426"/>
                  <a:gd name="T43" fmla="*/ 685 h 686"/>
                  <a:gd name="T44" fmla="*/ 141 w 426"/>
                  <a:gd name="T45" fmla="*/ 686 h 686"/>
                  <a:gd name="T46" fmla="*/ 141 w 426"/>
                  <a:gd name="T47" fmla="*/ 686 h 686"/>
                  <a:gd name="T48" fmla="*/ 132 w 426"/>
                  <a:gd name="T49" fmla="*/ 651 h 686"/>
                  <a:gd name="T50" fmla="*/ 119 w 426"/>
                  <a:gd name="T51" fmla="*/ 615 h 686"/>
                  <a:gd name="T52" fmla="*/ 106 w 426"/>
                  <a:gd name="T53" fmla="*/ 582 h 686"/>
                  <a:gd name="T54" fmla="*/ 90 w 426"/>
                  <a:gd name="T55" fmla="*/ 549 h 686"/>
                  <a:gd name="T56" fmla="*/ 71 w 426"/>
                  <a:gd name="T57" fmla="*/ 517 h 686"/>
                  <a:gd name="T58" fmla="*/ 50 w 426"/>
                  <a:gd name="T59" fmla="*/ 487 h 686"/>
                  <a:gd name="T60" fmla="*/ 26 w 426"/>
                  <a:gd name="T61" fmla="*/ 457 h 686"/>
                  <a:gd name="T62" fmla="*/ 14 w 426"/>
                  <a:gd name="T63" fmla="*/ 443 h 686"/>
                  <a:gd name="T64" fmla="*/ 0 w 426"/>
                  <a:gd name="T65" fmla="*/ 428 h 686"/>
                  <a:gd name="T66" fmla="*/ 96 w 426"/>
                  <a:gd name="T67" fmla="*/ 330 h 686"/>
                  <a:gd name="T68" fmla="*/ 285 w 426"/>
                  <a:gd name="T69" fmla="*/ 129 h 686"/>
                  <a:gd name="T70" fmla="*/ 398 w 426"/>
                  <a:gd name="T71" fmla="*/ 22 h 686"/>
                  <a:gd name="T72" fmla="*/ 398 w 426"/>
                  <a:gd name="T73" fmla="*/ 22 h 686"/>
                  <a:gd name="T74" fmla="*/ 411 w 426"/>
                  <a:gd name="T75" fmla="*/ 13 h 686"/>
                  <a:gd name="T76" fmla="*/ 424 w 426"/>
                  <a:gd name="T77" fmla="*/ 0 h 686"/>
                  <a:gd name="T78" fmla="*/ 426 w 426"/>
                  <a:gd name="T79" fmla="*/ 399 h 686"/>
                  <a:gd name="T80" fmla="*/ 420 w 426"/>
                  <a:gd name="T81" fmla="*/ 401 h 6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26" h="686">
                    <a:moveTo>
                      <a:pt x="420" y="401"/>
                    </a:moveTo>
                    <a:lnTo>
                      <a:pt x="420" y="401"/>
                    </a:lnTo>
                    <a:lnTo>
                      <a:pt x="375" y="446"/>
                    </a:lnTo>
                    <a:lnTo>
                      <a:pt x="331" y="491"/>
                    </a:lnTo>
                    <a:lnTo>
                      <a:pt x="309" y="514"/>
                    </a:lnTo>
                    <a:lnTo>
                      <a:pt x="287" y="538"/>
                    </a:lnTo>
                    <a:lnTo>
                      <a:pt x="267" y="563"/>
                    </a:lnTo>
                    <a:lnTo>
                      <a:pt x="248" y="588"/>
                    </a:lnTo>
                    <a:lnTo>
                      <a:pt x="245" y="592"/>
                    </a:lnTo>
                    <a:lnTo>
                      <a:pt x="245" y="599"/>
                    </a:lnTo>
                    <a:lnTo>
                      <a:pt x="245" y="605"/>
                    </a:lnTo>
                    <a:lnTo>
                      <a:pt x="247" y="610"/>
                    </a:lnTo>
                    <a:lnTo>
                      <a:pt x="251" y="615"/>
                    </a:lnTo>
                    <a:lnTo>
                      <a:pt x="255" y="619"/>
                    </a:lnTo>
                    <a:lnTo>
                      <a:pt x="252" y="629"/>
                    </a:lnTo>
                    <a:lnTo>
                      <a:pt x="248" y="637"/>
                    </a:lnTo>
                    <a:lnTo>
                      <a:pt x="239" y="653"/>
                    </a:lnTo>
                    <a:lnTo>
                      <a:pt x="228" y="668"/>
                    </a:lnTo>
                    <a:lnTo>
                      <a:pt x="216" y="685"/>
                    </a:lnTo>
                    <a:lnTo>
                      <a:pt x="141" y="686"/>
                    </a:lnTo>
                    <a:lnTo>
                      <a:pt x="132" y="651"/>
                    </a:lnTo>
                    <a:lnTo>
                      <a:pt x="119" y="615"/>
                    </a:lnTo>
                    <a:lnTo>
                      <a:pt x="106" y="582"/>
                    </a:lnTo>
                    <a:lnTo>
                      <a:pt x="90" y="549"/>
                    </a:lnTo>
                    <a:lnTo>
                      <a:pt x="71" y="517"/>
                    </a:lnTo>
                    <a:lnTo>
                      <a:pt x="50" y="487"/>
                    </a:lnTo>
                    <a:lnTo>
                      <a:pt x="26" y="457"/>
                    </a:lnTo>
                    <a:lnTo>
                      <a:pt x="14" y="443"/>
                    </a:lnTo>
                    <a:lnTo>
                      <a:pt x="0" y="428"/>
                    </a:lnTo>
                    <a:lnTo>
                      <a:pt x="96" y="330"/>
                    </a:lnTo>
                    <a:lnTo>
                      <a:pt x="285" y="129"/>
                    </a:lnTo>
                    <a:lnTo>
                      <a:pt x="398" y="22"/>
                    </a:lnTo>
                    <a:lnTo>
                      <a:pt x="411" y="13"/>
                    </a:lnTo>
                    <a:lnTo>
                      <a:pt x="424" y="0"/>
                    </a:lnTo>
                    <a:lnTo>
                      <a:pt x="426" y="399"/>
                    </a:lnTo>
                    <a:lnTo>
                      <a:pt x="420" y="401"/>
                    </a:lnTo>
                    <a:close/>
                  </a:path>
                </a:pathLst>
              </a:custGeom>
              <a:solidFill>
                <a:srgbClr val="2446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83" name="Freeform 75"/>
              <p:cNvSpPr>
                <a:spLocks/>
              </p:cNvSpPr>
              <p:nvPr/>
            </p:nvSpPr>
            <p:spPr bwMode="auto">
              <a:xfrm>
                <a:off x="3157" y="2029"/>
                <a:ext cx="45" cy="43"/>
              </a:xfrm>
              <a:custGeom>
                <a:avLst/>
                <a:gdLst>
                  <a:gd name="T0" fmla="*/ 43 w 45"/>
                  <a:gd name="T1" fmla="*/ 15 h 43"/>
                  <a:gd name="T2" fmla="*/ 43 w 45"/>
                  <a:gd name="T3" fmla="*/ 15 h 43"/>
                  <a:gd name="T4" fmla="*/ 45 w 45"/>
                  <a:gd name="T5" fmla="*/ 23 h 43"/>
                  <a:gd name="T6" fmla="*/ 43 w 45"/>
                  <a:gd name="T7" fmla="*/ 31 h 43"/>
                  <a:gd name="T8" fmla="*/ 43 w 45"/>
                  <a:gd name="T9" fmla="*/ 35 h 43"/>
                  <a:gd name="T10" fmla="*/ 41 w 45"/>
                  <a:gd name="T11" fmla="*/ 39 h 43"/>
                  <a:gd name="T12" fmla="*/ 38 w 45"/>
                  <a:gd name="T13" fmla="*/ 42 h 43"/>
                  <a:gd name="T14" fmla="*/ 34 w 45"/>
                  <a:gd name="T15" fmla="*/ 43 h 43"/>
                  <a:gd name="T16" fmla="*/ 34 w 45"/>
                  <a:gd name="T17" fmla="*/ 43 h 43"/>
                  <a:gd name="T18" fmla="*/ 25 w 45"/>
                  <a:gd name="T19" fmla="*/ 43 h 43"/>
                  <a:gd name="T20" fmla="*/ 14 w 45"/>
                  <a:gd name="T21" fmla="*/ 43 h 43"/>
                  <a:gd name="T22" fmla="*/ 8 w 45"/>
                  <a:gd name="T23" fmla="*/ 42 h 43"/>
                  <a:gd name="T24" fmla="*/ 4 w 45"/>
                  <a:gd name="T25" fmla="*/ 40 h 43"/>
                  <a:gd name="T26" fmla="*/ 1 w 45"/>
                  <a:gd name="T27" fmla="*/ 36 h 43"/>
                  <a:gd name="T28" fmla="*/ 0 w 45"/>
                  <a:gd name="T29" fmla="*/ 31 h 43"/>
                  <a:gd name="T30" fmla="*/ 0 w 45"/>
                  <a:gd name="T31" fmla="*/ 31 h 43"/>
                  <a:gd name="T32" fmla="*/ 0 w 45"/>
                  <a:gd name="T33" fmla="*/ 23 h 43"/>
                  <a:gd name="T34" fmla="*/ 4 w 45"/>
                  <a:gd name="T35" fmla="*/ 15 h 43"/>
                  <a:gd name="T36" fmla="*/ 8 w 45"/>
                  <a:gd name="T37" fmla="*/ 8 h 43"/>
                  <a:gd name="T38" fmla="*/ 15 w 45"/>
                  <a:gd name="T39" fmla="*/ 2 h 43"/>
                  <a:gd name="T40" fmla="*/ 15 w 45"/>
                  <a:gd name="T41" fmla="*/ 2 h 43"/>
                  <a:gd name="T42" fmla="*/ 19 w 45"/>
                  <a:gd name="T43" fmla="*/ 1 h 43"/>
                  <a:gd name="T44" fmla="*/ 23 w 45"/>
                  <a:gd name="T45" fmla="*/ 0 h 43"/>
                  <a:gd name="T46" fmla="*/ 27 w 45"/>
                  <a:gd name="T47" fmla="*/ 1 h 43"/>
                  <a:gd name="T48" fmla="*/ 31 w 45"/>
                  <a:gd name="T49" fmla="*/ 2 h 43"/>
                  <a:gd name="T50" fmla="*/ 38 w 45"/>
                  <a:gd name="T51" fmla="*/ 8 h 43"/>
                  <a:gd name="T52" fmla="*/ 43 w 45"/>
                  <a:gd name="T53" fmla="*/ 15 h 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5" h="43">
                    <a:moveTo>
                      <a:pt x="43" y="15"/>
                    </a:moveTo>
                    <a:lnTo>
                      <a:pt x="43" y="15"/>
                    </a:lnTo>
                    <a:lnTo>
                      <a:pt x="45" y="23"/>
                    </a:lnTo>
                    <a:lnTo>
                      <a:pt x="43" y="31"/>
                    </a:lnTo>
                    <a:lnTo>
                      <a:pt x="43" y="35"/>
                    </a:lnTo>
                    <a:lnTo>
                      <a:pt x="41" y="39"/>
                    </a:lnTo>
                    <a:lnTo>
                      <a:pt x="38" y="42"/>
                    </a:lnTo>
                    <a:lnTo>
                      <a:pt x="34" y="43"/>
                    </a:lnTo>
                    <a:lnTo>
                      <a:pt x="25" y="43"/>
                    </a:lnTo>
                    <a:lnTo>
                      <a:pt x="14" y="43"/>
                    </a:lnTo>
                    <a:lnTo>
                      <a:pt x="8" y="42"/>
                    </a:lnTo>
                    <a:lnTo>
                      <a:pt x="4" y="40"/>
                    </a:lnTo>
                    <a:lnTo>
                      <a:pt x="1" y="36"/>
                    </a:lnTo>
                    <a:lnTo>
                      <a:pt x="0" y="31"/>
                    </a:lnTo>
                    <a:lnTo>
                      <a:pt x="0" y="23"/>
                    </a:lnTo>
                    <a:lnTo>
                      <a:pt x="4" y="15"/>
                    </a:lnTo>
                    <a:lnTo>
                      <a:pt x="8" y="8"/>
                    </a:lnTo>
                    <a:lnTo>
                      <a:pt x="15" y="2"/>
                    </a:lnTo>
                    <a:lnTo>
                      <a:pt x="19" y="1"/>
                    </a:lnTo>
                    <a:lnTo>
                      <a:pt x="23" y="0"/>
                    </a:lnTo>
                    <a:lnTo>
                      <a:pt x="27" y="1"/>
                    </a:lnTo>
                    <a:lnTo>
                      <a:pt x="31" y="2"/>
                    </a:lnTo>
                    <a:lnTo>
                      <a:pt x="38" y="8"/>
                    </a:lnTo>
                    <a:lnTo>
                      <a:pt x="4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84" name="Freeform 76"/>
              <p:cNvSpPr>
                <a:spLocks/>
              </p:cNvSpPr>
              <p:nvPr/>
            </p:nvSpPr>
            <p:spPr bwMode="auto">
              <a:xfrm>
                <a:off x="3157" y="2029"/>
                <a:ext cx="45" cy="43"/>
              </a:xfrm>
              <a:custGeom>
                <a:avLst/>
                <a:gdLst>
                  <a:gd name="T0" fmla="*/ 43 w 45"/>
                  <a:gd name="T1" fmla="*/ 15 h 43"/>
                  <a:gd name="T2" fmla="*/ 43 w 45"/>
                  <a:gd name="T3" fmla="*/ 15 h 43"/>
                  <a:gd name="T4" fmla="*/ 45 w 45"/>
                  <a:gd name="T5" fmla="*/ 23 h 43"/>
                  <a:gd name="T6" fmla="*/ 43 w 45"/>
                  <a:gd name="T7" fmla="*/ 31 h 43"/>
                  <a:gd name="T8" fmla="*/ 43 w 45"/>
                  <a:gd name="T9" fmla="*/ 35 h 43"/>
                  <a:gd name="T10" fmla="*/ 41 w 45"/>
                  <a:gd name="T11" fmla="*/ 39 h 43"/>
                  <a:gd name="T12" fmla="*/ 38 w 45"/>
                  <a:gd name="T13" fmla="*/ 42 h 43"/>
                  <a:gd name="T14" fmla="*/ 34 w 45"/>
                  <a:gd name="T15" fmla="*/ 43 h 43"/>
                  <a:gd name="T16" fmla="*/ 34 w 45"/>
                  <a:gd name="T17" fmla="*/ 43 h 43"/>
                  <a:gd name="T18" fmla="*/ 25 w 45"/>
                  <a:gd name="T19" fmla="*/ 43 h 43"/>
                  <a:gd name="T20" fmla="*/ 14 w 45"/>
                  <a:gd name="T21" fmla="*/ 43 h 43"/>
                  <a:gd name="T22" fmla="*/ 8 w 45"/>
                  <a:gd name="T23" fmla="*/ 42 h 43"/>
                  <a:gd name="T24" fmla="*/ 4 w 45"/>
                  <a:gd name="T25" fmla="*/ 40 h 43"/>
                  <a:gd name="T26" fmla="*/ 1 w 45"/>
                  <a:gd name="T27" fmla="*/ 36 h 43"/>
                  <a:gd name="T28" fmla="*/ 0 w 45"/>
                  <a:gd name="T29" fmla="*/ 31 h 43"/>
                  <a:gd name="T30" fmla="*/ 0 w 45"/>
                  <a:gd name="T31" fmla="*/ 31 h 43"/>
                  <a:gd name="T32" fmla="*/ 0 w 45"/>
                  <a:gd name="T33" fmla="*/ 23 h 43"/>
                  <a:gd name="T34" fmla="*/ 4 w 45"/>
                  <a:gd name="T35" fmla="*/ 15 h 43"/>
                  <a:gd name="T36" fmla="*/ 8 w 45"/>
                  <a:gd name="T37" fmla="*/ 8 h 43"/>
                  <a:gd name="T38" fmla="*/ 15 w 45"/>
                  <a:gd name="T39" fmla="*/ 2 h 43"/>
                  <a:gd name="T40" fmla="*/ 15 w 45"/>
                  <a:gd name="T41" fmla="*/ 2 h 43"/>
                  <a:gd name="T42" fmla="*/ 19 w 45"/>
                  <a:gd name="T43" fmla="*/ 1 h 43"/>
                  <a:gd name="T44" fmla="*/ 23 w 45"/>
                  <a:gd name="T45" fmla="*/ 0 h 43"/>
                  <a:gd name="T46" fmla="*/ 27 w 45"/>
                  <a:gd name="T47" fmla="*/ 1 h 43"/>
                  <a:gd name="T48" fmla="*/ 31 w 45"/>
                  <a:gd name="T49" fmla="*/ 2 h 43"/>
                  <a:gd name="T50" fmla="*/ 38 w 45"/>
                  <a:gd name="T51" fmla="*/ 8 h 43"/>
                  <a:gd name="T52" fmla="*/ 43 w 45"/>
                  <a:gd name="T53" fmla="*/ 15 h 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5" h="43">
                    <a:moveTo>
                      <a:pt x="43" y="15"/>
                    </a:moveTo>
                    <a:lnTo>
                      <a:pt x="43" y="15"/>
                    </a:lnTo>
                    <a:lnTo>
                      <a:pt x="45" y="23"/>
                    </a:lnTo>
                    <a:lnTo>
                      <a:pt x="43" y="31"/>
                    </a:lnTo>
                    <a:lnTo>
                      <a:pt x="43" y="35"/>
                    </a:lnTo>
                    <a:lnTo>
                      <a:pt x="41" y="39"/>
                    </a:lnTo>
                    <a:lnTo>
                      <a:pt x="38" y="42"/>
                    </a:lnTo>
                    <a:lnTo>
                      <a:pt x="34" y="43"/>
                    </a:lnTo>
                    <a:lnTo>
                      <a:pt x="25" y="43"/>
                    </a:lnTo>
                    <a:lnTo>
                      <a:pt x="14" y="43"/>
                    </a:lnTo>
                    <a:lnTo>
                      <a:pt x="8" y="42"/>
                    </a:lnTo>
                    <a:lnTo>
                      <a:pt x="4" y="40"/>
                    </a:lnTo>
                    <a:lnTo>
                      <a:pt x="1" y="36"/>
                    </a:lnTo>
                    <a:lnTo>
                      <a:pt x="0" y="31"/>
                    </a:lnTo>
                    <a:lnTo>
                      <a:pt x="0" y="23"/>
                    </a:lnTo>
                    <a:lnTo>
                      <a:pt x="4" y="15"/>
                    </a:lnTo>
                    <a:lnTo>
                      <a:pt x="8" y="8"/>
                    </a:lnTo>
                    <a:lnTo>
                      <a:pt x="15" y="2"/>
                    </a:lnTo>
                    <a:lnTo>
                      <a:pt x="19" y="1"/>
                    </a:lnTo>
                    <a:lnTo>
                      <a:pt x="23" y="0"/>
                    </a:lnTo>
                    <a:lnTo>
                      <a:pt x="27" y="1"/>
                    </a:lnTo>
                    <a:lnTo>
                      <a:pt x="31" y="2"/>
                    </a:lnTo>
                    <a:lnTo>
                      <a:pt x="38" y="8"/>
                    </a:lnTo>
                    <a:lnTo>
                      <a:pt x="43"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85" name="Freeform 77"/>
              <p:cNvSpPr>
                <a:spLocks/>
              </p:cNvSpPr>
              <p:nvPr/>
            </p:nvSpPr>
            <p:spPr bwMode="auto">
              <a:xfrm>
                <a:off x="3172" y="2045"/>
                <a:ext cx="15" cy="15"/>
              </a:xfrm>
              <a:custGeom>
                <a:avLst/>
                <a:gdLst>
                  <a:gd name="T0" fmla="*/ 15 w 15"/>
                  <a:gd name="T1" fmla="*/ 4 h 15"/>
                  <a:gd name="T2" fmla="*/ 15 w 15"/>
                  <a:gd name="T3" fmla="*/ 12 h 15"/>
                  <a:gd name="T4" fmla="*/ 15 w 15"/>
                  <a:gd name="T5" fmla="*/ 12 h 15"/>
                  <a:gd name="T6" fmla="*/ 12 w 15"/>
                  <a:gd name="T7" fmla="*/ 13 h 15"/>
                  <a:gd name="T8" fmla="*/ 8 w 15"/>
                  <a:gd name="T9" fmla="*/ 13 h 15"/>
                  <a:gd name="T10" fmla="*/ 1 w 15"/>
                  <a:gd name="T11" fmla="*/ 15 h 15"/>
                  <a:gd name="T12" fmla="*/ 1 w 15"/>
                  <a:gd name="T13" fmla="*/ 15 h 15"/>
                  <a:gd name="T14" fmla="*/ 0 w 15"/>
                  <a:gd name="T15" fmla="*/ 11 h 15"/>
                  <a:gd name="T16" fmla="*/ 0 w 15"/>
                  <a:gd name="T17" fmla="*/ 7 h 15"/>
                  <a:gd name="T18" fmla="*/ 4 w 15"/>
                  <a:gd name="T19" fmla="*/ 0 h 15"/>
                  <a:gd name="T20" fmla="*/ 4 w 15"/>
                  <a:gd name="T21" fmla="*/ 0 h 15"/>
                  <a:gd name="T22" fmla="*/ 11 w 15"/>
                  <a:gd name="T23" fmla="*/ 0 h 15"/>
                  <a:gd name="T24" fmla="*/ 14 w 15"/>
                  <a:gd name="T25" fmla="*/ 1 h 15"/>
                  <a:gd name="T26" fmla="*/ 15 w 15"/>
                  <a:gd name="T27" fmla="*/ 4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5">
                    <a:moveTo>
                      <a:pt x="15" y="4"/>
                    </a:moveTo>
                    <a:lnTo>
                      <a:pt x="15" y="12"/>
                    </a:lnTo>
                    <a:lnTo>
                      <a:pt x="12" y="13"/>
                    </a:lnTo>
                    <a:lnTo>
                      <a:pt x="8" y="13"/>
                    </a:lnTo>
                    <a:lnTo>
                      <a:pt x="1" y="15"/>
                    </a:lnTo>
                    <a:lnTo>
                      <a:pt x="0" y="11"/>
                    </a:lnTo>
                    <a:lnTo>
                      <a:pt x="0" y="7"/>
                    </a:lnTo>
                    <a:lnTo>
                      <a:pt x="4" y="0"/>
                    </a:lnTo>
                    <a:lnTo>
                      <a:pt x="11" y="0"/>
                    </a:lnTo>
                    <a:lnTo>
                      <a:pt x="14" y="1"/>
                    </a:lnTo>
                    <a:lnTo>
                      <a:pt x="1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86" name="Freeform 78"/>
              <p:cNvSpPr>
                <a:spLocks/>
              </p:cNvSpPr>
              <p:nvPr/>
            </p:nvSpPr>
            <p:spPr bwMode="auto">
              <a:xfrm>
                <a:off x="3172" y="2045"/>
                <a:ext cx="15" cy="15"/>
              </a:xfrm>
              <a:custGeom>
                <a:avLst/>
                <a:gdLst>
                  <a:gd name="T0" fmla="*/ 15 w 15"/>
                  <a:gd name="T1" fmla="*/ 4 h 15"/>
                  <a:gd name="T2" fmla="*/ 15 w 15"/>
                  <a:gd name="T3" fmla="*/ 12 h 15"/>
                  <a:gd name="T4" fmla="*/ 15 w 15"/>
                  <a:gd name="T5" fmla="*/ 12 h 15"/>
                  <a:gd name="T6" fmla="*/ 12 w 15"/>
                  <a:gd name="T7" fmla="*/ 13 h 15"/>
                  <a:gd name="T8" fmla="*/ 8 w 15"/>
                  <a:gd name="T9" fmla="*/ 13 h 15"/>
                  <a:gd name="T10" fmla="*/ 1 w 15"/>
                  <a:gd name="T11" fmla="*/ 15 h 15"/>
                  <a:gd name="T12" fmla="*/ 1 w 15"/>
                  <a:gd name="T13" fmla="*/ 15 h 15"/>
                  <a:gd name="T14" fmla="*/ 0 w 15"/>
                  <a:gd name="T15" fmla="*/ 11 h 15"/>
                  <a:gd name="T16" fmla="*/ 0 w 15"/>
                  <a:gd name="T17" fmla="*/ 7 h 15"/>
                  <a:gd name="T18" fmla="*/ 4 w 15"/>
                  <a:gd name="T19" fmla="*/ 0 h 15"/>
                  <a:gd name="T20" fmla="*/ 4 w 15"/>
                  <a:gd name="T21" fmla="*/ 0 h 15"/>
                  <a:gd name="T22" fmla="*/ 11 w 15"/>
                  <a:gd name="T23" fmla="*/ 0 h 15"/>
                  <a:gd name="T24" fmla="*/ 14 w 15"/>
                  <a:gd name="T25" fmla="*/ 1 h 15"/>
                  <a:gd name="T26" fmla="*/ 15 w 15"/>
                  <a:gd name="T27" fmla="*/ 4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5">
                    <a:moveTo>
                      <a:pt x="15" y="4"/>
                    </a:moveTo>
                    <a:lnTo>
                      <a:pt x="15" y="12"/>
                    </a:lnTo>
                    <a:lnTo>
                      <a:pt x="12" y="13"/>
                    </a:lnTo>
                    <a:lnTo>
                      <a:pt x="8" y="13"/>
                    </a:lnTo>
                    <a:lnTo>
                      <a:pt x="1" y="15"/>
                    </a:lnTo>
                    <a:lnTo>
                      <a:pt x="0" y="11"/>
                    </a:lnTo>
                    <a:lnTo>
                      <a:pt x="0" y="7"/>
                    </a:lnTo>
                    <a:lnTo>
                      <a:pt x="4" y="0"/>
                    </a:lnTo>
                    <a:lnTo>
                      <a:pt x="11" y="0"/>
                    </a:lnTo>
                    <a:lnTo>
                      <a:pt x="14" y="1"/>
                    </a:lnTo>
                    <a:lnTo>
                      <a:pt x="15"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87" name="Freeform 79"/>
              <p:cNvSpPr>
                <a:spLocks/>
              </p:cNvSpPr>
              <p:nvPr/>
            </p:nvSpPr>
            <p:spPr bwMode="auto">
              <a:xfrm>
                <a:off x="4127" y="2090"/>
                <a:ext cx="73" cy="113"/>
              </a:xfrm>
              <a:custGeom>
                <a:avLst/>
                <a:gdLst>
                  <a:gd name="T0" fmla="*/ 66 w 73"/>
                  <a:gd name="T1" fmla="*/ 19 h 113"/>
                  <a:gd name="T2" fmla="*/ 66 w 73"/>
                  <a:gd name="T3" fmla="*/ 19 h 113"/>
                  <a:gd name="T4" fmla="*/ 70 w 73"/>
                  <a:gd name="T5" fmla="*/ 28 h 113"/>
                  <a:gd name="T6" fmla="*/ 73 w 73"/>
                  <a:gd name="T7" fmla="*/ 38 h 113"/>
                  <a:gd name="T8" fmla="*/ 73 w 73"/>
                  <a:gd name="T9" fmla="*/ 47 h 113"/>
                  <a:gd name="T10" fmla="*/ 72 w 73"/>
                  <a:gd name="T11" fmla="*/ 58 h 113"/>
                  <a:gd name="T12" fmla="*/ 69 w 73"/>
                  <a:gd name="T13" fmla="*/ 67 h 113"/>
                  <a:gd name="T14" fmla="*/ 65 w 73"/>
                  <a:gd name="T15" fmla="*/ 77 h 113"/>
                  <a:gd name="T16" fmla="*/ 57 w 73"/>
                  <a:gd name="T17" fmla="*/ 94 h 113"/>
                  <a:gd name="T18" fmla="*/ 57 w 73"/>
                  <a:gd name="T19" fmla="*/ 94 h 113"/>
                  <a:gd name="T20" fmla="*/ 45 w 73"/>
                  <a:gd name="T21" fmla="*/ 103 h 113"/>
                  <a:gd name="T22" fmla="*/ 33 w 73"/>
                  <a:gd name="T23" fmla="*/ 109 h 113"/>
                  <a:gd name="T24" fmla="*/ 26 w 73"/>
                  <a:gd name="T25" fmla="*/ 112 h 113"/>
                  <a:gd name="T26" fmla="*/ 19 w 73"/>
                  <a:gd name="T27" fmla="*/ 113 h 113"/>
                  <a:gd name="T28" fmla="*/ 12 w 73"/>
                  <a:gd name="T29" fmla="*/ 113 h 113"/>
                  <a:gd name="T30" fmla="*/ 4 w 73"/>
                  <a:gd name="T31" fmla="*/ 112 h 113"/>
                  <a:gd name="T32" fmla="*/ 4 w 73"/>
                  <a:gd name="T33" fmla="*/ 112 h 113"/>
                  <a:gd name="T34" fmla="*/ 1 w 73"/>
                  <a:gd name="T35" fmla="*/ 108 h 113"/>
                  <a:gd name="T36" fmla="*/ 0 w 73"/>
                  <a:gd name="T37" fmla="*/ 103 h 113"/>
                  <a:gd name="T38" fmla="*/ 0 w 73"/>
                  <a:gd name="T39" fmla="*/ 97 h 113"/>
                  <a:gd name="T40" fmla="*/ 3 w 73"/>
                  <a:gd name="T41" fmla="*/ 93 h 113"/>
                  <a:gd name="T42" fmla="*/ 3 w 73"/>
                  <a:gd name="T43" fmla="*/ 93 h 113"/>
                  <a:gd name="T44" fmla="*/ 10 w 73"/>
                  <a:gd name="T45" fmla="*/ 88 h 113"/>
                  <a:gd name="T46" fmla="*/ 16 w 73"/>
                  <a:gd name="T47" fmla="*/ 84 h 113"/>
                  <a:gd name="T48" fmla="*/ 31 w 73"/>
                  <a:gd name="T49" fmla="*/ 75 h 113"/>
                  <a:gd name="T50" fmla="*/ 38 w 73"/>
                  <a:gd name="T51" fmla="*/ 70 h 113"/>
                  <a:gd name="T52" fmla="*/ 43 w 73"/>
                  <a:gd name="T53" fmla="*/ 65 h 113"/>
                  <a:gd name="T54" fmla="*/ 46 w 73"/>
                  <a:gd name="T55" fmla="*/ 56 h 113"/>
                  <a:gd name="T56" fmla="*/ 46 w 73"/>
                  <a:gd name="T57" fmla="*/ 52 h 113"/>
                  <a:gd name="T58" fmla="*/ 46 w 73"/>
                  <a:gd name="T59" fmla="*/ 47 h 113"/>
                  <a:gd name="T60" fmla="*/ 46 w 73"/>
                  <a:gd name="T61" fmla="*/ 47 h 113"/>
                  <a:gd name="T62" fmla="*/ 42 w 73"/>
                  <a:gd name="T63" fmla="*/ 42 h 113"/>
                  <a:gd name="T64" fmla="*/ 37 w 73"/>
                  <a:gd name="T65" fmla="*/ 38 h 113"/>
                  <a:gd name="T66" fmla="*/ 31 w 73"/>
                  <a:gd name="T67" fmla="*/ 35 h 113"/>
                  <a:gd name="T68" fmla="*/ 26 w 73"/>
                  <a:gd name="T69" fmla="*/ 32 h 113"/>
                  <a:gd name="T70" fmla="*/ 14 w 73"/>
                  <a:gd name="T71" fmla="*/ 28 h 113"/>
                  <a:gd name="T72" fmla="*/ 8 w 73"/>
                  <a:gd name="T73" fmla="*/ 25 h 113"/>
                  <a:gd name="T74" fmla="*/ 3 w 73"/>
                  <a:gd name="T75" fmla="*/ 23 h 113"/>
                  <a:gd name="T76" fmla="*/ 3 w 73"/>
                  <a:gd name="T77" fmla="*/ 23 h 113"/>
                  <a:gd name="T78" fmla="*/ 4 w 73"/>
                  <a:gd name="T79" fmla="*/ 19 h 113"/>
                  <a:gd name="T80" fmla="*/ 5 w 73"/>
                  <a:gd name="T81" fmla="*/ 15 h 113"/>
                  <a:gd name="T82" fmla="*/ 11 w 73"/>
                  <a:gd name="T83" fmla="*/ 9 h 113"/>
                  <a:gd name="T84" fmla="*/ 18 w 73"/>
                  <a:gd name="T85" fmla="*/ 5 h 113"/>
                  <a:gd name="T86" fmla="*/ 20 w 73"/>
                  <a:gd name="T87" fmla="*/ 2 h 113"/>
                  <a:gd name="T88" fmla="*/ 22 w 73"/>
                  <a:gd name="T89" fmla="*/ 0 h 113"/>
                  <a:gd name="T90" fmla="*/ 22 w 73"/>
                  <a:gd name="T91" fmla="*/ 0 h 113"/>
                  <a:gd name="T92" fmla="*/ 35 w 73"/>
                  <a:gd name="T93" fmla="*/ 0 h 113"/>
                  <a:gd name="T94" fmla="*/ 42 w 73"/>
                  <a:gd name="T95" fmla="*/ 0 h 113"/>
                  <a:gd name="T96" fmla="*/ 47 w 73"/>
                  <a:gd name="T97" fmla="*/ 2 h 113"/>
                  <a:gd name="T98" fmla="*/ 53 w 73"/>
                  <a:gd name="T99" fmla="*/ 5 h 113"/>
                  <a:gd name="T100" fmla="*/ 58 w 73"/>
                  <a:gd name="T101" fmla="*/ 8 h 113"/>
                  <a:gd name="T102" fmla="*/ 62 w 73"/>
                  <a:gd name="T103" fmla="*/ 13 h 113"/>
                  <a:gd name="T104" fmla="*/ 66 w 73"/>
                  <a:gd name="T105" fmla="*/ 19 h 1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3" h="113">
                    <a:moveTo>
                      <a:pt x="66" y="19"/>
                    </a:moveTo>
                    <a:lnTo>
                      <a:pt x="66" y="19"/>
                    </a:lnTo>
                    <a:lnTo>
                      <a:pt x="70" y="28"/>
                    </a:lnTo>
                    <a:lnTo>
                      <a:pt x="73" y="38"/>
                    </a:lnTo>
                    <a:lnTo>
                      <a:pt x="73" y="47"/>
                    </a:lnTo>
                    <a:lnTo>
                      <a:pt x="72" y="58"/>
                    </a:lnTo>
                    <a:lnTo>
                      <a:pt x="69" y="67"/>
                    </a:lnTo>
                    <a:lnTo>
                      <a:pt x="65" y="77"/>
                    </a:lnTo>
                    <a:lnTo>
                      <a:pt x="57" y="94"/>
                    </a:lnTo>
                    <a:lnTo>
                      <a:pt x="45" y="103"/>
                    </a:lnTo>
                    <a:lnTo>
                      <a:pt x="33" y="109"/>
                    </a:lnTo>
                    <a:lnTo>
                      <a:pt x="26" y="112"/>
                    </a:lnTo>
                    <a:lnTo>
                      <a:pt x="19" y="113"/>
                    </a:lnTo>
                    <a:lnTo>
                      <a:pt x="12" y="113"/>
                    </a:lnTo>
                    <a:lnTo>
                      <a:pt x="4" y="112"/>
                    </a:lnTo>
                    <a:lnTo>
                      <a:pt x="1" y="108"/>
                    </a:lnTo>
                    <a:lnTo>
                      <a:pt x="0" y="103"/>
                    </a:lnTo>
                    <a:lnTo>
                      <a:pt x="0" y="97"/>
                    </a:lnTo>
                    <a:lnTo>
                      <a:pt x="3" y="93"/>
                    </a:lnTo>
                    <a:lnTo>
                      <a:pt x="10" y="88"/>
                    </a:lnTo>
                    <a:lnTo>
                      <a:pt x="16" y="84"/>
                    </a:lnTo>
                    <a:lnTo>
                      <a:pt x="31" y="75"/>
                    </a:lnTo>
                    <a:lnTo>
                      <a:pt x="38" y="70"/>
                    </a:lnTo>
                    <a:lnTo>
                      <a:pt x="43" y="65"/>
                    </a:lnTo>
                    <a:lnTo>
                      <a:pt x="46" y="56"/>
                    </a:lnTo>
                    <a:lnTo>
                      <a:pt x="46" y="52"/>
                    </a:lnTo>
                    <a:lnTo>
                      <a:pt x="46" y="47"/>
                    </a:lnTo>
                    <a:lnTo>
                      <a:pt x="42" y="42"/>
                    </a:lnTo>
                    <a:lnTo>
                      <a:pt x="37" y="38"/>
                    </a:lnTo>
                    <a:lnTo>
                      <a:pt x="31" y="35"/>
                    </a:lnTo>
                    <a:lnTo>
                      <a:pt x="26" y="32"/>
                    </a:lnTo>
                    <a:lnTo>
                      <a:pt x="14" y="28"/>
                    </a:lnTo>
                    <a:lnTo>
                      <a:pt x="8" y="25"/>
                    </a:lnTo>
                    <a:lnTo>
                      <a:pt x="3" y="23"/>
                    </a:lnTo>
                    <a:lnTo>
                      <a:pt x="4" y="19"/>
                    </a:lnTo>
                    <a:lnTo>
                      <a:pt x="5" y="15"/>
                    </a:lnTo>
                    <a:lnTo>
                      <a:pt x="11" y="9"/>
                    </a:lnTo>
                    <a:lnTo>
                      <a:pt x="18" y="5"/>
                    </a:lnTo>
                    <a:lnTo>
                      <a:pt x="20" y="2"/>
                    </a:lnTo>
                    <a:lnTo>
                      <a:pt x="22" y="0"/>
                    </a:lnTo>
                    <a:lnTo>
                      <a:pt x="35" y="0"/>
                    </a:lnTo>
                    <a:lnTo>
                      <a:pt x="42" y="0"/>
                    </a:lnTo>
                    <a:lnTo>
                      <a:pt x="47" y="2"/>
                    </a:lnTo>
                    <a:lnTo>
                      <a:pt x="53" y="5"/>
                    </a:lnTo>
                    <a:lnTo>
                      <a:pt x="58" y="8"/>
                    </a:lnTo>
                    <a:lnTo>
                      <a:pt x="62" y="13"/>
                    </a:lnTo>
                    <a:lnTo>
                      <a:pt x="66" y="19"/>
                    </a:lnTo>
                    <a:close/>
                  </a:path>
                </a:pathLst>
              </a:custGeom>
              <a:solidFill>
                <a:srgbClr val="FCA7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88" name="Freeform 80"/>
              <p:cNvSpPr>
                <a:spLocks/>
              </p:cNvSpPr>
              <p:nvPr/>
            </p:nvSpPr>
            <p:spPr bwMode="auto">
              <a:xfrm>
                <a:off x="4127" y="2090"/>
                <a:ext cx="73" cy="113"/>
              </a:xfrm>
              <a:custGeom>
                <a:avLst/>
                <a:gdLst>
                  <a:gd name="T0" fmla="*/ 66 w 73"/>
                  <a:gd name="T1" fmla="*/ 19 h 113"/>
                  <a:gd name="T2" fmla="*/ 66 w 73"/>
                  <a:gd name="T3" fmla="*/ 19 h 113"/>
                  <a:gd name="T4" fmla="*/ 70 w 73"/>
                  <a:gd name="T5" fmla="*/ 28 h 113"/>
                  <a:gd name="T6" fmla="*/ 73 w 73"/>
                  <a:gd name="T7" fmla="*/ 38 h 113"/>
                  <a:gd name="T8" fmla="*/ 73 w 73"/>
                  <a:gd name="T9" fmla="*/ 47 h 113"/>
                  <a:gd name="T10" fmla="*/ 72 w 73"/>
                  <a:gd name="T11" fmla="*/ 58 h 113"/>
                  <a:gd name="T12" fmla="*/ 69 w 73"/>
                  <a:gd name="T13" fmla="*/ 67 h 113"/>
                  <a:gd name="T14" fmla="*/ 65 w 73"/>
                  <a:gd name="T15" fmla="*/ 77 h 113"/>
                  <a:gd name="T16" fmla="*/ 57 w 73"/>
                  <a:gd name="T17" fmla="*/ 94 h 113"/>
                  <a:gd name="T18" fmla="*/ 57 w 73"/>
                  <a:gd name="T19" fmla="*/ 94 h 113"/>
                  <a:gd name="T20" fmla="*/ 45 w 73"/>
                  <a:gd name="T21" fmla="*/ 103 h 113"/>
                  <a:gd name="T22" fmla="*/ 33 w 73"/>
                  <a:gd name="T23" fmla="*/ 109 h 113"/>
                  <a:gd name="T24" fmla="*/ 26 w 73"/>
                  <a:gd name="T25" fmla="*/ 112 h 113"/>
                  <a:gd name="T26" fmla="*/ 19 w 73"/>
                  <a:gd name="T27" fmla="*/ 113 h 113"/>
                  <a:gd name="T28" fmla="*/ 12 w 73"/>
                  <a:gd name="T29" fmla="*/ 113 h 113"/>
                  <a:gd name="T30" fmla="*/ 4 w 73"/>
                  <a:gd name="T31" fmla="*/ 112 h 113"/>
                  <a:gd name="T32" fmla="*/ 4 w 73"/>
                  <a:gd name="T33" fmla="*/ 112 h 113"/>
                  <a:gd name="T34" fmla="*/ 1 w 73"/>
                  <a:gd name="T35" fmla="*/ 108 h 113"/>
                  <a:gd name="T36" fmla="*/ 0 w 73"/>
                  <a:gd name="T37" fmla="*/ 103 h 113"/>
                  <a:gd name="T38" fmla="*/ 0 w 73"/>
                  <a:gd name="T39" fmla="*/ 97 h 113"/>
                  <a:gd name="T40" fmla="*/ 3 w 73"/>
                  <a:gd name="T41" fmla="*/ 93 h 113"/>
                  <a:gd name="T42" fmla="*/ 3 w 73"/>
                  <a:gd name="T43" fmla="*/ 93 h 113"/>
                  <a:gd name="T44" fmla="*/ 10 w 73"/>
                  <a:gd name="T45" fmla="*/ 88 h 113"/>
                  <a:gd name="T46" fmla="*/ 16 w 73"/>
                  <a:gd name="T47" fmla="*/ 84 h 113"/>
                  <a:gd name="T48" fmla="*/ 31 w 73"/>
                  <a:gd name="T49" fmla="*/ 75 h 113"/>
                  <a:gd name="T50" fmla="*/ 38 w 73"/>
                  <a:gd name="T51" fmla="*/ 70 h 113"/>
                  <a:gd name="T52" fmla="*/ 43 w 73"/>
                  <a:gd name="T53" fmla="*/ 65 h 113"/>
                  <a:gd name="T54" fmla="*/ 46 w 73"/>
                  <a:gd name="T55" fmla="*/ 56 h 113"/>
                  <a:gd name="T56" fmla="*/ 46 w 73"/>
                  <a:gd name="T57" fmla="*/ 52 h 113"/>
                  <a:gd name="T58" fmla="*/ 46 w 73"/>
                  <a:gd name="T59" fmla="*/ 47 h 113"/>
                  <a:gd name="T60" fmla="*/ 46 w 73"/>
                  <a:gd name="T61" fmla="*/ 47 h 113"/>
                  <a:gd name="T62" fmla="*/ 42 w 73"/>
                  <a:gd name="T63" fmla="*/ 42 h 113"/>
                  <a:gd name="T64" fmla="*/ 37 w 73"/>
                  <a:gd name="T65" fmla="*/ 38 h 113"/>
                  <a:gd name="T66" fmla="*/ 31 w 73"/>
                  <a:gd name="T67" fmla="*/ 35 h 113"/>
                  <a:gd name="T68" fmla="*/ 26 w 73"/>
                  <a:gd name="T69" fmla="*/ 32 h 113"/>
                  <a:gd name="T70" fmla="*/ 14 w 73"/>
                  <a:gd name="T71" fmla="*/ 28 h 113"/>
                  <a:gd name="T72" fmla="*/ 8 w 73"/>
                  <a:gd name="T73" fmla="*/ 25 h 113"/>
                  <a:gd name="T74" fmla="*/ 3 w 73"/>
                  <a:gd name="T75" fmla="*/ 23 h 113"/>
                  <a:gd name="T76" fmla="*/ 3 w 73"/>
                  <a:gd name="T77" fmla="*/ 23 h 113"/>
                  <a:gd name="T78" fmla="*/ 4 w 73"/>
                  <a:gd name="T79" fmla="*/ 19 h 113"/>
                  <a:gd name="T80" fmla="*/ 5 w 73"/>
                  <a:gd name="T81" fmla="*/ 15 h 113"/>
                  <a:gd name="T82" fmla="*/ 11 w 73"/>
                  <a:gd name="T83" fmla="*/ 9 h 113"/>
                  <a:gd name="T84" fmla="*/ 18 w 73"/>
                  <a:gd name="T85" fmla="*/ 5 h 113"/>
                  <a:gd name="T86" fmla="*/ 20 w 73"/>
                  <a:gd name="T87" fmla="*/ 2 h 113"/>
                  <a:gd name="T88" fmla="*/ 22 w 73"/>
                  <a:gd name="T89" fmla="*/ 0 h 113"/>
                  <a:gd name="T90" fmla="*/ 22 w 73"/>
                  <a:gd name="T91" fmla="*/ 0 h 113"/>
                  <a:gd name="T92" fmla="*/ 35 w 73"/>
                  <a:gd name="T93" fmla="*/ 0 h 113"/>
                  <a:gd name="T94" fmla="*/ 42 w 73"/>
                  <a:gd name="T95" fmla="*/ 0 h 113"/>
                  <a:gd name="T96" fmla="*/ 47 w 73"/>
                  <a:gd name="T97" fmla="*/ 2 h 113"/>
                  <a:gd name="T98" fmla="*/ 53 w 73"/>
                  <a:gd name="T99" fmla="*/ 5 h 113"/>
                  <a:gd name="T100" fmla="*/ 58 w 73"/>
                  <a:gd name="T101" fmla="*/ 8 h 113"/>
                  <a:gd name="T102" fmla="*/ 62 w 73"/>
                  <a:gd name="T103" fmla="*/ 13 h 113"/>
                  <a:gd name="T104" fmla="*/ 66 w 73"/>
                  <a:gd name="T105" fmla="*/ 19 h 1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3" h="113">
                    <a:moveTo>
                      <a:pt x="66" y="19"/>
                    </a:moveTo>
                    <a:lnTo>
                      <a:pt x="66" y="19"/>
                    </a:lnTo>
                    <a:lnTo>
                      <a:pt x="70" y="28"/>
                    </a:lnTo>
                    <a:lnTo>
                      <a:pt x="73" y="38"/>
                    </a:lnTo>
                    <a:lnTo>
                      <a:pt x="73" y="47"/>
                    </a:lnTo>
                    <a:lnTo>
                      <a:pt x="72" y="58"/>
                    </a:lnTo>
                    <a:lnTo>
                      <a:pt x="69" y="67"/>
                    </a:lnTo>
                    <a:lnTo>
                      <a:pt x="65" y="77"/>
                    </a:lnTo>
                    <a:lnTo>
                      <a:pt x="57" y="94"/>
                    </a:lnTo>
                    <a:lnTo>
                      <a:pt x="45" y="103"/>
                    </a:lnTo>
                    <a:lnTo>
                      <a:pt x="33" y="109"/>
                    </a:lnTo>
                    <a:lnTo>
                      <a:pt x="26" y="112"/>
                    </a:lnTo>
                    <a:lnTo>
                      <a:pt x="19" y="113"/>
                    </a:lnTo>
                    <a:lnTo>
                      <a:pt x="12" y="113"/>
                    </a:lnTo>
                    <a:lnTo>
                      <a:pt x="4" y="112"/>
                    </a:lnTo>
                    <a:lnTo>
                      <a:pt x="1" y="108"/>
                    </a:lnTo>
                    <a:lnTo>
                      <a:pt x="0" y="103"/>
                    </a:lnTo>
                    <a:lnTo>
                      <a:pt x="0" y="97"/>
                    </a:lnTo>
                    <a:lnTo>
                      <a:pt x="3" y="93"/>
                    </a:lnTo>
                    <a:lnTo>
                      <a:pt x="10" y="88"/>
                    </a:lnTo>
                    <a:lnTo>
                      <a:pt x="16" y="84"/>
                    </a:lnTo>
                    <a:lnTo>
                      <a:pt x="31" y="75"/>
                    </a:lnTo>
                    <a:lnTo>
                      <a:pt x="38" y="70"/>
                    </a:lnTo>
                    <a:lnTo>
                      <a:pt x="43" y="65"/>
                    </a:lnTo>
                    <a:lnTo>
                      <a:pt x="46" y="56"/>
                    </a:lnTo>
                    <a:lnTo>
                      <a:pt x="46" y="52"/>
                    </a:lnTo>
                    <a:lnTo>
                      <a:pt x="46" y="47"/>
                    </a:lnTo>
                    <a:lnTo>
                      <a:pt x="42" y="42"/>
                    </a:lnTo>
                    <a:lnTo>
                      <a:pt x="37" y="38"/>
                    </a:lnTo>
                    <a:lnTo>
                      <a:pt x="31" y="35"/>
                    </a:lnTo>
                    <a:lnTo>
                      <a:pt x="26" y="32"/>
                    </a:lnTo>
                    <a:lnTo>
                      <a:pt x="14" y="28"/>
                    </a:lnTo>
                    <a:lnTo>
                      <a:pt x="8" y="25"/>
                    </a:lnTo>
                    <a:lnTo>
                      <a:pt x="3" y="23"/>
                    </a:lnTo>
                    <a:lnTo>
                      <a:pt x="4" y="19"/>
                    </a:lnTo>
                    <a:lnTo>
                      <a:pt x="5" y="15"/>
                    </a:lnTo>
                    <a:lnTo>
                      <a:pt x="11" y="9"/>
                    </a:lnTo>
                    <a:lnTo>
                      <a:pt x="18" y="5"/>
                    </a:lnTo>
                    <a:lnTo>
                      <a:pt x="20" y="2"/>
                    </a:lnTo>
                    <a:lnTo>
                      <a:pt x="22" y="0"/>
                    </a:lnTo>
                    <a:lnTo>
                      <a:pt x="35" y="0"/>
                    </a:lnTo>
                    <a:lnTo>
                      <a:pt x="42" y="0"/>
                    </a:lnTo>
                    <a:lnTo>
                      <a:pt x="47" y="2"/>
                    </a:lnTo>
                    <a:lnTo>
                      <a:pt x="53" y="5"/>
                    </a:lnTo>
                    <a:lnTo>
                      <a:pt x="58" y="8"/>
                    </a:lnTo>
                    <a:lnTo>
                      <a:pt x="62" y="13"/>
                    </a:lnTo>
                    <a:lnTo>
                      <a:pt x="66"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89" name="Freeform 81"/>
              <p:cNvSpPr>
                <a:spLocks/>
              </p:cNvSpPr>
              <p:nvPr/>
            </p:nvSpPr>
            <p:spPr bwMode="auto">
              <a:xfrm>
                <a:off x="4444" y="2090"/>
                <a:ext cx="127" cy="127"/>
              </a:xfrm>
              <a:custGeom>
                <a:avLst/>
                <a:gdLst>
                  <a:gd name="T0" fmla="*/ 114 w 127"/>
                  <a:gd name="T1" fmla="*/ 4 h 127"/>
                  <a:gd name="T2" fmla="*/ 111 w 127"/>
                  <a:gd name="T3" fmla="*/ 21 h 127"/>
                  <a:gd name="T4" fmla="*/ 103 w 127"/>
                  <a:gd name="T5" fmla="*/ 39 h 127"/>
                  <a:gd name="T6" fmla="*/ 112 w 127"/>
                  <a:gd name="T7" fmla="*/ 50 h 127"/>
                  <a:gd name="T8" fmla="*/ 123 w 127"/>
                  <a:gd name="T9" fmla="*/ 66 h 127"/>
                  <a:gd name="T10" fmla="*/ 127 w 127"/>
                  <a:gd name="T11" fmla="*/ 78 h 127"/>
                  <a:gd name="T12" fmla="*/ 127 w 127"/>
                  <a:gd name="T13" fmla="*/ 85 h 127"/>
                  <a:gd name="T14" fmla="*/ 121 w 127"/>
                  <a:gd name="T15" fmla="*/ 89 h 127"/>
                  <a:gd name="T16" fmla="*/ 103 w 127"/>
                  <a:gd name="T17" fmla="*/ 90 h 127"/>
                  <a:gd name="T18" fmla="*/ 95 w 127"/>
                  <a:gd name="T19" fmla="*/ 90 h 127"/>
                  <a:gd name="T20" fmla="*/ 79 w 127"/>
                  <a:gd name="T21" fmla="*/ 108 h 127"/>
                  <a:gd name="T22" fmla="*/ 65 w 127"/>
                  <a:gd name="T23" fmla="*/ 127 h 127"/>
                  <a:gd name="T24" fmla="*/ 62 w 127"/>
                  <a:gd name="T25" fmla="*/ 127 h 127"/>
                  <a:gd name="T26" fmla="*/ 57 w 127"/>
                  <a:gd name="T27" fmla="*/ 119 h 127"/>
                  <a:gd name="T28" fmla="*/ 54 w 127"/>
                  <a:gd name="T29" fmla="*/ 111 h 127"/>
                  <a:gd name="T30" fmla="*/ 46 w 127"/>
                  <a:gd name="T31" fmla="*/ 88 h 127"/>
                  <a:gd name="T32" fmla="*/ 35 w 127"/>
                  <a:gd name="T33" fmla="*/ 88 h 127"/>
                  <a:gd name="T34" fmla="*/ 12 w 127"/>
                  <a:gd name="T35" fmla="*/ 92 h 127"/>
                  <a:gd name="T36" fmla="*/ 0 w 127"/>
                  <a:gd name="T37" fmla="*/ 90 h 127"/>
                  <a:gd name="T38" fmla="*/ 0 w 127"/>
                  <a:gd name="T39" fmla="*/ 88 h 127"/>
                  <a:gd name="T40" fmla="*/ 4 w 127"/>
                  <a:gd name="T41" fmla="*/ 81 h 127"/>
                  <a:gd name="T42" fmla="*/ 11 w 127"/>
                  <a:gd name="T43" fmla="*/ 74 h 127"/>
                  <a:gd name="T44" fmla="*/ 12 w 127"/>
                  <a:gd name="T45" fmla="*/ 71 h 127"/>
                  <a:gd name="T46" fmla="*/ 19 w 127"/>
                  <a:gd name="T47" fmla="*/ 65 h 127"/>
                  <a:gd name="T48" fmla="*/ 23 w 127"/>
                  <a:gd name="T49" fmla="*/ 58 h 127"/>
                  <a:gd name="T50" fmla="*/ 20 w 127"/>
                  <a:gd name="T51" fmla="*/ 42 h 127"/>
                  <a:gd name="T52" fmla="*/ 12 w 127"/>
                  <a:gd name="T53" fmla="*/ 17 h 127"/>
                  <a:gd name="T54" fmla="*/ 12 w 127"/>
                  <a:gd name="T55" fmla="*/ 9 h 127"/>
                  <a:gd name="T56" fmla="*/ 23 w 127"/>
                  <a:gd name="T57" fmla="*/ 5 h 127"/>
                  <a:gd name="T58" fmla="*/ 33 w 127"/>
                  <a:gd name="T59" fmla="*/ 5 h 127"/>
                  <a:gd name="T60" fmla="*/ 53 w 127"/>
                  <a:gd name="T61" fmla="*/ 12 h 127"/>
                  <a:gd name="T62" fmla="*/ 70 w 127"/>
                  <a:gd name="T63" fmla="*/ 15 h 127"/>
                  <a:gd name="T64" fmla="*/ 80 w 127"/>
                  <a:gd name="T65" fmla="*/ 12 h 127"/>
                  <a:gd name="T66" fmla="*/ 88 w 127"/>
                  <a:gd name="T67" fmla="*/ 2 h 127"/>
                  <a:gd name="T68" fmla="*/ 94 w 127"/>
                  <a:gd name="T69" fmla="*/ 1 h 127"/>
                  <a:gd name="T70" fmla="*/ 108 w 127"/>
                  <a:gd name="T71" fmla="*/ 1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7" h="127">
                    <a:moveTo>
                      <a:pt x="114" y="4"/>
                    </a:moveTo>
                    <a:lnTo>
                      <a:pt x="114" y="4"/>
                    </a:lnTo>
                    <a:lnTo>
                      <a:pt x="112" y="13"/>
                    </a:lnTo>
                    <a:lnTo>
                      <a:pt x="111" y="21"/>
                    </a:lnTo>
                    <a:lnTo>
                      <a:pt x="107" y="31"/>
                    </a:lnTo>
                    <a:lnTo>
                      <a:pt x="103" y="39"/>
                    </a:lnTo>
                    <a:lnTo>
                      <a:pt x="112" y="50"/>
                    </a:lnTo>
                    <a:lnTo>
                      <a:pt x="119" y="61"/>
                    </a:lnTo>
                    <a:lnTo>
                      <a:pt x="123" y="66"/>
                    </a:lnTo>
                    <a:lnTo>
                      <a:pt x="126" y="71"/>
                    </a:lnTo>
                    <a:lnTo>
                      <a:pt x="127" y="78"/>
                    </a:lnTo>
                    <a:lnTo>
                      <a:pt x="127" y="85"/>
                    </a:lnTo>
                    <a:lnTo>
                      <a:pt x="125" y="88"/>
                    </a:lnTo>
                    <a:lnTo>
                      <a:pt x="121" y="89"/>
                    </a:lnTo>
                    <a:lnTo>
                      <a:pt x="112" y="90"/>
                    </a:lnTo>
                    <a:lnTo>
                      <a:pt x="103" y="90"/>
                    </a:lnTo>
                    <a:lnTo>
                      <a:pt x="95" y="90"/>
                    </a:lnTo>
                    <a:lnTo>
                      <a:pt x="85" y="98"/>
                    </a:lnTo>
                    <a:lnTo>
                      <a:pt x="79" y="108"/>
                    </a:lnTo>
                    <a:lnTo>
                      <a:pt x="73" y="119"/>
                    </a:lnTo>
                    <a:lnTo>
                      <a:pt x="65" y="127"/>
                    </a:lnTo>
                    <a:lnTo>
                      <a:pt x="62" y="127"/>
                    </a:lnTo>
                    <a:lnTo>
                      <a:pt x="60" y="126"/>
                    </a:lnTo>
                    <a:lnTo>
                      <a:pt x="57" y="119"/>
                    </a:lnTo>
                    <a:lnTo>
                      <a:pt x="54" y="111"/>
                    </a:lnTo>
                    <a:lnTo>
                      <a:pt x="52" y="103"/>
                    </a:lnTo>
                    <a:lnTo>
                      <a:pt x="46" y="88"/>
                    </a:lnTo>
                    <a:lnTo>
                      <a:pt x="35" y="88"/>
                    </a:lnTo>
                    <a:lnTo>
                      <a:pt x="24" y="90"/>
                    </a:lnTo>
                    <a:lnTo>
                      <a:pt x="12" y="92"/>
                    </a:lnTo>
                    <a:lnTo>
                      <a:pt x="7" y="92"/>
                    </a:lnTo>
                    <a:lnTo>
                      <a:pt x="0" y="90"/>
                    </a:lnTo>
                    <a:lnTo>
                      <a:pt x="0" y="88"/>
                    </a:lnTo>
                    <a:lnTo>
                      <a:pt x="0" y="85"/>
                    </a:lnTo>
                    <a:lnTo>
                      <a:pt x="4" y="81"/>
                    </a:lnTo>
                    <a:lnTo>
                      <a:pt x="10" y="77"/>
                    </a:lnTo>
                    <a:lnTo>
                      <a:pt x="11" y="74"/>
                    </a:lnTo>
                    <a:lnTo>
                      <a:pt x="12" y="71"/>
                    </a:lnTo>
                    <a:lnTo>
                      <a:pt x="16" y="69"/>
                    </a:lnTo>
                    <a:lnTo>
                      <a:pt x="19" y="65"/>
                    </a:lnTo>
                    <a:lnTo>
                      <a:pt x="22" y="61"/>
                    </a:lnTo>
                    <a:lnTo>
                      <a:pt x="23" y="58"/>
                    </a:lnTo>
                    <a:lnTo>
                      <a:pt x="22" y="50"/>
                    </a:lnTo>
                    <a:lnTo>
                      <a:pt x="20" y="42"/>
                    </a:lnTo>
                    <a:lnTo>
                      <a:pt x="14" y="25"/>
                    </a:lnTo>
                    <a:lnTo>
                      <a:pt x="12" y="17"/>
                    </a:lnTo>
                    <a:lnTo>
                      <a:pt x="12" y="9"/>
                    </a:lnTo>
                    <a:lnTo>
                      <a:pt x="18" y="6"/>
                    </a:lnTo>
                    <a:lnTo>
                      <a:pt x="23" y="5"/>
                    </a:lnTo>
                    <a:lnTo>
                      <a:pt x="27" y="5"/>
                    </a:lnTo>
                    <a:lnTo>
                      <a:pt x="33" y="5"/>
                    </a:lnTo>
                    <a:lnTo>
                      <a:pt x="42" y="8"/>
                    </a:lnTo>
                    <a:lnTo>
                      <a:pt x="53" y="12"/>
                    </a:lnTo>
                    <a:lnTo>
                      <a:pt x="62" y="15"/>
                    </a:lnTo>
                    <a:lnTo>
                      <a:pt x="70" y="15"/>
                    </a:lnTo>
                    <a:lnTo>
                      <a:pt x="76" y="13"/>
                    </a:lnTo>
                    <a:lnTo>
                      <a:pt x="80" y="12"/>
                    </a:lnTo>
                    <a:lnTo>
                      <a:pt x="84" y="8"/>
                    </a:lnTo>
                    <a:lnTo>
                      <a:pt x="88" y="2"/>
                    </a:lnTo>
                    <a:lnTo>
                      <a:pt x="94" y="1"/>
                    </a:lnTo>
                    <a:lnTo>
                      <a:pt x="102" y="0"/>
                    </a:lnTo>
                    <a:lnTo>
                      <a:pt x="108" y="1"/>
                    </a:lnTo>
                    <a:lnTo>
                      <a:pt x="11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90" name="Freeform 82"/>
              <p:cNvSpPr>
                <a:spLocks/>
              </p:cNvSpPr>
              <p:nvPr/>
            </p:nvSpPr>
            <p:spPr bwMode="auto">
              <a:xfrm>
                <a:off x="4444" y="2090"/>
                <a:ext cx="127" cy="127"/>
              </a:xfrm>
              <a:custGeom>
                <a:avLst/>
                <a:gdLst>
                  <a:gd name="T0" fmla="*/ 114 w 127"/>
                  <a:gd name="T1" fmla="*/ 4 h 127"/>
                  <a:gd name="T2" fmla="*/ 111 w 127"/>
                  <a:gd name="T3" fmla="*/ 21 h 127"/>
                  <a:gd name="T4" fmla="*/ 103 w 127"/>
                  <a:gd name="T5" fmla="*/ 39 h 127"/>
                  <a:gd name="T6" fmla="*/ 112 w 127"/>
                  <a:gd name="T7" fmla="*/ 50 h 127"/>
                  <a:gd name="T8" fmla="*/ 123 w 127"/>
                  <a:gd name="T9" fmla="*/ 66 h 127"/>
                  <a:gd name="T10" fmla="*/ 127 w 127"/>
                  <a:gd name="T11" fmla="*/ 78 h 127"/>
                  <a:gd name="T12" fmla="*/ 127 w 127"/>
                  <a:gd name="T13" fmla="*/ 85 h 127"/>
                  <a:gd name="T14" fmla="*/ 121 w 127"/>
                  <a:gd name="T15" fmla="*/ 89 h 127"/>
                  <a:gd name="T16" fmla="*/ 103 w 127"/>
                  <a:gd name="T17" fmla="*/ 90 h 127"/>
                  <a:gd name="T18" fmla="*/ 95 w 127"/>
                  <a:gd name="T19" fmla="*/ 90 h 127"/>
                  <a:gd name="T20" fmla="*/ 79 w 127"/>
                  <a:gd name="T21" fmla="*/ 108 h 127"/>
                  <a:gd name="T22" fmla="*/ 65 w 127"/>
                  <a:gd name="T23" fmla="*/ 127 h 127"/>
                  <a:gd name="T24" fmla="*/ 62 w 127"/>
                  <a:gd name="T25" fmla="*/ 127 h 127"/>
                  <a:gd name="T26" fmla="*/ 57 w 127"/>
                  <a:gd name="T27" fmla="*/ 119 h 127"/>
                  <a:gd name="T28" fmla="*/ 54 w 127"/>
                  <a:gd name="T29" fmla="*/ 111 h 127"/>
                  <a:gd name="T30" fmla="*/ 46 w 127"/>
                  <a:gd name="T31" fmla="*/ 88 h 127"/>
                  <a:gd name="T32" fmla="*/ 35 w 127"/>
                  <a:gd name="T33" fmla="*/ 88 h 127"/>
                  <a:gd name="T34" fmla="*/ 12 w 127"/>
                  <a:gd name="T35" fmla="*/ 92 h 127"/>
                  <a:gd name="T36" fmla="*/ 0 w 127"/>
                  <a:gd name="T37" fmla="*/ 90 h 127"/>
                  <a:gd name="T38" fmla="*/ 0 w 127"/>
                  <a:gd name="T39" fmla="*/ 88 h 127"/>
                  <a:gd name="T40" fmla="*/ 4 w 127"/>
                  <a:gd name="T41" fmla="*/ 81 h 127"/>
                  <a:gd name="T42" fmla="*/ 11 w 127"/>
                  <a:gd name="T43" fmla="*/ 74 h 127"/>
                  <a:gd name="T44" fmla="*/ 12 w 127"/>
                  <a:gd name="T45" fmla="*/ 71 h 127"/>
                  <a:gd name="T46" fmla="*/ 19 w 127"/>
                  <a:gd name="T47" fmla="*/ 65 h 127"/>
                  <a:gd name="T48" fmla="*/ 23 w 127"/>
                  <a:gd name="T49" fmla="*/ 58 h 127"/>
                  <a:gd name="T50" fmla="*/ 20 w 127"/>
                  <a:gd name="T51" fmla="*/ 42 h 127"/>
                  <a:gd name="T52" fmla="*/ 12 w 127"/>
                  <a:gd name="T53" fmla="*/ 17 h 127"/>
                  <a:gd name="T54" fmla="*/ 12 w 127"/>
                  <a:gd name="T55" fmla="*/ 9 h 127"/>
                  <a:gd name="T56" fmla="*/ 23 w 127"/>
                  <a:gd name="T57" fmla="*/ 5 h 127"/>
                  <a:gd name="T58" fmla="*/ 33 w 127"/>
                  <a:gd name="T59" fmla="*/ 5 h 127"/>
                  <a:gd name="T60" fmla="*/ 53 w 127"/>
                  <a:gd name="T61" fmla="*/ 12 h 127"/>
                  <a:gd name="T62" fmla="*/ 70 w 127"/>
                  <a:gd name="T63" fmla="*/ 15 h 127"/>
                  <a:gd name="T64" fmla="*/ 80 w 127"/>
                  <a:gd name="T65" fmla="*/ 12 h 127"/>
                  <a:gd name="T66" fmla="*/ 88 w 127"/>
                  <a:gd name="T67" fmla="*/ 2 h 127"/>
                  <a:gd name="T68" fmla="*/ 94 w 127"/>
                  <a:gd name="T69" fmla="*/ 1 h 127"/>
                  <a:gd name="T70" fmla="*/ 108 w 127"/>
                  <a:gd name="T71" fmla="*/ 1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7" h="127">
                    <a:moveTo>
                      <a:pt x="114" y="4"/>
                    </a:moveTo>
                    <a:lnTo>
                      <a:pt x="114" y="4"/>
                    </a:lnTo>
                    <a:lnTo>
                      <a:pt x="112" y="13"/>
                    </a:lnTo>
                    <a:lnTo>
                      <a:pt x="111" y="21"/>
                    </a:lnTo>
                    <a:lnTo>
                      <a:pt x="107" y="31"/>
                    </a:lnTo>
                    <a:lnTo>
                      <a:pt x="103" y="39"/>
                    </a:lnTo>
                    <a:lnTo>
                      <a:pt x="112" y="50"/>
                    </a:lnTo>
                    <a:lnTo>
                      <a:pt x="119" y="61"/>
                    </a:lnTo>
                    <a:lnTo>
                      <a:pt x="123" y="66"/>
                    </a:lnTo>
                    <a:lnTo>
                      <a:pt x="126" y="71"/>
                    </a:lnTo>
                    <a:lnTo>
                      <a:pt x="127" y="78"/>
                    </a:lnTo>
                    <a:lnTo>
                      <a:pt x="127" y="85"/>
                    </a:lnTo>
                    <a:lnTo>
                      <a:pt x="125" y="88"/>
                    </a:lnTo>
                    <a:lnTo>
                      <a:pt x="121" y="89"/>
                    </a:lnTo>
                    <a:lnTo>
                      <a:pt x="112" y="90"/>
                    </a:lnTo>
                    <a:lnTo>
                      <a:pt x="103" y="90"/>
                    </a:lnTo>
                    <a:lnTo>
                      <a:pt x="95" y="90"/>
                    </a:lnTo>
                    <a:lnTo>
                      <a:pt x="85" y="98"/>
                    </a:lnTo>
                    <a:lnTo>
                      <a:pt x="79" y="108"/>
                    </a:lnTo>
                    <a:lnTo>
                      <a:pt x="73" y="119"/>
                    </a:lnTo>
                    <a:lnTo>
                      <a:pt x="65" y="127"/>
                    </a:lnTo>
                    <a:lnTo>
                      <a:pt x="62" y="127"/>
                    </a:lnTo>
                    <a:lnTo>
                      <a:pt x="60" y="126"/>
                    </a:lnTo>
                    <a:lnTo>
                      <a:pt x="57" y="119"/>
                    </a:lnTo>
                    <a:lnTo>
                      <a:pt x="54" y="111"/>
                    </a:lnTo>
                    <a:lnTo>
                      <a:pt x="52" y="103"/>
                    </a:lnTo>
                    <a:lnTo>
                      <a:pt x="46" y="88"/>
                    </a:lnTo>
                    <a:lnTo>
                      <a:pt x="35" y="88"/>
                    </a:lnTo>
                    <a:lnTo>
                      <a:pt x="24" y="90"/>
                    </a:lnTo>
                    <a:lnTo>
                      <a:pt x="12" y="92"/>
                    </a:lnTo>
                    <a:lnTo>
                      <a:pt x="7" y="92"/>
                    </a:lnTo>
                    <a:lnTo>
                      <a:pt x="0" y="90"/>
                    </a:lnTo>
                    <a:lnTo>
                      <a:pt x="0" y="88"/>
                    </a:lnTo>
                    <a:lnTo>
                      <a:pt x="0" y="85"/>
                    </a:lnTo>
                    <a:lnTo>
                      <a:pt x="4" y="81"/>
                    </a:lnTo>
                    <a:lnTo>
                      <a:pt x="10" y="77"/>
                    </a:lnTo>
                    <a:lnTo>
                      <a:pt x="11" y="74"/>
                    </a:lnTo>
                    <a:lnTo>
                      <a:pt x="12" y="71"/>
                    </a:lnTo>
                    <a:lnTo>
                      <a:pt x="16" y="69"/>
                    </a:lnTo>
                    <a:lnTo>
                      <a:pt x="19" y="65"/>
                    </a:lnTo>
                    <a:lnTo>
                      <a:pt x="22" y="61"/>
                    </a:lnTo>
                    <a:lnTo>
                      <a:pt x="23" y="58"/>
                    </a:lnTo>
                    <a:lnTo>
                      <a:pt x="22" y="50"/>
                    </a:lnTo>
                    <a:lnTo>
                      <a:pt x="20" y="42"/>
                    </a:lnTo>
                    <a:lnTo>
                      <a:pt x="14" y="25"/>
                    </a:lnTo>
                    <a:lnTo>
                      <a:pt x="12" y="17"/>
                    </a:lnTo>
                    <a:lnTo>
                      <a:pt x="12" y="9"/>
                    </a:lnTo>
                    <a:lnTo>
                      <a:pt x="18" y="6"/>
                    </a:lnTo>
                    <a:lnTo>
                      <a:pt x="23" y="5"/>
                    </a:lnTo>
                    <a:lnTo>
                      <a:pt x="27" y="5"/>
                    </a:lnTo>
                    <a:lnTo>
                      <a:pt x="33" y="5"/>
                    </a:lnTo>
                    <a:lnTo>
                      <a:pt x="42" y="8"/>
                    </a:lnTo>
                    <a:lnTo>
                      <a:pt x="53" y="12"/>
                    </a:lnTo>
                    <a:lnTo>
                      <a:pt x="62" y="15"/>
                    </a:lnTo>
                    <a:lnTo>
                      <a:pt x="70" y="15"/>
                    </a:lnTo>
                    <a:lnTo>
                      <a:pt x="76" y="13"/>
                    </a:lnTo>
                    <a:lnTo>
                      <a:pt x="80" y="12"/>
                    </a:lnTo>
                    <a:lnTo>
                      <a:pt x="84" y="8"/>
                    </a:lnTo>
                    <a:lnTo>
                      <a:pt x="88" y="2"/>
                    </a:lnTo>
                    <a:lnTo>
                      <a:pt x="94" y="1"/>
                    </a:lnTo>
                    <a:lnTo>
                      <a:pt x="102" y="0"/>
                    </a:lnTo>
                    <a:lnTo>
                      <a:pt x="108" y="1"/>
                    </a:lnTo>
                    <a:lnTo>
                      <a:pt x="114"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91" name="Freeform 83"/>
              <p:cNvSpPr>
                <a:spLocks/>
              </p:cNvSpPr>
              <p:nvPr/>
            </p:nvSpPr>
            <p:spPr bwMode="auto">
              <a:xfrm>
                <a:off x="4462" y="2099"/>
                <a:ext cx="101" cy="103"/>
              </a:xfrm>
              <a:custGeom>
                <a:avLst/>
                <a:gdLst>
                  <a:gd name="T0" fmla="*/ 86 w 101"/>
                  <a:gd name="T1" fmla="*/ 0 h 103"/>
                  <a:gd name="T2" fmla="*/ 86 w 101"/>
                  <a:gd name="T3" fmla="*/ 0 h 103"/>
                  <a:gd name="T4" fmla="*/ 84 w 101"/>
                  <a:gd name="T5" fmla="*/ 10 h 103"/>
                  <a:gd name="T6" fmla="*/ 81 w 101"/>
                  <a:gd name="T7" fmla="*/ 18 h 103"/>
                  <a:gd name="T8" fmla="*/ 78 w 101"/>
                  <a:gd name="T9" fmla="*/ 26 h 103"/>
                  <a:gd name="T10" fmla="*/ 77 w 101"/>
                  <a:gd name="T11" fmla="*/ 34 h 103"/>
                  <a:gd name="T12" fmla="*/ 77 w 101"/>
                  <a:gd name="T13" fmla="*/ 34 h 103"/>
                  <a:gd name="T14" fmla="*/ 82 w 101"/>
                  <a:gd name="T15" fmla="*/ 43 h 103"/>
                  <a:gd name="T16" fmla="*/ 90 w 101"/>
                  <a:gd name="T17" fmla="*/ 52 h 103"/>
                  <a:gd name="T18" fmla="*/ 96 w 101"/>
                  <a:gd name="T19" fmla="*/ 61 h 103"/>
                  <a:gd name="T20" fmla="*/ 101 w 101"/>
                  <a:gd name="T21" fmla="*/ 71 h 103"/>
                  <a:gd name="T22" fmla="*/ 70 w 101"/>
                  <a:gd name="T23" fmla="*/ 73 h 103"/>
                  <a:gd name="T24" fmla="*/ 47 w 101"/>
                  <a:gd name="T25" fmla="*/ 103 h 103"/>
                  <a:gd name="T26" fmla="*/ 47 w 101"/>
                  <a:gd name="T27" fmla="*/ 103 h 103"/>
                  <a:gd name="T28" fmla="*/ 44 w 101"/>
                  <a:gd name="T29" fmla="*/ 94 h 103"/>
                  <a:gd name="T30" fmla="*/ 40 w 101"/>
                  <a:gd name="T31" fmla="*/ 84 h 103"/>
                  <a:gd name="T32" fmla="*/ 38 w 101"/>
                  <a:gd name="T33" fmla="*/ 76 h 103"/>
                  <a:gd name="T34" fmla="*/ 32 w 101"/>
                  <a:gd name="T35" fmla="*/ 68 h 103"/>
                  <a:gd name="T36" fmla="*/ 32 w 101"/>
                  <a:gd name="T37" fmla="*/ 68 h 103"/>
                  <a:gd name="T38" fmla="*/ 24 w 101"/>
                  <a:gd name="T39" fmla="*/ 69 h 103"/>
                  <a:gd name="T40" fmla="*/ 16 w 101"/>
                  <a:gd name="T41" fmla="*/ 71 h 103"/>
                  <a:gd name="T42" fmla="*/ 8 w 101"/>
                  <a:gd name="T43" fmla="*/ 72 h 103"/>
                  <a:gd name="T44" fmla="*/ 0 w 101"/>
                  <a:gd name="T45" fmla="*/ 73 h 103"/>
                  <a:gd name="T46" fmla="*/ 0 w 101"/>
                  <a:gd name="T47" fmla="*/ 73 h 103"/>
                  <a:gd name="T48" fmla="*/ 4 w 101"/>
                  <a:gd name="T49" fmla="*/ 65 h 103"/>
                  <a:gd name="T50" fmla="*/ 6 w 101"/>
                  <a:gd name="T51" fmla="*/ 61 h 103"/>
                  <a:gd name="T52" fmla="*/ 9 w 101"/>
                  <a:gd name="T53" fmla="*/ 58 h 103"/>
                  <a:gd name="T54" fmla="*/ 9 w 101"/>
                  <a:gd name="T55" fmla="*/ 58 h 103"/>
                  <a:gd name="T56" fmla="*/ 10 w 101"/>
                  <a:gd name="T57" fmla="*/ 61 h 103"/>
                  <a:gd name="T58" fmla="*/ 12 w 101"/>
                  <a:gd name="T59" fmla="*/ 62 h 103"/>
                  <a:gd name="T60" fmla="*/ 17 w 101"/>
                  <a:gd name="T61" fmla="*/ 64 h 103"/>
                  <a:gd name="T62" fmla="*/ 23 w 101"/>
                  <a:gd name="T63" fmla="*/ 64 h 103"/>
                  <a:gd name="T64" fmla="*/ 28 w 101"/>
                  <a:gd name="T65" fmla="*/ 62 h 103"/>
                  <a:gd name="T66" fmla="*/ 28 w 101"/>
                  <a:gd name="T67" fmla="*/ 62 h 103"/>
                  <a:gd name="T68" fmla="*/ 32 w 101"/>
                  <a:gd name="T69" fmla="*/ 61 h 103"/>
                  <a:gd name="T70" fmla="*/ 35 w 101"/>
                  <a:gd name="T71" fmla="*/ 58 h 103"/>
                  <a:gd name="T72" fmla="*/ 35 w 101"/>
                  <a:gd name="T73" fmla="*/ 58 h 103"/>
                  <a:gd name="T74" fmla="*/ 35 w 101"/>
                  <a:gd name="T75" fmla="*/ 54 h 103"/>
                  <a:gd name="T76" fmla="*/ 35 w 101"/>
                  <a:gd name="T77" fmla="*/ 50 h 103"/>
                  <a:gd name="T78" fmla="*/ 32 w 101"/>
                  <a:gd name="T79" fmla="*/ 45 h 103"/>
                  <a:gd name="T80" fmla="*/ 28 w 101"/>
                  <a:gd name="T81" fmla="*/ 39 h 103"/>
                  <a:gd name="T82" fmla="*/ 21 w 101"/>
                  <a:gd name="T83" fmla="*/ 37 h 103"/>
                  <a:gd name="T84" fmla="*/ 21 w 101"/>
                  <a:gd name="T85" fmla="*/ 37 h 103"/>
                  <a:gd name="T86" fmla="*/ 16 w 101"/>
                  <a:gd name="T87" fmla="*/ 38 h 103"/>
                  <a:gd name="T88" fmla="*/ 13 w 101"/>
                  <a:gd name="T89" fmla="*/ 37 h 103"/>
                  <a:gd name="T90" fmla="*/ 10 w 101"/>
                  <a:gd name="T91" fmla="*/ 33 h 103"/>
                  <a:gd name="T92" fmla="*/ 9 w 101"/>
                  <a:gd name="T93" fmla="*/ 29 h 103"/>
                  <a:gd name="T94" fmla="*/ 8 w 101"/>
                  <a:gd name="T95" fmla="*/ 18 h 103"/>
                  <a:gd name="T96" fmla="*/ 6 w 101"/>
                  <a:gd name="T97" fmla="*/ 14 h 103"/>
                  <a:gd name="T98" fmla="*/ 5 w 101"/>
                  <a:gd name="T99" fmla="*/ 10 h 103"/>
                  <a:gd name="T100" fmla="*/ 5 w 101"/>
                  <a:gd name="T101" fmla="*/ 7 h 103"/>
                  <a:gd name="T102" fmla="*/ 5 w 101"/>
                  <a:gd name="T103" fmla="*/ 7 h 103"/>
                  <a:gd name="T104" fmla="*/ 12 w 101"/>
                  <a:gd name="T105" fmla="*/ 7 h 103"/>
                  <a:gd name="T106" fmla="*/ 17 w 101"/>
                  <a:gd name="T107" fmla="*/ 7 h 103"/>
                  <a:gd name="T108" fmla="*/ 31 w 101"/>
                  <a:gd name="T109" fmla="*/ 11 h 103"/>
                  <a:gd name="T110" fmla="*/ 43 w 101"/>
                  <a:gd name="T111" fmla="*/ 15 h 103"/>
                  <a:gd name="T112" fmla="*/ 57 w 101"/>
                  <a:gd name="T113" fmla="*/ 18 h 103"/>
                  <a:gd name="T114" fmla="*/ 57 w 101"/>
                  <a:gd name="T115" fmla="*/ 18 h 103"/>
                  <a:gd name="T116" fmla="*/ 62 w 101"/>
                  <a:gd name="T117" fmla="*/ 11 h 103"/>
                  <a:gd name="T118" fmla="*/ 69 w 101"/>
                  <a:gd name="T119" fmla="*/ 4 h 103"/>
                  <a:gd name="T120" fmla="*/ 77 w 101"/>
                  <a:gd name="T121" fmla="*/ 1 h 103"/>
                  <a:gd name="T122" fmla="*/ 82 w 101"/>
                  <a:gd name="T123" fmla="*/ 0 h 103"/>
                  <a:gd name="T124" fmla="*/ 86 w 101"/>
                  <a:gd name="T125" fmla="*/ 0 h 1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1" h="103">
                    <a:moveTo>
                      <a:pt x="86" y="0"/>
                    </a:moveTo>
                    <a:lnTo>
                      <a:pt x="86" y="0"/>
                    </a:lnTo>
                    <a:lnTo>
                      <a:pt x="84" y="10"/>
                    </a:lnTo>
                    <a:lnTo>
                      <a:pt x="81" y="18"/>
                    </a:lnTo>
                    <a:lnTo>
                      <a:pt x="78" y="26"/>
                    </a:lnTo>
                    <a:lnTo>
                      <a:pt x="77" y="34"/>
                    </a:lnTo>
                    <a:lnTo>
                      <a:pt x="82" y="43"/>
                    </a:lnTo>
                    <a:lnTo>
                      <a:pt x="90" y="52"/>
                    </a:lnTo>
                    <a:lnTo>
                      <a:pt x="96" y="61"/>
                    </a:lnTo>
                    <a:lnTo>
                      <a:pt x="101" y="71"/>
                    </a:lnTo>
                    <a:lnTo>
                      <a:pt x="70" y="73"/>
                    </a:lnTo>
                    <a:lnTo>
                      <a:pt x="47" y="103"/>
                    </a:lnTo>
                    <a:lnTo>
                      <a:pt x="44" y="94"/>
                    </a:lnTo>
                    <a:lnTo>
                      <a:pt x="40" y="84"/>
                    </a:lnTo>
                    <a:lnTo>
                      <a:pt x="38" y="76"/>
                    </a:lnTo>
                    <a:lnTo>
                      <a:pt x="32" y="68"/>
                    </a:lnTo>
                    <a:lnTo>
                      <a:pt x="24" y="69"/>
                    </a:lnTo>
                    <a:lnTo>
                      <a:pt x="16" y="71"/>
                    </a:lnTo>
                    <a:lnTo>
                      <a:pt x="8" y="72"/>
                    </a:lnTo>
                    <a:lnTo>
                      <a:pt x="0" y="73"/>
                    </a:lnTo>
                    <a:lnTo>
                      <a:pt x="4" y="65"/>
                    </a:lnTo>
                    <a:lnTo>
                      <a:pt x="6" y="61"/>
                    </a:lnTo>
                    <a:lnTo>
                      <a:pt x="9" y="58"/>
                    </a:lnTo>
                    <a:lnTo>
                      <a:pt x="10" y="61"/>
                    </a:lnTo>
                    <a:lnTo>
                      <a:pt x="12" y="62"/>
                    </a:lnTo>
                    <a:lnTo>
                      <a:pt x="17" y="64"/>
                    </a:lnTo>
                    <a:lnTo>
                      <a:pt x="23" y="64"/>
                    </a:lnTo>
                    <a:lnTo>
                      <a:pt x="28" y="62"/>
                    </a:lnTo>
                    <a:lnTo>
                      <a:pt x="32" y="61"/>
                    </a:lnTo>
                    <a:lnTo>
                      <a:pt x="35" y="58"/>
                    </a:lnTo>
                    <a:lnTo>
                      <a:pt x="35" y="54"/>
                    </a:lnTo>
                    <a:lnTo>
                      <a:pt x="35" y="50"/>
                    </a:lnTo>
                    <a:lnTo>
                      <a:pt x="32" y="45"/>
                    </a:lnTo>
                    <a:lnTo>
                      <a:pt x="28" y="39"/>
                    </a:lnTo>
                    <a:lnTo>
                      <a:pt x="21" y="37"/>
                    </a:lnTo>
                    <a:lnTo>
                      <a:pt x="16" y="38"/>
                    </a:lnTo>
                    <a:lnTo>
                      <a:pt x="13" y="37"/>
                    </a:lnTo>
                    <a:lnTo>
                      <a:pt x="10" y="33"/>
                    </a:lnTo>
                    <a:lnTo>
                      <a:pt x="9" y="29"/>
                    </a:lnTo>
                    <a:lnTo>
                      <a:pt x="8" y="18"/>
                    </a:lnTo>
                    <a:lnTo>
                      <a:pt x="6" y="14"/>
                    </a:lnTo>
                    <a:lnTo>
                      <a:pt x="5" y="10"/>
                    </a:lnTo>
                    <a:lnTo>
                      <a:pt x="5" y="7"/>
                    </a:lnTo>
                    <a:lnTo>
                      <a:pt x="12" y="7"/>
                    </a:lnTo>
                    <a:lnTo>
                      <a:pt x="17" y="7"/>
                    </a:lnTo>
                    <a:lnTo>
                      <a:pt x="31" y="11"/>
                    </a:lnTo>
                    <a:lnTo>
                      <a:pt x="43" y="15"/>
                    </a:lnTo>
                    <a:lnTo>
                      <a:pt x="57" y="18"/>
                    </a:lnTo>
                    <a:lnTo>
                      <a:pt x="62" y="11"/>
                    </a:lnTo>
                    <a:lnTo>
                      <a:pt x="69" y="4"/>
                    </a:lnTo>
                    <a:lnTo>
                      <a:pt x="77" y="1"/>
                    </a:lnTo>
                    <a:lnTo>
                      <a:pt x="82" y="0"/>
                    </a:lnTo>
                    <a:lnTo>
                      <a:pt x="86" y="0"/>
                    </a:lnTo>
                    <a:close/>
                  </a:path>
                </a:pathLst>
              </a:custGeom>
              <a:solidFill>
                <a:srgbClr val="FFE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92" name="Freeform 84"/>
              <p:cNvSpPr>
                <a:spLocks/>
              </p:cNvSpPr>
              <p:nvPr/>
            </p:nvSpPr>
            <p:spPr bwMode="auto">
              <a:xfrm>
                <a:off x="4462" y="2099"/>
                <a:ext cx="101" cy="103"/>
              </a:xfrm>
              <a:custGeom>
                <a:avLst/>
                <a:gdLst>
                  <a:gd name="T0" fmla="*/ 86 w 101"/>
                  <a:gd name="T1" fmla="*/ 0 h 103"/>
                  <a:gd name="T2" fmla="*/ 86 w 101"/>
                  <a:gd name="T3" fmla="*/ 0 h 103"/>
                  <a:gd name="T4" fmla="*/ 84 w 101"/>
                  <a:gd name="T5" fmla="*/ 10 h 103"/>
                  <a:gd name="T6" fmla="*/ 81 w 101"/>
                  <a:gd name="T7" fmla="*/ 18 h 103"/>
                  <a:gd name="T8" fmla="*/ 78 w 101"/>
                  <a:gd name="T9" fmla="*/ 26 h 103"/>
                  <a:gd name="T10" fmla="*/ 77 w 101"/>
                  <a:gd name="T11" fmla="*/ 34 h 103"/>
                  <a:gd name="T12" fmla="*/ 77 w 101"/>
                  <a:gd name="T13" fmla="*/ 34 h 103"/>
                  <a:gd name="T14" fmla="*/ 82 w 101"/>
                  <a:gd name="T15" fmla="*/ 43 h 103"/>
                  <a:gd name="T16" fmla="*/ 90 w 101"/>
                  <a:gd name="T17" fmla="*/ 52 h 103"/>
                  <a:gd name="T18" fmla="*/ 96 w 101"/>
                  <a:gd name="T19" fmla="*/ 61 h 103"/>
                  <a:gd name="T20" fmla="*/ 101 w 101"/>
                  <a:gd name="T21" fmla="*/ 71 h 103"/>
                  <a:gd name="T22" fmla="*/ 70 w 101"/>
                  <a:gd name="T23" fmla="*/ 73 h 103"/>
                  <a:gd name="T24" fmla="*/ 47 w 101"/>
                  <a:gd name="T25" fmla="*/ 103 h 103"/>
                  <a:gd name="T26" fmla="*/ 47 w 101"/>
                  <a:gd name="T27" fmla="*/ 103 h 103"/>
                  <a:gd name="T28" fmla="*/ 44 w 101"/>
                  <a:gd name="T29" fmla="*/ 94 h 103"/>
                  <a:gd name="T30" fmla="*/ 40 w 101"/>
                  <a:gd name="T31" fmla="*/ 84 h 103"/>
                  <a:gd name="T32" fmla="*/ 38 w 101"/>
                  <a:gd name="T33" fmla="*/ 76 h 103"/>
                  <a:gd name="T34" fmla="*/ 32 w 101"/>
                  <a:gd name="T35" fmla="*/ 68 h 103"/>
                  <a:gd name="T36" fmla="*/ 32 w 101"/>
                  <a:gd name="T37" fmla="*/ 68 h 103"/>
                  <a:gd name="T38" fmla="*/ 24 w 101"/>
                  <a:gd name="T39" fmla="*/ 69 h 103"/>
                  <a:gd name="T40" fmla="*/ 16 w 101"/>
                  <a:gd name="T41" fmla="*/ 71 h 103"/>
                  <a:gd name="T42" fmla="*/ 8 w 101"/>
                  <a:gd name="T43" fmla="*/ 72 h 103"/>
                  <a:gd name="T44" fmla="*/ 0 w 101"/>
                  <a:gd name="T45" fmla="*/ 73 h 103"/>
                  <a:gd name="T46" fmla="*/ 0 w 101"/>
                  <a:gd name="T47" fmla="*/ 73 h 103"/>
                  <a:gd name="T48" fmla="*/ 4 w 101"/>
                  <a:gd name="T49" fmla="*/ 65 h 103"/>
                  <a:gd name="T50" fmla="*/ 6 w 101"/>
                  <a:gd name="T51" fmla="*/ 61 h 103"/>
                  <a:gd name="T52" fmla="*/ 9 w 101"/>
                  <a:gd name="T53" fmla="*/ 58 h 103"/>
                  <a:gd name="T54" fmla="*/ 9 w 101"/>
                  <a:gd name="T55" fmla="*/ 58 h 103"/>
                  <a:gd name="T56" fmla="*/ 10 w 101"/>
                  <a:gd name="T57" fmla="*/ 61 h 103"/>
                  <a:gd name="T58" fmla="*/ 12 w 101"/>
                  <a:gd name="T59" fmla="*/ 62 h 103"/>
                  <a:gd name="T60" fmla="*/ 17 w 101"/>
                  <a:gd name="T61" fmla="*/ 64 h 103"/>
                  <a:gd name="T62" fmla="*/ 23 w 101"/>
                  <a:gd name="T63" fmla="*/ 64 h 103"/>
                  <a:gd name="T64" fmla="*/ 28 w 101"/>
                  <a:gd name="T65" fmla="*/ 62 h 103"/>
                  <a:gd name="T66" fmla="*/ 28 w 101"/>
                  <a:gd name="T67" fmla="*/ 62 h 103"/>
                  <a:gd name="T68" fmla="*/ 32 w 101"/>
                  <a:gd name="T69" fmla="*/ 61 h 103"/>
                  <a:gd name="T70" fmla="*/ 35 w 101"/>
                  <a:gd name="T71" fmla="*/ 58 h 103"/>
                  <a:gd name="T72" fmla="*/ 35 w 101"/>
                  <a:gd name="T73" fmla="*/ 58 h 103"/>
                  <a:gd name="T74" fmla="*/ 35 w 101"/>
                  <a:gd name="T75" fmla="*/ 54 h 103"/>
                  <a:gd name="T76" fmla="*/ 35 w 101"/>
                  <a:gd name="T77" fmla="*/ 50 h 103"/>
                  <a:gd name="T78" fmla="*/ 32 w 101"/>
                  <a:gd name="T79" fmla="*/ 45 h 103"/>
                  <a:gd name="T80" fmla="*/ 28 w 101"/>
                  <a:gd name="T81" fmla="*/ 39 h 103"/>
                  <a:gd name="T82" fmla="*/ 21 w 101"/>
                  <a:gd name="T83" fmla="*/ 37 h 103"/>
                  <a:gd name="T84" fmla="*/ 21 w 101"/>
                  <a:gd name="T85" fmla="*/ 37 h 103"/>
                  <a:gd name="T86" fmla="*/ 16 w 101"/>
                  <a:gd name="T87" fmla="*/ 38 h 103"/>
                  <a:gd name="T88" fmla="*/ 13 w 101"/>
                  <a:gd name="T89" fmla="*/ 37 h 103"/>
                  <a:gd name="T90" fmla="*/ 10 w 101"/>
                  <a:gd name="T91" fmla="*/ 33 h 103"/>
                  <a:gd name="T92" fmla="*/ 9 w 101"/>
                  <a:gd name="T93" fmla="*/ 29 h 103"/>
                  <a:gd name="T94" fmla="*/ 8 w 101"/>
                  <a:gd name="T95" fmla="*/ 18 h 103"/>
                  <a:gd name="T96" fmla="*/ 6 w 101"/>
                  <a:gd name="T97" fmla="*/ 14 h 103"/>
                  <a:gd name="T98" fmla="*/ 5 w 101"/>
                  <a:gd name="T99" fmla="*/ 10 h 103"/>
                  <a:gd name="T100" fmla="*/ 5 w 101"/>
                  <a:gd name="T101" fmla="*/ 7 h 103"/>
                  <a:gd name="T102" fmla="*/ 5 w 101"/>
                  <a:gd name="T103" fmla="*/ 7 h 103"/>
                  <a:gd name="T104" fmla="*/ 12 w 101"/>
                  <a:gd name="T105" fmla="*/ 7 h 103"/>
                  <a:gd name="T106" fmla="*/ 17 w 101"/>
                  <a:gd name="T107" fmla="*/ 7 h 103"/>
                  <a:gd name="T108" fmla="*/ 31 w 101"/>
                  <a:gd name="T109" fmla="*/ 11 h 103"/>
                  <a:gd name="T110" fmla="*/ 43 w 101"/>
                  <a:gd name="T111" fmla="*/ 15 h 103"/>
                  <a:gd name="T112" fmla="*/ 57 w 101"/>
                  <a:gd name="T113" fmla="*/ 18 h 103"/>
                  <a:gd name="T114" fmla="*/ 57 w 101"/>
                  <a:gd name="T115" fmla="*/ 18 h 103"/>
                  <a:gd name="T116" fmla="*/ 62 w 101"/>
                  <a:gd name="T117" fmla="*/ 11 h 103"/>
                  <a:gd name="T118" fmla="*/ 69 w 101"/>
                  <a:gd name="T119" fmla="*/ 4 h 103"/>
                  <a:gd name="T120" fmla="*/ 77 w 101"/>
                  <a:gd name="T121" fmla="*/ 1 h 103"/>
                  <a:gd name="T122" fmla="*/ 82 w 101"/>
                  <a:gd name="T123" fmla="*/ 0 h 103"/>
                  <a:gd name="T124" fmla="*/ 86 w 101"/>
                  <a:gd name="T125" fmla="*/ 0 h 1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1" h="103">
                    <a:moveTo>
                      <a:pt x="86" y="0"/>
                    </a:moveTo>
                    <a:lnTo>
                      <a:pt x="86" y="0"/>
                    </a:lnTo>
                    <a:lnTo>
                      <a:pt x="84" y="10"/>
                    </a:lnTo>
                    <a:lnTo>
                      <a:pt x="81" y="18"/>
                    </a:lnTo>
                    <a:lnTo>
                      <a:pt x="78" y="26"/>
                    </a:lnTo>
                    <a:lnTo>
                      <a:pt x="77" y="34"/>
                    </a:lnTo>
                    <a:lnTo>
                      <a:pt x="82" y="43"/>
                    </a:lnTo>
                    <a:lnTo>
                      <a:pt x="90" y="52"/>
                    </a:lnTo>
                    <a:lnTo>
                      <a:pt x="96" y="61"/>
                    </a:lnTo>
                    <a:lnTo>
                      <a:pt x="101" y="71"/>
                    </a:lnTo>
                    <a:lnTo>
                      <a:pt x="70" y="73"/>
                    </a:lnTo>
                    <a:lnTo>
                      <a:pt x="47" y="103"/>
                    </a:lnTo>
                    <a:lnTo>
                      <a:pt x="44" y="94"/>
                    </a:lnTo>
                    <a:lnTo>
                      <a:pt x="40" y="84"/>
                    </a:lnTo>
                    <a:lnTo>
                      <a:pt x="38" y="76"/>
                    </a:lnTo>
                    <a:lnTo>
                      <a:pt x="32" y="68"/>
                    </a:lnTo>
                    <a:lnTo>
                      <a:pt x="24" y="69"/>
                    </a:lnTo>
                    <a:lnTo>
                      <a:pt x="16" y="71"/>
                    </a:lnTo>
                    <a:lnTo>
                      <a:pt x="8" y="72"/>
                    </a:lnTo>
                    <a:lnTo>
                      <a:pt x="0" y="73"/>
                    </a:lnTo>
                    <a:lnTo>
                      <a:pt x="4" y="65"/>
                    </a:lnTo>
                    <a:lnTo>
                      <a:pt x="6" y="61"/>
                    </a:lnTo>
                    <a:lnTo>
                      <a:pt x="9" y="58"/>
                    </a:lnTo>
                    <a:lnTo>
                      <a:pt x="10" y="61"/>
                    </a:lnTo>
                    <a:lnTo>
                      <a:pt x="12" y="62"/>
                    </a:lnTo>
                    <a:lnTo>
                      <a:pt x="17" y="64"/>
                    </a:lnTo>
                    <a:lnTo>
                      <a:pt x="23" y="64"/>
                    </a:lnTo>
                    <a:lnTo>
                      <a:pt x="28" y="62"/>
                    </a:lnTo>
                    <a:lnTo>
                      <a:pt x="32" y="61"/>
                    </a:lnTo>
                    <a:lnTo>
                      <a:pt x="35" y="58"/>
                    </a:lnTo>
                    <a:lnTo>
                      <a:pt x="35" y="54"/>
                    </a:lnTo>
                    <a:lnTo>
                      <a:pt x="35" y="50"/>
                    </a:lnTo>
                    <a:lnTo>
                      <a:pt x="32" y="45"/>
                    </a:lnTo>
                    <a:lnTo>
                      <a:pt x="28" y="39"/>
                    </a:lnTo>
                    <a:lnTo>
                      <a:pt x="21" y="37"/>
                    </a:lnTo>
                    <a:lnTo>
                      <a:pt x="16" y="38"/>
                    </a:lnTo>
                    <a:lnTo>
                      <a:pt x="13" y="37"/>
                    </a:lnTo>
                    <a:lnTo>
                      <a:pt x="10" y="33"/>
                    </a:lnTo>
                    <a:lnTo>
                      <a:pt x="9" y="29"/>
                    </a:lnTo>
                    <a:lnTo>
                      <a:pt x="8" y="18"/>
                    </a:lnTo>
                    <a:lnTo>
                      <a:pt x="6" y="14"/>
                    </a:lnTo>
                    <a:lnTo>
                      <a:pt x="5" y="10"/>
                    </a:lnTo>
                    <a:lnTo>
                      <a:pt x="5" y="7"/>
                    </a:lnTo>
                    <a:lnTo>
                      <a:pt x="12" y="7"/>
                    </a:lnTo>
                    <a:lnTo>
                      <a:pt x="17" y="7"/>
                    </a:lnTo>
                    <a:lnTo>
                      <a:pt x="31" y="11"/>
                    </a:lnTo>
                    <a:lnTo>
                      <a:pt x="43" y="15"/>
                    </a:lnTo>
                    <a:lnTo>
                      <a:pt x="57" y="18"/>
                    </a:lnTo>
                    <a:lnTo>
                      <a:pt x="62" y="11"/>
                    </a:lnTo>
                    <a:lnTo>
                      <a:pt x="69" y="4"/>
                    </a:lnTo>
                    <a:lnTo>
                      <a:pt x="77" y="1"/>
                    </a:lnTo>
                    <a:lnTo>
                      <a:pt x="82" y="0"/>
                    </a:lnTo>
                    <a:lnTo>
                      <a:pt x="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93" name="Freeform 85"/>
              <p:cNvSpPr>
                <a:spLocks/>
              </p:cNvSpPr>
              <p:nvPr/>
            </p:nvSpPr>
            <p:spPr bwMode="auto">
              <a:xfrm>
                <a:off x="3469" y="2103"/>
                <a:ext cx="252" cy="677"/>
              </a:xfrm>
              <a:custGeom>
                <a:avLst/>
                <a:gdLst>
                  <a:gd name="T0" fmla="*/ 95 w 252"/>
                  <a:gd name="T1" fmla="*/ 45 h 677"/>
                  <a:gd name="T2" fmla="*/ 93 w 252"/>
                  <a:gd name="T3" fmla="*/ 95 h 677"/>
                  <a:gd name="T4" fmla="*/ 100 w 252"/>
                  <a:gd name="T5" fmla="*/ 145 h 677"/>
                  <a:gd name="T6" fmla="*/ 103 w 252"/>
                  <a:gd name="T7" fmla="*/ 161 h 677"/>
                  <a:gd name="T8" fmla="*/ 113 w 252"/>
                  <a:gd name="T9" fmla="*/ 192 h 677"/>
                  <a:gd name="T10" fmla="*/ 126 w 252"/>
                  <a:gd name="T11" fmla="*/ 224 h 677"/>
                  <a:gd name="T12" fmla="*/ 143 w 252"/>
                  <a:gd name="T13" fmla="*/ 253 h 677"/>
                  <a:gd name="T14" fmla="*/ 173 w 252"/>
                  <a:gd name="T15" fmla="*/ 294 h 677"/>
                  <a:gd name="T16" fmla="*/ 223 w 252"/>
                  <a:gd name="T17" fmla="*/ 343 h 677"/>
                  <a:gd name="T18" fmla="*/ 252 w 252"/>
                  <a:gd name="T19" fmla="*/ 365 h 677"/>
                  <a:gd name="T20" fmla="*/ 233 w 252"/>
                  <a:gd name="T21" fmla="*/ 385 h 677"/>
                  <a:gd name="T22" fmla="*/ 218 w 252"/>
                  <a:gd name="T23" fmla="*/ 407 h 677"/>
                  <a:gd name="T24" fmla="*/ 207 w 252"/>
                  <a:gd name="T25" fmla="*/ 430 h 677"/>
                  <a:gd name="T26" fmla="*/ 192 w 252"/>
                  <a:gd name="T27" fmla="*/ 478 h 677"/>
                  <a:gd name="T28" fmla="*/ 188 w 252"/>
                  <a:gd name="T29" fmla="*/ 531 h 677"/>
                  <a:gd name="T30" fmla="*/ 189 w 252"/>
                  <a:gd name="T31" fmla="*/ 560 h 677"/>
                  <a:gd name="T32" fmla="*/ 189 w 252"/>
                  <a:gd name="T33" fmla="*/ 585 h 677"/>
                  <a:gd name="T34" fmla="*/ 185 w 252"/>
                  <a:gd name="T35" fmla="*/ 610 h 677"/>
                  <a:gd name="T36" fmla="*/ 176 w 252"/>
                  <a:gd name="T37" fmla="*/ 631 h 677"/>
                  <a:gd name="T38" fmla="*/ 162 w 252"/>
                  <a:gd name="T39" fmla="*/ 652 h 677"/>
                  <a:gd name="T40" fmla="*/ 154 w 252"/>
                  <a:gd name="T41" fmla="*/ 658 h 677"/>
                  <a:gd name="T42" fmla="*/ 138 w 252"/>
                  <a:gd name="T43" fmla="*/ 669 h 677"/>
                  <a:gd name="T44" fmla="*/ 119 w 252"/>
                  <a:gd name="T45" fmla="*/ 675 h 677"/>
                  <a:gd name="T46" fmla="*/ 88 w 252"/>
                  <a:gd name="T47" fmla="*/ 677 h 677"/>
                  <a:gd name="T48" fmla="*/ 47 w 252"/>
                  <a:gd name="T49" fmla="*/ 671 h 677"/>
                  <a:gd name="T50" fmla="*/ 11 w 252"/>
                  <a:gd name="T51" fmla="*/ 660 h 677"/>
                  <a:gd name="T52" fmla="*/ 8 w 252"/>
                  <a:gd name="T53" fmla="*/ 642 h 677"/>
                  <a:gd name="T54" fmla="*/ 4 w 252"/>
                  <a:gd name="T55" fmla="*/ 350 h 677"/>
                  <a:gd name="T56" fmla="*/ 2 w 252"/>
                  <a:gd name="T57" fmla="*/ 0 h 677"/>
                  <a:gd name="T58" fmla="*/ 12 w 252"/>
                  <a:gd name="T59" fmla="*/ 8 h 677"/>
                  <a:gd name="T60" fmla="*/ 47 w 252"/>
                  <a:gd name="T61" fmla="*/ 27 h 677"/>
                  <a:gd name="T62" fmla="*/ 95 w 252"/>
                  <a:gd name="T63" fmla="*/ 45 h 6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2" h="677">
                    <a:moveTo>
                      <a:pt x="95" y="45"/>
                    </a:moveTo>
                    <a:lnTo>
                      <a:pt x="95" y="45"/>
                    </a:lnTo>
                    <a:lnTo>
                      <a:pt x="93" y="69"/>
                    </a:lnTo>
                    <a:lnTo>
                      <a:pt x="93" y="95"/>
                    </a:lnTo>
                    <a:lnTo>
                      <a:pt x="95" y="119"/>
                    </a:lnTo>
                    <a:lnTo>
                      <a:pt x="100" y="145"/>
                    </a:lnTo>
                    <a:lnTo>
                      <a:pt x="103" y="161"/>
                    </a:lnTo>
                    <a:lnTo>
                      <a:pt x="108" y="178"/>
                    </a:lnTo>
                    <a:lnTo>
                      <a:pt x="113" y="192"/>
                    </a:lnTo>
                    <a:lnTo>
                      <a:pt x="119" y="209"/>
                    </a:lnTo>
                    <a:lnTo>
                      <a:pt x="126" y="224"/>
                    </a:lnTo>
                    <a:lnTo>
                      <a:pt x="134" y="239"/>
                    </a:lnTo>
                    <a:lnTo>
                      <a:pt x="143" y="253"/>
                    </a:lnTo>
                    <a:lnTo>
                      <a:pt x="153" y="267"/>
                    </a:lnTo>
                    <a:lnTo>
                      <a:pt x="173" y="294"/>
                    </a:lnTo>
                    <a:lnTo>
                      <a:pt x="197" y="320"/>
                    </a:lnTo>
                    <a:lnTo>
                      <a:pt x="223" y="343"/>
                    </a:lnTo>
                    <a:lnTo>
                      <a:pt x="252" y="365"/>
                    </a:lnTo>
                    <a:lnTo>
                      <a:pt x="242" y="374"/>
                    </a:lnTo>
                    <a:lnTo>
                      <a:pt x="233" y="385"/>
                    </a:lnTo>
                    <a:lnTo>
                      <a:pt x="226" y="396"/>
                    </a:lnTo>
                    <a:lnTo>
                      <a:pt x="218" y="407"/>
                    </a:lnTo>
                    <a:lnTo>
                      <a:pt x="212" y="417"/>
                    </a:lnTo>
                    <a:lnTo>
                      <a:pt x="207" y="430"/>
                    </a:lnTo>
                    <a:lnTo>
                      <a:pt x="197" y="453"/>
                    </a:lnTo>
                    <a:lnTo>
                      <a:pt x="192" y="478"/>
                    </a:lnTo>
                    <a:lnTo>
                      <a:pt x="188" y="504"/>
                    </a:lnTo>
                    <a:lnTo>
                      <a:pt x="188" y="531"/>
                    </a:lnTo>
                    <a:lnTo>
                      <a:pt x="189" y="560"/>
                    </a:lnTo>
                    <a:lnTo>
                      <a:pt x="189" y="572"/>
                    </a:lnTo>
                    <a:lnTo>
                      <a:pt x="189" y="585"/>
                    </a:lnTo>
                    <a:lnTo>
                      <a:pt x="188" y="598"/>
                    </a:lnTo>
                    <a:lnTo>
                      <a:pt x="185" y="610"/>
                    </a:lnTo>
                    <a:lnTo>
                      <a:pt x="181" y="621"/>
                    </a:lnTo>
                    <a:lnTo>
                      <a:pt x="176" y="631"/>
                    </a:lnTo>
                    <a:lnTo>
                      <a:pt x="169" y="642"/>
                    </a:lnTo>
                    <a:lnTo>
                      <a:pt x="162" y="652"/>
                    </a:lnTo>
                    <a:lnTo>
                      <a:pt x="154" y="658"/>
                    </a:lnTo>
                    <a:lnTo>
                      <a:pt x="146" y="664"/>
                    </a:lnTo>
                    <a:lnTo>
                      <a:pt x="138" y="669"/>
                    </a:lnTo>
                    <a:lnTo>
                      <a:pt x="128" y="672"/>
                    </a:lnTo>
                    <a:lnTo>
                      <a:pt x="119" y="675"/>
                    </a:lnTo>
                    <a:lnTo>
                      <a:pt x="109" y="676"/>
                    </a:lnTo>
                    <a:lnTo>
                      <a:pt x="88" y="677"/>
                    </a:lnTo>
                    <a:lnTo>
                      <a:pt x="67" y="675"/>
                    </a:lnTo>
                    <a:lnTo>
                      <a:pt x="47" y="671"/>
                    </a:lnTo>
                    <a:lnTo>
                      <a:pt x="28" y="665"/>
                    </a:lnTo>
                    <a:lnTo>
                      <a:pt x="11" y="660"/>
                    </a:lnTo>
                    <a:lnTo>
                      <a:pt x="8" y="642"/>
                    </a:lnTo>
                    <a:lnTo>
                      <a:pt x="8" y="496"/>
                    </a:lnTo>
                    <a:lnTo>
                      <a:pt x="4" y="350"/>
                    </a:lnTo>
                    <a:lnTo>
                      <a:pt x="0" y="16"/>
                    </a:lnTo>
                    <a:lnTo>
                      <a:pt x="2" y="0"/>
                    </a:lnTo>
                    <a:lnTo>
                      <a:pt x="12" y="8"/>
                    </a:lnTo>
                    <a:lnTo>
                      <a:pt x="24" y="15"/>
                    </a:lnTo>
                    <a:lnTo>
                      <a:pt x="47" y="27"/>
                    </a:lnTo>
                    <a:lnTo>
                      <a:pt x="70" y="37"/>
                    </a:lnTo>
                    <a:lnTo>
                      <a:pt x="95" y="45"/>
                    </a:lnTo>
                    <a:close/>
                  </a:path>
                </a:pathLst>
              </a:custGeom>
              <a:solidFill>
                <a:srgbClr val="7979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94" name="Freeform 86"/>
              <p:cNvSpPr>
                <a:spLocks/>
              </p:cNvSpPr>
              <p:nvPr/>
            </p:nvSpPr>
            <p:spPr bwMode="auto">
              <a:xfrm>
                <a:off x="3469" y="2103"/>
                <a:ext cx="252" cy="677"/>
              </a:xfrm>
              <a:custGeom>
                <a:avLst/>
                <a:gdLst>
                  <a:gd name="T0" fmla="*/ 95 w 252"/>
                  <a:gd name="T1" fmla="*/ 45 h 677"/>
                  <a:gd name="T2" fmla="*/ 93 w 252"/>
                  <a:gd name="T3" fmla="*/ 95 h 677"/>
                  <a:gd name="T4" fmla="*/ 100 w 252"/>
                  <a:gd name="T5" fmla="*/ 145 h 677"/>
                  <a:gd name="T6" fmla="*/ 103 w 252"/>
                  <a:gd name="T7" fmla="*/ 161 h 677"/>
                  <a:gd name="T8" fmla="*/ 113 w 252"/>
                  <a:gd name="T9" fmla="*/ 192 h 677"/>
                  <a:gd name="T10" fmla="*/ 126 w 252"/>
                  <a:gd name="T11" fmla="*/ 224 h 677"/>
                  <a:gd name="T12" fmla="*/ 143 w 252"/>
                  <a:gd name="T13" fmla="*/ 253 h 677"/>
                  <a:gd name="T14" fmla="*/ 173 w 252"/>
                  <a:gd name="T15" fmla="*/ 294 h 677"/>
                  <a:gd name="T16" fmla="*/ 223 w 252"/>
                  <a:gd name="T17" fmla="*/ 343 h 677"/>
                  <a:gd name="T18" fmla="*/ 252 w 252"/>
                  <a:gd name="T19" fmla="*/ 365 h 677"/>
                  <a:gd name="T20" fmla="*/ 233 w 252"/>
                  <a:gd name="T21" fmla="*/ 385 h 677"/>
                  <a:gd name="T22" fmla="*/ 218 w 252"/>
                  <a:gd name="T23" fmla="*/ 407 h 677"/>
                  <a:gd name="T24" fmla="*/ 207 w 252"/>
                  <a:gd name="T25" fmla="*/ 430 h 677"/>
                  <a:gd name="T26" fmla="*/ 192 w 252"/>
                  <a:gd name="T27" fmla="*/ 478 h 677"/>
                  <a:gd name="T28" fmla="*/ 188 w 252"/>
                  <a:gd name="T29" fmla="*/ 531 h 677"/>
                  <a:gd name="T30" fmla="*/ 189 w 252"/>
                  <a:gd name="T31" fmla="*/ 560 h 677"/>
                  <a:gd name="T32" fmla="*/ 189 w 252"/>
                  <a:gd name="T33" fmla="*/ 585 h 677"/>
                  <a:gd name="T34" fmla="*/ 185 w 252"/>
                  <a:gd name="T35" fmla="*/ 610 h 677"/>
                  <a:gd name="T36" fmla="*/ 176 w 252"/>
                  <a:gd name="T37" fmla="*/ 631 h 677"/>
                  <a:gd name="T38" fmla="*/ 162 w 252"/>
                  <a:gd name="T39" fmla="*/ 652 h 677"/>
                  <a:gd name="T40" fmla="*/ 154 w 252"/>
                  <a:gd name="T41" fmla="*/ 658 h 677"/>
                  <a:gd name="T42" fmla="*/ 138 w 252"/>
                  <a:gd name="T43" fmla="*/ 669 h 677"/>
                  <a:gd name="T44" fmla="*/ 119 w 252"/>
                  <a:gd name="T45" fmla="*/ 675 h 677"/>
                  <a:gd name="T46" fmla="*/ 88 w 252"/>
                  <a:gd name="T47" fmla="*/ 677 h 677"/>
                  <a:gd name="T48" fmla="*/ 47 w 252"/>
                  <a:gd name="T49" fmla="*/ 671 h 677"/>
                  <a:gd name="T50" fmla="*/ 11 w 252"/>
                  <a:gd name="T51" fmla="*/ 660 h 677"/>
                  <a:gd name="T52" fmla="*/ 8 w 252"/>
                  <a:gd name="T53" fmla="*/ 642 h 677"/>
                  <a:gd name="T54" fmla="*/ 4 w 252"/>
                  <a:gd name="T55" fmla="*/ 350 h 677"/>
                  <a:gd name="T56" fmla="*/ 2 w 252"/>
                  <a:gd name="T57" fmla="*/ 0 h 677"/>
                  <a:gd name="T58" fmla="*/ 12 w 252"/>
                  <a:gd name="T59" fmla="*/ 8 h 677"/>
                  <a:gd name="T60" fmla="*/ 47 w 252"/>
                  <a:gd name="T61" fmla="*/ 27 h 677"/>
                  <a:gd name="T62" fmla="*/ 95 w 252"/>
                  <a:gd name="T63" fmla="*/ 45 h 6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2" h="677">
                    <a:moveTo>
                      <a:pt x="95" y="45"/>
                    </a:moveTo>
                    <a:lnTo>
                      <a:pt x="95" y="45"/>
                    </a:lnTo>
                    <a:lnTo>
                      <a:pt x="93" y="69"/>
                    </a:lnTo>
                    <a:lnTo>
                      <a:pt x="93" y="95"/>
                    </a:lnTo>
                    <a:lnTo>
                      <a:pt x="95" y="119"/>
                    </a:lnTo>
                    <a:lnTo>
                      <a:pt x="100" y="145"/>
                    </a:lnTo>
                    <a:lnTo>
                      <a:pt x="103" y="161"/>
                    </a:lnTo>
                    <a:lnTo>
                      <a:pt x="108" y="178"/>
                    </a:lnTo>
                    <a:lnTo>
                      <a:pt x="113" y="192"/>
                    </a:lnTo>
                    <a:lnTo>
                      <a:pt x="119" y="209"/>
                    </a:lnTo>
                    <a:lnTo>
                      <a:pt x="126" y="224"/>
                    </a:lnTo>
                    <a:lnTo>
                      <a:pt x="134" y="239"/>
                    </a:lnTo>
                    <a:lnTo>
                      <a:pt x="143" y="253"/>
                    </a:lnTo>
                    <a:lnTo>
                      <a:pt x="153" y="267"/>
                    </a:lnTo>
                    <a:lnTo>
                      <a:pt x="173" y="294"/>
                    </a:lnTo>
                    <a:lnTo>
                      <a:pt x="197" y="320"/>
                    </a:lnTo>
                    <a:lnTo>
                      <a:pt x="223" y="343"/>
                    </a:lnTo>
                    <a:lnTo>
                      <a:pt x="252" y="365"/>
                    </a:lnTo>
                    <a:lnTo>
                      <a:pt x="242" y="374"/>
                    </a:lnTo>
                    <a:lnTo>
                      <a:pt x="233" y="385"/>
                    </a:lnTo>
                    <a:lnTo>
                      <a:pt x="226" y="396"/>
                    </a:lnTo>
                    <a:lnTo>
                      <a:pt x="218" y="407"/>
                    </a:lnTo>
                    <a:lnTo>
                      <a:pt x="212" y="417"/>
                    </a:lnTo>
                    <a:lnTo>
                      <a:pt x="207" y="430"/>
                    </a:lnTo>
                    <a:lnTo>
                      <a:pt x="197" y="453"/>
                    </a:lnTo>
                    <a:lnTo>
                      <a:pt x="192" y="478"/>
                    </a:lnTo>
                    <a:lnTo>
                      <a:pt x="188" y="504"/>
                    </a:lnTo>
                    <a:lnTo>
                      <a:pt x="188" y="531"/>
                    </a:lnTo>
                    <a:lnTo>
                      <a:pt x="189" y="560"/>
                    </a:lnTo>
                    <a:lnTo>
                      <a:pt x="189" y="572"/>
                    </a:lnTo>
                    <a:lnTo>
                      <a:pt x="189" y="585"/>
                    </a:lnTo>
                    <a:lnTo>
                      <a:pt x="188" y="598"/>
                    </a:lnTo>
                    <a:lnTo>
                      <a:pt x="185" y="610"/>
                    </a:lnTo>
                    <a:lnTo>
                      <a:pt x="181" y="621"/>
                    </a:lnTo>
                    <a:lnTo>
                      <a:pt x="176" y="631"/>
                    </a:lnTo>
                    <a:lnTo>
                      <a:pt x="169" y="642"/>
                    </a:lnTo>
                    <a:lnTo>
                      <a:pt x="162" y="652"/>
                    </a:lnTo>
                    <a:lnTo>
                      <a:pt x="154" y="658"/>
                    </a:lnTo>
                    <a:lnTo>
                      <a:pt x="146" y="664"/>
                    </a:lnTo>
                    <a:lnTo>
                      <a:pt x="138" y="669"/>
                    </a:lnTo>
                    <a:lnTo>
                      <a:pt x="128" y="672"/>
                    </a:lnTo>
                    <a:lnTo>
                      <a:pt x="119" y="675"/>
                    </a:lnTo>
                    <a:lnTo>
                      <a:pt x="109" y="676"/>
                    </a:lnTo>
                    <a:lnTo>
                      <a:pt x="88" y="677"/>
                    </a:lnTo>
                    <a:lnTo>
                      <a:pt x="67" y="675"/>
                    </a:lnTo>
                    <a:lnTo>
                      <a:pt x="47" y="671"/>
                    </a:lnTo>
                    <a:lnTo>
                      <a:pt x="28" y="665"/>
                    </a:lnTo>
                    <a:lnTo>
                      <a:pt x="11" y="660"/>
                    </a:lnTo>
                    <a:lnTo>
                      <a:pt x="8" y="642"/>
                    </a:lnTo>
                    <a:lnTo>
                      <a:pt x="8" y="496"/>
                    </a:lnTo>
                    <a:lnTo>
                      <a:pt x="4" y="350"/>
                    </a:lnTo>
                    <a:lnTo>
                      <a:pt x="0" y="16"/>
                    </a:lnTo>
                    <a:lnTo>
                      <a:pt x="2" y="0"/>
                    </a:lnTo>
                    <a:lnTo>
                      <a:pt x="12" y="8"/>
                    </a:lnTo>
                    <a:lnTo>
                      <a:pt x="24" y="15"/>
                    </a:lnTo>
                    <a:lnTo>
                      <a:pt x="47" y="27"/>
                    </a:lnTo>
                    <a:lnTo>
                      <a:pt x="70" y="37"/>
                    </a:lnTo>
                    <a:lnTo>
                      <a:pt x="95" y="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95" name="Freeform 87"/>
              <p:cNvSpPr>
                <a:spLocks/>
              </p:cNvSpPr>
              <p:nvPr/>
            </p:nvSpPr>
            <p:spPr bwMode="auto">
              <a:xfrm>
                <a:off x="3847" y="2125"/>
                <a:ext cx="63" cy="181"/>
              </a:xfrm>
              <a:custGeom>
                <a:avLst/>
                <a:gdLst>
                  <a:gd name="T0" fmla="*/ 50 w 63"/>
                  <a:gd name="T1" fmla="*/ 55 h 181"/>
                  <a:gd name="T2" fmla="*/ 50 w 63"/>
                  <a:gd name="T3" fmla="*/ 55 h 181"/>
                  <a:gd name="T4" fmla="*/ 55 w 63"/>
                  <a:gd name="T5" fmla="*/ 70 h 181"/>
                  <a:gd name="T6" fmla="*/ 59 w 63"/>
                  <a:gd name="T7" fmla="*/ 85 h 181"/>
                  <a:gd name="T8" fmla="*/ 63 w 63"/>
                  <a:gd name="T9" fmla="*/ 103 h 181"/>
                  <a:gd name="T10" fmla="*/ 63 w 63"/>
                  <a:gd name="T11" fmla="*/ 120 h 181"/>
                  <a:gd name="T12" fmla="*/ 63 w 63"/>
                  <a:gd name="T13" fmla="*/ 137 h 181"/>
                  <a:gd name="T14" fmla="*/ 59 w 63"/>
                  <a:gd name="T15" fmla="*/ 153 h 181"/>
                  <a:gd name="T16" fmla="*/ 54 w 63"/>
                  <a:gd name="T17" fmla="*/ 168 h 181"/>
                  <a:gd name="T18" fmla="*/ 50 w 63"/>
                  <a:gd name="T19" fmla="*/ 175 h 181"/>
                  <a:gd name="T20" fmla="*/ 44 w 63"/>
                  <a:gd name="T21" fmla="*/ 181 h 181"/>
                  <a:gd name="T22" fmla="*/ 44 w 63"/>
                  <a:gd name="T23" fmla="*/ 181 h 181"/>
                  <a:gd name="T24" fmla="*/ 42 w 63"/>
                  <a:gd name="T25" fmla="*/ 179 h 181"/>
                  <a:gd name="T26" fmla="*/ 40 w 63"/>
                  <a:gd name="T27" fmla="*/ 176 h 181"/>
                  <a:gd name="T28" fmla="*/ 42 w 63"/>
                  <a:gd name="T29" fmla="*/ 173 h 181"/>
                  <a:gd name="T30" fmla="*/ 43 w 63"/>
                  <a:gd name="T31" fmla="*/ 169 h 181"/>
                  <a:gd name="T32" fmla="*/ 48 w 63"/>
                  <a:gd name="T33" fmla="*/ 162 h 181"/>
                  <a:gd name="T34" fmla="*/ 50 w 63"/>
                  <a:gd name="T35" fmla="*/ 158 h 181"/>
                  <a:gd name="T36" fmla="*/ 50 w 63"/>
                  <a:gd name="T37" fmla="*/ 156 h 181"/>
                  <a:gd name="T38" fmla="*/ 50 w 63"/>
                  <a:gd name="T39" fmla="*/ 156 h 181"/>
                  <a:gd name="T40" fmla="*/ 54 w 63"/>
                  <a:gd name="T41" fmla="*/ 135 h 181"/>
                  <a:gd name="T42" fmla="*/ 55 w 63"/>
                  <a:gd name="T43" fmla="*/ 115 h 181"/>
                  <a:gd name="T44" fmla="*/ 54 w 63"/>
                  <a:gd name="T45" fmla="*/ 95 h 181"/>
                  <a:gd name="T46" fmla="*/ 48 w 63"/>
                  <a:gd name="T47" fmla="*/ 74 h 181"/>
                  <a:gd name="T48" fmla="*/ 42 w 63"/>
                  <a:gd name="T49" fmla="*/ 57 h 181"/>
                  <a:gd name="T50" fmla="*/ 32 w 63"/>
                  <a:gd name="T51" fmla="*/ 39 h 181"/>
                  <a:gd name="T52" fmla="*/ 21 w 63"/>
                  <a:gd name="T53" fmla="*/ 23 h 181"/>
                  <a:gd name="T54" fmla="*/ 8 w 63"/>
                  <a:gd name="T55" fmla="*/ 8 h 181"/>
                  <a:gd name="T56" fmla="*/ 8 w 63"/>
                  <a:gd name="T57" fmla="*/ 8 h 181"/>
                  <a:gd name="T58" fmla="*/ 4 w 63"/>
                  <a:gd name="T59" fmla="*/ 8 h 181"/>
                  <a:gd name="T60" fmla="*/ 1 w 63"/>
                  <a:gd name="T61" fmla="*/ 5 h 181"/>
                  <a:gd name="T62" fmla="*/ 0 w 63"/>
                  <a:gd name="T63" fmla="*/ 3 h 181"/>
                  <a:gd name="T64" fmla="*/ 1 w 63"/>
                  <a:gd name="T65" fmla="*/ 0 h 181"/>
                  <a:gd name="T66" fmla="*/ 1 w 63"/>
                  <a:gd name="T67" fmla="*/ 0 h 181"/>
                  <a:gd name="T68" fmla="*/ 10 w 63"/>
                  <a:gd name="T69" fmla="*/ 1 h 181"/>
                  <a:gd name="T70" fmla="*/ 19 w 63"/>
                  <a:gd name="T71" fmla="*/ 7 h 181"/>
                  <a:gd name="T72" fmla="*/ 25 w 63"/>
                  <a:gd name="T73" fmla="*/ 13 h 181"/>
                  <a:gd name="T74" fmla="*/ 32 w 63"/>
                  <a:gd name="T75" fmla="*/ 20 h 181"/>
                  <a:gd name="T76" fmla="*/ 38 w 63"/>
                  <a:gd name="T77" fmla="*/ 30 h 181"/>
                  <a:gd name="T78" fmla="*/ 42 w 63"/>
                  <a:gd name="T79" fmla="*/ 38 h 181"/>
                  <a:gd name="T80" fmla="*/ 50 w 63"/>
                  <a:gd name="T81" fmla="*/ 55 h 1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3" h="181">
                    <a:moveTo>
                      <a:pt x="50" y="55"/>
                    </a:moveTo>
                    <a:lnTo>
                      <a:pt x="50" y="55"/>
                    </a:lnTo>
                    <a:lnTo>
                      <a:pt x="55" y="70"/>
                    </a:lnTo>
                    <a:lnTo>
                      <a:pt x="59" y="85"/>
                    </a:lnTo>
                    <a:lnTo>
                      <a:pt x="63" y="103"/>
                    </a:lnTo>
                    <a:lnTo>
                      <a:pt x="63" y="120"/>
                    </a:lnTo>
                    <a:lnTo>
                      <a:pt x="63" y="137"/>
                    </a:lnTo>
                    <a:lnTo>
                      <a:pt x="59" y="153"/>
                    </a:lnTo>
                    <a:lnTo>
                      <a:pt x="54" y="168"/>
                    </a:lnTo>
                    <a:lnTo>
                      <a:pt x="50" y="175"/>
                    </a:lnTo>
                    <a:lnTo>
                      <a:pt x="44" y="181"/>
                    </a:lnTo>
                    <a:lnTo>
                      <a:pt x="42" y="179"/>
                    </a:lnTo>
                    <a:lnTo>
                      <a:pt x="40" y="176"/>
                    </a:lnTo>
                    <a:lnTo>
                      <a:pt x="42" y="173"/>
                    </a:lnTo>
                    <a:lnTo>
                      <a:pt x="43" y="169"/>
                    </a:lnTo>
                    <a:lnTo>
                      <a:pt x="48" y="162"/>
                    </a:lnTo>
                    <a:lnTo>
                      <a:pt x="50" y="158"/>
                    </a:lnTo>
                    <a:lnTo>
                      <a:pt x="50" y="156"/>
                    </a:lnTo>
                    <a:lnTo>
                      <a:pt x="54" y="135"/>
                    </a:lnTo>
                    <a:lnTo>
                      <a:pt x="55" y="115"/>
                    </a:lnTo>
                    <a:lnTo>
                      <a:pt x="54" y="95"/>
                    </a:lnTo>
                    <a:lnTo>
                      <a:pt x="48" y="74"/>
                    </a:lnTo>
                    <a:lnTo>
                      <a:pt x="42" y="57"/>
                    </a:lnTo>
                    <a:lnTo>
                      <a:pt x="32" y="39"/>
                    </a:lnTo>
                    <a:lnTo>
                      <a:pt x="21" y="23"/>
                    </a:lnTo>
                    <a:lnTo>
                      <a:pt x="8" y="8"/>
                    </a:lnTo>
                    <a:lnTo>
                      <a:pt x="4" y="8"/>
                    </a:lnTo>
                    <a:lnTo>
                      <a:pt x="1" y="5"/>
                    </a:lnTo>
                    <a:lnTo>
                      <a:pt x="0" y="3"/>
                    </a:lnTo>
                    <a:lnTo>
                      <a:pt x="1" y="0"/>
                    </a:lnTo>
                    <a:lnTo>
                      <a:pt x="10" y="1"/>
                    </a:lnTo>
                    <a:lnTo>
                      <a:pt x="19" y="7"/>
                    </a:lnTo>
                    <a:lnTo>
                      <a:pt x="25" y="13"/>
                    </a:lnTo>
                    <a:lnTo>
                      <a:pt x="32" y="20"/>
                    </a:lnTo>
                    <a:lnTo>
                      <a:pt x="38" y="30"/>
                    </a:lnTo>
                    <a:lnTo>
                      <a:pt x="42" y="38"/>
                    </a:lnTo>
                    <a:lnTo>
                      <a:pt x="5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96" name="Freeform 88"/>
              <p:cNvSpPr>
                <a:spLocks/>
              </p:cNvSpPr>
              <p:nvPr/>
            </p:nvSpPr>
            <p:spPr bwMode="auto">
              <a:xfrm>
                <a:off x="3847" y="2125"/>
                <a:ext cx="63" cy="181"/>
              </a:xfrm>
              <a:custGeom>
                <a:avLst/>
                <a:gdLst>
                  <a:gd name="T0" fmla="*/ 50 w 63"/>
                  <a:gd name="T1" fmla="*/ 55 h 181"/>
                  <a:gd name="T2" fmla="*/ 50 w 63"/>
                  <a:gd name="T3" fmla="*/ 55 h 181"/>
                  <a:gd name="T4" fmla="*/ 55 w 63"/>
                  <a:gd name="T5" fmla="*/ 70 h 181"/>
                  <a:gd name="T6" fmla="*/ 59 w 63"/>
                  <a:gd name="T7" fmla="*/ 85 h 181"/>
                  <a:gd name="T8" fmla="*/ 63 w 63"/>
                  <a:gd name="T9" fmla="*/ 103 h 181"/>
                  <a:gd name="T10" fmla="*/ 63 w 63"/>
                  <a:gd name="T11" fmla="*/ 120 h 181"/>
                  <a:gd name="T12" fmla="*/ 63 w 63"/>
                  <a:gd name="T13" fmla="*/ 137 h 181"/>
                  <a:gd name="T14" fmla="*/ 59 w 63"/>
                  <a:gd name="T15" fmla="*/ 153 h 181"/>
                  <a:gd name="T16" fmla="*/ 54 w 63"/>
                  <a:gd name="T17" fmla="*/ 168 h 181"/>
                  <a:gd name="T18" fmla="*/ 50 w 63"/>
                  <a:gd name="T19" fmla="*/ 175 h 181"/>
                  <a:gd name="T20" fmla="*/ 44 w 63"/>
                  <a:gd name="T21" fmla="*/ 181 h 181"/>
                  <a:gd name="T22" fmla="*/ 44 w 63"/>
                  <a:gd name="T23" fmla="*/ 181 h 181"/>
                  <a:gd name="T24" fmla="*/ 42 w 63"/>
                  <a:gd name="T25" fmla="*/ 179 h 181"/>
                  <a:gd name="T26" fmla="*/ 40 w 63"/>
                  <a:gd name="T27" fmla="*/ 176 h 181"/>
                  <a:gd name="T28" fmla="*/ 42 w 63"/>
                  <a:gd name="T29" fmla="*/ 173 h 181"/>
                  <a:gd name="T30" fmla="*/ 43 w 63"/>
                  <a:gd name="T31" fmla="*/ 169 h 181"/>
                  <a:gd name="T32" fmla="*/ 48 w 63"/>
                  <a:gd name="T33" fmla="*/ 162 h 181"/>
                  <a:gd name="T34" fmla="*/ 50 w 63"/>
                  <a:gd name="T35" fmla="*/ 158 h 181"/>
                  <a:gd name="T36" fmla="*/ 50 w 63"/>
                  <a:gd name="T37" fmla="*/ 156 h 181"/>
                  <a:gd name="T38" fmla="*/ 50 w 63"/>
                  <a:gd name="T39" fmla="*/ 156 h 181"/>
                  <a:gd name="T40" fmla="*/ 54 w 63"/>
                  <a:gd name="T41" fmla="*/ 135 h 181"/>
                  <a:gd name="T42" fmla="*/ 55 w 63"/>
                  <a:gd name="T43" fmla="*/ 115 h 181"/>
                  <a:gd name="T44" fmla="*/ 54 w 63"/>
                  <a:gd name="T45" fmla="*/ 95 h 181"/>
                  <a:gd name="T46" fmla="*/ 48 w 63"/>
                  <a:gd name="T47" fmla="*/ 74 h 181"/>
                  <a:gd name="T48" fmla="*/ 42 w 63"/>
                  <a:gd name="T49" fmla="*/ 57 h 181"/>
                  <a:gd name="T50" fmla="*/ 32 w 63"/>
                  <a:gd name="T51" fmla="*/ 39 h 181"/>
                  <a:gd name="T52" fmla="*/ 21 w 63"/>
                  <a:gd name="T53" fmla="*/ 23 h 181"/>
                  <a:gd name="T54" fmla="*/ 8 w 63"/>
                  <a:gd name="T55" fmla="*/ 8 h 181"/>
                  <a:gd name="T56" fmla="*/ 8 w 63"/>
                  <a:gd name="T57" fmla="*/ 8 h 181"/>
                  <a:gd name="T58" fmla="*/ 4 w 63"/>
                  <a:gd name="T59" fmla="*/ 8 h 181"/>
                  <a:gd name="T60" fmla="*/ 1 w 63"/>
                  <a:gd name="T61" fmla="*/ 5 h 181"/>
                  <a:gd name="T62" fmla="*/ 0 w 63"/>
                  <a:gd name="T63" fmla="*/ 3 h 181"/>
                  <a:gd name="T64" fmla="*/ 1 w 63"/>
                  <a:gd name="T65" fmla="*/ 0 h 181"/>
                  <a:gd name="T66" fmla="*/ 1 w 63"/>
                  <a:gd name="T67" fmla="*/ 0 h 181"/>
                  <a:gd name="T68" fmla="*/ 10 w 63"/>
                  <a:gd name="T69" fmla="*/ 1 h 181"/>
                  <a:gd name="T70" fmla="*/ 19 w 63"/>
                  <a:gd name="T71" fmla="*/ 7 h 181"/>
                  <a:gd name="T72" fmla="*/ 25 w 63"/>
                  <a:gd name="T73" fmla="*/ 13 h 181"/>
                  <a:gd name="T74" fmla="*/ 32 w 63"/>
                  <a:gd name="T75" fmla="*/ 20 h 181"/>
                  <a:gd name="T76" fmla="*/ 38 w 63"/>
                  <a:gd name="T77" fmla="*/ 30 h 181"/>
                  <a:gd name="T78" fmla="*/ 42 w 63"/>
                  <a:gd name="T79" fmla="*/ 38 h 181"/>
                  <a:gd name="T80" fmla="*/ 50 w 63"/>
                  <a:gd name="T81" fmla="*/ 55 h 1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3" h="181">
                    <a:moveTo>
                      <a:pt x="50" y="55"/>
                    </a:moveTo>
                    <a:lnTo>
                      <a:pt x="50" y="55"/>
                    </a:lnTo>
                    <a:lnTo>
                      <a:pt x="55" y="70"/>
                    </a:lnTo>
                    <a:lnTo>
                      <a:pt x="59" y="85"/>
                    </a:lnTo>
                    <a:lnTo>
                      <a:pt x="63" y="103"/>
                    </a:lnTo>
                    <a:lnTo>
                      <a:pt x="63" y="120"/>
                    </a:lnTo>
                    <a:lnTo>
                      <a:pt x="63" y="137"/>
                    </a:lnTo>
                    <a:lnTo>
                      <a:pt x="59" y="153"/>
                    </a:lnTo>
                    <a:lnTo>
                      <a:pt x="54" y="168"/>
                    </a:lnTo>
                    <a:lnTo>
                      <a:pt x="50" y="175"/>
                    </a:lnTo>
                    <a:lnTo>
                      <a:pt x="44" y="181"/>
                    </a:lnTo>
                    <a:lnTo>
                      <a:pt x="42" y="179"/>
                    </a:lnTo>
                    <a:lnTo>
                      <a:pt x="40" y="176"/>
                    </a:lnTo>
                    <a:lnTo>
                      <a:pt x="42" y="173"/>
                    </a:lnTo>
                    <a:lnTo>
                      <a:pt x="43" y="169"/>
                    </a:lnTo>
                    <a:lnTo>
                      <a:pt x="48" y="162"/>
                    </a:lnTo>
                    <a:lnTo>
                      <a:pt x="50" y="158"/>
                    </a:lnTo>
                    <a:lnTo>
                      <a:pt x="50" y="156"/>
                    </a:lnTo>
                    <a:lnTo>
                      <a:pt x="54" y="135"/>
                    </a:lnTo>
                    <a:lnTo>
                      <a:pt x="55" y="115"/>
                    </a:lnTo>
                    <a:lnTo>
                      <a:pt x="54" y="95"/>
                    </a:lnTo>
                    <a:lnTo>
                      <a:pt x="48" y="74"/>
                    </a:lnTo>
                    <a:lnTo>
                      <a:pt x="42" y="57"/>
                    </a:lnTo>
                    <a:lnTo>
                      <a:pt x="32" y="39"/>
                    </a:lnTo>
                    <a:lnTo>
                      <a:pt x="21" y="23"/>
                    </a:lnTo>
                    <a:lnTo>
                      <a:pt x="8" y="8"/>
                    </a:lnTo>
                    <a:lnTo>
                      <a:pt x="4" y="8"/>
                    </a:lnTo>
                    <a:lnTo>
                      <a:pt x="1" y="5"/>
                    </a:lnTo>
                    <a:lnTo>
                      <a:pt x="0" y="3"/>
                    </a:lnTo>
                    <a:lnTo>
                      <a:pt x="1" y="0"/>
                    </a:lnTo>
                    <a:lnTo>
                      <a:pt x="10" y="1"/>
                    </a:lnTo>
                    <a:lnTo>
                      <a:pt x="19" y="7"/>
                    </a:lnTo>
                    <a:lnTo>
                      <a:pt x="25" y="13"/>
                    </a:lnTo>
                    <a:lnTo>
                      <a:pt x="32" y="20"/>
                    </a:lnTo>
                    <a:lnTo>
                      <a:pt x="38" y="30"/>
                    </a:lnTo>
                    <a:lnTo>
                      <a:pt x="42" y="38"/>
                    </a:lnTo>
                    <a:lnTo>
                      <a:pt x="50"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97" name="Freeform 89"/>
              <p:cNvSpPr>
                <a:spLocks/>
              </p:cNvSpPr>
              <p:nvPr/>
            </p:nvSpPr>
            <p:spPr bwMode="auto">
              <a:xfrm>
                <a:off x="4479" y="2148"/>
                <a:ext cx="7" cy="4"/>
              </a:xfrm>
              <a:custGeom>
                <a:avLst/>
                <a:gdLst>
                  <a:gd name="T0" fmla="*/ 7 w 7"/>
                  <a:gd name="T1" fmla="*/ 3 h 4"/>
                  <a:gd name="T2" fmla="*/ 7 w 7"/>
                  <a:gd name="T3" fmla="*/ 3 h 4"/>
                  <a:gd name="T4" fmla="*/ 7 w 7"/>
                  <a:gd name="T5" fmla="*/ 4 h 4"/>
                  <a:gd name="T6" fmla="*/ 6 w 7"/>
                  <a:gd name="T7" fmla="*/ 4 h 4"/>
                  <a:gd name="T8" fmla="*/ 2 w 7"/>
                  <a:gd name="T9" fmla="*/ 4 h 4"/>
                  <a:gd name="T10" fmla="*/ 0 w 7"/>
                  <a:gd name="T11" fmla="*/ 0 h 4"/>
                  <a:gd name="T12" fmla="*/ 0 w 7"/>
                  <a:gd name="T13" fmla="*/ 0 h 4"/>
                  <a:gd name="T14" fmla="*/ 4 w 7"/>
                  <a:gd name="T15" fmla="*/ 0 h 4"/>
                  <a:gd name="T16" fmla="*/ 7 w 7"/>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4">
                    <a:moveTo>
                      <a:pt x="7" y="3"/>
                    </a:moveTo>
                    <a:lnTo>
                      <a:pt x="7" y="3"/>
                    </a:lnTo>
                    <a:lnTo>
                      <a:pt x="7" y="4"/>
                    </a:lnTo>
                    <a:lnTo>
                      <a:pt x="6" y="4"/>
                    </a:lnTo>
                    <a:lnTo>
                      <a:pt x="2" y="4"/>
                    </a:lnTo>
                    <a:lnTo>
                      <a:pt x="0" y="0"/>
                    </a:lnTo>
                    <a:lnTo>
                      <a:pt x="4" y="0"/>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98" name="Freeform 90"/>
              <p:cNvSpPr>
                <a:spLocks/>
              </p:cNvSpPr>
              <p:nvPr/>
            </p:nvSpPr>
            <p:spPr bwMode="auto">
              <a:xfrm>
                <a:off x="4479" y="2148"/>
                <a:ext cx="7" cy="4"/>
              </a:xfrm>
              <a:custGeom>
                <a:avLst/>
                <a:gdLst>
                  <a:gd name="T0" fmla="*/ 7 w 7"/>
                  <a:gd name="T1" fmla="*/ 3 h 4"/>
                  <a:gd name="T2" fmla="*/ 7 w 7"/>
                  <a:gd name="T3" fmla="*/ 3 h 4"/>
                  <a:gd name="T4" fmla="*/ 7 w 7"/>
                  <a:gd name="T5" fmla="*/ 4 h 4"/>
                  <a:gd name="T6" fmla="*/ 6 w 7"/>
                  <a:gd name="T7" fmla="*/ 4 h 4"/>
                  <a:gd name="T8" fmla="*/ 2 w 7"/>
                  <a:gd name="T9" fmla="*/ 4 h 4"/>
                  <a:gd name="T10" fmla="*/ 0 w 7"/>
                  <a:gd name="T11" fmla="*/ 0 h 4"/>
                  <a:gd name="T12" fmla="*/ 0 w 7"/>
                  <a:gd name="T13" fmla="*/ 0 h 4"/>
                  <a:gd name="T14" fmla="*/ 4 w 7"/>
                  <a:gd name="T15" fmla="*/ 0 h 4"/>
                  <a:gd name="T16" fmla="*/ 7 w 7"/>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4">
                    <a:moveTo>
                      <a:pt x="7" y="3"/>
                    </a:moveTo>
                    <a:lnTo>
                      <a:pt x="7" y="3"/>
                    </a:lnTo>
                    <a:lnTo>
                      <a:pt x="7" y="4"/>
                    </a:lnTo>
                    <a:lnTo>
                      <a:pt x="6" y="4"/>
                    </a:lnTo>
                    <a:lnTo>
                      <a:pt x="2" y="4"/>
                    </a:lnTo>
                    <a:lnTo>
                      <a:pt x="0" y="0"/>
                    </a:lnTo>
                    <a:lnTo>
                      <a:pt x="4" y="0"/>
                    </a:lnTo>
                    <a:lnTo>
                      <a:pt x="7"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899" name="Freeform 91"/>
              <p:cNvSpPr>
                <a:spLocks/>
              </p:cNvSpPr>
              <p:nvPr/>
            </p:nvSpPr>
            <p:spPr bwMode="auto">
              <a:xfrm>
                <a:off x="4894" y="2217"/>
                <a:ext cx="235" cy="482"/>
              </a:xfrm>
              <a:custGeom>
                <a:avLst/>
                <a:gdLst>
                  <a:gd name="T0" fmla="*/ 235 w 235"/>
                  <a:gd name="T1" fmla="*/ 271 h 482"/>
                  <a:gd name="T2" fmla="*/ 233 w 235"/>
                  <a:gd name="T3" fmla="*/ 280 h 482"/>
                  <a:gd name="T4" fmla="*/ 233 w 235"/>
                  <a:gd name="T5" fmla="*/ 482 h 482"/>
                  <a:gd name="T6" fmla="*/ 200 w 235"/>
                  <a:gd name="T7" fmla="*/ 482 h 482"/>
                  <a:gd name="T8" fmla="*/ 0 w 235"/>
                  <a:gd name="T9" fmla="*/ 481 h 482"/>
                  <a:gd name="T10" fmla="*/ 0 w 235"/>
                  <a:gd name="T11" fmla="*/ 177 h 482"/>
                  <a:gd name="T12" fmla="*/ 0 w 235"/>
                  <a:gd name="T13" fmla="*/ 177 h 482"/>
                  <a:gd name="T14" fmla="*/ 15 w 235"/>
                  <a:gd name="T15" fmla="*/ 156 h 482"/>
                  <a:gd name="T16" fmla="*/ 32 w 235"/>
                  <a:gd name="T17" fmla="*/ 135 h 482"/>
                  <a:gd name="T18" fmla="*/ 51 w 235"/>
                  <a:gd name="T19" fmla="*/ 115 h 482"/>
                  <a:gd name="T20" fmla="*/ 72 w 235"/>
                  <a:gd name="T21" fmla="*/ 96 h 482"/>
                  <a:gd name="T22" fmla="*/ 92 w 235"/>
                  <a:gd name="T23" fmla="*/ 78 h 482"/>
                  <a:gd name="T24" fmla="*/ 114 w 235"/>
                  <a:gd name="T25" fmla="*/ 62 h 482"/>
                  <a:gd name="T26" fmla="*/ 157 w 235"/>
                  <a:gd name="T27" fmla="*/ 31 h 482"/>
                  <a:gd name="T28" fmla="*/ 157 w 235"/>
                  <a:gd name="T29" fmla="*/ 31 h 482"/>
                  <a:gd name="T30" fmla="*/ 166 w 235"/>
                  <a:gd name="T31" fmla="*/ 26 h 482"/>
                  <a:gd name="T32" fmla="*/ 176 w 235"/>
                  <a:gd name="T33" fmla="*/ 19 h 482"/>
                  <a:gd name="T34" fmla="*/ 185 w 235"/>
                  <a:gd name="T35" fmla="*/ 13 h 482"/>
                  <a:gd name="T36" fmla="*/ 191 w 235"/>
                  <a:gd name="T37" fmla="*/ 12 h 482"/>
                  <a:gd name="T38" fmla="*/ 198 w 235"/>
                  <a:gd name="T39" fmla="*/ 11 h 482"/>
                  <a:gd name="T40" fmla="*/ 198 w 235"/>
                  <a:gd name="T41" fmla="*/ 11 h 482"/>
                  <a:gd name="T42" fmla="*/ 202 w 235"/>
                  <a:gd name="T43" fmla="*/ 8 h 482"/>
                  <a:gd name="T44" fmla="*/ 210 w 235"/>
                  <a:gd name="T45" fmla="*/ 4 h 482"/>
                  <a:gd name="T46" fmla="*/ 219 w 235"/>
                  <a:gd name="T47" fmla="*/ 1 h 482"/>
                  <a:gd name="T48" fmla="*/ 235 w 235"/>
                  <a:gd name="T49" fmla="*/ 0 h 482"/>
                  <a:gd name="T50" fmla="*/ 235 w 235"/>
                  <a:gd name="T51" fmla="*/ 271 h 4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5" h="482">
                    <a:moveTo>
                      <a:pt x="235" y="271"/>
                    </a:moveTo>
                    <a:lnTo>
                      <a:pt x="233" y="280"/>
                    </a:lnTo>
                    <a:lnTo>
                      <a:pt x="233" y="482"/>
                    </a:lnTo>
                    <a:lnTo>
                      <a:pt x="200" y="482"/>
                    </a:lnTo>
                    <a:lnTo>
                      <a:pt x="0" y="481"/>
                    </a:lnTo>
                    <a:lnTo>
                      <a:pt x="0" y="177"/>
                    </a:lnTo>
                    <a:lnTo>
                      <a:pt x="15" y="156"/>
                    </a:lnTo>
                    <a:lnTo>
                      <a:pt x="32" y="135"/>
                    </a:lnTo>
                    <a:lnTo>
                      <a:pt x="51" y="115"/>
                    </a:lnTo>
                    <a:lnTo>
                      <a:pt x="72" y="96"/>
                    </a:lnTo>
                    <a:lnTo>
                      <a:pt x="92" y="78"/>
                    </a:lnTo>
                    <a:lnTo>
                      <a:pt x="114" y="62"/>
                    </a:lnTo>
                    <a:lnTo>
                      <a:pt x="157" y="31"/>
                    </a:lnTo>
                    <a:lnTo>
                      <a:pt x="166" y="26"/>
                    </a:lnTo>
                    <a:lnTo>
                      <a:pt x="176" y="19"/>
                    </a:lnTo>
                    <a:lnTo>
                      <a:pt x="185" y="13"/>
                    </a:lnTo>
                    <a:lnTo>
                      <a:pt x="191" y="12"/>
                    </a:lnTo>
                    <a:lnTo>
                      <a:pt x="198" y="11"/>
                    </a:lnTo>
                    <a:lnTo>
                      <a:pt x="202" y="8"/>
                    </a:lnTo>
                    <a:lnTo>
                      <a:pt x="210" y="4"/>
                    </a:lnTo>
                    <a:lnTo>
                      <a:pt x="219" y="1"/>
                    </a:lnTo>
                    <a:lnTo>
                      <a:pt x="235" y="0"/>
                    </a:lnTo>
                    <a:lnTo>
                      <a:pt x="235" y="271"/>
                    </a:lnTo>
                    <a:close/>
                  </a:path>
                </a:pathLst>
              </a:custGeom>
              <a:solidFill>
                <a:srgbClr val="3067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00" name="Freeform 92"/>
              <p:cNvSpPr>
                <a:spLocks/>
              </p:cNvSpPr>
              <p:nvPr/>
            </p:nvSpPr>
            <p:spPr bwMode="auto">
              <a:xfrm>
                <a:off x="3715" y="2255"/>
                <a:ext cx="49" cy="84"/>
              </a:xfrm>
              <a:custGeom>
                <a:avLst/>
                <a:gdLst>
                  <a:gd name="T0" fmla="*/ 46 w 49"/>
                  <a:gd name="T1" fmla="*/ 36 h 84"/>
                  <a:gd name="T2" fmla="*/ 46 w 49"/>
                  <a:gd name="T3" fmla="*/ 36 h 84"/>
                  <a:gd name="T4" fmla="*/ 48 w 49"/>
                  <a:gd name="T5" fmla="*/ 47 h 84"/>
                  <a:gd name="T6" fmla="*/ 49 w 49"/>
                  <a:gd name="T7" fmla="*/ 58 h 84"/>
                  <a:gd name="T8" fmla="*/ 49 w 49"/>
                  <a:gd name="T9" fmla="*/ 65 h 84"/>
                  <a:gd name="T10" fmla="*/ 49 w 49"/>
                  <a:gd name="T11" fmla="*/ 70 h 84"/>
                  <a:gd name="T12" fmla="*/ 48 w 49"/>
                  <a:gd name="T13" fmla="*/ 74 h 84"/>
                  <a:gd name="T14" fmla="*/ 44 w 49"/>
                  <a:gd name="T15" fmla="*/ 80 h 84"/>
                  <a:gd name="T16" fmla="*/ 44 w 49"/>
                  <a:gd name="T17" fmla="*/ 80 h 84"/>
                  <a:gd name="T18" fmla="*/ 41 w 49"/>
                  <a:gd name="T19" fmla="*/ 81 h 84"/>
                  <a:gd name="T20" fmla="*/ 38 w 49"/>
                  <a:gd name="T21" fmla="*/ 84 h 84"/>
                  <a:gd name="T22" fmla="*/ 34 w 49"/>
                  <a:gd name="T23" fmla="*/ 84 h 84"/>
                  <a:gd name="T24" fmla="*/ 31 w 49"/>
                  <a:gd name="T25" fmla="*/ 82 h 84"/>
                  <a:gd name="T26" fmla="*/ 31 w 49"/>
                  <a:gd name="T27" fmla="*/ 82 h 84"/>
                  <a:gd name="T28" fmla="*/ 27 w 49"/>
                  <a:gd name="T29" fmla="*/ 80 h 84"/>
                  <a:gd name="T30" fmla="*/ 25 w 49"/>
                  <a:gd name="T31" fmla="*/ 77 h 84"/>
                  <a:gd name="T32" fmla="*/ 21 w 49"/>
                  <a:gd name="T33" fmla="*/ 70 h 84"/>
                  <a:gd name="T34" fmla="*/ 19 w 49"/>
                  <a:gd name="T35" fmla="*/ 64 h 84"/>
                  <a:gd name="T36" fmla="*/ 19 w 49"/>
                  <a:gd name="T37" fmla="*/ 55 h 84"/>
                  <a:gd name="T38" fmla="*/ 19 w 49"/>
                  <a:gd name="T39" fmla="*/ 47 h 84"/>
                  <a:gd name="T40" fmla="*/ 18 w 49"/>
                  <a:gd name="T41" fmla="*/ 40 h 84"/>
                  <a:gd name="T42" fmla="*/ 14 w 49"/>
                  <a:gd name="T43" fmla="*/ 34 h 84"/>
                  <a:gd name="T44" fmla="*/ 11 w 49"/>
                  <a:gd name="T45" fmla="*/ 30 h 84"/>
                  <a:gd name="T46" fmla="*/ 8 w 49"/>
                  <a:gd name="T47" fmla="*/ 27 h 84"/>
                  <a:gd name="T48" fmla="*/ 8 w 49"/>
                  <a:gd name="T49" fmla="*/ 27 h 84"/>
                  <a:gd name="T50" fmla="*/ 6 w 49"/>
                  <a:gd name="T51" fmla="*/ 23 h 84"/>
                  <a:gd name="T52" fmla="*/ 4 w 49"/>
                  <a:gd name="T53" fmla="*/ 17 h 84"/>
                  <a:gd name="T54" fmla="*/ 3 w 49"/>
                  <a:gd name="T55" fmla="*/ 12 h 84"/>
                  <a:gd name="T56" fmla="*/ 2 w 49"/>
                  <a:gd name="T57" fmla="*/ 9 h 84"/>
                  <a:gd name="T58" fmla="*/ 0 w 49"/>
                  <a:gd name="T59" fmla="*/ 8 h 84"/>
                  <a:gd name="T60" fmla="*/ 0 w 49"/>
                  <a:gd name="T61" fmla="*/ 8 h 84"/>
                  <a:gd name="T62" fmla="*/ 0 w 49"/>
                  <a:gd name="T63" fmla="*/ 4 h 84"/>
                  <a:gd name="T64" fmla="*/ 2 w 49"/>
                  <a:gd name="T65" fmla="*/ 1 h 84"/>
                  <a:gd name="T66" fmla="*/ 3 w 49"/>
                  <a:gd name="T67" fmla="*/ 0 h 84"/>
                  <a:gd name="T68" fmla="*/ 3 w 49"/>
                  <a:gd name="T69" fmla="*/ 0 h 84"/>
                  <a:gd name="T70" fmla="*/ 10 w 49"/>
                  <a:gd name="T71" fmla="*/ 0 h 84"/>
                  <a:gd name="T72" fmla="*/ 18 w 49"/>
                  <a:gd name="T73" fmla="*/ 3 h 84"/>
                  <a:gd name="T74" fmla="*/ 23 w 49"/>
                  <a:gd name="T75" fmla="*/ 5 h 84"/>
                  <a:gd name="T76" fmla="*/ 30 w 49"/>
                  <a:gd name="T77" fmla="*/ 11 h 84"/>
                  <a:gd name="T78" fmla="*/ 35 w 49"/>
                  <a:gd name="T79" fmla="*/ 16 h 84"/>
                  <a:gd name="T80" fmla="*/ 40 w 49"/>
                  <a:gd name="T81" fmla="*/ 23 h 84"/>
                  <a:gd name="T82" fmla="*/ 44 w 49"/>
                  <a:gd name="T83" fmla="*/ 30 h 84"/>
                  <a:gd name="T84" fmla="*/ 46 w 49"/>
                  <a:gd name="T85" fmla="*/ 36 h 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9" h="84">
                    <a:moveTo>
                      <a:pt x="46" y="36"/>
                    </a:moveTo>
                    <a:lnTo>
                      <a:pt x="46" y="36"/>
                    </a:lnTo>
                    <a:lnTo>
                      <a:pt x="48" y="47"/>
                    </a:lnTo>
                    <a:lnTo>
                      <a:pt x="49" y="58"/>
                    </a:lnTo>
                    <a:lnTo>
                      <a:pt x="49" y="65"/>
                    </a:lnTo>
                    <a:lnTo>
                      <a:pt x="49" y="70"/>
                    </a:lnTo>
                    <a:lnTo>
                      <a:pt x="48" y="74"/>
                    </a:lnTo>
                    <a:lnTo>
                      <a:pt x="44" y="80"/>
                    </a:lnTo>
                    <a:lnTo>
                      <a:pt x="41" y="81"/>
                    </a:lnTo>
                    <a:lnTo>
                      <a:pt x="38" y="84"/>
                    </a:lnTo>
                    <a:lnTo>
                      <a:pt x="34" y="84"/>
                    </a:lnTo>
                    <a:lnTo>
                      <a:pt x="31" y="82"/>
                    </a:lnTo>
                    <a:lnTo>
                      <a:pt x="27" y="80"/>
                    </a:lnTo>
                    <a:lnTo>
                      <a:pt x="25" y="77"/>
                    </a:lnTo>
                    <a:lnTo>
                      <a:pt x="21" y="70"/>
                    </a:lnTo>
                    <a:lnTo>
                      <a:pt x="19" y="64"/>
                    </a:lnTo>
                    <a:lnTo>
                      <a:pt x="19" y="55"/>
                    </a:lnTo>
                    <a:lnTo>
                      <a:pt x="19" y="47"/>
                    </a:lnTo>
                    <a:lnTo>
                      <a:pt x="18" y="40"/>
                    </a:lnTo>
                    <a:lnTo>
                      <a:pt x="14" y="34"/>
                    </a:lnTo>
                    <a:lnTo>
                      <a:pt x="11" y="30"/>
                    </a:lnTo>
                    <a:lnTo>
                      <a:pt x="8" y="27"/>
                    </a:lnTo>
                    <a:lnTo>
                      <a:pt x="6" y="23"/>
                    </a:lnTo>
                    <a:lnTo>
                      <a:pt x="4" y="17"/>
                    </a:lnTo>
                    <a:lnTo>
                      <a:pt x="3" y="12"/>
                    </a:lnTo>
                    <a:lnTo>
                      <a:pt x="2" y="9"/>
                    </a:lnTo>
                    <a:lnTo>
                      <a:pt x="0" y="8"/>
                    </a:lnTo>
                    <a:lnTo>
                      <a:pt x="0" y="4"/>
                    </a:lnTo>
                    <a:lnTo>
                      <a:pt x="2" y="1"/>
                    </a:lnTo>
                    <a:lnTo>
                      <a:pt x="3" y="0"/>
                    </a:lnTo>
                    <a:lnTo>
                      <a:pt x="10" y="0"/>
                    </a:lnTo>
                    <a:lnTo>
                      <a:pt x="18" y="3"/>
                    </a:lnTo>
                    <a:lnTo>
                      <a:pt x="23" y="5"/>
                    </a:lnTo>
                    <a:lnTo>
                      <a:pt x="30" y="11"/>
                    </a:lnTo>
                    <a:lnTo>
                      <a:pt x="35" y="16"/>
                    </a:lnTo>
                    <a:lnTo>
                      <a:pt x="40" y="23"/>
                    </a:lnTo>
                    <a:lnTo>
                      <a:pt x="44" y="30"/>
                    </a:lnTo>
                    <a:lnTo>
                      <a:pt x="4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01" name="Freeform 93"/>
              <p:cNvSpPr>
                <a:spLocks/>
              </p:cNvSpPr>
              <p:nvPr/>
            </p:nvSpPr>
            <p:spPr bwMode="auto">
              <a:xfrm>
                <a:off x="3715" y="2255"/>
                <a:ext cx="49" cy="84"/>
              </a:xfrm>
              <a:custGeom>
                <a:avLst/>
                <a:gdLst>
                  <a:gd name="T0" fmla="*/ 46 w 49"/>
                  <a:gd name="T1" fmla="*/ 36 h 84"/>
                  <a:gd name="T2" fmla="*/ 46 w 49"/>
                  <a:gd name="T3" fmla="*/ 36 h 84"/>
                  <a:gd name="T4" fmla="*/ 48 w 49"/>
                  <a:gd name="T5" fmla="*/ 47 h 84"/>
                  <a:gd name="T6" fmla="*/ 49 w 49"/>
                  <a:gd name="T7" fmla="*/ 58 h 84"/>
                  <a:gd name="T8" fmla="*/ 49 w 49"/>
                  <a:gd name="T9" fmla="*/ 65 h 84"/>
                  <a:gd name="T10" fmla="*/ 49 w 49"/>
                  <a:gd name="T11" fmla="*/ 70 h 84"/>
                  <a:gd name="T12" fmla="*/ 48 w 49"/>
                  <a:gd name="T13" fmla="*/ 74 h 84"/>
                  <a:gd name="T14" fmla="*/ 44 w 49"/>
                  <a:gd name="T15" fmla="*/ 80 h 84"/>
                  <a:gd name="T16" fmla="*/ 44 w 49"/>
                  <a:gd name="T17" fmla="*/ 80 h 84"/>
                  <a:gd name="T18" fmla="*/ 41 w 49"/>
                  <a:gd name="T19" fmla="*/ 81 h 84"/>
                  <a:gd name="T20" fmla="*/ 38 w 49"/>
                  <a:gd name="T21" fmla="*/ 84 h 84"/>
                  <a:gd name="T22" fmla="*/ 34 w 49"/>
                  <a:gd name="T23" fmla="*/ 84 h 84"/>
                  <a:gd name="T24" fmla="*/ 31 w 49"/>
                  <a:gd name="T25" fmla="*/ 82 h 84"/>
                  <a:gd name="T26" fmla="*/ 31 w 49"/>
                  <a:gd name="T27" fmla="*/ 82 h 84"/>
                  <a:gd name="T28" fmla="*/ 27 w 49"/>
                  <a:gd name="T29" fmla="*/ 80 h 84"/>
                  <a:gd name="T30" fmla="*/ 25 w 49"/>
                  <a:gd name="T31" fmla="*/ 77 h 84"/>
                  <a:gd name="T32" fmla="*/ 21 w 49"/>
                  <a:gd name="T33" fmla="*/ 70 h 84"/>
                  <a:gd name="T34" fmla="*/ 19 w 49"/>
                  <a:gd name="T35" fmla="*/ 64 h 84"/>
                  <a:gd name="T36" fmla="*/ 19 w 49"/>
                  <a:gd name="T37" fmla="*/ 55 h 84"/>
                  <a:gd name="T38" fmla="*/ 19 w 49"/>
                  <a:gd name="T39" fmla="*/ 47 h 84"/>
                  <a:gd name="T40" fmla="*/ 18 w 49"/>
                  <a:gd name="T41" fmla="*/ 40 h 84"/>
                  <a:gd name="T42" fmla="*/ 14 w 49"/>
                  <a:gd name="T43" fmla="*/ 34 h 84"/>
                  <a:gd name="T44" fmla="*/ 11 w 49"/>
                  <a:gd name="T45" fmla="*/ 30 h 84"/>
                  <a:gd name="T46" fmla="*/ 8 w 49"/>
                  <a:gd name="T47" fmla="*/ 27 h 84"/>
                  <a:gd name="T48" fmla="*/ 8 w 49"/>
                  <a:gd name="T49" fmla="*/ 27 h 84"/>
                  <a:gd name="T50" fmla="*/ 6 w 49"/>
                  <a:gd name="T51" fmla="*/ 23 h 84"/>
                  <a:gd name="T52" fmla="*/ 4 w 49"/>
                  <a:gd name="T53" fmla="*/ 17 h 84"/>
                  <a:gd name="T54" fmla="*/ 3 w 49"/>
                  <a:gd name="T55" fmla="*/ 12 h 84"/>
                  <a:gd name="T56" fmla="*/ 2 w 49"/>
                  <a:gd name="T57" fmla="*/ 9 h 84"/>
                  <a:gd name="T58" fmla="*/ 0 w 49"/>
                  <a:gd name="T59" fmla="*/ 8 h 84"/>
                  <a:gd name="T60" fmla="*/ 0 w 49"/>
                  <a:gd name="T61" fmla="*/ 8 h 84"/>
                  <a:gd name="T62" fmla="*/ 0 w 49"/>
                  <a:gd name="T63" fmla="*/ 4 h 84"/>
                  <a:gd name="T64" fmla="*/ 2 w 49"/>
                  <a:gd name="T65" fmla="*/ 1 h 84"/>
                  <a:gd name="T66" fmla="*/ 3 w 49"/>
                  <a:gd name="T67" fmla="*/ 0 h 84"/>
                  <a:gd name="T68" fmla="*/ 3 w 49"/>
                  <a:gd name="T69" fmla="*/ 0 h 84"/>
                  <a:gd name="T70" fmla="*/ 10 w 49"/>
                  <a:gd name="T71" fmla="*/ 0 h 84"/>
                  <a:gd name="T72" fmla="*/ 18 w 49"/>
                  <a:gd name="T73" fmla="*/ 3 h 84"/>
                  <a:gd name="T74" fmla="*/ 23 w 49"/>
                  <a:gd name="T75" fmla="*/ 5 h 84"/>
                  <a:gd name="T76" fmla="*/ 30 w 49"/>
                  <a:gd name="T77" fmla="*/ 11 h 84"/>
                  <a:gd name="T78" fmla="*/ 35 w 49"/>
                  <a:gd name="T79" fmla="*/ 16 h 84"/>
                  <a:gd name="T80" fmla="*/ 40 w 49"/>
                  <a:gd name="T81" fmla="*/ 23 h 84"/>
                  <a:gd name="T82" fmla="*/ 44 w 49"/>
                  <a:gd name="T83" fmla="*/ 30 h 84"/>
                  <a:gd name="T84" fmla="*/ 46 w 49"/>
                  <a:gd name="T85" fmla="*/ 36 h 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9" h="84">
                    <a:moveTo>
                      <a:pt x="46" y="36"/>
                    </a:moveTo>
                    <a:lnTo>
                      <a:pt x="46" y="36"/>
                    </a:lnTo>
                    <a:lnTo>
                      <a:pt x="48" y="47"/>
                    </a:lnTo>
                    <a:lnTo>
                      <a:pt x="49" y="58"/>
                    </a:lnTo>
                    <a:lnTo>
                      <a:pt x="49" y="65"/>
                    </a:lnTo>
                    <a:lnTo>
                      <a:pt x="49" y="70"/>
                    </a:lnTo>
                    <a:lnTo>
                      <a:pt x="48" y="74"/>
                    </a:lnTo>
                    <a:lnTo>
                      <a:pt x="44" y="80"/>
                    </a:lnTo>
                    <a:lnTo>
                      <a:pt x="41" y="81"/>
                    </a:lnTo>
                    <a:lnTo>
                      <a:pt x="38" y="84"/>
                    </a:lnTo>
                    <a:lnTo>
                      <a:pt x="34" y="84"/>
                    </a:lnTo>
                    <a:lnTo>
                      <a:pt x="31" y="82"/>
                    </a:lnTo>
                    <a:lnTo>
                      <a:pt x="27" y="80"/>
                    </a:lnTo>
                    <a:lnTo>
                      <a:pt x="25" y="77"/>
                    </a:lnTo>
                    <a:lnTo>
                      <a:pt x="21" y="70"/>
                    </a:lnTo>
                    <a:lnTo>
                      <a:pt x="19" y="64"/>
                    </a:lnTo>
                    <a:lnTo>
                      <a:pt x="19" y="55"/>
                    </a:lnTo>
                    <a:lnTo>
                      <a:pt x="19" y="47"/>
                    </a:lnTo>
                    <a:lnTo>
                      <a:pt x="18" y="40"/>
                    </a:lnTo>
                    <a:lnTo>
                      <a:pt x="14" y="34"/>
                    </a:lnTo>
                    <a:lnTo>
                      <a:pt x="11" y="30"/>
                    </a:lnTo>
                    <a:lnTo>
                      <a:pt x="8" y="27"/>
                    </a:lnTo>
                    <a:lnTo>
                      <a:pt x="6" y="23"/>
                    </a:lnTo>
                    <a:lnTo>
                      <a:pt x="4" y="17"/>
                    </a:lnTo>
                    <a:lnTo>
                      <a:pt x="3" y="12"/>
                    </a:lnTo>
                    <a:lnTo>
                      <a:pt x="2" y="9"/>
                    </a:lnTo>
                    <a:lnTo>
                      <a:pt x="0" y="8"/>
                    </a:lnTo>
                    <a:lnTo>
                      <a:pt x="0" y="4"/>
                    </a:lnTo>
                    <a:lnTo>
                      <a:pt x="2" y="1"/>
                    </a:lnTo>
                    <a:lnTo>
                      <a:pt x="3" y="0"/>
                    </a:lnTo>
                    <a:lnTo>
                      <a:pt x="10" y="0"/>
                    </a:lnTo>
                    <a:lnTo>
                      <a:pt x="18" y="3"/>
                    </a:lnTo>
                    <a:lnTo>
                      <a:pt x="23" y="5"/>
                    </a:lnTo>
                    <a:lnTo>
                      <a:pt x="30" y="11"/>
                    </a:lnTo>
                    <a:lnTo>
                      <a:pt x="35" y="16"/>
                    </a:lnTo>
                    <a:lnTo>
                      <a:pt x="40" y="23"/>
                    </a:lnTo>
                    <a:lnTo>
                      <a:pt x="44" y="30"/>
                    </a:lnTo>
                    <a:lnTo>
                      <a:pt x="46"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02" name="Freeform 94"/>
              <p:cNvSpPr>
                <a:spLocks/>
              </p:cNvSpPr>
              <p:nvPr/>
            </p:nvSpPr>
            <p:spPr bwMode="auto">
              <a:xfrm>
                <a:off x="3729" y="2266"/>
                <a:ext cx="26" cy="62"/>
              </a:xfrm>
              <a:custGeom>
                <a:avLst/>
                <a:gdLst>
                  <a:gd name="T0" fmla="*/ 26 w 26"/>
                  <a:gd name="T1" fmla="*/ 59 h 62"/>
                  <a:gd name="T2" fmla="*/ 26 w 26"/>
                  <a:gd name="T3" fmla="*/ 59 h 62"/>
                  <a:gd name="T4" fmla="*/ 24 w 26"/>
                  <a:gd name="T5" fmla="*/ 61 h 62"/>
                  <a:gd name="T6" fmla="*/ 24 w 26"/>
                  <a:gd name="T7" fmla="*/ 62 h 62"/>
                  <a:gd name="T8" fmla="*/ 24 w 26"/>
                  <a:gd name="T9" fmla="*/ 62 h 62"/>
                  <a:gd name="T10" fmla="*/ 20 w 26"/>
                  <a:gd name="T11" fmla="*/ 61 h 62"/>
                  <a:gd name="T12" fmla="*/ 19 w 26"/>
                  <a:gd name="T13" fmla="*/ 59 h 62"/>
                  <a:gd name="T14" fmla="*/ 16 w 26"/>
                  <a:gd name="T15" fmla="*/ 54 h 62"/>
                  <a:gd name="T16" fmla="*/ 13 w 26"/>
                  <a:gd name="T17" fmla="*/ 42 h 62"/>
                  <a:gd name="T18" fmla="*/ 13 w 26"/>
                  <a:gd name="T19" fmla="*/ 42 h 62"/>
                  <a:gd name="T20" fmla="*/ 16 w 26"/>
                  <a:gd name="T21" fmla="*/ 35 h 62"/>
                  <a:gd name="T22" fmla="*/ 15 w 26"/>
                  <a:gd name="T23" fmla="*/ 29 h 62"/>
                  <a:gd name="T24" fmla="*/ 12 w 26"/>
                  <a:gd name="T25" fmla="*/ 24 h 62"/>
                  <a:gd name="T26" fmla="*/ 9 w 26"/>
                  <a:gd name="T27" fmla="*/ 20 h 62"/>
                  <a:gd name="T28" fmla="*/ 2 w 26"/>
                  <a:gd name="T29" fmla="*/ 11 h 62"/>
                  <a:gd name="T30" fmla="*/ 0 w 26"/>
                  <a:gd name="T31" fmla="*/ 5 h 62"/>
                  <a:gd name="T32" fmla="*/ 0 w 26"/>
                  <a:gd name="T33" fmla="*/ 0 h 62"/>
                  <a:gd name="T34" fmla="*/ 0 w 26"/>
                  <a:gd name="T35" fmla="*/ 0 h 62"/>
                  <a:gd name="T36" fmla="*/ 8 w 26"/>
                  <a:gd name="T37" fmla="*/ 5 h 62"/>
                  <a:gd name="T38" fmla="*/ 13 w 26"/>
                  <a:gd name="T39" fmla="*/ 12 h 62"/>
                  <a:gd name="T40" fmla="*/ 17 w 26"/>
                  <a:gd name="T41" fmla="*/ 19 h 62"/>
                  <a:gd name="T42" fmla="*/ 21 w 26"/>
                  <a:gd name="T43" fmla="*/ 25 h 62"/>
                  <a:gd name="T44" fmla="*/ 24 w 26"/>
                  <a:gd name="T45" fmla="*/ 34 h 62"/>
                  <a:gd name="T46" fmla="*/ 26 w 26"/>
                  <a:gd name="T47" fmla="*/ 43 h 62"/>
                  <a:gd name="T48" fmla="*/ 26 w 26"/>
                  <a:gd name="T49" fmla="*/ 51 h 62"/>
                  <a:gd name="T50" fmla="*/ 26 w 26"/>
                  <a:gd name="T51" fmla="*/ 59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 h="62">
                    <a:moveTo>
                      <a:pt x="26" y="59"/>
                    </a:moveTo>
                    <a:lnTo>
                      <a:pt x="26" y="59"/>
                    </a:lnTo>
                    <a:lnTo>
                      <a:pt x="24" y="61"/>
                    </a:lnTo>
                    <a:lnTo>
                      <a:pt x="24" y="62"/>
                    </a:lnTo>
                    <a:lnTo>
                      <a:pt x="20" y="61"/>
                    </a:lnTo>
                    <a:lnTo>
                      <a:pt x="19" y="59"/>
                    </a:lnTo>
                    <a:lnTo>
                      <a:pt x="16" y="54"/>
                    </a:lnTo>
                    <a:lnTo>
                      <a:pt x="13" y="42"/>
                    </a:lnTo>
                    <a:lnTo>
                      <a:pt x="16" y="35"/>
                    </a:lnTo>
                    <a:lnTo>
                      <a:pt x="15" y="29"/>
                    </a:lnTo>
                    <a:lnTo>
                      <a:pt x="12" y="24"/>
                    </a:lnTo>
                    <a:lnTo>
                      <a:pt x="9" y="20"/>
                    </a:lnTo>
                    <a:lnTo>
                      <a:pt x="2" y="11"/>
                    </a:lnTo>
                    <a:lnTo>
                      <a:pt x="0" y="5"/>
                    </a:lnTo>
                    <a:lnTo>
                      <a:pt x="0" y="0"/>
                    </a:lnTo>
                    <a:lnTo>
                      <a:pt x="8" y="5"/>
                    </a:lnTo>
                    <a:lnTo>
                      <a:pt x="13" y="12"/>
                    </a:lnTo>
                    <a:lnTo>
                      <a:pt x="17" y="19"/>
                    </a:lnTo>
                    <a:lnTo>
                      <a:pt x="21" y="25"/>
                    </a:lnTo>
                    <a:lnTo>
                      <a:pt x="24" y="34"/>
                    </a:lnTo>
                    <a:lnTo>
                      <a:pt x="26" y="43"/>
                    </a:lnTo>
                    <a:lnTo>
                      <a:pt x="26" y="51"/>
                    </a:lnTo>
                    <a:lnTo>
                      <a:pt x="26"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03" name="Freeform 95"/>
              <p:cNvSpPr>
                <a:spLocks/>
              </p:cNvSpPr>
              <p:nvPr/>
            </p:nvSpPr>
            <p:spPr bwMode="auto">
              <a:xfrm>
                <a:off x="3729" y="2266"/>
                <a:ext cx="26" cy="62"/>
              </a:xfrm>
              <a:custGeom>
                <a:avLst/>
                <a:gdLst>
                  <a:gd name="T0" fmla="*/ 26 w 26"/>
                  <a:gd name="T1" fmla="*/ 59 h 62"/>
                  <a:gd name="T2" fmla="*/ 26 w 26"/>
                  <a:gd name="T3" fmla="*/ 59 h 62"/>
                  <a:gd name="T4" fmla="*/ 24 w 26"/>
                  <a:gd name="T5" fmla="*/ 61 h 62"/>
                  <a:gd name="T6" fmla="*/ 24 w 26"/>
                  <a:gd name="T7" fmla="*/ 62 h 62"/>
                  <a:gd name="T8" fmla="*/ 24 w 26"/>
                  <a:gd name="T9" fmla="*/ 62 h 62"/>
                  <a:gd name="T10" fmla="*/ 20 w 26"/>
                  <a:gd name="T11" fmla="*/ 61 h 62"/>
                  <a:gd name="T12" fmla="*/ 19 w 26"/>
                  <a:gd name="T13" fmla="*/ 59 h 62"/>
                  <a:gd name="T14" fmla="*/ 16 w 26"/>
                  <a:gd name="T15" fmla="*/ 54 h 62"/>
                  <a:gd name="T16" fmla="*/ 13 w 26"/>
                  <a:gd name="T17" fmla="*/ 42 h 62"/>
                  <a:gd name="T18" fmla="*/ 13 w 26"/>
                  <a:gd name="T19" fmla="*/ 42 h 62"/>
                  <a:gd name="T20" fmla="*/ 16 w 26"/>
                  <a:gd name="T21" fmla="*/ 35 h 62"/>
                  <a:gd name="T22" fmla="*/ 15 w 26"/>
                  <a:gd name="T23" fmla="*/ 29 h 62"/>
                  <a:gd name="T24" fmla="*/ 12 w 26"/>
                  <a:gd name="T25" fmla="*/ 24 h 62"/>
                  <a:gd name="T26" fmla="*/ 9 w 26"/>
                  <a:gd name="T27" fmla="*/ 20 h 62"/>
                  <a:gd name="T28" fmla="*/ 2 w 26"/>
                  <a:gd name="T29" fmla="*/ 11 h 62"/>
                  <a:gd name="T30" fmla="*/ 0 w 26"/>
                  <a:gd name="T31" fmla="*/ 5 h 62"/>
                  <a:gd name="T32" fmla="*/ 0 w 26"/>
                  <a:gd name="T33" fmla="*/ 0 h 62"/>
                  <a:gd name="T34" fmla="*/ 0 w 26"/>
                  <a:gd name="T35" fmla="*/ 0 h 62"/>
                  <a:gd name="T36" fmla="*/ 8 w 26"/>
                  <a:gd name="T37" fmla="*/ 5 h 62"/>
                  <a:gd name="T38" fmla="*/ 13 w 26"/>
                  <a:gd name="T39" fmla="*/ 12 h 62"/>
                  <a:gd name="T40" fmla="*/ 17 w 26"/>
                  <a:gd name="T41" fmla="*/ 19 h 62"/>
                  <a:gd name="T42" fmla="*/ 21 w 26"/>
                  <a:gd name="T43" fmla="*/ 25 h 62"/>
                  <a:gd name="T44" fmla="*/ 24 w 26"/>
                  <a:gd name="T45" fmla="*/ 34 h 62"/>
                  <a:gd name="T46" fmla="*/ 26 w 26"/>
                  <a:gd name="T47" fmla="*/ 43 h 62"/>
                  <a:gd name="T48" fmla="*/ 26 w 26"/>
                  <a:gd name="T49" fmla="*/ 51 h 62"/>
                  <a:gd name="T50" fmla="*/ 26 w 26"/>
                  <a:gd name="T51" fmla="*/ 59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 h="62">
                    <a:moveTo>
                      <a:pt x="26" y="59"/>
                    </a:moveTo>
                    <a:lnTo>
                      <a:pt x="26" y="59"/>
                    </a:lnTo>
                    <a:lnTo>
                      <a:pt x="24" y="61"/>
                    </a:lnTo>
                    <a:lnTo>
                      <a:pt x="24" y="62"/>
                    </a:lnTo>
                    <a:lnTo>
                      <a:pt x="20" y="61"/>
                    </a:lnTo>
                    <a:lnTo>
                      <a:pt x="19" y="59"/>
                    </a:lnTo>
                    <a:lnTo>
                      <a:pt x="16" y="54"/>
                    </a:lnTo>
                    <a:lnTo>
                      <a:pt x="13" y="42"/>
                    </a:lnTo>
                    <a:lnTo>
                      <a:pt x="16" y="35"/>
                    </a:lnTo>
                    <a:lnTo>
                      <a:pt x="15" y="29"/>
                    </a:lnTo>
                    <a:lnTo>
                      <a:pt x="12" y="24"/>
                    </a:lnTo>
                    <a:lnTo>
                      <a:pt x="9" y="20"/>
                    </a:lnTo>
                    <a:lnTo>
                      <a:pt x="2" y="11"/>
                    </a:lnTo>
                    <a:lnTo>
                      <a:pt x="0" y="5"/>
                    </a:lnTo>
                    <a:lnTo>
                      <a:pt x="0" y="0"/>
                    </a:lnTo>
                    <a:lnTo>
                      <a:pt x="8" y="5"/>
                    </a:lnTo>
                    <a:lnTo>
                      <a:pt x="13" y="12"/>
                    </a:lnTo>
                    <a:lnTo>
                      <a:pt x="17" y="19"/>
                    </a:lnTo>
                    <a:lnTo>
                      <a:pt x="21" y="25"/>
                    </a:lnTo>
                    <a:lnTo>
                      <a:pt x="24" y="34"/>
                    </a:lnTo>
                    <a:lnTo>
                      <a:pt x="26" y="43"/>
                    </a:lnTo>
                    <a:lnTo>
                      <a:pt x="26" y="51"/>
                    </a:lnTo>
                    <a:lnTo>
                      <a:pt x="26" y="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04" name="Freeform 96"/>
              <p:cNvSpPr>
                <a:spLocks/>
              </p:cNvSpPr>
              <p:nvPr/>
            </p:nvSpPr>
            <p:spPr bwMode="auto">
              <a:xfrm>
                <a:off x="3398" y="2370"/>
                <a:ext cx="1165" cy="805"/>
              </a:xfrm>
              <a:custGeom>
                <a:avLst/>
                <a:gdLst>
                  <a:gd name="T0" fmla="*/ 1158 w 1165"/>
                  <a:gd name="T1" fmla="*/ 325 h 805"/>
                  <a:gd name="T2" fmla="*/ 1146 w 1165"/>
                  <a:gd name="T3" fmla="*/ 486 h 805"/>
                  <a:gd name="T4" fmla="*/ 1064 w 1165"/>
                  <a:gd name="T5" fmla="*/ 596 h 805"/>
                  <a:gd name="T6" fmla="*/ 958 w 1165"/>
                  <a:gd name="T7" fmla="*/ 657 h 805"/>
                  <a:gd name="T8" fmla="*/ 879 w 1165"/>
                  <a:gd name="T9" fmla="*/ 576 h 805"/>
                  <a:gd name="T10" fmla="*/ 972 w 1165"/>
                  <a:gd name="T11" fmla="*/ 439 h 805"/>
                  <a:gd name="T12" fmla="*/ 967 w 1165"/>
                  <a:gd name="T13" fmla="*/ 295 h 805"/>
                  <a:gd name="T14" fmla="*/ 873 w 1165"/>
                  <a:gd name="T15" fmla="*/ 169 h 805"/>
                  <a:gd name="T16" fmla="*/ 858 w 1165"/>
                  <a:gd name="T17" fmla="*/ 177 h 805"/>
                  <a:gd name="T18" fmla="*/ 942 w 1165"/>
                  <a:gd name="T19" fmla="*/ 274 h 805"/>
                  <a:gd name="T20" fmla="*/ 966 w 1165"/>
                  <a:gd name="T21" fmla="*/ 386 h 805"/>
                  <a:gd name="T22" fmla="*/ 936 w 1165"/>
                  <a:gd name="T23" fmla="*/ 481 h 805"/>
                  <a:gd name="T24" fmla="*/ 823 w 1165"/>
                  <a:gd name="T25" fmla="*/ 604 h 805"/>
                  <a:gd name="T26" fmla="*/ 697 w 1165"/>
                  <a:gd name="T27" fmla="*/ 629 h 805"/>
                  <a:gd name="T28" fmla="*/ 633 w 1165"/>
                  <a:gd name="T29" fmla="*/ 726 h 805"/>
                  <a:gd name="T30" fmla="*/ 530 w 1165"/>
                  <a:gd name="T31" fmla="*/ 795 h 805"/>
                  <a:gd name="T32" fmla="*/ 516 w 1165"/>
                  <a:gd name="T33" fmla="*/ 790 h 805"/>
                  <a:gd name="T34" fmla="*/ 481 w 1165"/>
                  <a:gd name="T35" fmla="*/ 799 h 805"/>
                  <a:gd name="T36" fmla="*/ 491 w 1165"/>
                  <a:gd name="T37" fmla="*/ 736 h 805"/>
                  <a:gd name="T38" fmla="*/ 516 w 1165"/>
                  <a:gd name="T39" fmla="*/ 741 h 805"/>
                  <a:gd name="T40" fmla="*/ 499 w 1165"/>
                  <a:gd name="T41" fmla="*/ 698 h 805"/>
                  <a:gd name="T42" fmla="*/ 432 w 1165"/>
                  <a:gd name="T43" fmla="*/ 623 h 805"/>
                  <a:gd name="T44" fmla="*/ 396 w 1165"/>
                  <a:gd name="T45" fmla="*/ 545 h 805"/>
                  <a:gd name="T46" fmla="*/ 374 w 1165"/>
                  <a:gd name="T47" fmla="*/ 550 h 805"/>
                  <a:gd name="T48" fmla="*/ 336 w 1165"/>
                  <a:gd name="T49" fmla="*/ 424 h 805"/>
                  <a:gd name="T50" fmla="*/ 327 w 1165"/>
                  <a:gd name="T51" fmla="*/ 278 h 805"/>
                  <a:gd name="T52" fmla="*/ 331 w 1165"/>
                  <a:gd name="T53" fmla="*/ 481 h 805"/>
                  <a:gd name="T54" fmla="*/ 325 w 1165"/>
                  <a:gd name="T55" fmla="*/ 576 h 805"/>
                  <a:gd name="T56" fmla="*/ 157 w 1165"/>
                  <a:gd name="T57" fmla="*/ 601 h 805"/>
                  <a:gd name="T58" fmla="*/ 22 w 1165"/>
                  <a:gd name="T59" fmla="*/ 568 h 805"/>
                  <a:gd name="T60" fmla="*/ 3 w 1165"/>
                  <a:gd name="T61" fmla="*/ 459 h 805"/>
                  <a:gd name="T62" fmla="*/ 50 w 1165"/>
                  <a:gd name="T63" fmla="*/ 396 h 805"/>
                  <a:gd name="T64" fmla="*/ 166 w 1165"/>
                  <a:gd name="T65" fmla="*/ 425 h 805"/>
                  <a:gd name="T66" fmla="*/ 241 w 1165"/>
                  <a:gd name="T67" fmla="*/ 397 h 805"/>
                  <a:gd name="T68" fmla="*/ 274 w 1165"/>
                  <a:gd name="T69" fmla="*/ 264 h 805"/>
                  <a:gd name="T70" fmla="*/ 305 w 1165"/>
                  <a:gd name="T71" fmla="*/ 141 h 805"/>
                  <a:gd name="T72" fmla="*/ 370 w 1165"/>
                  <a:gd name="T73" fmla="*/ 140 h 805"/>
                  <a:gd name="T74" fmla="*/ 384 w 1165"/>
                  <a:gd name="T75" fmla="*/ 191 h 805"/>
                  <a:gd name="T76" fmla="*/ 477 w 1165"/>
                  <a:gd name="T77" fmla="*/ 226 h 805"/>
                  <a:gd name="T78" fmla="*/ 520 w 1165"/>
                  <a:gd name="T79" fmla="*/ 276 h 805"/>
                  <a:gd name="T80" fmla="*/ 533 w 1165"/>
                  <a:gd name="T81" fmla="*/ 293 h 805"/>
                  <a:gd name="T82" fmla="*/ 537 w 1165"/>
                  <a:gd name="T83" fmla="*/ 247 h 805"/>
                  <a:gd name="T84" fmla="*/ 590 w 1165"/>
                  <a:gd name="T85" fmla="*/ 195 h 805"/>
                  <a:gd name="T86" fmla="*/ 672 w 1165"/>
                  <a:gd name="T87" fmla="*/ 149 h 805"/>
                  <a:gd name="T88" fmla="*/ 702 w 1165"/>
                  <a:gd name="T89" fmla="*/ 68 h 805"/>
                  <a:gd name="T90" fmla="*/ 728 w 1165"/>
                  <a:gd name="T91" fmla="*/ 23 h 805"/>
                  <a:gd name="T92" fmla="*/ 736 w 1165"/>
                  <a:gd name="T93" fmla="*/ 161 h 805"/>
                  <a:gd name="T94" fmla="*/ 652 w 1165"/>
                  <a:gd name="T95" fmla="*/ 205 h 805"/>
                  <a:gd name="T96" fmla="*/ 606 w 1165"/>
                  <a:gd name="T97" fmla="*/ 207 h 805"/>
                  <a:gd name="T98" fmla="*/ 595 w 1165"/>
                  <a:gd name="T99" fmla="*/ 263 h 805"/>
                  <a:gd name="T100" fmla="*/ 533 w 1165"/>
                  <a:gd name="T101" fmla="*/ 314 h 805"/>
                  <a:gd name="T102" fmla="*/ 561 w 1165"/>
                  <a:gd name="T103" fmla="*/ 299 h 805"/>
                  <a:gd name="T104" fmla="*/ 630 w 1165"/>
                  <a:gd name="T105" fmla="*/ 247 h 805"/>
                  <a:gd name="T106" fmla="*/ 686 w 1165"/>
                  <a:gd name="T107" fmla="*/ 233 h 805"/>
                  <a:gd name="T108" fmla="*/ 711 w 1165"/>
                  <a:gd name="T109" fmla="*/ 259 h 805"/>
                  <a:gd name="T110" fmla="*/ 737 w 1165"/>
                  <a:gd name="T111" fmla="*/ 229 h 805"/>
                  <a:gd name="T112" fmla="*/ 756 w 1165"/>
                  <a:gd name="T113" fmla="*/ 66 h 805"/>
                  <a:gd name="T114" fmla="*/ 801 w 1165"/>
                  <a:gd name="T115" fmla="*/ 1 h 805"/>
                  <a:gd name="T116" fmla="*/ 950 w 1165"/>
                  <a:gd name="T117" fmla="*/ 33 h 805"/>
                  <a:gd name="T118" fmla="*/ 1066 w 1165"/>
                  <a:gd name="T119" fmla="*/ 131 h 8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65" h="805">
                    <a:moveTo>
                      <a:pt x="1098" y="177"/>
                    </a:moveTo>
                    <a:lnTo>
                      <a:pt x="1098" y="177"/>
                    </a:lnTo>
                    <a:lnTo>
                      <a:pt x="1116" y="211"/>
                    </a:lnTo>
                    <a:lnTo>
                      <a:pt x="1133" y="248"/>
                    </a:lnTo>
                    <a:lnTo>
                      <a:pt x="1141" y="267"/>
                    </a:lnTo>
                    <a:lnTo>
                      <a:pt x="1148" y="286"/>
                    </a:lnTo>
                    <a:lnTo>
                      <a:pt x="1153" y="305"/>
                    </a:lnTo>
                    <a:lnTo>
                      <a:pt x="1158" y="325"/>
                    </a:lnTo>
                    <a:lnTo>
                      <a:pt x="1161" y="345"/>
                    </a:lnTo>
                    <a:lnTo>
                      <a:pt x="1164" y="366"/>
                    </a:lnTo>
                    <a:lnTo>
                      <a:pt x="1165" y="386"/>
                    </a:lnTo>
                    <a:lnTo>
                      <a:pt x="1165" y="406"/>
                    </a:lnTo>
                    <a:lnTo>
                      <a:pt x="1163" y="427"/>
                    </a:lnTo>
                    <a:lnTo>
                      <a:pt x="1160" y="446"/>
                    </a:lnTo>
                    <a:lnTo>
                      <a:pt x="1154" y="466"/>
                    </a:lnTo>
                    <a:lnTo>
                      <a:pt x="1146" y="486"/>
                    </a:lnTo>
                    <a:lnTo>
                      <a:pt x="1142" y="498"/>
                    </a:lnTo>
                    <a:lnTo>
                      <a:pt x="1137" y="511"/>
                    </a:lnTo>
                    <a:lnTo>
                      <a:pt x="1130" y="523"/>
                    </a:lnTo>
                    <a:lnTo>
                      <a:pt x="1122" y="534"/>
                    </a:lnTo>
                    <a:lnTo>
                      <a:pt x="1106" y="557"/>
                    </a:lnTo>
                    <a:lnTo>
                      <a:pt x="1085" y="577"/>
                    </a:lnTo>
                    <a:lnTo>
                      <a:pt x="1064" y="596"/>
                    </a:lnTo>
                    <a:lnTo>
                      <a:pt x="1042" y="614"/>
                    </a:lnTo>
                    <a:lnTo>
                      <a:pt x="1019" y="629"/>
                    </a:lnTo>
                    <a:lnTo>
                      <a:pt x="996" y="642"/>
                    </a:lnTo>
                    <a:lnTo>
                      <a:pt x="986" y="646"/>
                    </a:lnTo>
                    <a:lnTo>
                      <a:pt x="977" y="650"/>
                    </a:lnTo>
                    <a:lnTo>
                      <a:pt x="967" y="654"/>
                    </a:lnTo>
                    <a:lnTo>
                      <a:pt x="958" y="657"/>
                    </a:lnTo>
                    <a:lnTo>
                      <a:pt x="932" y="641"/>
                    </a:lnTo>
                    <a:lnTo>
                      <a:pt x="905" y="626"/>
                    </a:lnTo>
                    <a:lnTo>
                      <a:pt x="877" y="614"/>
                    </a:lnTo>
                    <a:lnTo>
                      <a:pt x="863" y="608"/>
                    </a:lnTo>
                    <a:lnTo>
                      <a:pt x="848" y="604"/>
                    </a:lnTo>
                    <a:lnTo>
                      <a:pt x="879" y="576"/>
                    </a:lnTo>
                    <a:lnTo>
                      <a:pt x="894" y="559"/>
                    </a:lnTo>
                    <a:lnTo>
                      <a:pt x="908" y="545"/>
                    </a:lnTo>
                    <a:lnTo>
                      <a:pt x="921" y="528"/>
                    </a:lnTo>
                    <a:lnTo>
                      <a:pt x="934" y="511"/>
                    </a:lnTo>
                    <a:lnTo>
                      <a:pt x="946" y="494"/>
                    </a:lnTo>
                    <a:lnTo>
                      <a:pt x="955" y="477"/>
                    </a:lnTo>
                    <a:lnTo>
                      <a:pt x="965" y="458"/>
                    </a:lnTo>
                    <a:lnTo>
                      <a:pt x="972" y="439"/>
                    </a:lnTo>
                    <a:lnTo>
                      <a:pt x="977" y="420"/>
                    </a:lnTo>
                    <a:lnTo>
                      <a:pt x="981" y="400"/>
                    </a:lnTo>
                    <a:lnTo>
                      <a:pt x="982" y="379"/>
                    </a:lnTo>
                    <a:lnTo>
                      <a:pt x="982" y="359"/>
                    </a:lnTo>
                    <a:lnTo>
                      <a:pt x="980" y="337"/>
                    </a:lnTo>
                    <a:lnTo>
                      <a:pt x="974" y="316"/>
                    </a:lnTo>
                    <a:lnTo>
                      <a:pt x="967" y="295"/>
                    </a:lnTo>
                    <a:lnTo>
                      <a:pt x="959" y="275"/>
                    </a:lnTo>
                    <a:lnTo>
                      <a:pt x="949" y="256"/>
                    </a:lnTo>
                    <a:lnTo>
                      <a:pt x="936" y="238"/>
                    </a:lnTo>
                    <a:lnTo>
                      <a:pt x="921" y="221"/>
                    </a:lnTo>
                    <a:lnTo>
                      <a:pt x="908" y="203"/>
                    </a:lnTo>
                    <a:lnTo>
                      <a:pt x="877" y="171"/>
                    </a:lnTo>
                    <a:lnTo>
                      <a:pt x="873" y="169"/>
                    </a:lnTo>
                    <a:lnTo>
                      <a:pt x="869" y="167"/>
                    </a:lnTo>
                    <a:lnTo>
                      <a:pt x="865" y="167"/>
                    </a:lnTo>
                    <a:lnTo>
                      <a:pt x="859" y="168"/>
                    </a:lnTo>
                    <a:lnTo>
                      <a:pt x="858" y="172"/>
                    </a:lnTo>
                    <a:lnTo>
                      <a:pt x="856" y="175"/>
                    </a:lnTo>
                    <a:lnTo>
                      <a:pt x="858" y="177"/>
                    </a:lnTo>
                    <a:lnTo>
                      <a:pt x="870" y="186"/>
                    </a:lnTo>
                    <a:lnTo>
                      <a:pt x="881" y="195"/>
                    </a:lnTo>
                    <a:lnTo>
                      <a:pt x="892" y="205"/>
                    </a:lnTo>
                    <a:lnTo>
                      <a:pt x="901" y="217"/>
                    </a:lnTo>
                    <a:lnTo>
                      <a:pt x="919" y="240"/>
                    </a:lnTo>
                    <a:lnTo>
                      <a:pt x="935" y="263"/>
                    </a:lnTo>
                    <a:lnTo>
                      <a:pt x="942" y="274"/>
                    </a:lnTo>
                    <a:lnTo>
                      <a:pt x="949" y="287"/>
                    </a:lnTo>
                    <a:lnTo>
                      <a:pt x="953" y="299"/>
                    </a:lnTo>
                    <a:lnTo>
                      <a:pt x="958" y="313"/>
                    </a:lnTo>
                    <a:lnTo>
                      <a:pt x="961" y="328"/>
                    </a:lnTo>
                    <a:lnTo>
                      <a:pt x="963" y="343"/>
                    </a:lnTo>
                    <a:lnTo>
                      <a:pt x="965" y="356"/>
                    </a:lnTo>
                    <a:lnTo>
                      <a:pt x="966" y="371"/>
                    </a:lnTo>
                    <a:lnTo>
                      <a:pt x="966" y="386"/>
                    </a:lnTo>
                    <a:lnTo>
                      <a:pt x="965" y="401"/>
                    </a:lnTo>
                    <a:lnTo>
                      <a:pt x="962" y="416"/>
                    </a:lnTo>
                    <a:lnTo>
                      <a:pt x="959" y="429"/>
                    </a:lnTo>
                    <a:lnTo>
                      <a:pt x="955" y="444"/>
                    </a:lnTo>
                    <a:lnTo>
                      <a:pt x="950" y="456"/>
                    </a:lnTo>
                    <a:lnTo>
                      <a:pt x="943" y="469"/>
                    </a:lnTo>
                    <a:lnTo>
                      <a:pt x="936" y="481"/>
                    </a:lnTo>
                    <a:lnTo>
                      <a:pt x="912" y="515"/>
                    </a:lnTo>
                    <a:lnTo>
                      <a:pt x="900" y="531"/>
                    </a:lnTo>
                    <a:lnTo>
                      <a:pt x="886" y="547"/>
                    </a:lnTo>
                    <a:lnTo>
                      <a:pt x="871" y="563"/>
                    </a:lnTo>
                    <a:lnTo>
                      <a:pt x="855" y="578"/>
                    </a:lnTo>
                    <a:lnTo>
                      <a:pt x="839" y="592"/>
                    </a:lnTo>
                    <a:lnTo>
                      <a:pt x="823" y="604"/>
                    </a:lnTo>
                    <a:lnTo>
                      <a:pt x="802" y="599"/>
                    </a:lnTo>
                    <a:lnTo>
                      <a:pt x="782" y="593"/>
                    </a:lnTo>
                    <a:lnTo>
                      <a:pt x="762" y="591"/>
                    </a:lnTo>
                    <a:lnTo>
                      <a:pt x="751" y="591"/>
                    </a:lnTo>
                    <a:lnTo>
                      <a:pt x="740" y="591"/>
                    </a:lnTo>
                    <a:lnTo>
                      <a:pt x="711" y="615"/>
                    </a:lnTo>
                    <a:lnTo>
                      <a:pt x="697" y="629"/>
                    </a:lnTo>
                    <a:lnTo>
                      <a:pt x="683" y="642"/>
                    </a:lnTo>
                    <a:lnTo>
                      <a:pt x="669" y="656"/>
                    </a:lnTo>
                    <a:lnTo>
                      <a:pt x="659" y="671"/>
                    </a:lnTo>
                    <a:lnTo>
                      <a:pt x="649" y="687"/>
                    </a:lnTo>
                    <a:lnTo>
                      <a:pt x="642" y="703"/>
                    </a:lnTo>
                    <a:lnTo>
                      <a:pt x="642" y="727"/>
                    </a:lnTo>
                    <a:lnTo>
                      <a:pt x="633" y="726"/>
                    </a:lnTo>
                    <a:lnTo>
                      <a:pt x="625" y="727"/>
                    </a:lnTo>
                    <a:lnTo>
                      <a:pt x="617" y="729"/>
                    </a:lnTo>
                    <a:lnTo>
                      <a:pt x="608" y="731"/>
                    </a:lnTo>
                    <a:lnTo>
                      <a:pt x="594" y="738"/>
                    </a:lnTo>
                    <a:lnTo>
                      <a:pt x="580" y="746"/>
                    </a:lnTo>
                    <a:lnTo>
                      <a:pt x="566" y="757"/>
                    </a:lnTo>
                    <a:lnTo>
                      <a:pt x="554" y="769"/>
                    </a:lnTo>
                    <a:lnTo>
                      <a:pt x="530" y="795"/>
                    </a:lnTo>
                    <a:lnTo>
                      <a:pt x="520" y="801"/>
                    </a:lnTo>
                    <a:lnTo>
                      <a:pt x="516" y="802"/>
                    </a:lnTo>
                    <a:lnTo>
                      <a:pt x="511" y="803"/>
                    </a:lnTo>
                    <a:lnTo>
                      <a:pt x="515" y="798"/>
                    </a:lnTo>
                    <a:lnTo>
                      <a:pt x="516" y="794"/>
                    </a:lnTo>
                    <a:lnTo>
                      <a:pt x="516" y="790"/>
                    </a:lnTo>
                    <a:lnTo>
                      <a:pt x="514" y="787"/>
                    </a:lnTo>
                    <a:lnTo>
                      <a:pt x="511" y="787"/>
                    </a:lnTo>
                    <a:lnTo>
                      <a:pt x="507" y="787"/>
                    </a:lnTo>
                    <a:lnTo>
                      <a:pt x="504" y="788"/>
                    </a:lnTo>
                    <a:lnTo>
                      <a:pt x="491" y="805"/>
                    </a:lnTo>
                    <a:lnTo>
                      <a:pt x="481" y="799"/>
                    </a:lnTo>
                    <a:lnTo>
                      <a:pt x="472" y="792"/>
                    </a:lnTo>
                    <a:lnTo>
                      <a:pt x="454" y="778"/>
                    </a:lnTo>
                    <a:lnTo>
                      <a:pt x="469" y="765"/>
                    </a:lnTo>
                    <a:lnTo>
                      <a:pt x="476" y="759"/>
                    </a:lnTo>
                    <a:lnTo>
                      <a:pt x="481" y="752"/>
                    </a:lnTo>
                    <a:lnTo>
                      <a:pt x="487" y="744"/>
                    </a:lnTo>
                    <a:lnTo>
                      <a:pt x="491" y="736"/>
                    </a:lnTo>
                    <a:lnTo>
                      <a:pt x="493" y="727"/>
                    </a:lnTo>
                    <a:lnTo>
                      <a:pt x="493" y="718"/>
                    </a:lnTo>
                    <a:lnTo>
                      <a:pt x="500" y="725"/>
                    </a:lnTo>
                    <a:lnTo>
                      <a:pt x="506" y="733"/>
                    </a:lnTo>
                    <a:lnTo>
                      <a:pt x="510" y="737"/>
                    </a:lnTo>
                    <a:lnTo>
                      <a:pt x="512" y="740"/>
                    </a:lnTo>
                    <a:lnTo>
                      <a:pt x="516" y="741"/>
                    </a:lnTo>
                    <a:lnTo>
                      <a:pt x="522" y="741"/>
                    </a:lnTo>
                    <a:lnTo>
                      <a:pt x="523" y="737"/>
                    </a:lnTo>
                    <a:lnTo>
                      <a:pt x="524" y="734"/>
                    </a:lnTo>
                    <a:lnTo>
                      <a:pt x="523" y="731"/>
                    </a:lnTo>
                    <a:lnTo>
                      <a:pt x="507" y="710"/>
                    </a:lnTo>
                    <a:lnTo>
                      <a:pt x="499" y="698"/>
                    </a:lnTo>
                    <a:lnTo>
                      <a:pt x="493" y="685"/>
                    </a:lnTo>
                    <a:lnTo>
                      <a:pt x="491" y="681"/>
                    </a:lnTo>
                    <a:lnTo>
                      <a:pt x="488" y="681"/>
                    </a:lnTo>
                    <a:lnTo>
                      <a:pt x="487" y="681"/>
                    </a:lnTo>
                    <a:lnTo>
                      <a:pt x="459" y="653"/>
                    </a:lnTo>
                    <a:lnTo>
                      <a:pt x="432" y="623"/>
                    </a:lnTo>
                    <a:lnTo>
                      <a:pt x="408" y="593"/>
                    </a:lnTo>
                    <a:lnTo>
                      <a:pt x="385" y="562"/>
                    </a:lnTo>
                    <a:lnTo>
                      <a:pt x="389" y="559"/>
                    </a:lnTo>
                    <a:lnTo>
                      <a:pt x="393" y="555"/>
                    </a:lnTo>
                    <a:lnTo>
                      <a:pt x="396" y="550"/>
                    </a:lnTo>
                    <a:lnTo>
                      <a:pt x="396" y="545"/>
                    </a:lnTo>
                    <a:lnTo>
                      <a:pt x="393" y="543"/>
                    </a:lnTo>
                    <a:lnTo>
                      <a:pt x="390" y="542"/>
                    </a:lnTo>
                    <a:lnTo>
                      <a:pt x="386" y="542"/>
                    </a:lnTo>
                    <a:lnTo>
                      <a:pt x="384" y="543"/>
                    </a:lnTo>
                    <a:lnTo>
                      <a:pt x="380" y="547"/>
                    </a:lnTo>
                    <a:lnTo>
                      <a:pt x="377" y="550"/>
                    </a:lnTo>
                    <a:lnTo>
                      <a:pt x="374" y="550"/>
                    </a:lnTo>
                    <a:lnTo>
                      <a:pt x="366" y="535"/>
                    </a:lnTo>
                    <a:lnTo>
                      <a:pt x="358" y="522"/>
                    </a:lnTo>
                    <a:lnTo>
                      <a:pt x="352" y="505"/>
                    </a:lnTo>
                    <a:lnTo>
                      <a:pt x="347" y="490"/>
                    </a:lnTo>
                    <a:lnTo>
                      <a:pt x="343" y="474"/>
                    </a:lnTo>
                    <a:lnTo>
                      <a:pt x="340" y="458"/>
                    </a:lnTo>
                    <a:lnTo>
                      <a:pt x="336" y="424"/>
                    </a:lnTo>
                    <a:lnTo>
                      <a:pt x="333" y="389"/>
                    </a:lnTo>
                    <a:lnTo>
                      <a:pt x="333" y="354"/>
                    </a:lnTo>
                    <a:lnTo>
                      <a:pt x="335" y="283"/>
                    </a:lnTo>
                    <a:lnTo>
                      <a:pt x="333" y="280"/>
                    </a:lnTo>
                    <a:lnTo>
                      <a:pt x="332" y="279"/>
                    </a:lnTo>
                    <a:lnTo>
                      <a:pt x="329" y="278"/>
                    </a:lnTo>
                    <a:lnTo>
                      <a:pt x="327" y="278"/>
                    </a:lnTo>
                    <a:lnTo>
                      <a:pt x="321" y="283"/>
                    </a:lnTo>
                    <a:lnTo>
                      <a:pt x="319" y="320"/>
                    </a:lnTo>
                    <a:lnTo>
                      <a:pt x="319" y="356"/>
                    </a:lnTo>
                    <a:lnTo>
                      <a:pt x="319" y="393"/>
                    </a:lnTo>
                    <a:lnTo>
                      <a:pt x="321" y="429"/>
                    </a:lnTo>
                    <a:lnTo>
                      <a:pt x="327" y="465"/>
                    </a:lnTo>
                    <a:lnTo>
                      <a:pt x="331" y="481"/>
                    </a:lnTo>
                    <a:lnTo>
                      <a:pt x="335" y="498"/>
                    </a:lnTo>
                    <a:lnTo>
                      <a:pt x="340" y="515"/>
                    </a:lnTo>
                    <a:lnTo>
                      <a:pt x="347" y="530"/>
                    </a:lnTo>
                    <a:lnTo>
                      <a:pt x="354" y="546"/>
                    </a:lnTo>
                    <a:lnTo>
                      <a:pt x="363" y="561"/>
                    </a:lnTo>
                    <a:lnTo>
                      <a:pt x="344" y="569"/>
                    </a:lnTo>
                    <a:lnTo>
                      <a:pt x="325" y="576"/>
                    </a:lnTo>
                    <a:lnTo>
                      <a:pt x="305" y="582"/>
                    </a:lnTo>
                    <a:lnTo>
                      <a:pt x="285" y="588"/>
                    </a:lnTo>
                    <a:lnTo>
                      <a:pt x="264" y="592"/>
                    </a:lnTo>
                    <a:lnTo>
                      <a:pt x="243" y="596"/>
                    </a:lnTo>
                    <a:lnTo>
                      <a:pt x="222" y="599"/>
                    </a:lnTo>
                    <a:lnTo>
                      <a:pt x="201" y="600"/>
                    </a:lnTo>
                    <a:lnTo>
                      <a:pt x="179" y="601"/>
                    </a:lnTo>
                    <a:lnTo>
                      <a:pt x="157" y="601"/>
                    </a:lnTo>
                    <a:lnTo>
                      <a:pt x="136" y="600"/>
                    </a:lnTo>
                    <a:lnTo>
                      <a:pt x="114" y="599"/>
                    </a:lnTo>
                    <a:lnTo>
                      <a:pt x="92" y="595"/>
                    </a:lnTo>
                    <a:lnTo>
                      <a:pt x="72" y="591"/>
                    </a:lnTo>
                    <a:lnTo>
                      <a:pt x="52" y="587"/>
                    </a:lnTo>
                    <a:lnTo>
                      <a:pt x="33" y="580"/>
                    </a:lnTo>
                    <a:lnTo>
                      <a:pt x="22" y="568"/>
                    </a:lnTo>
                    <a:lnTo>
                      <a:pt x="15" y="554"/>
                    </a:lnTo>
                    <a:lnTo>
                      <a:pt x="8" y="539"/>
                    </a:lnTo>
                    <a:lnTo>
                      <a:pt x="4" y="524"/>
                    </a:lnTo>
                    <a:lnTo>
                      <a:pt x="0" y="508"/>
                    </a:lnTo>
                    <a:lnTo>
                      <a:pt x="0" y="492"/>
                    </a:lnTo>
                    <a:lnTo>
                      <a:pt x="0" y="475"/>
                    </a:lnTo>
                    <a:lnTo>
                      <a:pt x="3" y="459"/>
                    </a:lnTo>
                    <a:lnTo>
                      <a:pt x="10" y="440"/>
                    </a:lnTo>
                    <a:lnTo>
                      <a:pt x="18" y="421"/>
                    </a:lnTo>
                    <a:lnTo>
                      <a:pt x="22" y="412"/>
                    </a:lnTo>
                    <a:lnTo>
                      <a:pt x="27" y="404"/>
                    </a:lnTo>
                    <a:lnTo>
                      <a:pt x="33" y="396"/>
                    </a:lnTo>
                    <a:lnTo>
                      <a:pt x="41" y="389"/>
                    </a:lnTo>
                    <a:lnTo>
                      <a:pt x="50" y="396"/>
                    </a:lnTo>
                    <a:lnTo>
                      <a:pt x="61" y="401"/>
                    </a:lnTo>
                    <a:lnTo>
                      <a:pt x="72" y="406"/>
                    </a:lnTo>
                    <a:lnTo>
                      <a:pt x="83" y="409"/>
                    </a:lnTo>
                    <a:lnTo>
                      <a:pt x="102" y="416"/>
                    </a:lnTo>
                    <a:lnTo>
                      <a:pt x="122" y="420"/>
                    </a:lnTo>
                    <a:lnTo>
                      <a:pt x="144" y="424"/>
                    </a:lnTo>
                    <a:lnTo>
                      <a:pt x="166" y="425"/>
                    </a:lnTo>
                    <a:lnTo>
                      <a:pt x="187" y="424"/>
                    </a:lnTo>
                    <a:lnTo>
                      <a:pt x="197" y="421"/>
                    </a:lnTo>
                    <a:lnTo>
                      <a:pt x="208" y="419"/>
                    </a:lnTo>
                    <a:lnTo>
                      <a:pt x="217" y="414"/>
                    </a:lnTo>
                    <a:lnTo>
                      <a:pt x="225" y="410"/>
                    </a:lnTo>
                    <a:lnTo>
                      <a:pt x="235" y="404"/>
                    </a:lnTo>
                    <a:lnTo>
                      <a:pt x="241" y="397"/>
                    </a:lnTo>
                    <a:lnTo>
                      <a:pt x="252" y="386"/>
                    </a:lnTo>
                    <a:lnTo>
                      <a:pt x="260" y="375"/>
                    </a:lnTo>
                    <a:lnTo>
                      <a:pt x="266" y="363"/>
                    </a:lnTo>
                    <a:lnTo>
                      <a:pt x="271" y="349"/>
                    </a:lnTo>
                    <a:lnTo>
                      <a:pt x="274" y="336"/>
                    </a:lnTo>
                    <a:lnTo>
                      <a:pt x="275" y="322"/>
                    </a:lnTo>
                    <a:lnTo>
                      <a:pt x="275" y="294"/>
                    </a:lnTo>
                    <a:lnTo>
                      <a:pt x="274" y="264"/>
                    </a:lnTo>
                    <a:lnTo>
                      <a:pt x="274" y="236"/>
                    </a:lnTo>
                    <a:lnTo>
                      <a:pt x="275" y="222"/>
                    </a:lnTo>
                    <a:lnTo>
                      <a:pt x="278" y="207"/>
                    </a:lnTo>
                    <a:lnTo>
                      <a:pt x="281" y="195"/>
                    </a:lnTo>
                    <a:lnTo>
                      <a:pt x="286" y="182"/>
                    </a:lnTo>
                    <a:lnTo>
                      <a:pt x="294" y="161"/>
                    </a:lnTo>
                    <a:lnTo>
                      <a:pt x="305" y="141"/>
                    </a:lnTo>
                    <a:lnTo>
                      <a:pt x="312" y="131"/>
                    </a:lnTo>
                    <a:lnTo>
                      <a:pt x="320" y="122"/>
                    </a:lnTo>
                    <a:lnTo>
                      <a:pt x="328" y="115"/>
                    </a:lnTo>
                    <a:lnTo>
                      <a:pt x="338" y="107"/>
                    </a:lnTo>
                    <a:lnTo>
                      <a:pt x="355" y="123"/>
                    </a:lnTo>
                    <a:lnTo>
                      <a:pt x="370" y="140"/>
                    </a:lnTo>
                    <a:lnTo>
                      <a:pt x="367" y="146"/>
                    </a:lnTo>
                    <a:lnTo>
                      <a:pt x="366" y="154"/>
                    </a:lnTo>
                    <a:lnTo>
                      <a:pt x="365" y="161"/>
                    </a:lnTo>
                    <a:lnTo>
                      <a:pt x="366" y="169"/>
                    </a:lnTo>
                    <a:lnTo>
                      <a:pt x="371" y="177"/>
                    </a:lnTo>
                    <a:lnTo>
                      <a:pt x="377" y="186"/>
                    </a:lnTo>
                    <a:lnTo>
                      <a:pt x="384" y="191"/>
                    </a:lnTo>
                    <a:lnTo>
                      <a:pt x="392" y="196"/>
                    </a:lnTo>
                    <a:lnTo>
                      <a:pt x="399" y="200"/>
                    </a:lnTo>
                    <a:lnTo>
                      <a:pt x="407" y="203"/>
                    </a:lnTo>
                    <a:lnTo>
                      <a:pt x="424" y="209"/>
                    </a:lnTo>
                    <a:lnTo>
                      <a:pt x="443" y="213"/>
                    </a:lnTo>
                    <a:lnTo>
                      <a:pt x="461" y="218"/>
                    </a:lnTo>
                    <a:lnTo>
                      <a:pt x="469" y="221"/>
                    </a:lnTo>
                    <a:lnTo>
                      <a:pt x="477" y="226"/>
                    </a:lnTo>
                    <a:lnTo>
                      <a:pt x="484" y="232"/>
                    </a:lnTo>
                    <a:lnTo>
                      <a:pt x="491" y="237"/>
                    </a:lnTo>
                    <a:lnTo>
                      <a:pt x="503" y="249"/>
                    </a:lnTo>
                    <a:lnTo>
                      <a:pt x="510" y="256"/>
                    </a:lnTo>
                    <a:lnTo>
                      <a:pt x="514" y="263"/>
                    </a:lnTo>
                    <a:lnTo>
                      <a:pt x="518" y="270"/>
                    </a:lnTo>
                    <a:lnTo>
                      <a:pt x="520" y="276"/>
                    </a:lnTo>
                    <a:lnTo>
                      <a:pt x="520" y="286"/>
                    </a:lnTo>
                    <a:lnTo>
                      <a:pt x="519" y="294"/>
                    </a:lnTo>
                    <a:lnTo>
                      <a:pt x="523" y="297"/>
                    </a:lnTo>
                    <a:lnTo>
                      <a:pt x="529" y="298"/>
                    </a:lnTo>
                    <a:lnTo>
                      <a:pt x="531" y="295"/>
                    </a:lnTo>
                    <a:lnTo>
                      <a:pt x="533" y="293"/>
                    </a:lnTo>
                    <a:lnTo>
                      <a:pt x="534" y="287"/>
                    </a:lnTo>
                    <a:lnTo>
                      <a:pt x="533" y="280"/>
                    </a:lnTo>
                    <a:lnTo>
                      <a:pt x="534" y="278"/>
                    </a:lnTo>
                    <a:lnTo>
                      <a:pt x="534" y="275"/>
                    </a:lnTo>
                    <a:lnTo>
                      <a:pt x="534" y="265"/>
                    </a:lnTo>
                    <a:lnTo>
                      <a:pt x="535" y="256"/>
                    </a:lnTo>
                    <a:lnTo>
                      <a:pt x="537" y="247"/>
                    </a:lnTo>
                    <a:lnTo>
                      <a:pt x="539" y="237"/>
                    </a:lnTo>
                    <a:lnTo>
                      <a:pt x="542" y="229"/>
                    </a:lnTo>
                    <a:lnTo>
                      <a:pt x="548" y="221"/>
                    </a:lnTo>
                    <a:lnTo>
                      <a:pt x="553" y="213"/>
                    </a:lnTo>
                    <a:lnTo>
                      <a:pt x="561" y="207"/>
                    </a:lnTo>
                    <a:lnTo>
                      <a:pt x="575" y="200"/>
                    </a:lnTo>
                    <a:lnTo>
                      <a:pt x="590" y="195"/>
                    </a:lnTo>
                    <a:lnTo>
                      <a:pt x="621" y="186"/>
                    </a:lnTo>
                    <a:lnTo>
                      <a:pt x="634" y="180"/>
                    </a:lnTo>
                    <a:lnTo>
                      <a:pt x="649" y="173"/>
                    </a:lnTo>
                    <a:lnTo>
                      <a:pt x="655" y="168"/>
                    </a:lnTo>
                    <a:lnTo>
                      <a:pt x="661" y="163"/>
                    </a:lnTo>
                    <a:lnTo>
                      <a:pt x="667" y="157"/>
                    </a:lnTo>
                    <a:lnTo>
                      <a:pt x="672" y="149"/>
                    </a:lnTo>
                    <a:lnTo>
                      <a:pt x="683" y="134"/>
                    </a:lnTo>
                    <a:lnTo>
                      <a:pt x="694" y="118"/>
                    </a:lnTo>
                    <a:lnTo>
                      <a:pt x="702" y="102"/>
                    </a:lnTo>
                    <a:lnTo>
                      <a:pt x="706" y="93"/>
                    </a:lnTo>
                    <a:lnTo>
                      <a:pt x="709" y="84"/>
                    </a:lnTo>
                    <a:lnTo>
                      <a:pt x="705" y="76"/>
                    </a:lnTo>
                    <a:lnTo>
                      <a:pt x="702" y="68"/>
                    </a:lnTo>
                    <a:lnTo>
                      <a:pt x="699" y="58"/>
                    </a:lnTo>
                    <a:lnTo>
                      <a:pt x="698" y="49"/>
                    </a:lnTo>
                    <a:lnTo>
                      <a:pt x="697" y="30"/>
                    </a:lnTo>
                    <a:lnTo>
                      <a:pt x="697" y="9"/>
                    </a:lnTo>
                    <a:lnTo>
                      <a:pt x="718" y="16"/>
                    </a:lnTo>
                    <a:lnTo>
                      <a:pt x="722" y="19"/>
                    </a:lnTo>
                    <a:lnTo>
                      <a:pt x="728" y="23"/>
                    </a:lnTo>
                    <a:lnTo>
                      <a:pt x="730" y="27"/>
                    </a:lnTo>
                    <a:lnTo>
                      <a:pt x="733" y="33"/>
                    </a:lnTo>
                    <a:lnTo>
                      <a:pt x="739" y="58"/>
                    </a:lnTo>
                    <a:lnTo>
                      <a:pt x="741" y="84"/>
                    </a:lnTo>
                    <a:lnTo>
                      <a:pt x="741" y="110"/>
                    </a:lnTo>
                    <a:lnTo>
                      <a:pt x="739" y="135"/>
                    </a:lnTo>
                    <a:lnTo>
                      <a:pt x="736" y="161"/>
                    </a:lnTo>
                    <a:lnTo>
                      <a:pt x="730" y="187"/>
                    </a:lnTo>
                    <a:lnTo>
                      <a:pt x="718" y="236"/>
                    </a:lnTo>
                    <a:lnTo>
                      <a:pt x="709" y="229"/>
                    </a:lnTo>
                    <a:lnTo>
                      <a:pt x="698" y="222"/>
                    </a:lnTo>
                    <a:lnTo>
                      <a:pt x="687" y="217"/>
                    </a:lnTo>
                    <a:lnTo>
                      <a:pt x="675" y="213"/>
                    </a:lnTo>
                    <a:lnTo>
                      <a:pt x="652" y="205"/>
                    </a:lnTo>
                    <a:lnTo>
                      <a:pt x="626" y="200"/>
                    </a:lnTo>
                    <a:lnTo>
                      <a:pt x="621" y="202"/>
                    </a:lnTo>
                    <a:lnTo>
                      <a:pt x="615" y="202"/>
                    </a:lnTo>
                    <a:lnTo>
                      <a:pt x="610" y="203"/>
                    </a:lnTo>
                    <a:lnTo>
                      <a:pt x="608" y="206"/>
                    </a:lnTo>
                    <a:lnTo>
                      <a:pt x="606" y="207"/>
                    </a:lnTo>
                    <a:lnTo>
                      <a:pt x="608" y="218"/>
                    </a:lnTo>
                    <a:lnTo>
                      <a:pt x="613" y="228"/>
                    </a:lnTo>
                    <a:lnTo>
                      <a:pt x="615" y="238"/>
                    </a:lnTo>
                    <a:lnTo>
                      <a:pt x="617" y="244"/>
                    </a:lnTo>
                    <a:lnTo>
                      <a:pt x="617" y="249"/>
                    </a:lnTo>
                    <a:lnTo>
                      <a:pt x="606" y="256"/>
                    </a:lnTo>
                    <a:lnTo>
                      <a:pt x="595" y="263"/>
                    </a:lnTo>
                    <a:lnTo>
                      <a:pt x="572" y="275"/>
                    </a:lnTo>
                    <a:lnTo>
                      <a:pt x="561" y="280"/>
                    </a:lnTo>
                    <a:lnTo>
                      <a:pt x="552" y="289"/>
                    </a:lnTo>
                    <a:lnTo>
                      <a:pt x="542" y="297"/>
                    </a:lnTo>
                    <a:lnTo>
                      <a:pt x="533" y="307"/>
                    </a:lnTo>
                    <a:lnTo>
                      <a:pt x="531" y="310"/>
                    </a:lnTo>
                    <a:lnTo>
                      <a:pt x="533" y="314"/>
                    </a:lnTo>
                    <a:lnTo>
                      <a:pt x="535" y="317"/>
                    </a:lnTo>
                    <a:lnTo>
                      <a:pt x="538" y="318"/>
                    </a:lnTo>
                    <a:lnTo>
                      <a:pt x="542" y="318"/>
                    </a:lnTo>
                    <a:lnTo>
                      <a:pt x="546" y="317"/>
                    </a:lnTo>
                    <a:lnTo>
                      <a:pt x="552" y="312"/>
                    </a:lnTo>
                    <a:lnTo>
                      <a:pt x="557" y="305"/>
                    </a:lnTo>
                    <a:lnTo>
                      <a:pt x="561" y="299"/>
                    </a:lnTo>
                    <a:lnTo>
                      <a:pt x="579" y="289"/>
                    </a:lnTo>
                    <a:lnTo>
                      <a:pt x="596" y="278"/>
                    </a:lnTo>
                    <a:lnTo>
                      <a:pt x="614" y="268"/>
                    </a:lnTo>
                    <a:lnTo>
                      <a:pt x="622" y="263"/>
                    </a:lnTo>
                    <a:lnTo>
                      <a:pt x="630" y="256"/>
                    </a:lnTo>
                    <a:lnTo>
                      <a:pt x="630" y="247"/>
                    </a:lnTo>
                    <a:lnTo>
                      <a:pt x="630" y="236"/>
                    </a:lnTo>
                    <a:lnTo>
                      <a:pt x="627" y="226"/>
                    </a:lnTo>
                    <a:lnTo>
                      <a:pt x="623" y="217"/>
                    </a:lnTo>
                    <a:lnTo>
                      <a:pt x="640" y="218"/>
                    </a:lnTo>
                    <a:lnTo>
                      <a:pt x="656" y="222"/>
                    </a:lnTo>
                    <a:lnTo>
                      <a:pt x="671" y="226"/>
                    </a:lnTo>
                    <a:lnTo>
                      <a:pt x="686" y="233"/>
                    </a:lnTo>
                    <a:lnTo>
                      <a:pt x="690" y="236"/>
                    </a:lnTo>
                    <a:lnTo>
                      <a:pt x="694" y="238"/>
                    </a:lnTo>
                    <a:lnTo>
                      <a:pt x="703" y="244"/>
                    </a:lnTo>
                    <a:lnTo>
                      <a:pt x="707" y="247"/>
                    </a:lnTo>
                    <a:lnTo>
                      <a:pt x="710" y="249"/>
                    </a:lnTo>
                    <a:lnTo>
                      <a:pt x="711" y="253"/>
                    </a:lnTo>
                    <a:lnTo>
                      <a:pt x="711" y="259"/>
                    </a:lnTo>
                    <a:lnTo>
                      <a:pt x="713" y="261"/>
                    </a:lnTo>
                    <a:lnTo>
                      <a:pt x="717" y="263"/>
                    </a:lnTo>
                    <a:lnTo>
                      <a:pt x="720" y="263"/>
                    </a:lnTo>
                    <a:lnTo>
                      <a:pt x="724" y="261"/>
                    </a:lnTo>
                    <a:lnTo>
                      <a:pt x="732" y="245"/>
                    </a:lnTo>
                    <a:lnTo>
                      <a:pt x="737" y="229"/>
                    </a:lnTo>
                    <a:lnTo>
                      <a:pt x="743" y="210"/>
                    </a:lnTo>
                    <a:lnTo>
                      <a:pt x="745" y="192"/>
                    </a:lnTo>
                    <a:lnTo>
                      <a:pt x="751" y="156"/>
                    </a:lnTo>
                    <a:lnTo>
                      <a:pt x="752" y="137"/>
                    </a:lnTo>
                    <a:lnTo>
                      <a:pt x="756" y="118"/>
                    </a:lnTo>
                    <a:lnTo>
                      <a:pt x="756" y="92"/>
                    </a:lnTo>
                    <a:lnTo>
                      <a:pt x="756" y="66"/>
                    </a:lnTo>
                    <a:lnTo>
                      <a:pt x="755" y="54"/>
                    </a:lnTo>
                    <a:lnTo>
                      <a:pt x="752" y="42"/>
                    </a:lnTo>
                    <a:lnTo>
                      <a:pt x="749" y="30"/>
                    </a:lnTo>
                    <a:lnTo>
                      <a:pt x="744" y="19"/>
                    </a:lnTo>
                    <a:lnTo>
                      <a:pt x="763" y="11"/>
                    </a:lnTo>
                    <a:lnTo>
                      <a:pt x="782" y="5"/>
                    </a:lnTo>
                    <a:lnTo>
                      <a:pt x="801" y="1"/>
                    </a:lnTo>
                    <a:lnTo>
                      <a:pt x="820" y="0"/>
                    </a:lnTo>
                    <a:lnTo>
                      <a:pt x="839" y="0"/>
                    </a:lnTo>
                    <a:lnTo>
                      <a:pt x="858" y="1"/>
                    </a:lnTo>
                    <a:lnTo>
                      <a:pt x="877" y="5"/>
                    </a:lnTo>
                    <a:lnTo>
                      <a:pt x="896" y="9"/>
                    </a:lnTo>
                    <a:lnTo>
                      <a:pt x="915" y="16"/>
                    </a:lnTo>
                    <a:lnTo>
                      <a:pt x="932" y="24"/>
                    </a:lnTo>
                    <a:lnTo>
                      <a:pt x="950" y="33"/>
                    </a:lnTo>
                    <a:lnTo>
                      <a:pt x="967" y="43"/>
                    </a:lnTo>
                    <a:lnTo>
                      <a:pt x="984" y="54"/>
                    </a:lnTo>
                    <a:lnTo>
                      <a:pt x="1000" y="65"/>
                    </a:lnTo>
                    <a:lnTo>
                      <a:pt x="1015" y="77"/>
                    </a:lnTo>
                    <a:lnTo>
                      <a:pt x="1030" y="91"/>
                    </a:lnTo>
                    <a:lnTo>
                      <a:pt x="1049" y="111"/>
                    </a:lnTo>
                    <a:lnTo>
                      <a:pt x="1066" y="131"/>
                    </a:lnTo>
                    <a:lnTo>
                      <a:pt x="1083" y="154"/>
                    </a:lnTo>
                    <a:lnTo>
                      <a:pt x="1098" y="177"/>
                    </a:lnTo>
                    <a:close/>
                  </a:path>
                </a:pathLst>
              </a:custGeom>
              <a:solidFill>
                <a:srgbClr val="A0CC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05" name="Freeform 97"/>
              <p:cNvSpPr>
                <a:spLocks/>
              </p:cNvSpPr>
              <p:nvPr/>
            </p:nvSpPr>
            <p:spPr bwMode="auto">
              <a:xfrm>
                <a:off x="3398" y="2370"/>
                <a:ext cx="1165" cy="805"/>
              </a:xfrm>
              <a:custGeom>
                <a:avLst/>
                <a:gdLst>
                  <a:gd name="T0" fmla="*/ 1158 w 1165"/>
                  <a:gd name="T1" fmla="*/ 325 h 805"/>
                  <a:gd name="T2" fmla="*/ 1146 w 1165"/>
                  <a:gd name="T3" fmla="*/ 486 h 805"/>
                  <a:gd name="T4" fmla="*/ 1064 w 1165"/>
                  <a:gd name="T5" fmla="*/ 596 h 805"/>
                  <a:gd name="T6" fmla="*/ 958 w 1165"/>
                  <a:gd name="T7" fmla="*/ 657 h 805"/>
                  <a:gd name="T8" fmla="*/ 879 w 1165"/>
                  <a:gd name="T9" fmla="*/ 576 h 805"/>
                  <a:gd name="T10" fmla="*/ 972 w 1165"/>
                  <a:gd name="T11" fmla="*/ 439 h 805"/>
                  <a:gd name="T12" fmla="*/ 967 w 1165"/>
                  <a:gd name="T13" fmla="*/ 295 h 805"/>
                  <a:gd name="T14" fmla="*/ 873 w 1165"/>
                  <a:gd name="T15" fmla="*/ 169 h 805"/>
                  <a:gd name="T16" fmla="*/ 858 w 1165"/>
                  <a:gd name="T17" fmla="*/ 177 h 805"/>
                  <a:gd name="T18" fmla="*/ 942 w 1165"/>
                  <a:gd name="T19" fmla="*/ 274 h 805"/>
                  <a:gd name="T20" fmla="*/ 966 w 1165"/>
                  <a:gd name="T21" fmla="*/ 386 h 805"/>
                  <a:gd name="T22" fmla="*/ 936 w 1165"/>
                  <a:gd name="T23" fmla="*/ 481 h 805"/>
                  <a:gd name="T24" fmla="*/ 823 w 1165"/>
                  <a:gd name="T25" fmla="*/ 604 h 805"/>
                  <a:gd name="T26" fmla="*/ 697 w 1165"/>
                  <a:gd name="T27" fmla="*/ 629 h 805"/>
                  <a:gd name="T28" fmla="*/ 633 w 1165"/>
                  <a:gd name="T29" fmla="*/ 726 h 805"/>
                  <a:gd name="T30" fmla="*/ 530 w 1165"/>
                  <a:gd name="T31" fmla="*/ 795 h 805"/>
                  <a:gd name="T32" fmla="*/ 516 w 1165"/>
                  <a:gd name="T33" fmla="*/ 790 h 805"/>
                  <a:gd name="T34" fmla="*/ 481 w 1165"/>
                  <a:gd name="T35" fmla="*/ 799 h 805"/>
                  <a:gd name="T36" fmla="*/ 491 w 1165"/>
                  <a:gd name="T37" fmla="*/ 736 h 805"/>
                  <a:gd name="T38" fmla="*/ 516 w 1165"/>
                  <a:gd name="T39" fmla="*/ 741 h 805"/>
                  <a:gd name="T40" fmla="*/ 499 w 1165"/>
                  <a:gd name="T41" fmla="*/ 698 h 805"/>
                  <a:gd name="T42" fmla="*/ 432 w 1165"/>
                  <a:gd name="T43" fmla="*/ 623 h 805"/>
                  <a:gd name="T44" fmla="*/ 396 w 1165"/>
                  <a:gd name="T45" fmla="*/ 545 h 805"/>
                  <a:gd name="T46" fmla="*/ 374 w 1165"/>
                  <a:gd name="T47" fmla="*/ 550 h 805"/>
                  <a:gd name="T48" fmla="*/ 336 w 1165"/>
                  <a:gd name="T49" fmla="*/ 424 h 805"/>
                  <a:gd name="T50" fmla="*/ 327 w 1165"/>
                  <a:gd name="T51" fmla="*/ 278 h 805"/>
                  <a:gd name="T52" fmla="*/ 331 w 1165"/>
                  <a:gd name="T53" fmla="*/ 481 h 805"/>
                  <a:gd name="T54" fmla="*/ 325 w 1165"/>
                  <a:gd name="T55" fmla="*/ 576 h 805"/>
                  <a:gd name="T56" fmla="*/ 157 w 1165"/>
                  <a:gd name="T57" fmla="*/ 601 h 805"/>
                  <a:gd name="T58" fmla="*/ 22 w 1165"/>
                  <a:gd name="T59" fmla="*/ 568 h 805"/>
                  <a:gd name="T60" fmla="*/ 3 w 1165"/>
                  <a:gd name="T61" fmla="*/ 459 h 805"/>
                  <a:gd name="T62" fmla="*/ 50 w 1165"/>
                  <a:gd name="T63" fmla="*/ 396 h 805"/>
                  <a:gd name="T64" fmla="*/ 166 w 1165"/>
                  <a:gd name="T65" fmla="*/ 425 h 805"/>
                  <a:gd name="T66" fmla="*/ 241 w 1165"/>
                  <a:gd name="T67" fmla="*/ 397 h 805"/>
                  <a:gd name="T68" fmla="*/ 274 w 1165"/>
                  <a:gd name="T69" fmla="*/ 264 h 805"/>
                  <a:gd name="T70" fmla="*/ 305 w 1165"/>
                  <a:gd name="T71" fmla="*/ 141 h 805"/>
                  <a:gd name="T72" fmla="*/ 370 w 1165"/>
                  <a:gd name="T73" fmla="*/ 140 h 805"/>
                  <a:gd name="T74" fmla="*/ 384 w 1165"/>
                  <a:gd name="T75" fmla="*/ 191 h 805"/>
                  <a:gd name="T76" fmla="*/ 477 w 1165"/>
                  <a:gd name="T77" fmla="*/ 226 h 805"/>
                  <a:gd name="T78" fmla="*/ 520 w 1165"/>
                  <a:gd name="T79" fmla="*/ 276 h 805"/>
                  <a:gd name="T80" fmla="*/ 533 w 1165"/>
                  <a:gd name="T81" fmla="*/ 293 h 805"/>
                  <a:gd name="T82" fmla="*/ 537 w 1165"/>
                  <a:gd name="T83" fmla="*/ 247 h 805"/>
                  <a:gd name="T84" fmla="*/ 590 w 1165"/>
                  <a:gd name="T85" fmla="*/ 195 h 805"/>
                  <a:gd name="T86" fmla="*/ 672 w 1165"/>
                  <a:gd name="T87" fmla="*/ 149 h 805"/>
                  <a:gd name="T88" fmla="*/ 702 w 1165"/>
                  <a:gd name="T89" fmla="*/ 68 h 805"/>
                  <a:gd name="T90" fmla="*/ 728 w 1165"/>
                  <a:gd name="T91" fmla="*/ 23 h 805"/>
                  <a:gd name="T92" fmla="*/ 736 w 1165"/>
                  <a:gd name="T93" fmla="*/ 161 h 805"/>
                  <a:gd name="T94" fmla="*/ 652 w 1165"/>
                  <a:gd name="T95" fmla="*/ 205 h 805"/>
                  <a:gd name="T96" fmla="*/ 606 w 1165"/>
                  <a:gd name="T97" fmla="*/ 207 h 805"/>
                  <a:gd name="T98" fmla="*/ 595 w 1165"/>
                  <a:gd name="T99" fmla="*/ 263 h 805"/>
                  <a:gd name="T100" fmla="*/ 533 w 1165"/>
                  <a:gd name="T101" fmla="*/ 314 h 805"/>
                  <a:gd name="T102" fmla="*/ 561 w 1165"/>
                  <a:gd name="T103" fmla="*/ 299 h 805"/>
                  <a:gd name="T104" fmla="*/ 630 w 1165"/>
                  <a:gd name="T105" fmla="*/ 247 h 805"/>
                  <a:gd name="T106" fmla="*/ 686 w 1165"/>
                  <a:gd name="T107" fmla="*/ 233 h 805"/>
                  <a:gd name="T108" fmla="*/ 711 w 1165"/>
                  <a:gd name="T109" fmla="*/ 259 h 805"/>
                  <a:gd name="T110" fmla="*/ 737 w 1165"/>
                  <a:gd name="T111" fmla="*/ 229 h 805"/>
                  <a:gd name="T112" fmla="*/ 756 w 1165"/>
                  <a:gd name="T113" fmla="*/ 66 h 805"/>
                  <a:gd name="T114" fmla="*/ 801 w 1165"/>
                  <a:gd name="T115" fmla="*/ 1 h 805"/>
                  <a:gd name="T116" fmla="*/ 950 w 1165"/>
                  <a:gd name="T117" fmla="*/ 33 h 805"/>
                  <a:gd name="T118" fmla="*/ 1066 w 1165"/>
                  <a:gd name="T119" fmla="*/ 131 h 8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65" h="805">
                    <a:moveTo>
                      <a:pt x="1098" y="177"/>
                    </a:moveTo>
                    <a:lnTo>
                      <a:pt x="1098" y="177"/>
                    </a:lnTo>
                    <a:lnTo>
                      <a:pt x="1116" y="211"/>
                    </a:lnTo>
                    <a:lnTo>
                      <a:pt x="1133" y="248"/>
                    </a:lnTo>
                    <a:lnTo>
                      <a:pt x="1141" y="267"/>
                    </a:lnTo>
                    <a:lnTo>
                      <a:pt x="1148" y="286"/>
                    </a:lnTo>
                    <a:lnTo>
                      <a:pt x="1153" y="305"/>
                    </a:lnTo>
                    <a:lnTo>
                      <a:pt x="1158" y="325"/>
                    </a:lnTo>
                    <a:lnTo>
                      <a:pt x="1161" y="345"/>
                    </a:lnTo>
                    <a:lnTo>
                      <a:pt x="1164" y="366"/>
                    </a:lnTo>
                    <a:lnTo>
                      <a:pt x="1165" y="386"/>
                    </a:lnTo>
                    <a:lnTo>
                      <a:pt x="1165" y="406"/>
                    </a:lnTo>
                    <a:lnTo>
                      <a:pt x="1163" y="427"/>
                    </a:lnTo>
                    <a:lnTo>
                      <a:pt x="1160" y="446"/>
                    </a:lnTo>
                    <a:lnTo>
                      <a:pt x="1154" y="466"/>
                    </a:lnTo>
                    <a:lnTo>
                      <a:pt x="1146" y="486"/>
                    </a:lnTo>
                    <a:lnTo>
                      <a:pt x="1142" y="498"/>
                    </a:lnTo>
                    <a:lnTo>
                      <a:pt x="1137" y="511"/>
                    </a:lnTo>
                    <a:lnTo>
                      <a:pt x="1130" y="523"/>
                    </a:lnTo>
                    <a:lnTo>
                      <a:pt x="1122" y="534"/>
                    </a:lnTo>
                    <a:lnTo>
                      <a:pt x="1106" y="557"/>
                    </a:lnTo>
                    <a:lnTo>
                      <a:pt x="1085" y="577"/>
                    </a:lnTo>
                    <a:lnTo>
                      <a:pt x="1064" y="596"/>
                    </a:lnTo>
                    <a:lnTo>
                      <a:pt x="1042" y="614"/>
                    </a:lnTo>
                    <a:lnTo>
                      <a:pt x="1019" y="629"/>
                    </a:lnTo>
                    <a:lnTo>
                      <a:pt x="996" y="642"/>
                    </a:lnTo>
                    <a:lnTo>
                      <a:pt x="986" y="646"/>
                    </a:lnTo>
                    <a:lnTo>
                      <a:pt x="977" y="650"/>
                    </a:lnTo>
                    <a:lnTo>
                      <a:pt x="967" y="654"/>
                    </a:lnTo>
                    <a:lnTo>
                      <a:pt x="958" y="657"/>
                    </a:lnTo>
                    <a:lnTo>
                      <a:pt x="932" y="641"/>
                    </a:lnTo>
                    <a:lnTo>
                      <a:pt x="905" y="626"/>
                    </a:lnTo>
                    <a:lnTo>
                      <a:pt x="877" y="614"/>
                    </a:lnTo>
                    <a:lnTo>
                      <a:pt x="863" y="608"/>
                    </a:lnTo>
                    <a:lnTo>
                      <a:pt x="848" y="604"/>
                    </a:lnTo>
                    <a:lnTo>
                      <a:pt x="879" y="576"/>
                    </a:lnTo>
                    <a:lnTo>
                      <a:pt x="894" y="559"/>
                    </a:lnTo>
                    <a:lnTo>
                      <a:pt x="908" y="545"/>
                    </a:lnTo>
                    <a:lnTo>
                      <a:pt x="921" y="528"/>
                    </a:lnTo>
                    <a:lnTo>
                      <a:pt x="934" y="511"/>
                    </a:lnTo>
                    <a:lnTo>
                      <a:pt x="946" y="494"/>
                    </a:lnTo>
                    <a:lnTo>
                      <a:pt x="955" y="477"/>
                    </a:lnTo>
                    <a:lnTo>
                      <a:pt x="965" y="458"/>
                    </a:lnTo>
                    <a:lnTo>
                      <a:pt x="972" y="439"/>
                    </a:lnTo>
                    <a:lnTo>
                      <a:pt x="977" y="420"/>
                    </a:lnTo>
                    <a:lnTo>
                      <a:pt x="981" y="400"/>
                    </a:lnTo>
                    <a:lnTo>
                      <a:pt x="982" y="379"/>
                    </a:lnTo>
                    <a:lnTo>
                      <a:pt x="982" y="359"/>
                    </a:lnTo>
                    <a:lnTo>
                      <a:pt x="980" y="337"/>
                    </a:lnTo>
                    <a:lnTo>
                      <a:pt x="974" y="316"/>
                    </a:lnTo>
                    <a:lnTo>
                      <a:pt x="967" y="295"/>
                    </a:lnTo>
                    <a:lnTo>
                      <a:pt x="959" y="275"/>
                    </a:lnTo>
                    <a:lnTo>
                      <a:pt x="949" y="256"/>
                    </a:lnTo>
                    <a:lnTo>
                      <a:pt x="936" y="238"/>
                    </a:lnTo>
                    <a:lnTo>
                      <a:pt x="921" y="221"/>
                    </a:lnTo>
                    <a:lnTo>
                      <a:pt x="908" y="203"/>
                    </a:lnTo>
                    <a:lnTo>
                      <a:pt x="877" y="171"/>
                    </a:lnTo>
                    <a:lnTo>
                      <a:pt x="873" y="169"/>
                    </a:lnTo>
                    <a:lnTo>
                      <a:pt x="869" y="167"/>
                    </a:lnTo>
                    <a:lnTo>
                      <a:pt x="865" y="167"/>
                    </a:lnTo>
                    <a:lnTo>
                      <a:pt x="859" y="168"/>
                    </a:lnTo>
                    <a:lnTo>
                      <a:pt x="858" y="172"/>
                    </a:lnTo>
                    <a:lnTo>
                      <a:pt x="856" y="175"/>
                    </a:lnTo>
                    <a:lnTo>
                      <a:pt x="858" y="177"/>
                    </a:lnTo>
                    <a:lnTo>
                      <a:pt x="870" y="186"/>
                    </a:lnTo>
                    <a:lnTo>
                      <a:pt x="881" y="195"/>
                    </a:lnTo>
                    <a:lnTo>
                      <a:pt x="892" y="205"/>
                    </a:lnTo>
                    <a:lnTo>
                      <a:pt x="901" y="217"/>
                    </a:lnTo>
                    <a:lnTo>
                      <a:pt x="919" y="240"/>
                    </a:lnTo>
                    <a:lnTo>
                      <a:pt x="935" y="263"/>
                    </a:lnTo>
                    <a:lnTo>
                      <a:pt x="942" y="274"/>
                    </a:lnTo>
                    <a:lnTo>
                      <a:pt x="949" y="287"/>
                    </a:lnTo>
                    <a:lnTo>
                      <a:pt x="953" y="299"/>
                    </a:lnTo>
                    <a:lnTo>
                      <a:pt x="958" y="313"/>
                    </a:lnTo>
                    <a:lnTo>
                      <a:pt x="961" y="328"/>
                    </a:lnTo>
                    <a:lnTo>
                      <a:pt x="963" y="343"/>
                    </a:lnTo>
                    <a:lnTo>
                      <a:pt x="965" y="356"/>
                    </a:lnTo>
                    <a:lnTo>
                      <a:pt x="966" y="371"/>
                    </a:lnTo>
                    <a:lnTo>
                      <a:pt x="966" y="386"/>
                    </a:lnTo>
                    <a:lnTo>
                      <a:pt x="965" y="401"/>
                    </a:lnTo>
                    <a:lnTo>
                      <a:pt x="962" y="416"/>
                    </a:lnTo>
                    <a:lnTo>
                      <a:pt x="959" y="429"/>
                    </a:lnTo>
                    <a:lnTo>
                      <a:pt x="955" y="444"/>
                    </a:lnTo>
                    <a:lnTo>
                      <a:pt x="950" y="456"/>
                    </a:lnTo>
                    <a:lnTo>
                      <a:pt x="943" y="469"/>
                    </a:lnTo>
                    <a:lnTo>
                      <a:pt x="936" y="481"/>
                    </a:lnTo>
                    <a:lnTo>
                      <a:pt x="912" y="515"/>
                    </a:lnTo>
                    <a:lnTo>
                      <a:pt x="900" y="531"/>
                    </a:lnTo>
                    <a:lnTo>
                      <a:pt x="886" y="547"/>
                    </a:lnTo>
                    <a:lnTo>
                      <a:pt x="871" y="563"/>
                    </a:lnTo>
                    <a:lnTo>
                      <a:pt x="855" y="578"/>
                    </a:lnTo>
                    <a:lnTo>
                      <a:pt x="839" y="592"/>
                    </a:lnTo>
                    <a:lnTo>
                      <a:pt x="823" y="604"/>
                    </a:lnTo>
                    <a:lnTo>
                      <a:pt x="802" y="599"/>
                    </a:lnTo>
                    <a:lnTo>
                      <a:pt x="782" y="593"/>
                    </a:lnTo>
                    <a:lnTo>
                      <a:pt x="762" y="591"/>
                    </a:lnTo>
                    <a:lnTo>
                      <a:pt x="751" y="591"/>
                    </a:lnTo>
                    <a:lnTo>
                      <a:pt x="740" y="591"/>
                    </a:lnTo>
                    <a:lnTo>
                      <a:pt x="711" y="615"/>
                    </a:lnTo>
                    <a:lnTo>
                      <a:pt x="697" y="629"/>
                    </a:lnTo>
                    <a:lnTo>
                      <a:pt x="683" y="642"/>
                    </a:lnTo>
                    <a:lnTo>
                      <a:pt x="669" y="656"/>
                    </a:lnTo>
                    <a:lnTo>
                      <a:pt x="659" y="671"/>
                    </a:lnTo>
                    <a:lnTo>
                      <a:pt x="649" y="687"/>
                    </a:lnTo>
                    <a:lnTo>
                      <a:pt x="642" y="703"/>
                    </a:lnTo>
                    <a:lnTo>
                      <a:pt x="642" y="727"/>
                    </a:lnTo>
                    <a:lnTo>
                      <a:pt x="633" y="726"/>
                    </a:lnTo>
                    <a:lnTo>
                      <a:pt x="625" y="727"/>
                    </a:lnTo>
                    <a:lnTo>
                      <a:pt x="617" y="729"/>
                    </a:lnTo>
                    <a:lnTo>
                      <a:pt x="608" y="731"/>
                    </a:lnTo>
                    <a:lnTo>
                      <a:pt x="594" y="738"/>
                    </a:lnTo>
                    <a:lnTo>
                      <a:pt x="580" y="746"/>
                    </a:lnTo>
                    <a:lnTo>
                      <a:pt x="566" y="757"/>
                    </a:lnTo>
                    <a:lnTo>
                      <a:pt x="554" y="769"/>
                    </a:lnTo>
                    <a:lnTo>
                      <a:pt x="530" y="795"/>
                    </a:lnTo>
                    <a:lnTo>
                      <a:pt x="520" y="801"/>
                    </a:lnTo>
                    <a:lnTo>
                      <a:pt x="516" y="802"/>
                    </a:lnTo>
                    <a:lnTo>
                      <a:pt x="511" y="803"/>
                    </a:lnTo>
                    <a:lnTo>
                      <a:pt x="515" y="798"/>
                    </a:lnTo>
                    <a:lnTo>
                      <a:pt x="516" y="794"/>
                    </a:lnTo>
                    <a:lnTo>
                      <a:pt x="516" y="790"/>
                    </a:lnTo>
                    <a:lnTo>
                      <a:pt x="514" y="787"/>
                    </a:lnTo>
                    <a:lnTo>
                      <a:pt x="511" y="787"/>
                    </a:lnTo>
                    <a:lnTo>
                      <a:pt x="507" y="787"/>
                    </a:lnTo>
                    <a:lnTo>
                      <a:pt x="504" y="788"/>
                    </a:lnTo>
                    <a:lnTo>
                      <a:pt x="491" y="805"/>
                    </a:lnTo>
                    <a:lnTo>
                      <a:pt x="481" y="799"/>
                    </a:lnTo>
                    <a:lnTo>
                      <a:pt x="472" y="792"/>
                    </a:lnTo>
                    <a:lnTo>
                      <a:pt x="454" y="778"/>
                    </a:lnTo>
                    <a:lnTo>
                      <a:pt x="469" y="765"/>
                    </a:lnTo>
                    <a:lnTo>
                      <a:pt x="476" y="759"/>
                    </a:lnTo>
                    <a:lnTo>
                      <a:pt x="481" y="752"/>
                    </a:lnTo>
                    <a:lnTo>
                      <a:pt x="487" y="744"/>
                    </a:lnTo>
                    <a:lnTo>
                      <a:pt x="491" y="736"/>
                    </a:lnTo>
                    <a:lnTo>
                      <a:pt x="493" y="727"/>
                    </a:lnTo>
                    <a:lnTo>
                      <a:pt x="493" y="718"/>
                    </a:lnTo>
                    <a:lnTo>
                      <a:pt x="500" y="725"/>
                    </a:lnTo>
                    <a:lnTo>
                      <a:pt x="506" y="733"/>
                    </a:lnTo>
                    <a:lnTo>
                      <a:pt x="510" y="737"/>
                    </a:lnTo>
                    <a:lnTo>
                      <a:pt x="512" y="740"/>
                    </a:lnTo>
                    <a:lnTo>
                      <a:pt x="516" y="741"/>
                    </a:lnTo>
                    <a:lnTo>
                      <a:pt x="522" y="741"/>
                    </a:lnTo>
                    <a:lnTo>
                      <a:pt x="523" y="737"/>
                    </a:lnTo>
                    <a:lnTo>
                      <a:pt x="524" y="734"/>
                    </a:lnTo>
                    <a:lnTo>
                      <a:pt x="523" y="731"/>
                    </a:lnTo>
                    <a:lnTo>
                      <a:pt x="507" y="710"/>
                    </a:lnTo>
                    <a:lnTo>
                      <a:pt x="499" y="698"/>
                    </a:lnTo>
                    <a:lnTo>
                      <a:pt x="493" y="685"/>
                    </a:lnTo>
                    <a:lnTo>
                      <a:pt x="491" y="681"/>
                    </a:lnTo>
                    <a:lnTo>
                      <a:pt x="488" y="681"/>
                    </a:lnTo>
                    <a:lnTo>
                      <a:pt x="487" y="681"/>
                    </a:lnTo>
                    <a:lnTo>
                      <a:pt x="459" y="653"/>
                    </a:lnTo>
                    <a:lnTo>
                      <a:pt x="432" y="623"/>
                    </a:lnTo>
                    <a:lnTo>
                      <a:pt x="408" y="593"/>
                    </a:lnTo>
                    <a:lnTo>
                      <a:pt x="385" y="562"/>
                    </a:lnTo>
                    <a:lnTo>
                      <a:pt x="389" y="559"/>
                    </a:lnTo>
                    <a:lnTo>
                      <a:pt x="393" y="555"/>
                    </a:lnTo>
                    <a:lnTo>
                      <a:pt x="396" y="550"/>
                    </a:lnTo>
                    <a:lnTo>
                      <a:pt x="396" y="545"/>
                    </a:lnTo>
                    <a:lnTo>
                      <a:pt x="393" y="543"/>
                    </a:lnTo>
                    <a:lnTo>
                      <a:pt x="390" y="542"/>
                    </a:lnTo>
                    <a:lnTo>
                      <a:pt x="386" y="542"/>
                    </a:lnTo>
                    <a:lnTo>
                      <a:pt x="384" y="543"/>
                    </a:lnTo>
                    <a:lnTo>
                      <a:pt x="380" y="547"/>
                    </a:lnTo>
                    <a:lnTo>
                      <a:pt x="377" y="550"/>
                    </a:lnTo>
                    <a:lnTo>
                      <a:pt x="374" y="550"/>
                    </a:lnTo>
                    <a:lnTo>
                      <a:pt x="366" y="535"/>
                    </a:lnTo>
                    <a:lnTo>
                      <a:pt x="358" y="522"/>
                    </a:lnTo>
                    <a:lnTo>
                      <a:pt x="352" y="505"/>
                    </a:lnTo>
                    <a:lnTo>
                      <a:pt x="347" y="490"/>
                    </a:lnTo>
                    <a:lnTo>
                      <a:pt x="343" y="474"/>
                    </a:lnTo>
                    <a:lnTo>
                      <a:pt x="340" y="458"/>
                    </a:lnTo>
                    <a:lnTo>
                      <a:pt x="336" y="424"/>
                    </a:lnTo>
                    <a:lnTo>
                      <a:pt x="333" y="389"/>
                    </a:lnTo>
                    <a:lnTo>
                      <a:pt x="333" y="354"/>
                    </a:lnTo>
                    <a:lnTo>
                      <a:pt x="335" y="283"/>
                    </a:lnTo>
                    <a:lnTo>
                      <a:pt x="333" y="280"/>
                    </a:lnTo>
                    <a:lnTo>
                      <a:pt x="332" y="279"/>
                    </a:lnTo>
                    <a:lnTo>
                      <a:pt x="329" y="278"/>
                    </a:lnTo>
                    <a:lnTo>
                      <a:pt x="327" y="278"/>
                    </a:lnTo>
                    <a:lnTo>
                      <a:pt x="321" y="283"/>
                    </a:lnTo>
                    <a:lnTo>
                      <a:pt x="319" y="320"/>
                    </a:lnTo>
                    <a:lnTo>
                      <a:pt x="319" y="356"/>
                    </a:lnTo>
                    <a:lnTo>
                      <a:pt x="319" y="393"/>
                    </a:lnTo>
                    <a:lnTo>
                      <a:pt x="321" y="429"/>
                    </a:lnTo>
                    <a:lnTo>
                      <a:pt x="327" y="465"/>
                    </a:lnTo>
                    <a:lnTo>
                      <a:pt x="331" y="481"/>
                    </a:lnTo>
                    <a:lnTo>
                      <a:pt x="335" y="498"/>
                    </a:lnTo>
                    <a:lnTo>
                      <a:pt x="340" y="515"/>
                    </a:lnTo>
                    <a:lnTo>
                      <a:pt x="347" y="530"/>
                    </a:lnTo>
                    <a:lnTo>
                      <a:pt x="354" y="546"/>
                    </a:lnTo>
                    <a:lnTo>
                      <a:pt x="363" y="561"/>
                    </a:lnTo>
                    <a:lnTo>
                      <a:pt x="344" y="569"/>
                    </a:lnTo>
                    <a:lnTo>
                      <a:pt x="325" y="576"/>
                    </a:lnTo>
                    <a:lnTo>
                      <a:pt x="305" y="582"/>
                    </a:lnTo>
                    <a:lnTo>
                      <a:pt x="285" y="588"/>
                    </a:lnTo>
                    <a:lnTo>
                      <a:pt x="264" y="592"/>
                    </a:lnTo>
                    <a:lnTo>
                      <a:pt x="243" y="596"/>
                    </a:lnTo>
                    <a:lnTo>
                      <a:pt x="222" y="599"/>
                    </a:lnTo>
                    <a:lnTo>
                      <a:pt x="201" y="600"/>
                    </a:lnTo>
                    <a:lnTo>
                      <a:pt x="179" y="601"/>
                    </a:lnTo>
                    <a:lnTo>
                      <a:pt x="157" y="601"/>
                    </a:lnTo>
                    <a:lnTo>
                      <a:pt x="136" y="600"/>
                    </a:lnTo>
                    <a:lnTo>
                      <a:pt x="114" y="599"/>
                    </a:lnTo>
                    <a:lnTo>
                      <a:pt x="92" y="595"/>
                    </a:lnTo>
                    <a:lnTo>
                      <a:pt x="72" y="591"/>
                    </a:lnTo>
                    <a:lnTo>
                      <a:pt x="52" y="587"/>
                    </a:lnTo>
                    <a:lnTo>
                      <a:pt x="33" y="580"/>
                    </a:lnTo>
                    <a:lnTo>
                      <a:pt x="22" y="568"/>
                    </a:lnTo>
                    <a:lnTo>
                      <a:pt x="15" y="554"/>
                    </a:lnTo>
                    <a:lnTo>
                      <a:pt x="8" y="539"/>
                    </a:lnTo>
                    <a:lnTo>
                      <a:pt x="4" y="524"/>
                    </a:lnTo>
                    <a:lnTo>
                      <a:pt x="0" y="508"/>
                    </a:lnTo>
                    <a:lnTo>
                      <a:pt x="0" y="492"/>
                    </a:lnTo>
                    <a:lnTo>
                      <a:pt x="0" y="475"/>
                    </a:lnTo>
                    <a:lnTo>
                      <a:pt x="3" y="459"/>
                    </a:lnTo>
                    <a:lnTo>
                      <a:pt x="10" y="440"/>
                    </a:lnTo>
                    <a:lnTo>
                      <a:pt x="18" y="421"/>
                    </a:lnTo>
                    <a:lnTo>
                      <a:pt x="22" y="412"/>
                    </a:lnTo>
                    <a:lnTo>
                      <a:pt x="27" y="404"/>
                    </a:lnTo>
                    <a:lnTo>
                      <a:pt x="33" y="396"/>
                    </a:lnTo>
                    <a:lnTo>
                      <a:pt x="41" y="389"/>
                    </a:lnTo>
                    <a:lnTo>
                      <a:pt x="50" y="396"/>
                    </a:lnTo>
                    <a:lnTo>
                      <a:pt x="61" y="401"/>
                    </a:lnTo>
                    <a:lnTo>
                      <a:pt x="72" y="406"/>
                    </a:lnTo>
                    <a:lnTo>
                      <a:pt x="83" y="409"/>
                    </a:lnTo>
                    <a:lnTo>
                      <a:pt x="102" y="416"/>
                    </a:lnTo>
                    <a:lnTo>
                      <a:pt x="122" y="420"/>
                    </a:lnTo>
                    <a:lnTo>
                      <a:pt x="144" y="424"/>
                    </a:lnTo>
                    <a:lnTo>
                      <a:pt x="166" y="425"/>
                    </a:lnTo>
                    <a:lnTo>
                      <a:pt x="187" y="424"/>
                    </a:lnTo>
                    <a:lnTo>
                      <a:pt x="197" y="421"/>
                    </a:lnTo>
                    <a:lnTo>
                      <a:pt x="208" y="419"/>
                    </a:lnTo>
                    <a:lnTo>
                      <a:pt x="217" y="414"/>
                    </a:lnTo>
                    <a:lnTo>
                      <a:pt x="225" y="410"/>
                    </a:lnTo>
                    <a:lnTo>
                      <a:pt x="235" y="404"/>
                    </a:lnTo>
                    <a:lnTo>
                      <a:pt x="241" y="397"/>
                    </a:lnTo>
                    <a:lnTo>
                      <a:pt x="252" y="386"/>
                    </a:lnTo>
                    <a:lnTo>
                      <a:pt x="260" y="375"/>
                    </a:lnTo>
                    <a:lnTo>
                      <a:pt x="266" y="363"/>
                    </a:lnTo>
                    <a:lnTo>
                      <a:pt x="271" y="349"/>
                    </a:lnTo>
                    <a:lnTo>
                      <a:pt x="274" y="336"/>
                    </a:lnTo>
                    <a:lnTo>
                      <a:pt x="275" y="322"/>
                    </a:lnTo>
                    <a:lnTo>
                      <a:pt x="275" y="294"/>
                    </a:lnTo>
                    <a:lnTo>
                      <a:pt x="274" y="264"/>
                    </a:lnTo>
                    <a:lnTo>
                      <a:pt x="274" y="236"/>
                    </a:lnTo>
                    <a:lnTo>
                      <a:pt x="275" y="222"/>
                    </a:lnTo>
                    <a:lnTo>
                      <a:pt x="278" y="207"/>
                    </a:lnTo>
                    <a:lnTo>
                      <a:pt x="281" y="195"/>
                    </a:lnTo>
                    <a:lnTo>
                      <a:pt x="286" y="182"/>
                    </a:lnTo>
                    <a:lnTo>
                      <a:pt x="294" y="161"/>
                    </a:lnTo>
                    <a:lnTo>
                      <a:pt x="305" y="141"/>
                    </a:lnTo>
                    <a:lnTo>
                      <a:pt x="312" y="131"/>
                    </a:lnTo>
                    <a:lnTo>
                      <a:pt x="320" y="122"/>
                    </a:lnTo>
                    <a:lnTo>
                      <a:pt x="328" y="115"/>
                    </a:lnTo>
                    <a:lnTo>
                      <a:pt x="338" y="107"/>
                    </a:lnTo>
                    <a:lnTo>
                      <a:pt x="355" y="123"/>
                    </a:lnTo>
                    <a:lnTo>
                      <a:pt x="370" y="140"/>
                    </a:lnTo>
                    <a:lnTo>
                      <a:pt x="367" y="146"/>
                    </a:lnTo>
                    <a:lnTo>
                      <a:pt x="366" y="154"/>
                    </a:lnTo>
                    <a:lnTo>
                      <a:pt x="365" y="161"/>
                    </a:lnTo>
                    <a:lnTo>
                      <a:pt x="366" y="169"/>
                    </a:lnTo>
                    <a:lnTo>
                      <a:pt x="371" y="177"/>
                    </a:lnTo>
                    <a:lnTo>
                      <a:pt x="377" y="186"/>
                    </a:lnTo>
                    <a:lnTo>
                      <a:pt x="384" y="191"/>
                    </a:lnTo>
                    <a:lnTo>
                      <a:pt x="392" y="196"/>
                    </a:lnTo>
                    <a:lnTo>
                      <a:pt x="399" y="200"/>
                    </a:lnTo>
                    <a:lnTo>
                      <a:pt x="407" y="203"/>
                    </a:lnTo>
                    <a:lnTo>
                      <a:pt x="424" y="209"/>
                    </a:lnTo>
                    <a:lnTo>
                      <a:pt x="443" y="213"/>
                    </a:lnTo>
                    <a:lnTo>
                      <a:pt x="461" y="218"/>
                    </a:lnTo>
                    <a:lnTo>
                      <a:pt x="469" y="221"/>
                    </a:lnTo>
                    <a:lnTo>
                      <a:pt x="477" y="226"/>
                    </a:lnTo>
                    <a:lnTo>
                      <a:pt x="484" y="232"/>
                    </a:lnTo>
                    <a:lnTo>
                      <a:pt x="491" y="237"/>
                    </a:lnTo>
                    <a:lnTo>
                      <a:pt x="503" y="249"/>
                    </a:lnTo>
                    <a:lnTo>
                      <a:pt x="510" y="256"/>
                    </a:lnTo>
                    <a:lnTo>
                      <a:pt x="514" y="263"/>
                    </a:lnTo>
                    <a:lnTo>
                      <a:pt x="518" y="270"/>
                    </a:lnTo>
                    <a:lnTo>
                      <a:pt x="520" y="276"/>
                    </a:lnTo>
                    <a:lnTo>
                      <a:pt x="520" y="286"/>
                    </a:lnTo>
                    <a:lnTo>
                      <a:pt x="519" y="294"/>
                    </a:lnTo>
                    <a:lnTo>
                      <a:pt x="523" y="297"/>
                    </a:lnTo>
                    <a:lnTo>
                      <a:pt x="529" y="298"/>
                    </a:lnTo>
                    <a:lnTo>
                      <a:pt x="531" y="295"/>
                    </a:lnTo>
                    <a:lnTo>
                      <a:pt x="533" y="293"/>
                    </a:lnTo>
                    <a:lnTo>
                      <a:pt x="534" y="287"/>
                    </a:lnTo>
                    <a:lnTo>
                      <a:pt x="533" y="280"/>
                    </a:lnTo>
                    <a:lnTo>
                      <a:pt x="534" y="278"/>
                    </a:lnTo>
                    <a:lnTo>
                      <a:pt x="534" y="275"/>
                    </a:lnTo>
                    <a:lnTo>
                      <a:pt x="534" y="265"/>
                    </a:lnTo>
                    <a:lnTo>
                      <a:pt x="535" y="256"/>
                    </a:lnTo>
                    <a:lnTo>
                      <a:pt x="537" y="247"/>
                    </a:lnTo>
                    <a:lnTo>
                      <a:pt x="539" y="237"/>
                    </a:lnTo>
                    <a:lnTo>
                      <a:pt x="542" y="229"/>
                    </a:lnTo>
                    <a:lnTo>
                      <a:pt x="548" y="221"/>
                    </a:lnTo>
                    <a:lnTo>
                      <a:pt x="553" y="213"/>
                    </a:lnTo>
                    <a:lnTo>
                      <a:pt x="561" y="207"/>
                    </a:lnTo>
                    <a:lnTo>
                      <a:pt x="575" y="200"/>
                    </a:lnTo>
                    <a:lnTo>
                      <a:pt x="590" y="195"/>
                    </a:lnTo>
                    <a:lnTo>
                      <a:pt x="621" y="186"/>
                    </a:lnTo>
                    <a:lnTo>
                      <a:pt x="634" y="180"/>
                    </a:lnTo>
                    <a:lnTo>
                      <a:pt x="649" y="173"/>
                    </a:lnTo>
                    <a:lnTo>
                      <a:pt x="655" y="168"/>
                    </a:lnTo>
                    <a:lnTo>
                      <a:pt x="661" y="163"/>
                    </a:lnTo>
                    <a:lnTo>
                      <a:pt x="667" y="157"/>
                    </a:lnTo>
                    <a:lnTo>
                      <a:pt x="672" y="149"/>
                    </a:lnTo>
                    <a:lnTo>
                      <a:pt x="683" y="134"/>
                    </a:lnTo>
                    <a:lnTo>
                      <a:pt x="694" y="118"/>
                    </a:lnTo>
                    <a:lnTo>
                      <a:pt x="702" y="102"/>
                    </a:lnTo>
                    <a:lnTo>
                      <a:pt x="706" y="93"/>
                    </a:lnTo>
                    <a:lnTo>
                      <a:pt x="709" y="84"/>
                    </a:lnTo>
                    <a:lnTo>
                      <a:pt x="705" y="76"/>
                    </a:lnTo>
                    <a:lnTo>
                      <a:pt x="702" y="68"/>
                    </a:lnTo>
                    <a:lnTo>
                      <a:pt x="699" y="58"/>
                    </a:lnTo>
                    <a:lnTo>
                      <a:pt x="698" y="49"/>
                    </a:lnTo>
                    <a:lnTo>
                      <a:pt x="697" y="30"/>
                    </a:lnTo>
                    <a:lnTo>
                      <a:pt x="697" y="9"/>
                    </a:lnTo>
                    <a:lnTo>
                      <a:pt x="718" y="16"/>
                    </a:lnTo>
                    <a:lnTo>
                      <a:pt x="722" y="19"/>
                    </a:lnTo>
                    <a:lnTo>
                      <a:pt x="728" y="23"/>
                    </a:lnTo>
                    <a:lnTo>
                      <a:pt x="730" y="27"/>
                    </a:lnTo>
                    <a:lnTo>
                      <a:pt x="733" y="33"/>
                    </a:lnTo>
                    <a:lnTo>
                      <a:pt x="739" y="58"/>
                    </a:lnTo>
                    <a:lnTo>
                      <a:pt x="741" y="84"/>
                    </a:lnTo>
                    <a:lnTo>
                      <a:pt x="741" y="110"/>
                    </a:lnTo>
                    <a:lnTo>
                      <a:pt x="739" y="135"/>
                    </a:lnTo>
                    <a:lnTo>
                      <a:pt x="736" y="161"/>
                    </a:lnTo>
                    <a:lnTo>
                      <a:pt x="730" y="187"/>
                    </a:lnTo>
                    <a:lnTo>
                      <a:pt x="718" y="236"/>
                    </a:lnTo>
                    <a:lnTo>
                      <a:pt x="709" y="229"/>
                    </a:lnTo>
                    <a:lnTo>
                      <a:pt x="698" y="222"/>
                    </a:lnTo>
                    <a:lnTo>
                      <a:pt x="687" y="217"/>
                    </a:lnTo>
                    <a:lnTo>
                      <a:pt x="675" y="213"/>
                    </a:lnTo>
                    <a:lnTo>
                      <a:pt x="652" y="205"/>
                    </a:lnTo>
                    <a:lnTo>
                      <a:pt x="626" y="200"/>
                    </a:lnTo>
                    <a:lnTo>
                      <a:pt x="621" y="202"/>
                    </a:lnTo>
                    <a:lnTo>
                      <a:pt x="615" y="202"/>
                    </a:lnTo>
                    <a:lnTo>
                      <a:pt x="610" y="203"/>
                    </a:lnTo>
                    <a:lnTo>
                      <a:pt x="608" y="206"/>
                    </a:lnTo>
                    <a:lnTo>
                      <a:pt x="606" y="207"/>
                    </a:lnTo>
                    <a:lnTo>
                      <a:pt x="608" y="218"/>
                    </a:lnTo>
                    <a:lnTo>
                      <a:pt x="613" y="228"/>
                    </a:lnTo>
                    <a:lnTo>
                      <a:pt x="615" y="238"/>
                    </a:lnTo>
                    <a:lnTo>
                      <a:pt x="617" y="244"/>
                    </a:lnTo>
                    <a:lnTo>
                      <a:pt x="617" y="249"/>
                    </a:lnTo>
                    <a:lnTo>
                      <a:pt x="606" y="256"/>
                    </a:lnTo>
                    <a:lnTo>
                      <a:pt x="595" y="263"/>
                    </a:lnTo>
                    <a:lnTo>
                      <a:pt x="572" y="275"/>
                    </a:lnTo>
                    <a:lnTo>
                      <a:pt x="561" y="280"/>
                    </a:lnTo>
                    <a:lnTo>
                      <a:pt x="552" y="289"/>
                    </a:lnTo>
                    <a:lnTo>
                      <a:pt x="542" y="297"/>
                    </a:lnTo>
                    <a:lnTo>
                      <a:pt x="533" y="307"/>
                    </a:lnTo>
                    <a:lnTo>
                      <a:pt x="531" y="310"/>
                    </a:lnTo>
                    <a:lnTo>
                      <a:pt x="533" y="314"/>
                    </a:lnTo>
                    <a:lnTo>
                      <a:pt x="535" y="317"/>
                    </a:lnTo>
                    <a:lnTo>
                      <a:pt x="538" y="318"/>
                    </a:lnTo>
                    <a:lnTo>
                      <a:pt x="542" y="318"/>
                    </a:lnTo>
                    <a:lnTo>
                      <a:pt x="546" y="317"/>
                    </a:lnTo>
                    <a:lnTo>
                      <a:pt x="552" y="312"/>
                    </a:lnTo>
                    <a:lnTo>
                      <a:pt x="557" y="305"/>
                    </a:lnTo>
                    <a:lnTo>
                      <a:pt x="561" y="299"/>
                    </a:lnTo>
                    <a:lnTo>
                      <a:pt x="579" y="289"/>
                    </a:lnTo>
                    <a:lnTo>
                      <a:pt x="596" y="278"/>
                    </a:lnTo>
                    <a:lnTo>
                      <a:pt x="614" y="268"/>
                    </a:lnTo>
                    <a:lnTo>
                      <a:pt x="622" y="263"/>
                    </a:lnTo>
                    <a:lnTo>
                      <a:pt x="630" y="256"/>
                    </a:lnTo>
                    <a:lnTo>
                      <a:pt x="630" y="247"/>
                    </a:lnTo>
                    <a:lnTo>
                      <a:pt x="630" y="236"/>
                    </a:lnTo>
                    <a:lnTo>
                      <a:pt x="627" y="226"/>
                    </a:lnTo>
                    <a:lnTo>
                      <a:pt x="623" y="217"/>
                    </a:lnTo>
                    <a:lnTo>
                      <a:pt x="640" y="218"/>
                    </a:lnTo>
                    <a:lnTo>
                      <a:pt x="656" y="222"/>
                    </a:lnTo>
                    <a:lnTo>
                      <a:pt x="671" y="226"/>
                    </a:lnTo>
                    <a:lnTo>
                      <a:pt x="686" y="233"/>
                    </a:lnTo>
                    <a:lnTo>
                      <a:pt x="690" y="236"/>
                    </a:lnTo>
                    <a:lnTo>
                      <a:pt x="694" y="238"/>
                    </a:lnTo>
                    <a:lnTo>
                      <a:pt x="703" y="244"/>
                    </a:lnTo>
                    <a:lnTo>
                      <a:pt x="707" y="247"/>
                    </a:lnTo>
                    <a:lnTo>
                      <a:pt x="710" y="249"/>
                    </a:lnTo>
                    <a:lnTo>
                      <a:pt x="711" y="253"/>
                    </a:lnTo>
                    <a:lnTo>
                      <a:pt x="711" y="259"/>
                    </a:lnTo>
                    <a:lnTo>
                      <a:pt x="713" y="261"/>
                    </a:lnTo>
                    <a:lnTo>
                      <a:pt x="717" y="263"/>
                    </a:lnTo>
                    <a:lnTo>
                      <a:pt x="720" y="263"/>
                    </a:lnTo>
                    <a:lnTo>
                      <a:pt x="724" y="261"/>
                    </a:lnTo>
                    <a:lnTo>
                      <a:pt x="732" y="245"/>
                    </a:lnTo>
                    <a:lnTo>
                      <a:pt x="737" y="229"/>
                    </a:lnTo>
                    <a:lnTo>
                      <a:pt x="743" y="210"/>
                    </a:lnTo>
                    <a:lnTo>
                      <a:pt x="745" y="192"/>
                    </a:lnTo>
                    <a:lnTo>
                      <a:pt x="751" y="156"/>
                    </a:lnTo>
                    <a:lnTo>
                      <a:pt x="752" y="137"/>
                    </a:lnTo>
                    <a:lnTo>
                      <a:pt x="756" y="118"/>
                    </a:lnTo>
                    <a:lnTo>
                      <a:pt x="756" y="92"/>
                    </a:lnTo>
                    <a:lnTo>
                      <a:pt x="756" y="66"/>
                    </a:lnTo>
                    <a:lnTo>
                      <a:pt x="755" y="54"/>
                    </a:lnTo>
                    <a:lnTo>
                      <a:pt x="752" y="42"/>
                    </a:lnTo>
                    <a:lnTo>
                      <a:pt x="749" y="30"/>
                    </a:lnTo>
                    <a:lnTo>
                      <a:pt x="744" y="19"/>
                    </a:lnTo>
                    <a:lnTo>
                      <a:pt x="763" y="11"/>
                    </a:lnTo>
                    <a:lnTo>
                      <a:pt x="782" y="5"/>
                    </a:lnTo>
                    <a:lnTo>
                      <a:pt x="801" y="1"/>
                    </a:lnTo>
                    <a:lnTo>
                      <a:pt x="820" y="0"/>
                    </a:lnTo>
                    <a:lnTo>
                      <a:pt x="839" y="0"/>
                    </a:lnTo>
                    <a:lnTo>
                      <a:pt x="858" y="1"/>
                    </a:lnTo>
                    <a:lnTo>
                      <a:pt x="877" y="5"/>
                    </a:lnTo>
                    <a:lnTo>
                      <a:pt x="896" y="9"/>
                    </a:lnTo>
                    <a:lnTo>
                      <a:pt x="915" y="16"/>
                    </a:lnTo>
                    <a:lnTo>
                      <a:pt x="932" y="24"/>
                    </a:lnTo>
                    <a:lnTo>
                      <a:pt x="950" y="33"/>
                    </a:lnTo>
                    <a:lnTo>
                      <a:pt x="967" y="43"/>
                    </a:lnTo>
                    <a:lnTo>
                      <a:pt x="984" y="54"/>
                    </a:lnTo>
                    <a:lnTo>
                      <a:pt x="1000" y="65"/>
                    </a:lnTo>
                    <a:lnTo>
                      <a:pt x="1015" y="77"/>
                    </a:lnTo>
                    <a:lnTo>
                      <a:pt x="1030" y="91"/>
                    </a:lnTo>
                    <a:lnTo>
                      <a:pt x="1049" y="111"/>
                    </a:lnTo>
                    <a:lnTo>
                      <a:pt x="1066" y="131"/>
                    </a:lnTo>
                    <a:lnTo>
                      <a:pt x="1083" y="154"/>
                    </a:lnTo>
                    <a:lnTo>
                      <a:pt x="1098" y="1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06" name="Freeform 98"/>
              <p:cNvSpPr>
                <a:spLocks/>
              </p:cNvSpPr>
              <p:nvPr/>
            </p:nvSpPr>
            <p:spPr bwMode="auto">
              <a:xfrm>
                <a:off x="4222" y="2388"/>
                <a:ext cx="43" cy="109"/>
              </a:xfrm>
              <a:custGeom>
                <a:avLst/>
                <a:gdLst>
                  <a:gd name="T0" fmla="*/ 43 w 43"/>
                  <a:gd name="T1" fmla="*/ 2 h 109"/>
                  <a:gd name="T2" fmla="*/ 43 w 43"/>
                  <a:gd name="T3" fmla="*/ 2 h 109"/>
                  <a:gd name="T4" fmla="*/ 41 w 43"/>
                  <a:gd name="T5" fmla="*/ 8 h 109"/>
                  <a:gd name="T6" fmla="*/ 36 w 43"/>
                  <a:gd name="T7" fmla="*/ 12 h 109"/>
                  <a:gd name="T8" fmla="*/ 32 w 43"/>
                  <a:gd name="T9" fmla="*/ 16 h 109"/>
                  <a:gd name="T10" fmla="*/ 30 w 43"/>
                  <a:gd name="T11" fmla="*/ 21 h 109"/>
                  <a:gd name="T12" fmla="*/ 30 w 43"/>
                  <a:gd name="T13" fmla="*/ 21 h 109"/>
                  <a:gd name="T14" fmla="*/ 17 w 43"/>
                  <a:gd name="T15" fmla="*/ 40 h 109"/>
                  <a:gd name="T16" fmla="*/ 13 w 43"/>
                  <a:gd name="T17" fmla="*/ 50 h 109"/>
                  <a:gd name="T18" fmla="*/ 9 w 43"/>
                  <a:gd name="T19" fmla="*/ 61 h 109"/>
                  <a:gd name="T20" fmla="*/ 7 w 43"/>
                  <a:gd name="T21" fmla="*/ 71 h 109"/>
                  <a:gd name="T22" fmla="*/ 7 w 43"/>
                  <a:gd name="T23" fmla="*/ 82 h 109"/>
                  <a:gd name="T24" fmla="*/ 8 w 43"/>
                  <a:gd name="T25" fmla="*/ 94 h 109"/>
                  <a:gd name="T26" fmla="*/ 11 w 43"/>
                  <a:gd name="T27" fmla="*/ 105 h 109"/>
                  <a:gd name="T28" fmla="*/ 11 w 43"/>
                  <a:gd name="T29" fmla="*/ 105 h 109"/>
                  <a:gd name="T30" fmla="*/ 8 w 43"/>
                  <a:gd name="T31" fmla="*/ 108 h 109"/>
                  <a:gd name="T32" fmla="*/ 7 w 43"/>
                  <a:gd name="T33" fmla="*/ 109 h 109"/>
                  <a:gd name="T34" fmla="*/ 4 w 43"/>
                  <a:gd name="T35" fmla="*/ 109 h 109"/>
                  <a:gd name="T36" fmla="*/ 4 w 43"/>
                  <a:gd name="T37" fmla="*/ 109 h 109"/>
                  <a:gd name="T38" fmla="*/ 0 w 43"/>
                  <a:gd name="T39" fmla="*/ 94 h 109"/>
                  <a:gd name="T40" fmla="*/ 0 w 43"/>
                  <a:gd name="T41" fmla="*/ 80 h 109"/>
                  <a:gd name="T42" fmla="*/ 1 w 43"/>
                  <a:gd name="T43" fmla="*/ 65 h 109"/>
                  <a:gd name="T44" fmla="*/ 5 w 43"/>
                  <a:gd name="T45" fmla="*/ 50 h 109"/>
                  <a:gd name="T46" fmla="*/ 11 w 43"/>
                  <a:gd name="T47" fmla="*/ 36 h 109"/>
                  <a:gd name="T48" fmla="*/ 17 w 43"/>
                  <a:gd name="T49" fmla="*/ 23 h 109"/>
                  <a:gd name="T50" fmla="*/ 27 w 43"/>
                  <a:gd name="T51" fmla="*/ 10 h 109"/>
                  <a:gd name="T52" fmla="*/ 38 w 43"/>
                  <a:gd name="T53" fmla="*/ 0 h 109"/>
                  <a:gd name="T54" fmla="*/ 38 w 43"/>
                  <a:gd name="T55" fmla="*/ 0 h 109"/>
                  <a:gd name="T56" fmla="*/ 42 w 43"/>
                  <a:gd name="T57" fmla="*/ 1 h 109"/>
                  <a:gd name="T58" fmla="*/ 43 w 43"/>
                  <a:gd name="T59" fmla="*/ 1 h 109"/>
                  <a:gd name="T60" fmla="*/ 43 w 43"/>
                  <a:gd name="T61" fmla="*/ 2 h 10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3" h="109">
                    <a:moveTo>
                      <a:pt x="43" y="2"/>
                    </a:moveTo>
                    <a:lnTo>
                      <a:pt x="43" y="2"/>
                    </a:lnTo>
                    <a:lnTo>
                      <a:pt x="41" y="8"/>
                    </a:lnTo>
                    <a:lnTo>
                      <a:pt x="36" y="12"/>
                    </a:lnTo>
                    <a:lnTo>
                      <a:pt x="32" y="16"/>
                    </a:lnTo>
                    <a:lnTo>
                      <a:pt x="30" y="21"/>
                    </a:lnTo>
                    <a:lnTo>
                      <a:pt x="17" y="40"/>
                    </a:lnTo>
                    <a:lnTo>
                      <a:pt x="13" y="50"/>
                    </a:lnTo>
                    <a:lnTo>
                      <a:pt x="9" y="61"/>
                    </a:lnTo>
                    <a:lnTo>
                      <a:pt x="7" y="71"/>
                    </a:lnTo>
                    <a:lnTo>
                      <a:pt x="7" y="82"/>
                    </a:lnTo>
                    <a:lnTo>
                      <a:pt x="8" y="94"/>
                    </a:lnTo>
                    <a:lnTo>
                      <a:pt x="11" y="105"/>
                    </a:lnTo>
                    <a:lnTo>
                      <a:pt x="8" y="108"/>
                    </a:lnTo>
                    <a:lnTo>
                      <a:pt x="7" y="109"/>
                    </a:lnTo>
                    <a:lnTo>
                      <a:pt x="4" y="109"/>
                    </a:lnTo>
                    <a:lnTo>
                      <a:pt x="0" y="94"/>
                    </a:lnTo>
                    <a:lnTo>
                      <a:pt x="0" y="80"/>
                    </a:lnTo>
                    <a:lnTo>
                      <a:pt x="1" y="65"/>
                    </a:lnTo>
                    <a:lnTo>
                      <a:pt x="5" y="50"/>
                    </a:lnTo>
                    <a:lnTo>
                      <a:pt x="11" y="36"/>
                    </a:lnTo>
                    <a:lnTo>
                      <a:pt x="17" y="23"/>
                    </a:lnTo>
                    <a:lnTo>
                      <a:pt x="27" y="10"/>
                    </a:lnTo>
                    <a:lnTo>
                      <a:pt x="38" y="0"/>
                    </a:lnTo>
                    <a:lnTo>
                      <a:pt x="42" y="1"/>
                    </a:lnTo>
                    <a:lnTo>
                      <a:pt x="43" y="1"/>
                    </a:lnTo>
                    <a:lnTo>
                      <a:pt x="4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07" name="Freeform 99"/>
              <p:cNvSpPr>
                <a:spLocks/>
              </p:cNvSpPr>
              <p:nvPr/>
            </p:nvSpPr>
            <p:spPr bwMode="auto">
              <a:xfrm>
                <a:off x="4222" y="2388"/>
                <a:ext cx="43" cy="109"/>
              </a:xfrm>
              <a:custGeom>
                <a:avLst/>
                <a:gdLst>
                  <a:gd name="T0" fmla="*/ 43 w 43"/>
                  <a:gd name="T1" fmla="*/ 2 h 109"/>
                  <a:gd name="T2" fmla="*/ 43 w 43"/>
                  <a:gd name="T3" fmla="*/ 2 h 109"/>
                  <a:gd name="T4" fmla="*/ 41 w 43"/>
                  <a:gd name="T5" fmla="*/ 8 h 109"/>
                  <a:gd name="T6" fmla="*/ 36 w 43"/>
                  <a:gd name="T7" fmla="*/ 12 h 109"/>
                  <a:gd name="T8" fmla="*/ 32 w 43"/>
                  <a:gd name="T9" fmla="*/ 16 h 109"/>
                  <a:gd name="T10" fmla="*/ 30 w 43"/>
                  <a:gd name="T11" fmla="*/ 21 h 109"/>
                  <a:gd name="T12" fmla="*/ 30 w 43"/>
                  <a:gd name="T13" fmla="*/ 21 h 109"/>
                  <a:gd name="T14" fmla="*/ 17 w 43"/>
                  <a:gd name="T15" fmla="*/ 40 h 109"/>
                  <a:gd name="T16" fmla="*/ 13 w 43"/>
                  <a:gd name="T17" fmla="*/ 50 h 109"/>
                  <a:gd name="T18" fmla="*/ 9 w 43"/>
                  <a:gd name="T19" fmla="*/ 61 h 109"/>
                  <a:gd name="T20" fmla="*/ 7 w 43"/>
                  <a:gd name="T21" fmla="*/ 71 h 109"/>
                  <a:gd name="T22" fmla="*/ 7 w 43"/>
                  <a:gd name="T23" fmla="*/ 82 h 109"/>
                  <a:gd name="T24" fmla="*/ 8 w 43"/>
                  <a:gd name="T25" fmla="*/ 94 h 109"/>
                  <a:gd name="T26" fmla="*/ 11 w 43"/>
                  <a:gd name="T27" fmla="*/ 105 h 109"/>
                  <a:gd name="T28" fmla="*/ 11 w 43"/>
                  <a:gd name="T29" fmla="*/ 105 h 109"/>
                  <a:gd name="T30" fmla="*/ 8 w 43"/>
                  <a:gd name="T31" fmla="*/ 108 h 109"/>
                  <a:gd name="T32" fmla="*/ 7 w 43"/>
                  <a:gd name="T33" fmla="*/ 109 h 109"/>
                  <a:gd name="T34" fmla="*/ 4 w 43"/>
                  <a:gd name="T35" fmla="*/ 109 h 109"/>
                  <a:gd name="T36" fmla="*/ 4 w 43"/>
                  <a:gd name="T37" fmla="*/ 109 h 109"/>
                  <a:gd name="T38" fmla="*/ 0 w 43"/>
                  <a:gd name="T39" fmla="*/ 94 h 109"/>
                  <a:gd name="T40" fmla="*/ 0 w 43"/>
                  <a:gd name="T41" fmla="*/ 80 h 109"/>
                  <a:gd name="T42" fmla="*/ 1 w 43"/>
                  <a:gd name="T43" fmla="*/ 65 h 109"/>
                  <a:gd name="T44" fmla="*/ 5 w 43"/>
                  <a:gd name="T45" fmla="*/ 50 h 109"/>
                  <a:gd name="T46" fmla="*/ 11 w 43"/>
                  <a:gd name="T47" fmla="*/ 36 h 109"/>
                  <a:gd name="T48" fmla="*/ 17 w 43"/>
                  <a:gd name="T49" fmla="*/ 23 h 109"/>
                  <a:gd name="T50" fmla="*/ 27 w 43"/>
                  <a:gd name="T51" fmla="*/ 10 h 109"/>
                  <a:gd name="T52" fmla="*/ 38 w 43"/>
                  <a:gd name="T53" fmla="*/ 0 h 109"/>
                  <a:gd name="T54" fmla="*/ 38 w 43"/>
                  <a:gd name="T55" fmla="*/ 0 h 109"/>
                  <a:gd name="T56" fmla="*/ 42 w 43"/>
                  <a:gd name="T57" fmla="*/ 1 h 109"/>
                  <a:gd name="T58" fmla="*/ 43 w 43"/>
                  <a:gd name="T59" fmla="*/ 1 h 109"/>
                  <a:gd name="T60" fmla="*/ 43 w 43"/>
                  <a:gd name="T61" fmla="*/ 2 h 10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3" h="109">
                    <a:moveTo>
                      <a:pt x="43" y="2"/>
                    </a:moveTo>
                    <a:lnTo>
                      <a:pt x="43" y="2"/>
                    </a:lnTo>
                    <a:lnTo>
                      <a:pt x="41" y="8"/>
                    </a:lnTo>
                    <a:lnTo>
                      <a:pt x="36" y="12"/>
                    </a:lnTo>
                    <a:lnTo>
                      <a:pt x="32" y="16"/>
                    </a:lnTo>
                    <a:lnTo>
                      <a:pt x="30" y="21"/>
                    </a:lnTo>
                    <a:lnTo>
                      <a:pt x="17" y="40"/>
                    </a:lnTo>
                    <a:lnTo>
                      <a:pt x="13" y="50"/>
                    </a:lnTo>
                    <a:lnTo>
                      <a:pt x="9" y="61"/>
                    </a:lnTo>
                    <a:lnTo>
                      <a:pt x="7" y="71"/>
                    </a:lnTo>
                    <a:lnTo>
                      <a:pt x="7" y="82"/>
                    </a:lnTo>
                    <a:lnTo>
                      <a:pt x="8" y="94"/>
                    </a:lnTo>
                    <a:lnTo>
                      <a:pt x="11" y="105"/>
                    </a:lnTo>
                    <a:lnTo>
                      <a:pt x="8" y="108"/>
                    </a:lnTo>
                    <a:lnTo>
                      <a:pt x="7" y="109"/>
                    </a:lnTo>
                    <a:lnTo>
                      <a:pt x="4" y="109"/>
                    </a:lnTo>
                    <a:lnTo>
                      <a:pt x="0" y="94"/>
                    </a:lnTo>
                    <a:lnTo>
                      <a:pt x="0" y="80"/>
                    </a:lnTo>
                    <a:lnTo>
                      <a:pt x="1" y="65"/>
                    </a:lnTo>
                    <a:lnTo>
                      <a:pt x="5" y="50"/>
                    </a:lnTo>
                    <a:lnTo>
                      <a:pt x="11" y="36"/>
                    </a:lnTo>
                    <a:lnTo>
                      <a:pt x="17" y="23"/>
                    </a:lnTo>
                    <a:lnTo>
                      <a:pt x="27" y="10"/>
                    </a:lnTo>
                    <a:lnTo>
                      <a:pt x="38" y="0"/>
                    </a:lnTo>
                    <a:lnTo>
                      <a:pt x="42" y="1"/>
                    </a:lnTo>
                    <a:lnTo>
                      <a:pt x="43" y="1"/>
                    </a:lnTo>
                    <a:lnTo>
                      <a:pt x="4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08" name="Freeform 100"/>
              <p:cNvSpPr>
                <a:spLocks/>
              </p:cNvSpPr>
              <p:nvPr/>
            </p:nvSpPr>
            <p:spPr bwMode="auto">
              <a:xfrm>
                <a:off x="4081" y="2396"/>
                <a:ext cx="45" cy="181"/>
              </a:xfrm>
              <a:custGeom>
                <a:avLst/>
                <a:gdLst>
                  <a:gd name="T0" fmla="*/ 41 w 45"/>
                  <a:gd name="T1" fmla="*/ 16 h 181"/>
                  <a:gd name="T2" fmla="*/ 41 w 45"/>
                  <a:gd name="T3" fmla="*/ 16 h 181"/>
                  <a:gd name="T4" fmla="*/ 43 w 45"/>
                  <a:gd name="T5" fmla="*/ 38 h 181"/>
                  <a:gd name="T6" fmla="*/ 45 w 45"/>
                  <a:gd name="T7" fmla="*/ 59 h 181"/>
                  <a:gd name="T8" fmla="*/ 45 w 45"/>
                  <a:gd name="T9" fmla="*/ 82 h 181"/>
                  <a:gd name="T10" fmla="*/ 43 w 45"/>
                  <a:gd name="T11" fmla="*/ 105 h 181"/>
                  <a:gd name="T12" fmla="*/ 39 w 45"/>
                  <a:gd name="T13" fmla="*/ 127 h 181"/>
                  <a:gd name="T14" fmla="*/ 37 w 45"/>
                  <a:gd name="T15" fmla="*/ 137 h 181"/>
                  <a:gd name="T16" fmla="*/ 33 w 45"/>
                  <a:gd name="T17" fmla="*/ 147 h 181"/>
                  <a:gd name="T18" fmla="*/ 27 w 45"/>
                  <a:gd name="T19" fmla="*/ 157 h 181"/>
                  <a:gd name="T20" fmla="*/ 22 w 45"/>
                  <a:gd name="T21" fmla="*/ 165 h 181"/>
                  <a:gd name="T22" fmla="*/ 15 w 45"/>
                  <a:gd name="T23" fmla="*/ 174 h 181"/>
                  <a:gd name="T24" fmla="*/ 5 w 45"/>
                  <a:gd name="T25" fmla="*/ 181 h 181"/>
                  <a:gd name="T26" fmla="*/ 5 w 45"/>
                  <a:gd name="T27" fmla="*/ 181 h 181"/>
                  <a:gd name="T28" fmla="*/ 3 w 45"/>
                  <a:gd name="T29" fmla="*/ 181 h 181"/>
                  <a:gd name="T30" fmla="*/ 0 w 45"/>
                  <a:gd name="T31" fmla="*/ 179 h 181"/>
                  <a:gd name="T32" fmla="*/ 1 w 45"/>
                  <a:gd name="T33" fmla="*/ 174 h 181"/>
                  <a:gd name="T34" fmla="*/ 1 w 45"/>
                  <a:gd name="T35" fmla="*/ 174 h 181"/>
                  <a:gd name="T36" fmla="*/ 8 w 45"/>
                  <a:gd name="T37" fmla="*/ 168 h 181"/>
                  <a:gd name="T38" fmla="*/ 15 w 45"/>
                  <a:gd name="T39" fmla="*/ 160 h 181"/>
                  <a:gd name="T40" fmla="*/ 20 w 45"/>
                  <a:gd name="T41" fmla="*/ 153 h 181"/>
                  <a:gd name="T42" fmla="*/ 26 w 45"/>
                  <a:gd name="T43" fmla="*/ 145 h 181"/>
                  <a:gd name="T44" fmla="*/ 28 w 45"/>
                  <a:gd name="T45" fmla="*/ 135 h 181"/>
                  <a:gd name="T46" fmla="*/ 31 w 45"/>
                  <a:gd name="T47" fmla="*/ 127 h 181"/>
                  <a:gd name="T48" fmla="*/ 35 w 45"/>
                  <a:gd name="T49" fmla="*/ 108 h 181"/>
                  <a:gd name="T50" fmla="*/ 37 w 45"/>
                  <a:gd name="T51" fmla="*/ 88 h 181"/>
                  <a:gd name="T52" fmla="*/ 37 w 45"/>
                  <a:gd name="T53" fmla="*/ 67 h 181"/>
                  <a:gd name="T54" fmla="*/ 35 w 45"/>
                  <a:gd name="T55" fmla="*/ 28 h 181"/>
                  <a:gd name="T56" fmla="*/ 35 w 45"/>
                  <a:gd name="T57" fmla="*/ 28 h 181"/>
                  <a:gd name="T58" fmla="*/ 35 w 45"/>
                  <a:gd name="T59" fmla="*/ 24 h 181"/>
                  <a:gd name="T60" fmla="*/ 34 w 45"/>
                  <a:gd name="T61" fmla="*/ 20 h 181"/>
                  <a:gd name="T62" fmla="*/ 28 w 45"/>
                  <a:gd name="T63" fmla="*/ 13 h 181"/>
                  <a:gd name="T64" fmla="*/ 27 w 45"/>
                  <a:gd name="T65" fmla="*/ 9 h 181"/>
                  <a:gd name="T66" fmla="*/ 27 w 45"/>
                  <a:gd name="T67" fmla="*/ 5 h 181"/>
                  <a:gd name="T68" fmla="*/ 28 w 45"/>
                  <a:gd name="T69" fmla="*/ 2 h 181"/>
                  <a:gd name="T70" fmla="*/ 33 w 45"/>
                  <a:gd name="T71" fmla="*/ 0 h 181"/>
                  <a:gd name="T72" fmla="*/ 41 w 45"/>
                  <a:gd name="T73" fmla="*/ 16 h 1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181">
                    <a:moveTo>
                      <a:pt x="41" y="16"/>
                    </a:moveTo>
                    <a:lnTo>
                      <a:pt x="41" y="16"/>
                    </a:lnTo>
                    <a:lnTo>
                      <a:pt x="43" y="38"/>
                    </a:lnTo>
                    <a:lnTo>
                      <a:pt x="45" y="59"/>
                    </a:lnTo>
                    <a:lnTo>
                      <a:pt x="45" y="82"/>
                    </a:lnTo>
                    <a:lnTo>
                      <a:pt x="43" y="105"/>
                    </a:lnTo>
                    <a:lnTo>
                      <a:pt x="39" y="127"/>
                    </a:lnTo>
                    <a:lnTo>
                      <a:pt x="37" y="137"/>
                    </a:lnTo>
                    <a:lnTo>
                      <a:pt x="33" y="147"/>
                    </a:lnTo>
                    <a:lnTo>
                      <a:pt x="27" y="157"/>
                    </a:lnTo>
                    <a:lnTo>
                      <a:pt x="22" y="165"/>
                    </a:lnTo>
                    <a:lnTo>
                      <a:pt x="15" y="174"/>
                    </a:lnTo>
                    <a:lnTo>
                      <a:pt x="5" y="181"/>
                    </a:lnTo>
                    <a:lnTo>
                      <a:pt x="3" y="181"/>
                    </a:lnTo>
                    <a:lnTo>
                      <a:pt x="0" y="179"/>
                    </a:lnTo>
                    <a:lnTo>
                      <a:pt x="1" y="174"/>
                    </a:lnTo>
                    <a:lnTo>
                      <a:pt x="8" y="168"/>
                    </a:lnTo>
                    <a:lnTo>
                      <a:pt x="15" y="160"/>
                    </a:lnTo>
                    <a:lnTo>
                      <a:pt x="20" y="153"/>
                    </a:lnTo>
                    <a:lnTo>
                      <a:pt x="26" y="145"/>
                    </a:lnTo>
                    <a:lnTo>
                      <a:pt x="28" y="135"/>
                    </a:lnTo>
                    <a:lnTo>
                      <a:pt x="31" y="127"/>
                    </a:lnTo>
                    <a:lnTo>
                      <a:pt x="35" y="108"/>
                    </a:lnTo>
                    <a:lnTo>
                      <a:pt x="37" y="88"/>
                    </a:lnTo>
                    <a:lnTo>
                      <a:pt x="37" y="67"/>
                    </a:lnTo>
                    <a:lnTo>
                      <a:pt x="35" y="28"/>
                    </a:lnTo>
                    <a:lnTo>
                      <a:pt x="35" y="24"/>
                    </a:lnTo>
                    <a:lnTo>
                      <a:pt x="34" y="20"/>
                    </a:lnTo>
                    <a:lnTo>
                      <a:pt x="28" y="13"/>
                    </a:lnTo>
                    <a:lnTo>
                      <a:pt x="27" y="9"/>
                    </a:lnTo>
                    <a:lnTo>
                      <a:pt x="27" y="5"/>
                    </a:lnTo>
                    <a:lnTo>
                      <a:pt x="28" y="2"/>
                    </a:lnTo>
                    <a:lnTo>
                      <a:pt x="33" y="0"/>
                    </a:lnTo>
                    <a:lnTo>
                      <a:pt x="41"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09" name="Freeform 101"/>
              <p:cNvSpPr>
                <a:spLocks/>
              </p:cNvSpPr>
              <p:nvPr/>
            </p:nvSpPr>
            <p:spPr bwMode="auto">
              <a:xfrm>
                <a:off x="4173" y="2401"/>
                <a:ext cx="161" cy="424"/>
              </a:xfrm>
              <a:custGeom>
                <a:avLst/>
                <a:gdLst>
                  <a:gd name="T0" fmla="*/ 15 w 161"/>
                  <a:gd name="T1" fmla="*/ 11 h 424"/>
                  <a:gd name="T2" fmla="*/ 14 w 161"/>
                  <a:gd name="T3" fmla="*/ 14 h 424"/>
                  <a:gd name="T4" fmla="*/ 14 w 161"/>
                  <a:gd name="T5" fmla="*/ 14 h 424"/>
                  <a:gd name="T6" fmla="*/ 11 w 161"/>
                  <a:gd name="T7" fmla="*/ 33 h 424"/>
                  <a:gd name="T8" fmla="*/ 8 w 161"/>
                  <a:gd name="T9" fmla="*/ 50 h 424"/>
                  <a:gd name="T10" fmla="*/ 8 w 161"/>
                  <a:gd name="T11" fmla="*/ 68 h 424"/>
                  <a:gd name="T12" fmla="*/ 10 w 161"/>
                  <a:gd name="T13" fmla="*/ 84 h 424"/>
                  <a:gd name="T14" fmla="*/ 12 w 161"/>
                  <a:gd name="T15" fmla="*/ 102 h 424"/>
                  <a:gd name="T16" fmla="*/ 15 w 161"/>
                  <a:gd name="T17" fmla="*/ 118 h 424"/>
                  <a:gd name="T18" fmla="*/ 19 w 161"/>
                  <a:gd name="T19" fmla="*/ 134 h 424"/>
                  <a:gd name="T20" fmla="*/ 24 w 161"/>
                  <a:gd name="T21" fmla="*/ 149 h 424"/>
                  <a:gd name="T22" fmla="*/ 35 w 161"/>
                  <a:gd name="T23" fmla="*/ 180 h 424"/>
                  <a:gd name="T24" fmla="*/ 49 w 161"/>
                  <a:gd name="T25" fmla="*/ 211 h 424"/>
                  <a:gd name="T26" fmla="*/ 79 w 161"/>
                  <a:gd name="T27" fmla="*/ 271 h 424"/>
                  <a:gd name="T28" fmla="*/ 79 w 161"/>
                  <a:gd name="T29" fmla="*/ 271 h 424"/>
                  <a:gd name="T30" fmla="*/ 100 w 161"/>
                  <a:gd name="T31" fmla="*/ 308 h 424"/>
                  <a:gd name="T32" fmla="*/ 123 w 161"/>
                  <a:gd name="T33" fmla="*/ 344 h 424"/>
                  <a:gd name="T34" fmla="*/ 134 w 161"/>
                  <a:gd name="T35" fmla="*/ 363 h 424"/>
                  <a:gd name="T36" fmla="*/ 145 w 161"/>
                  <a:gd name="T37" fmla="*/ 382 h 424"/>
                  <a:gd name="T38" fmla="*/ 153 w 161"/>
                  <a:gd name="T39" fmla="*/ 401 h 424"/>
                  <a:gd name="T40" fmla="*/ 161 w 161"/>
                  <a:gd name="T41" fmla="*/ 421 h 424"/>
                  <a:gd name="T42" fmla="*/ 161 w 161"/>
                  <a:gd name="T43" fmla="*/ 421 h 424"/>
                  <a:gd name="T44" fmla="*/ 159 w 161"/>
                  <a:gd name="T45" fmla="*/ 424 h 424"/>
                  <a:gd name="T46" fmla="*/ 155 w 161"/>
                  <a:gd name="T47" fmla="*/ 424 h 424"/>
                  <a:gd name="T48" fmla="*/ 155 w 161"/>
                  <a:gd name="T49" fmla="*/ 424 h 424"/>
                  <a:gd name="T50" fmla="*/ 140 w 161"/>
                  <a:gd name="T51" fmla="*/ 392 h 424"/>
                  <a:gd name="T52" fmla="*/ 123 w 161"/>
                  <a:gd name="T53" fmla="*/ 360 h 424"/>
                  <a:gd name="T54" fmla="*/ 106 w 161"/>
                  <a:gd name="T55" fmla="*/ 331 h 424"/>
                  <a:gd name="T56" fmla="*/ 85 w 161"/>
                  <a:gd name="T57" fmla="*/ 301 h 424"/>
                  <a:gd name="T58" fmla="*/ 85 w 161"/>
                  <a:gd name="T59" fmla="*/ 301 h 424"/>
                  <a:gd name="T60" fmla="*/ 50 w 161"/>
                  <a:gd name="T61" fmla="*/ 233 h 424"/>
                  <a:gd name="T62" fmla="*/ 34 w 161"/>
                  <a:gd name="T63" fmla="*/ 198 h 424"/>
                  <a:gd name="T64" fmla="*/ 19 w 161"/>
                  <a:gd name="T65" fmla="*/ 163 h 424"/>
                  <a:gd name="T66" fmla="*/ 14 w 161"/>
                  <a:gd name="T67" fmla="*/ 145 h 424"/>
                  <a:gd name="T68" fmla="*/ 8 w 161"/>
                  <a:gd name="T69" fmla="*/ 127 h 424"/>
                  <a:gd name="T70" fmla="*/ 4 w 161"/>
                  <a:gd name="T71" fmla="*/ 109 h 424"/>
                  <a:gd name="T72" fmla="*/ 1 w 161"/>
                  <a:gd name="T73" fmla="*/ 90 h 424"/>
                  <a:gd name="T74" fmla="*/ 0 w 161"/>
                  <a:gd name="T75" fmla="*/ 71 h 424"/>
                  <a:gd name="T76" fmla="*/ 0 w 161"/>
                  <a:gd name="T77" fmla="*/ 50 h 424"/>
                  <a:gd name="T78" fmla="*/ 3 w 161"/>
                  <a:gd name="T79" fmla="*/ 30 h 424"/>
                  <a:gd name="T80" fmla="*/ 7 w 161"/>
                  <a:gd name="T81" fmla="*/ 10 h 424"/>
                  <a:gd name="T82" fmla="*/ 7 w 161"/>
                  <a:gd name="T83" fmla="*/ 10 h 424"/>
                  <a:gd name="T84" fmla="*/ 8 w 161"/>
                  <a:gd name="T85" fmla="*/ 7 h 424"/>
                  <a:gd name="T86" fmla="*/ 8 w 161"/>
                  <a:gd name="T87" fmla="*/ 4 h 424"/>
                  <a:gd name="T88" fmla="*/ 10 w 161"/>
                  <a:gd name="T89" fmla="*/ 2 h 424"/>
                  <a:gd name="T90" fmla="*/ 14 w 161"/>
                  <a:gd name="T91" fmla="*/ 0 h 424"/>
                  <a:gd name="T92" fmla="*/ 14 w 161"/>
                  <a:gd name="T93" fmla="*/ 0 h 424"/>
                  <a:gd name="T94" fmla="*/ 15 w 161"/>
                  <a:gd name="T95" fmla="*/ 0 h 424"/>
                  <a:gd name="T96" fmla="*/ 16 w 161"/>
                  <a:gd name="T97" fmla="*/ 2 h 424"/>
                  <a:gd name="T98" fmla="*/ 18 w 161"/>
                  <a:gd name="T99" fmla="*/ 4 h 424"/>
                  <a:gd name="T100" fmla="*/ 16 w 161"/>
                  <a:gd name="T101" fmla="*/ 8 h 424"/>
                  <a:gd name="T102" fmla="*/ 15 w 161"/>
                  <a:gd name="T103" fmla="*/ 11 h 4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1" h="424">
                    <a:moveTo>
                      <a:pt x="15" y="11"/>
                    </a:moveTo>
                    <a:lnTo>
                      <a:pt x="14" y="14"/>
                    </a:lnTo>
                    <a:lnTo>
                      <a:pt x="11" y="33"/>
                    </a:lnTo>
                    <a:lnTo>
                      <a:pt x="8" y="50"/>
                    </a:lnTo>
                    <a:lnTo>
                      <a:pt x="8" y="68"/>
                    </a:lnTo>
                    <a:lnTo>
                      <a:pt x="10" y="84"/>
                    </a:lnTo>
                    <a:lnTo>
                      <a:pt x="12" y="102"/>
                    </a:lnTo>
                    <a:lnTo>
                      <a:pt x="15" y="118"/>
                    </a:lnTo>
                    <a:lnTo>
                      <a:pt x="19" y="134"/>
                    </a:lnTo>
                    <a:lnTo>
                      <a:pt x="24" y="149"/>
                    </a:lnTo>
                    <a:lnTo>
                      <a:pt x="35" y="180"/>
                    </a:lnTo>
                    <a:lnTo>
                      <a:pt x="49" y="211"/>
                    </a:lnTo>
                    <a:lnTo>
                      <a:pt x="79" y="271"/>
                    </a:lnTo>
                    <a:lnTo>
                      <a:pt x="100" y="308"/>
                    </a:lnTo>
                    <a:lnTo>
                      <a:pt x="123" y="344"/>
                    </a:lnTo>
                    <a:lnTo>
                      <a:pt x="134" y="363"/>
                    </a:lnTo>
                    <a:lnTo>
                      <a:pt x="145" y="382"/>
                    </a:lnTo>
                    <a:lnTo>
                      <a:pt x="153" y="401"/>
                    </a:lnTo>
                    <a:lnTo>
                      <a:pt x="161" y="421"/>
                    </a:lnTo>
                    <a:lnTo>
                      <a:pt x="159" y="424"/>
                    </a:lnTo>
                    <a:lnTo>
                      <a:pt x="155" y="424"/>
                    </a:lnTo>
                    <a:lnTo>
                      <a:pt x="140" y="392"/>
                    </a:lnTo>
                    <a:lnTo>
                      <a:pt x="123" y="360"/>
                    </a:lnTo>
                    <a:lnTo>
                      <a:pt x="106" y="331"/>
                    </a:lnTo>
                    <a:lnTo>
                      <a:pt x="85" y="301"/>
                    </a:lnTo>
                    <a:lnTo>
                      <a:pt x="50" y="233"/>
                    </a:lnTo>
                    <a:lnTo>
                      <a:pt x="34" y="198"/>
                    </a:lnTo>
                    <a:lnTo>
                      <a:pt x="19" y="163"/>
                    </a:lnTo>
                    <a:lnTo>
                      <a:pt x="14" y="145"/>
                    </a:lnTo>
                    <a:lnTo>
                      <a:pt x="8" y="127"/>
                    </a:lnTo>
                    <a:lnTo>
                      <a:pt x="4" y="109"/>
                    </a:lnTo>
                    <a:lnTo>
                      <a:pt x="1" y="90"/>
                    </a:lnTo>
                    <a:lnTo>
                      <a:pt x="0" y="71"/>
                    </a:lnTo>
                    <a:lnTo>
                      <a:pt x="0" y="50"/>
                    </a:lnTo>
                    <a:lnTo>
                      <a:pt x="3" y="30"/>
                    </a:lnTo>
                    <a:lnTo>
                      <a:pt x="7" y="10"/>
                    </a:lnTo>
                    <a:lnTo>
                      <a:pt x="8" y="7"/>
                    </a:lnTo>
                    <a:lnTo>
                      <a:pt x="8" y="4"/>
                    </a:lnTo>
                    <a:lnTo>
                      <a:pt x="10" y="2"/>
                    </a:lnTo>
                    <a:lnTo>
                      <a:pt x="14" y="0"/>
                    </a:lnTo>
                    <a:lnTo>
                      <a:pt x="15" y="0"/>
                    </a:lnTo>
                    <a:lnTo>
                      <a:pt x="16" y="2"/>
                    </a:lnTo>
                    <a:lnTo>
                      <a:pt x="18" y="4"/>
                    </a:lnTo>
                    <a:lnTo>
                      <a:pt x="16" y="8"/>
                    </a:lnTo>
                    <a:lnTo>
                      <a:pt x="1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10" name="Freeform 102"/>
              <p:cNvSpPr>
                <a:spLocks/>
              </p:cNvSpPr>
              <p:nvPr/>
            </p:nvSpPr>
            <p:spPr bwMode="auto">
              <a:xfrm>
                <a:off x="4173" y="2401"/>
                <a:ext cx="161" cy="424"/>
              </a:xfrm>
              <a:custGeom>
                <a:avLst/>
                <a:gdLst>
                  <a:gd name="T0" fmla="*/ 15 w 161"/>
                  <a:gd name="T1" fmla="*/ 11 h 424"/>
                  <a:gd name="T2" fmla="*/ 14 w 161"/>
                  <a:gd name="T3" fmla="*/ 14 h 424"/>
                  <a:gd name="T4" fmla="*/ 14 w 161"/>
                  <a:gd name="T5" fmla="*/ 14 h 424"/>
                  <a:gd name="T6" fmla="*/ 11 w 161"/>
                  <a:gd name="T7" fmla="*/ 33 h 424"/>
                  <a:gd name="T8" fmla="*/ 8 w 161"/>
                  <a:gd name="T9" fmla="*/ 50 h 424"/>
                  <a:gd name="T10" fmla="*/ 8 w 161"/>
                  <a:gd name="T11" fmla="*/ 68 h 424"/>
                  <a:gd name="T12" fmla="*/ 10 w 161"/>
                  <a:gd name="T13" fmla="*/ 84 h 424"/>
                  <a:gd name="T14" fmla="*/ 12 w 161"/>
                  <a:gd name="T15" fmla="*/ 102 h 424"/>
                  <a:gd name="T16" fmla="*/ 15 w 161"/>
                  <a:gd name="T17" fmla="*/ 118 h 424"/>
                  <a:gd name="T18" fmla="*/ 19 w 161"/>
                  <a:gd name="T19" fmla="*/ 134 h 424"/>
                  <a:gd name="T20" fmla="*/ 24 w 161"/>
                  <a:gd name="T21" fmla="*/ 149 h 424"/>
                  <a:gd name="T22" fmla="*/ 35 w 161"/>
                  <a:gd name="T23" fmla="*/ 180 h 424"/>
                  <a:gd name="T24" fmla="*/ 49 w 161"/>
                  <a:gd name="T25" fmla="*/ 211 h 424"/>
                  <a:gd name="T26" fmla="*/ 79 w 161"/>
                  <a:gd name="T27" fmla="*/ 271 h 424"/>
                  <a:gd name="T28" fmla="*/ 79 w 161"/>
                  <a:gd name="T29" fmla="*/ 271 h 424"/>
                  <a:gd name="T30" fmla="*/ 100 w 161"/>
                  <a:gd name="T31" fmla="*/ 308 h 424"/>
                  <a:gd name="T32" fmla="*/ 123 w 161"/>
                  <a:gd name="T33" fmla="*/ 344 h 424"/>
                  <a:gd name="T34" fmla="*/ 134 w 161"/>
                  <a:gd name="T35" fmla="*/ 363 h 424"/>
                  <a:gd name="T36" fmla="*/ 145 w 161"/>
                  <a:gd name="T37" fmla="*/ 382 h 424"/>
                  <a:gd name="T38" fmla="*/ 153 w 161"/>
                  <a:gd name="T39" fmla="*/ 401 h 424"/>
                  <a:gd name="T40" fmla="*/ 161 w 161"/>
                  <a:gd name="T41" fmla="*/ 421 h 424"/>
                  <a:gd name="T42" fmla="*/ 161 w 161"/>
                  <a:gd name="T43" fmla="*/ 421 h 424"/>
                  <a:gd name="T44" fmla="*/ 159 w 161"/>
                  <a:gd name="T45" fmla="*/ 424 h 424"/>
                  <a:gd name="T46" fmla="*/ 155 w 161"/>
                  <a:gd name="T47" fmla="*/ 424 h 424"/>
                  <a:gd name="T48" fmla="*/ 155 w 161"/>
                  <a:gd name="T49" fmla="*/ 424 h 424"/>
                  <a:gd name="T50" fmla="*/ 140 w 161"/>
                  <a:gd name="T51" fmla="*/ 392 h 424"/>
                  <a:gd name="T52" fmla="*/ 123 w 161"/>
                  <a:gd name="T53" fmla="*/ 360 h 424"/>
                  <a:gd name="T54" fmla="*/ 106 w 161"/>
                  <a:gd name="T55" fmla="*/ 331 h 424"/>
                  <a:gd name="T56" fmla="*/ 85 w 161"/>
                  <a:gd name="T57" fmla="*/ 301 h 424"/>
                  <a:gd name="T58" fmla="*/ 85 w 161"/>
                  <a:gd name="T59" fmla="*/ 301 h 424"/>
                  <a:gd name="T60" fmla="*/ 50 w 161"/>
                  <a:gd name="T61" fmla="*/ 233 h 424"/>
                  <a:gd name="T62" fmla="*/ 34 w 161"/>
                  <a:gd name="T63" fmla="*/ 198 h 424"/>
                  <a:gd name="T64" fmla="*/ 19 w 161"/>
                  <a:gd name="T65" fmla="*/ 163 h 424"/>
                  <a:gd name="T66" fmla="*/ 14 w 161"/>
                  <a:gd name="T67" fmla="*/ 145 h 424"/>
                  <a:gd name="T68" fmla="*/ 8 w 161"/>
                  <a:gd name="T69" fmla="*/ 127 h 424"/>
                  <a:gd name="T70" fmla="*/ 4 w 161"/>
                  <a:gd name="T71" fmla="*/ 109 h 424"/>
                  <a:gd name="T72" fmla="*/ 1 w 161"/>
                  <a:gd name="T73" fmla="*/ 90 h 424"/>
                  <a:gd name="T74" fmla="*/ 0 w 161"/>
                  <a:gd name="T75" fmla="*/ 71 h 424"/>
                  <a:gd name="T76" fmla="*/ 0 w 161"/>
                  <a:gd name="T77" fmla="*/ 50 h 424"/>
                  <a:gd name="T78" fmla="*/ 3 w 161"/>
                  <a:gd name="T79" fmla="*/ 30 h 424"/>
                  <a:gd name="T80" fmla="*/ 7 w 161"/>
                  <a:gd name="T81" fmla="*/ 10 h 424"/>
                  <a:gd name="T82" fmla="*/ 7 w 161"/>
                  <a:gd name="T83" fmla="*/ 10 h 424"/>
                  <a:gd name="T84" fmla="*/ 8 w 161"/>
                  <a:gd name="T85" fmla="*/ 7 h 424"/>
                  <a:gd name="T86" fmla="*/ 8 w 161"/>
                  <a:gd name="T87" fmla="*/ 4 h 424"/>
                  <a:gd name="T88" fmla="*/ 10 w 161"/>
                  <a:gd name="T89" fmla="*/ 2 h 424"/>
                  <a:gd name="T90" fmla="*/ 14 w 161"/>
                  <a:gd name="T91" fmla="*/ 0 h 424"/>
                  <a:gd name="T92" fmla="*/ 14 w 161"/>
                  <a:gd name="T93" fmla="*/ 0 h 424"/>
                  <a:gd name="T94" fmla="*/ 15 w 161"/>
                  <a:gd name="T95" fmla="*/ 0 h 424"/>
                  <a:gd name="T96" fmla="*/ 16 w 161"/>
                  <a:gd name="T97" fmla="*/ 2 h 424"/>
                  <a:gd name="T98" fmla="*/ 18 w 161"/>
                  <a:gd name="T99" fmla="*/ 4 h 424"/>
                  <a:gd name="T100" fmla="*/ 16 w 161"/>
                  <a:gd name="T101" fmla="*/ 8 h 424"/>
                  <a:gd name="T102" fmla="*/ 15 w 161"/>
                  <a:gd name="T103" fmla="*/ 11 h 4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1" h="424">
                    <a:moveTo>
                      <a:pt x="15" y="11"/>
                    </a:moveTo>
                    <a:lnTo>
                      <a:pt x="14" y="14"/>
                    </a:lnTo>
                    <a:lnTo>
                      <a:pt x="11" y="33"/>
                    </a:lnTo>
                    <a:lnTo>
                      <a:pt x="8" y="50"/>
                    </a:lnTo>
                    <a:lnTo>
                      <a:pt x="8" y="68"/>
                    </a:lnTo>
                    <a:lnTo>
                      <a:pt x="10" y="84"/>
                    </a:lnTo>
                    <a:lnTo>
                      <a:pt x="12" y="102"/>
                    </a:lnTo>
                    <a:lnTo>
                      <a:pt x="15" y="118"/>
                    </a:lnTo>
                    <a:lnTo>
                      <a:pt x="19" y="134"/>
                    </a:lnTo>
                    <a:lnTo>
                      <a:pt x="24" y="149"/>
                    </a:lnTo>
                    <a:lnTo>
                      <a:pt x="35" y="180"/>
                    </a:lnTo>
                    <a:lnTo>
                      <a:pt x="49" y="211"/>
                    </a:lnTo>
                    <a:lnTo>
                      <a:pt x="79" y="271"/>
                    </a:lnTo>
                    <a:lnTo>
                      <a:pt x="100" y="308"/>
                    </a:lnTo>
                    <a:lnTo>
                      <a:pt x="123" y="344"/>
                    </a:lnTo>
                    <a:lnTo>
                      <a:pt x="134" y="363"/>
                    </a:lnTo>
                    <a:lnTo>
                      <a:pt x="145" y="382"/>
                    </a:lnTo>
                    <a:lnTo>
                      <a:pt x="153" y="401"/>
                    </a:lnTo>
                    <a:lnTo>
                      <a:pt x="161" y="421"/>
                    </a:lnTo>
                    <a:lnTo>
                      <a:pt x="159" y="424"/>
                    </a:lnTo>
                    <a:lnTo>
                      <a:pt x="155" y="424"/>
                    </a:lnTo>
                    <a:lnTo>
                      <a:pt x="140" y="392"/>
                    </a:lnTo>
                    <a:lnTo>
                      <a:pt x="123" y="360"/>
                    </a:lnTo>
                    <a:lnTo>
                      <a:pt x="106" y="331"/>
                    </a:lnTo>
                    <a:lnTo>
                      <a:pt x="85" y="301"/>
                    </a:lnTo>
                    <a:lnTo>
                      <a:pt x="50" y="233"/>
                    </a:lnTo>
                    <a:lnTo>
                      <a:pt x="34" y="198"/>
                    </a:lnTo>
                    <a:lnTo>
                      <a:pt x="19" y="163"/>
                    </a:lnTo>
                    <a:lnTo>
                      <a:pt x="14" y="145"/>
                    </a:lnTo>
                    <a:lnTo>
                      <a:pt x="8" y="127"/>
                    </a:lnTo>
                    <a:lnTo>
                      <a:pt x="4" y="109"/>
                    </a:lnTo>
                    <a:lnTo>
                      <a:pt x="1" y="90"/>
                    </a:lnTo>
                    <a:lnTo>
                      <a:pt x="0" y="71"/>
                    </a:lnTo>
                    <a:lnTo>
                      <a:pt x="0" y="50"/>
                    </a:lnTo>
                    <a:lnTo>
                      <a:pt x="3" y="30"/>
                    </a:lnTo>
                    <a:lnTo>
                      <a:pt x="7" y="10"/>
                    </a:lnTo>
                    <a:lnTo>
                      <a:pt x="8" y="7"/>
                    </a:lnTo>
                    <a:lnTo>
                      <a:pt x="8" y="4"/>
                    </a:lnTo>
                    <a:lnTo>
                      <a:pt x="10" y="2"/>
                    </a:lnTo>
                    <a:lnTo>
                      <a:pt x="14" y="0"/>
                    </a:lnTo>
                    <a:lnTo>
                      <a:pt x="15" y="0"/>
                    </a:lnTo>
                    <a:lnTo>
                      <a:pt x="16" y="2"/>
                    </a:lnTo>
                    <a:lnTo>
                      <a:pt x="18" y="4"/>
                    </a:lnTo>
                    <a:lnTo>
                      <a:pt x="16" y="8"/>
                    </a:lnTo>
                    <a:lnTo>
                      <a:pt x="15"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11" name="Freeform 103"/>
              <p:cNvSpPr>
                <a:spLocks/>
              </p:cNvSpPr>
              <p:nvPr/>
            </p:nvSpPr>
            <p:spPr bwMode="auto">
              <a:xfrm>
                <a:off x="4295" y="2415"/>
                <a:ext cx="228" cy="555"/>
              </a:xfrm>
              <a:custGeom>
                <a:avLst/>
                <a:gdLst>
                  <a:gd name="T0" fmla="*/ 7 w 228"/>
                  <a:gd name="T1" fmla="*/ 0 h 555"/>
                  <a:gd name="T2" fmla="*/ 49 w 228"/>
                  <a:gd name="T3" fmla="*/ 24 h 555"/>
                  <a:gd name="T4" fmla="*/ 88 w 228"/>
                  <a:gd name="T5" fmla="*/ 54 h 555"/>
                  <a:gd name="T6" fmla="*/ 126 w 228"/>
                  <a:gd name="T7" fmla="*/ 88 h 555"/>
                  <a:gd name="T8" fmla="*/ 157 w 228"/>
                  <a:gd name="T9" fmla="*/ 127 h 555"/>
                  <a:gd name="T10" fmla="*/ 171 w 228"/>
                  <a:gd name="T11" fmla="*/ 142 h 555"/>
                  <a:gd name="T12" fmla="*/ 192 w 228"/>
                  <a:gd name="T13" fmla="*/ 174 h 555"/>
                  <a:gd name="T14" fmla="*/ 210 w 228"/>
                  <a:gd name="T15" fmla="*/ 211 h 555"/>
                  <a:gd name="T16" fmla="*/ 221 w 228"/>
                  <a:gd name="T17" fmla="*/ 250 h 555"/>
                  <a:gd name="T18" fmla="*/ 228 w 228"/>
                  <a:gd name="T19" fmla="*/ 290 h 555"/>
                  <a:gd name="T20" fmla="*/ 228 w 228"/>
                  <a:gd name="T21" fmla="*/ 330 h 555"/>
                  <a:gd name="T22" fmla="*/ 222 w 228"/>
                  <a:gd name="T23" fmla="*/ 371 h 555"/>
                  <a:gd name="T24" fmla="*/ 210 w 228"/>
                  <a:gd name="T25" fmla="*/ 409 h 555"/>
                  <a:gd name="T26" fmla="*/ 202 w 228"/>
                  <a:gd name="T27" fmla="*/ 426 h 555"/>
                  <a:gd name="T28" fmla="*/ 175 w 228"/>
                  <a:gd name="T29" fmla="*/ 467 h 555"/>
                  <a:gd name="T30" fmla="*/ 140 w 228"/>
                  <a:gd name="T31" fmla="*/ 502 h 555"/>
                  <a:gd name="T32" fmla="*/ 100 w 228"/>
                  <a:gd name="T33" fmla="*/ 532 h 555"/>
                  <a:gd name="T34" fmla="*/ 58 w 228"/>
                  <a:gd name="T35" fmla="*/ 555 h 555"/>
                  <a:gd name="T36" fmla="*/ 56 w 228"/>
                  <a:gd name="T37" fmla="*/ 555 h 555"/>
                  <a:gd name="T38" fmla="*/ 52 w 228"/>
                  <a:gd name="T39" fmla="*/ 555 h 555"/>
                  <a:gd name="T40" fmla="*/ 52 w 228"/>
                  <a:gd name="T41" fmla="*/ 550 h 555"/>
                  <a:gd name="T42" fmla="*/ 64 w 228"/>
                  <a:gd name="T43" fmla="*/ 544 h 555"/>
                  <a:gd name="T44" fmla="*/ 91 w 228"/>
                  <a:gd name="T45" fmla="*/ 531 h 555"/>
                  <a:gd name="T46" fmla="*/ 115 w 228"/>
                  <a:gd name="T47" fmla="*/ 513 h 555"/>
                  <a:gd name="T48" fmla="*/ 149 w 228"/>
                  <a:gd name="T49" fmla="*/ 482 h 555"/>
                  <a:gd name="T50" fmla="*/ 187 w 228"/>
                  <a:gd name="T51" fmla="*/ 435 h 555"/>
                  <a:gd name="T52" fmla="*/ 201 w 228"/>
                  <a:gd name="T53" fmla="*/ 407 h 555"/>
                  <a:gd name="T54" fmla="*/ 211 w 228"/>
                  <a:gd name="T55" fmla="*/ 382 h 555"/>
                  <a:gd name="T56" fmla="*/ 215 w 228"/>
                  <a:gd name="T57" fmla="*/ 363 h 555"/>
                  <a:gd name="T58" fmla="*/ 221 w 228"/>
                  <a:gd name="T59" fmla="*/ 328 h 555"/>
                  <a:gd name="T60" fmla="*/ 221 w 228"/>
                  <a:gd name="T61" fmla="*/ 292 h 555"/>
                  <a:gd name="T62" fmla="*/ 215 w 228"/>
                  <a:gd name="T63" fmla="*/ 257 h 555"/>
                  <a:gd name="T64" fmla="*/ 205 w 228"/>
                  <a:gd name="T65" fmla="*/ 225 h 555"/>
                  <a:gd name="T66" fmla="*/ 191 w 228"/>
                  <a:gd name="T67" fmla="*/ 192 h 555"/>
                  <a:gd name="T68" fmla="*/ 173 w 228"/>
                  <a:gd name="T69" fmla="*/ 162 h 555"/>
                  <a:gd name="T70" fmla="*/ 153 w 228"/>
                  <a:gd name="T71" fmla="*/ 134 h 555"/>
                  <a:gd name="T72" fmla="*/ 142 w 228"/>
                  <a:gd name="T73" fmla="*/ 120 h 555"/>
                  <a:gd name="T74" fmla="*/ 111 w 228"/>
                  <a:gd name="T75" fmla="*/ 85 h 555"/>
                  <a:gd name="T76" fmla="*/ 76 w 228"/>
                  <a:gd name="T77" fmla="*/ 54 h 555"/>
                  <a:gd name="T78" fmla="*/ 38 w 228"/>
                  <a:gd name="T79" fmla="*/ 28 h 555"/>
                  <a:gd name="T80" fmla="*/ 0 w 228"/>
                  <a:gd name="T81" fmla="*/ 6 h 555"/>
                  <a:gd name="T82" fmla="*/ 0 w 228"/>
                  <a:gd name="T83" fmla="*/ 4 h 555"/>
                  <a:gd name="T84" fmla="*/ 4 w 228"/>
                  <a:gd name="T85" fmla="*/ 0 h 5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8" h="555">
                    <a:moveTo>
                      <a:pt x="7" y="0"/>
                    </a:moveTo>
                    <a:lnTo>
                      <a:pt x="7" y="0"/>
                    </a:lnTo>
                    <a:lnTo>
                      <a:pt x="27" y="12"/>
                    </a:lnTo>
                    <a:lnTo>
                      <a:pt x="49" y="24"/>
                    </a:lnTo>
                    <a:lnTo>
                      <a:pt x="69" y="39"/>
                    </a:lnTo>
                    <a:lnTo>
                      <a:pt x="88" y="54"/>
                    </a:lnTo>
                    <a:lnTo>
                      <a:pt x="107" y="70"/>
                    </a:lnTo>
                    <a:lnTo>
                      <a:pt x="126" y="88"/>
                    </a:lnTo>
                    <a:lnTo>
                      <a:pt x="142" y="107"/>
                    </a:lnTo>
                    <a:lnTo>
                      <a:pt x="157" y="127"/>
                    </a:lnTo>
                    <a:lnTo>
                      <a:pt x="171" y="142"/>
                    </a:lnTo>
                    <a:lnTo>
                      <a:pt x="182" y="158"/>
                    </a:lnTo>
                    <a:lnTo>
                      <a:pt x="192" y="174"/>
                    </a:lnTo>
                    <a:lnTo>
                      <a:pt x="202" y="193"/>
                    </a:lnTo>
                    <a:lnTo>
                      <a:pt x="210" y="211"/>
                    </a:lnTo>
                    <a:lnTo>
                      <a:pt x="217" y="230"/>
                    </a:lnTo>
                    <a:lnTo>
                      <a:pt x="221" y="250"/>
                    </a:lnTo>
                    <a:lnTo>
                      <a:pt x="225" y="271"/>
                    </a:lnTo>
                    <a:lnTo>
                      <a:pt x="228" y="290"/>
                    </a:lnTo>
                    <a:lnTo>
                      <a:pt x="228" y="310"/>
                    </a:lnTo>
                    <a:lnTo>
                      <a:pt x="228" y="330"/>
                    </a:lnTo>
                    <a:lnTo>
                      <a:pt x="225" y="351"/>
                    </a:lnTo>
                    <a:lnTo>
                      <a:pt x="222" y="371"/>
                    </a:lnTo>
                    <a:lnTo>
                      <a:pt x="217" y="390"/>
                    </a:lnTo>
                    <a:lnTo>
                      <a:pt x="210" y="409"/>
                    </a:lnTo>
                    <a:lnTo>
                      <a:pt x="202" y="426"/>
                    </a:lnTo>
                    <a:lnTo>
                      <a:pt x="190" y="448"/>
                    </a:lnTo>
                    <a:lnTo>
                      <a:pt x="175" y="467"/>
                    </a:lnTo>
                    <a:lnTo>
                      <a:pt x="159" y="486"/>
                    </a:lnTo>
                    <a:lnTo>
                      <a:pt x="140" y="502"/>
                    </a:lnTo>
                    <a:lnTo>
                      <a:pt x="121" y="518"/>
                    </a:lnTo>
                    <a:lnTo>
                      <a:pt x="100" y="532"/>
                    </a:lnTo>
                    <a:lnTo>
                      <a:pt x="79" y="544"/>
                    </a:lnTo>
                    <a:lnTo>
                      <a:pt x="58" y="555"/>
                    </a:lnTo>
                    <a:lnTo>
                      <a:pt x="56" y="555"/>
                    </a:lnTo>
                    <a:lnTo>
                      <a:pt x="54" y="555"/>
                    </a:lnTo>
                    <a:lnTo>
                      <a:pt x="52" y="555"/>
                    </a:lnTo>
                    <a:lnTo>
                      <a:pt x="52" y="552"/>
                    </a:lnTo>
                    <a:lnTo>
                      <a:pt x="52" y="550"/>
                    </a:lnTo>
                    <a:lnTo>
                      <a:pt x="64" y="544"/>
                    </a:lnTo>
                    <a:lnTo>
                      <a:pt x="77" y="537"/>
                    </a:lnTo>
                    <a:lnTo>
                      <a:pt x="91" y="531"/>
                    </a:lnTo>
                    <a:lnTo>
                      <a:pt x="103" y="523"/>
                    </a:lnTo>
                    <a:lnTo>
                      <a:pt x="115" y="513"/>
                    </a:lnTo>
                    <a:lnTo>
                      <a:pt x="127" y="504"/>
                    </a:lnTo>
                    <a:lnTo>
                      <a:pt x="149" y="482"/>
                    </a:lnTo>
                    <a:lnTo>
                      <a:pt x="169" y="459"/>
                    </a:lnTo>
                    <a:lnTo>
                      <a:pt x="187" y="435"/>
                    </a:lnTo>
                    <a:lnTo>
                      <a:pt x="194" y="421"/>
                    </a:lnTo>
                    <a:lnTo>
                      <a:pt x="201" y="407"/>
                    </a:lnTo>
                    <a:lnTo>
                      <a:pt x="206" y="394"/>
                    </a:lnTo>
                    <a:lnTo>
                      <a:pt x="211" y="382"/>
                    </a:lnTo>
                    <a:lnTo>
                      <a:pt x="215" y="363"/>
                    </a:lnTo>
                    <a:lnTo>
                      <a:pt x="218" y="345"/>
                    </a:lnTo>
                    <a:lnTo>
                      <a:pt x="221" y="328"/>
                    </a:lnTo>
                    <a:lnTo>
                      <a:pt x="221" y="309"/>
                    </a:lnTo>
                    <a:lnTo>
                      <a:pt x="221" y="292"/>
                    </a:lnTo>
                    <a:lnTo>
                      <a:pt x="218" y="275"/>
                    </a:lnTo>
                    <a:lnTo>
                      <a:pt x="215" y="257"/>
                    </a:lnTo>
                    <a:lnTo>
                      <a:pt x="210" y="241"/>
                    </a:lnTo>
                    <a:lnTo>
                      <a:pt x="205" y="225"/>
                    </a:lnTo>
                    <a:lnTo>
                      <a:pt x="199" y="208"/>
                    </a:lnTo>
                    <a:lnTo>
                      <a:pt x="191" y="192"/>
                    </a:lnTo>
                    <a:lnTo>
                      <a:pt x="183" y="177"/>
                    </a:lnTo>
                    <a:lnTo>
                      <a:pt x="173" y="162"/>
                    </a:lnTo>
                    <a:lnTo>
                      <a:pt x="164" y="147"/>
                    </a:lnTo>
                    <a:lnTo>
                      <a:pt x="153" y="134"/>
                    </a:lnTo>
                    <a:lnTo>
                      <a:pt x="142" y="120"/>
                    </a:lnTo>
                    <a:lnTo>
                      <a:pt x="127" y="101"/>
                    </a:lnTo>
                    <a:lnTo>
                      <a:pt x="111" y="85"/>
                    </a:lnTo>
                    <a:lnTo>
                      <a:pt x="93" y="69"/>
                    </a:lnTo>
                    <a:lnTo>
                      <a:pt x="76" y="54"/>
                    </a:lnTo>
                    <a:lnTo>
                      <a:pt x="57" y="40"/>
                    </a:lnTo>
                    <a:lnTo>
                      <a:pt x="38" y="28"/>
                    </a:lnTo>
                    <a:lnTo>
                      <a:pt x="19" y="17"/>
                    </a:lnTo>
                    <a:lnTo>
                      <a:pt x="0" y="6"/>
                    </a:lnTo>
                    <a:lnTo>
                      <a:pt x="0" y="4"/>
                    </a:lnTo>
                    <a:lnTo>
                      <a:pt x="1" y="1"/>
                    </a:lnTo>
                    <a:lnTo>
                      <a:pt x="4"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12" name="Freeform 104"/>
              <p:cNvSpPr>
                <a:spLocks/>
              </p:cNvSpPr>
              <p:nvPr/>
            </p:nvSpPr>
            <p:spPr bwMode="auto">
              <a:xfrm>
                <a:off x="4295" y="2415"/>
                <a:ext cx="228" cy="555"/>
              </a:xfrm>
              <a:custGeom>
                <a:avLst/>
                <a:gdLst>
                  <a:gd name="T0" fmla="*/ 7 w 228"/>
                  <a:gd name="T1" fmla="*/ 0 h 555"/>
                  <a:gd name="T2" fmla="*/ 49 w 228"/>
                  <a:gd name="T3" fmla="*/ 24 h 555"/>
                  <a:gd name="T4" fmla="*/ 88 w 228"/>
                  <a:gd name="T5" fmla="*/ 54 h 555"/>
                  <a:gd name="T6" fmla="*/ 126 w 228"/>
                  <a:gd name="T7" fmla="*/ 88 h 555"/>
                  <a:gd name="T8" fmla="*/ 157 w 228"/>
                  <a:gd name="T9" fmla="*/ 127 h 555"/>
                  <a:gd name="T10" fmla="*/ 171 w 228"/>
                  <a:gd name="T11" fmla="*/ 142 h 555"/>
                  <a:gd name="T12" fmla="*/ 192 w 228"/>
                  <a:gd name="T13" fmla="*/ 174 h 555"/>
                  <a:gd name="T14" fmla="*/ 210 w 228"/>
                  <a:gd name="T15" fmla="*/ 211 h 555"/>
                  <a:gd name="T16" fmla="*/ 221 w 228"/>
                  <a:gd name="T17" fmla="*/ 250 h 555"/>
                  <a:gd name="T18" fmla="*/ 228 w 228"/>
                  <a:gd name="T19" fmla="*/ 290 h 555"/>
                  <a:gd name="T20" fmla="*/ 228 w 228"/>
                  <a:gd name="T21" fmla="*/ 330 h 555"/>
                  <a:gd name="T22" fmla="*/ 222 w 228"/>
                  <a:gd name="T23" fmla="*/ 371 h 555"/>
                  <a:gd name="T24" fmla="*/ 210 w 228"/>
                  <a:gd name="T25" fmla="*/ 409 h 555"/>
                  <a:gd name="T26" fmla="*/ 202 w 228"/>
                  <a:gd name="T27" fmla="*/ 426 h 555"/>
                  <a:gd name="T28" fmla="*/ 175 w 228"/>
                  <a:gd name="T29" fmla="*/ 467 h 555"/>
                  <a:gd name="T30" fmla="*/ 140 w 228"/>
                  <a:gd name="T31" fmla="*/ 502 h 555"/>
                  <a:gd name="T32" fmla="*/ 100 w 228"/>
                  <a:gd name="T33" fmla="*/ 532 h 555"/>
                  <a:gd name="T34" fmla="*/ 58 w 228"/>
                  <a:gd name="T35" fmla="*/ 555 h 555"/>
                  <a:gd name="T36" fmla="*/ 56 w 228"/>
                  <a:gd name="T37" fmla="*/ 555 h 555"/>
                  <a:gd name="T38" fmla="*/ 52 w 228"/>
                  <a:gd name="T39" fmla="*/ 555 h 555"/>
                  <a:gd name="T40" fmla="*/ 52 w 228"/>
                  <a:gd name="T41" fmla="*/ 550 h 555"/>
                  <a:gd name="T42" fmla="*/ 64 w 228"/>
                  <a:gd name="T43" fmla="*/ 544 h 555"/>
                  <a:gd name="T44" fmla="*/ 91 w 228"/>
                  <a:gd name="T45" fmla="*/ 531 h 555"/>
                  <a:gd name="T46" fmla="*/ 115 w 228"/>
                  <a:gd name="T47" fmla="*/ 513 h 555"/>
                  <a:gd name="T48" fmla="*/ 149 w 228"/>
                  <a:gd name="T49" fmla="*/ 482 h 555"/>
                  <a:gd name="T50" fmla="*/ 187 w 228"/>
                  <a:gd name="T51" fmla="*/ 435 h 555"/>
                  <a:gd name="T52" fmla="*/ 201 w 228"/>
                  <a:gd name="T53" fmla="*/ 407 h 555"/>
                  <a:gd name="T54" fmla="*/ 211 w 228"/>
                  <a:gd name="T55" fmla="*/ 382 h 555"/>
                  <a:gd name="T56" fmla="*/ 215 w 228"/>
                  <a:gd name="T57" fmla="*/ 363 h 555"/>
                  <a:gd name="T58" fmla="*/ 221 w 228"/>
                  <a:gd name="T59" fmla="*/ 328 h 555"/>
                  <a:gd name="T60" fmla="*/ 221 w 228"/>
                  <a:gd name="T61" fmla="*/ 292 h 555"/>
                  <a:gd name="T62" fmla="*/ 215 w 228"/>
                  <a:gd name="T63" fmla="*/ 257 h 555"/>
                  <a:gd name="T64" fmla="*/ 205 w 228"/>
                  <a:gd name="T65" fmla="*/ 225 h 555"/>
                  <a:gd name="T66" fmla="*/ 191 w 228"/>
                  <a:gd name="T67" fmla="*/ 192 h 555"/>
                  <a:gd name="T68" fmla="*/ 173 w 228"/>
                  <a:gd name="T69" fmla="*/ 162 h 555"/>
                  <a:gd name="T70" fmla="*/ 153 w 228"/>
                  <a:gd name="T71" fmla="*/ 134 h 555"/>
                  <a:gd name="T72" fmla="*/ 142 w 228"/>
                  <a:gd name="T73" fmla="*/ 120 h 555"/>
                  <a:gd name="T74" fmla="*/ 111 w 228"/>
                  <a:gd name="T75" fmla="*/ 85 h 555"/>
                  <a:gd name="T76" fmla="*/ 76 w 228"/>
                  <a:gd name="T77" fmla="*/ 54 h 555"/>
                  <a:gd name="T78" fmla="*/ 38 w 228"/>
                  <a:gd name="T79" fmla="*/ 28 h 555"/>
                  <a:gd name="T80" fmla="*/ 0 w 228"/>
                  <a:gd name="T81" fmla="*/ 6 h 555"/>
                  <a:gd name="T82" fmla="*/ 0 w 228"/>
                  <a:gd name="T83" fmla="*/ 4 h 555"/>
                  <a:gd name="T84" fmla="*/ 4 w 228"/>
                  <a:gd name="T85" fmla="*/ 0 h 5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8" h="555">
                    <a:moveTo>
                      <a:pt x="7" y="0"/>
                    </a:moveTo>
                    <a:lnTo>
                      <a:pt x="7" y="0"/>
                    </a:lnTo>
                    <a:lnTo>
                      <a:pt x="27" y="12"/>
                    </a:lnTo>
                    <a:lnTo>
                      <a:pt x="49" y="24"/>
                    </a:lnTo>
                    <a:lnTo>
                      <a:pt x="69" y="39"/>
                    </a:lnTo>
                    <a:lnTo>
                      <a:pt x="88" y="54"/>
                    </a:lnTo>
                    <a:lnTo>
                      <a:pt x="107" y="70"/>
                    </a:lnTo>
                    <a:lnTo>
                      <a:pt x="126" y="88"/>
                    </a:lnTo>
                    <a:lnTo>
                      <a:pt x="142" y="107"/>
                    </a:lnTo>
                    <a:lnTo>
                      <a:pt x="157" y="127"/>
                    </a:lnTo>
                    <a:lnTo>
                      <a:pt x="171" y="142"/>
                    </a:lnTo>
                    <a:lnTo>
                      <a:pt x="182" y="158"/>
                    </a:lnTo>
                    <a:lnTo>
                      <a:pt x="192" y="174"/>
                    </a:lnTo>
                    <a:lnTo>
                      <a:pt x="202" y="193"/>
                    </a:lnTo>
                    <a:lnTo>
                      <a:pt x="210" y="211"/>
                    </a:lnTo>
                    <a:lnTo>
                      <a:pt x="217" y="230"/>
                    </a:lnTo>
                    <a:lnTo>
                      <a:pt x="221" y="250"/>
                    </a:lnTo>
                    <a:lnTo>
                      <a:pt x="225" y="271"/>
                    </a:lnTo>
                    <a:lnTo>
                      <a:pt x="228" y="290"/>
                    </a:lnTo>
                    <a:lnTo>
                      <a:pt x="228" y="310"/>
                    </a:lnTo>
                    <a:lnTo>
                      <a:pt x="228" y="330"/>
                    </a:lnTo>
                    <a:lnTo>
                      <a:pt x="225" y="351"/>
                    </a:lnTo>
                    <a:lnTo>
                      <a:pt x="222" y="371"/>
                    </a:lnTo>
                    <a:lnTo>
                      <a:pt x="217" y="390"/>
                    </a:lnTo>
                    <a:lnTo>
                      <a:pt x="210" y="409"/>
                    </a:lnTo>
                    <a:lnTo>
                      <a:pt x="202" y="426"/>
                    </a:lnTo>
                    <a:lnTo>
                      <a:pt x="190" y="448"/>
                    </a:lnTo>
                    <a:lnTo>
                      <a:pt x="175" y="467"/>
                    </a:lnTo>
                    <a:lnTo>
                      <a:pt x="159" y="486"/>
                    </a:lnTo>
                    <a:lnTo>
                      <a:pt x="140" y="502"/>
                    </a:lnTo>
                    <a:lnTo>
                      <a:pt x="121" y="518"/>
                    </a:lnTo>
                    <a:lnTo>
                      <a:pt x="100" y="532"/>
                    </a:lnTo>
                    <a:lnTo>
                      <a:pt x="79" y="544"/>
                    </a:lnTo>
                    <a:lnTo>
                      <a:pt x="58" y="555"/>
                    </a:lnTo>
                    <a:lnTo>
                      <a:pt x="56" y="555"/>
                    </a:lnTo>
                    <a:lnTo>
                      <a:pt x="54" y="555"/>
                    </a:lnTo>
                    <a:lnTo>
                      <a:pt x="52" y="555"/>
                    </a:lnTo>
                    <a:lnTo>
                      <a:pt x="52" y="552"/>
                    </a:lnTo>
                    <a:lnTo>
                      <a:pt x="52" y="550"/>
                    </a:lnTo>
                    <a:lnTo>
                      <a:pt x="64" y="544"/>
                    </a:lnTo>
                    <a:lnTo>
                      <a:pt x="77" y="537"/>
                    </a:lnTo>
                    <a:lnTo>
                      <a:pt x="91" y="531"/>
                    </a:lnTo>
                    <a:lnTo>
                      <a:pt x="103" y="523"/>
                    </a:lnTo>
                    <a:lnTo>
                      <a:pt x="115" y="513"/>
                    </a:lnTo>
                    <a:lnTo>
                      <a:pt x="127" y="504"/>
                    </a:lnTo>
                    <a:lnTo>
                      <a:pt x="149" y="482"/>
                    </a:lnTo>
                    <a:lnTo>
                      <a:pt x="169" y="459"/>
                    </a:lnTo>
                    <a:lnTo>
                      <a:pt x="187" y="435"/>
                    </a:lnTo>
                    <a:lnTo>
                      <a:pt x="194" y="421"/>
                    </a:lnTo>
                    <a:lnTo>
                      <a:pt x="201" y="407"/>
                    </a:lnTo>
                    <a:lnTo>
                      <a:pt x="206" y="394"/>
                    </a:lnTo>
                    <a:lnTo>
                      <a:pt x="211" y="382"/>
                    </a:lnTo>
                    <a:lnTo>
                      <a:pt x="215" y="363"/>
                    </a:lnTo>
                    <a:lnTo>
                      <a:pt x="218" y="345"/>
                    </a:lnTo>
                    <a:lnTo>
                      <a:pt x="221" y="328"/>
                    </a:lnTo>
                    <a:lnTo>
                      <a:pt x="221" y="309"/>
                    </a:lnTo>
                    <a:lnTo>
                      <a:pt x="221" y="292"/>
                    </a:lnTo>
                    <a:lnTo>
                      <a:pt x="218" y="275"/>
                    </a:lnTo>
                    <a:lnTo>
                      <a:pt x="215" y="257"/>
                    </a:lnTo>
                    <a:lnTo>
                      <a:pt x="210" y="241"/>
                    </a:lnTo>
                    <a:lnTo>
                      <a:pt x="205" y="225"/>
                    </a:lnTo>
                    <a:lnTo>
                      <a:pt x="199" y="208"/>
                    </a:lnTo>
                    <a:lnTo>
                      <a:pt x="191" y="192"/>
                    </a:lnTo>
                    <a:lnTo>
                      <a:pt x="183" y="177"/>
                    </a:lnTo>
                    <a:lnTo>
                      <a:pt x="173" y="162"/>
                    </a:lnTo>
                    <a:lnTo>
                      <a:pt x="164" y="147"/>
                    </a:lnTo>
                    <a:lnTo>
                      <a:pt x="153" y="134"/>
                    </a:lnTo>
                    <a:lnTo>
                      <a:pt x="142" y="120"/>
                    </a:lnTo>
                    <a:lnTo>
                      <a:pt x="127" y="101"/>
                    </a:lnTo>
                    <a:lnTo>
                      <a:pt x="111" y="85"/>
                    </a:lnTo>
                    <a:lnTo>
                      <a:pt x="93" y="69"/>
                    </a:lnTo>
                    <a:lnTo>
                      <a:pt x="76" y="54"/>
                    </a:lnTo>
                    <a:lnTo>
                      <a:pt x="57" y="40"/>
                    </a:lnTo>
                    <a:lnTo>
                      <a:pt x="38" y="28"/>
                    </a:lnTo>
                    <a:lnTo>
                      <a:pt x="19" y="17"/>
                    </a:lnTo>
                    <a:lnTo>
                      <a:pt x="0" y="6"/>
                    </a:lnTo>
                    <a:lnTo>
                      <a:pt x="0" y="4"/>
                    </a:lnTo>
                    <a:lnTo>
                      <a:pt x="1" y="1"/>
                    </a:lnTo>
                    <a:lnTo>
                      <a:pt x="4" y="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13" name="Freeform 105"/>
              <p:cNvSpPr>
                <a:spLocks/>
              </p:cNvSpPr>
              <p:nvPr/>
            </p:nvSpPr>
            <p:spPr bwMode="auto">
              <a:xfrm>
                <a:off x="4661" y="2428"/>
                <a:ext cx="198" cy="274"/>
              </a:xfrm>
              <a:custGeom>
                <a:avLst/>
                <a:gdLst>
                  <a:gd name="T0" fmla="*/ 0 w 198"/>
                  <a:gd name="T1" fmla="*/ 274 h 274"/>
                  <a:gd name="T2" fmla="*/ 0 w 198"/>
                  <a:gd name="T3" fmla="*/ 274 h 274"/>
                  <a:gd name="T4" fmla="*/ 12 w 198"/>
                  <a:gd name="T5" fmla="*/ 256 h 274"/>
                  <a:gd name="T6" fmla="*/ 26 w 198"/>
                  <a:gd name="T7" fmla="*/ 240 h 274"/>
                  <a:gd name="T8" fmla="*/ 31 w 198"/>
                  <a:gd name="T9" fmla="*/ 231 h 274"/>
                  <a:gd name="T10" fmla="*/ 35 w 198"/>
                  <a:gd name="T11" fmla="*/ 221 h 274"/>
                  <a:gd name="T12" fmla="*/ 36 w 198"/>
                  <a:gd name="T13" fmla="*/ 212 h 274"/>
                  <a:gd name="T14" fmla="*/ 38 w 198"/>
                  <a:gd name="T15" fmla="*/ 202 h 274"/>
                  <a:gd name="T16" fmla="*/ 38 w 198"/>
                  <a:gd name="T17" fmla="*/ 202 h 274"/>
                  <a:gd name="T18" fmla="*/ 32 w 198"/>
                  <a:gd name="T19" fmla="*/ 198 h 274"/>
                  <a:gd name="T20" fmla="*/ 30 w 198"/>
                  <a:gd name="T21" fmla="*/ 193 h 274"/>
                  <a:gd name="T22" fmla="*/ 28 w 198"/>
                  <a:gd name="T23" fmla="*/ 187 h 274"/>
                  <a:gd name="T24" fmla="*/ 30 w 198"/>
                  <a:gd name="T25" fmla="*/ 182 h 274"/>
                  <a:gd name="T26" fmla="*/ 30 w 198"/>
                  <a:gd name="T27" fmla="*/ 182 h 274"/>
                  <a:gd name="T28" fmla="*/ 47 w 198"/>
                  <a:gd name="T29" fmla="*/ 157 h 274"/>
                  <a:gd name="T30" fmla="*/ 66 w 198"/>
                  <a:gd name="T31" fmla="*/ 134 h 274"/>
                  <a:gd name="T32" fmla="*/ 86 w 198"/>
                  <a:gd name="T33" fmla="*/ 111 h 274"/>
                  <a:gd name="T34" fmla="*/ 108 w 198"/>
                  <a:gd name="T35" fmla="*/ 88 h 274"/>
                  <a:gd name="T36" fmla="*/ 151 w 198"/>
                  <a:gd name="T37" fmla="*/ 45 h 274"/>
                  <a:gd name="T38" fmla="*/ 196 w 198"/>
                  <a:gd name="T39" fmla="*/ 0 h 274"/>
                  <a:gd name="T40" fmla="*/ 198 w 198"/>
                  <a:gd name="T41" fmla="*/ 274 h 274"/>
                  <a:gd name="T42" fmla="*/ 0 w 198"/>
                  <a:gd name="T43" fmla="*/ 274 h 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8" h="274">
                    <a:moveTo>
                      <a:pt x="0" y="274"/>
                    </a:moveTo>
                    <a:lnTo>
                      <a:pt x="0" y="274"/>
                    </a:lnTo>
                    <a:lnTo>
                      <a:pt x="12" y="256"/>
                    </a:lnTo>
                    <a:lnTo>
                      <a:pt x="26" y="240"/>
                    </a:lnTo>
                    <a:lnTo>
                      <a:pt x="31" y="231"/>
                    </a:lnTo>
                    <a:lnTo>
                      <a:pt x="35" y="221"/>
                    </a:lnTo>
                    <a:lnTo>
                      <a:pt x="36" y="212"/>
                    </a:lnTo>
                    <a:lnTo>
                      <a:pt x="38" y="202"/>
                    </a:lnTo>
                    <a:lnTo>
                      <a:pt x="32" y="198"/>
                    </a:lnTo>
                    <a:lnTo>
                      <a:pt x="30" y="193"/>
                    </a:lnTo>
                    <a:lnTo>
                      <a:pt x="28" y="187"/>
                    </a:lnTo>
                    <a:lnTo>
                      <a:pt x="30" y="182"/>
                    </a:lnTo>
                    <a:lnTo>
                      <a:pt x="47" y="157"/>
                    </a:lnTo>
                    <a:lnTo>
                      <a:pt x="66" y="134"/>
                    </a:lnTo>
                    <a:lnTo>
                      <a:pt x="86" y="111"/>
                    </a:lnTo>
                    <a:lnTo>
                      <a:pt x="108" y="88"/>
                    </a:lnTo>
                    <a:lnTo>
                      <a:pt x="151" y="45"/>
                    </a:lnTo>
                    <a:lnTo>
                      <a:pt x="196" y="0"/>
                    </a:lnTo>
                    <a:lnTo>
                      <a:pt x="198" y="274"/>
                    </a:lnTo>
                    <a:lnTo>
                      <a:pt x="0" y="274"/>
                    </a:lnTo>
                    <a:close/>
                  </a:path>
                </a:pathLst>
              </a:custGeom>
              <a:solidFill>
                <a:srgbClr val="3067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14" name="Freeform 106"/>
              <p:cNvSpPr>
                <a:spLocks/>
              </p:cNvSpPr>
              <p:nvPr/>
            </p:nvSpPr>
            <p:spPr bwMode="auto">
              <a:xfrm>
                <a:off x="4272" y="2451"/>
                <a:ext cx="169" cy="516"/>
              </a:xfrm>
              <a:custGeom>
                <a:avLst/>
                <a:gdLst>
                  <a:gd name="T0" fmla="*/ 95 w 169"/>
                  <a:gd name="T1" fmla="*/ 59 h 516"/>
                  <a:gd name="T2" fmla="*/ 118 w 169"/>
                  <a:gd name="T3" fmla="*/ 91 h 516"/>
                  <a:gd name="T4" fmla="*/ 137 w 169"/>
                  <a:gd name="T5" fmla="*/ 124 h 516"/>
                  <a:gd name="T6" fmla="*/ 150 w 169"/>
                  <a:gd name="T7" fmla="*/ 160 h 516"/>
                  <a:gd name="T8" fmla="*/ 161 w 169"/>
                  <a:gd name="T9" fmla="*/ 197 h 516"/>
                  <a:gd name="T10" fmla="*/ 168 w 169"/>
                  <a:gd name="T11" fmla="*/ 236 h 516"/>
                  <a:gd name="T12" fmla="*/ 169 w 169"/>
                  <a:gd name="T13" fmla="*/ 275 h 516"/>
                  <a:gd name="T14" fmla="*/ 167 w 169"/>
                  <a:gd name="T15" fmla="*/ 315 h 516"/>
                  <a:gd name="T16" fmla="*/ 161 w 169"/>
                  <a:gd name="T17" fmla="*/ 354 h 516"/>
                  <a:gd name="T18" fmla="*/ 150 w 169"/>
                  <a:gd name="T19" fmla="*/ 375 h 516"/>
                  <a:gd name="T20" fmla="*/ 126 w 169"/>
                  <a:gd name="T21" fmla="*/ 415 h 516"/>
                  <a:gd name="T22" fmla="*/ 93 w 169"/>
                  <a:gd name="T23" fmla="*/ 451 h 516"/>
                  <a:gd name="T24" fmla="*/ 58 w 169"/>
                  <a:gd name="T25" fmla="*/ 484 h 516"/>
                  <a:gd name="T26" fmla="*/ 39 w 169"/>
                  <a:gd name="T27" fmla="*/ 499 h 516"/>
                  <a:gd name="T28" fmla="*/ 27 w 169"/>
                  <a:gd name="T29" fmla="*/ 514 h 516"/>
                  <a:gd name="T30" fmla="*/ 22 w 169"/>
                  <a:gd name="T31" fmla="*/ 516 h 516"/>
                  <a:gd name="T32" fmla="*/ 20 w 169"/>
                  <a:gd name="T33" fmla="*/ 514 h 516"/>
                  <a:gd name="T34" fmla="*/ 19 w 169"/>
                  <a:gd name="T35" fmla="*/ 510 h 516"/>
                  <a:gd name="T36" fmla="*/ 20 w 169"/>
                  <a:gd name="T37" fmla="*/ 508 h 516"/>
                  <a:gd name="T38" fmla="*/ 47 w 169"/>
                  <a:gd name="T39" fmla="*/ 477 h 516"/>
                  <a:gd name="T40" fmla="*/ 95 w 169"/>
                  <a:gd name="T41" fmla="*/ 439 h 516"/>
                  <a:gd name="T42" fmla="*/ 122 w 169"/>
                  <a:gd name="T43" fmla="*/ 409 h 516"/>
                  <a:gd name="T44" fmla="*/ 133 w 169"/>
                  <a:gd name="T45" fmla="*/ 392 h 516"/>
                  <a:gd name="T46" fmla="*/ 140 w 169"/>
                  <a:gd name="T47" fmla="*/ 381 h 516"/>
                  <a:gd name="T48" fmla="*/ 152 w 169"/>
                  <a:gd name="T49" fmla="*/ 354 h 516"/>
                  <a:gd name="T50" fmla="*/ 158 w 169"/>
                  <a:gd name="T51" fmla="*/ 325 h 516"/>
                  <a:gd name="T52" fmla="*/ 161 w 169"/>
                  <a:gd name="T53" fmla="*/ 296 h 516"/>
                  <a:gd name="T54" fmla="*/ 161 w 169"/>
                  <a:gd name="T55" fmla="*/ 250 h 516"/>
                  <a:gd name="T56" fmla="*/ 150 w 169"/>
                  <a:gd name="T57" fmla="*/ 190 h 516"/>
                  <a:gd name="T58" fmla="*/ 144 w 169"/>
                  <a:gd name="T59" fmla="*/ 163 h 516"/>
                  <a:gd name="T60" fmla="*/ 126 w 169"/>
                  <a:gd name="T61" fmla="*/ 119 h 516"/>
                  <a:gd name="T62" fmla="*/ 100 w 169"/>
                  <a:gd name="T63" fmla="*/ 79 h 516"/>
                  <a:gd name="T64" fmla="*/ 66 w 169"/>
                  <a:gd name="T65" fmla="*/ 44 h 516"/>
                  <a:gd name="T66" fmla="*/ 27 w 169"/>
                  <a:gd name="T67" fmla="*/ 14 h 516"/>
                  <a:gd name="T68" fmla="*/ 24 w 169"/>
                  <a:gd name="T69" fmla="*/ 11 h 516"/>
                  <a:gd name="T70" fmla="*/ 12 w 169"/>
                  <a:gd name="T71" fmla="*/ 10 h 516"/>
                  <a:gd name="T72" fmla="*/ 1 w 169"/>
                  <a:gd name="T73" fmla="*/ 6 h 516"/>
                  <a:gd name="T74" fmla="*/ 0 w 169"/>
                  <a:gd name="T75" fmla="*/ 3 h 516"/>
                  <a:gd name="T76" fmla="*/ 9 w 169"/>
                  <a:gd name="T77" fmla="*/ 0 h 516"/>
                  <a:gd name="T78" fmla="*/ 20 w 169"/>
                  <a:gd name="T79" fmla="*/ 2 h 516"/>
                  <a:gd name="T80" fmla="*/ 39 w 169"/>
                  <a:gd name="T81" fmla="*/ 11 h 5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9" h="516">
                    <a:moveTo>
                      <a:pt x="95" y="59"/>
                    </a:moveTo>
                    <a:lnTo>
                      <a:pt x="95" y="59"/>
                    </a:lnTo>
                    <a:lnTo>
                      <a:pt x="107" y="75"/>
                    </a:lnTo>
                    <a:lnTo>
                      <a:pt x="118" y="91"/>
                    </a:lnTo>
                    <a:lnTo>
                      <a:pt x="127" y="107"/>
                    </a:lnTo>
                    <a:lnTo>
                      <a:pt x="137" y="124"/>
                    </a:lnTo>
                    <a:lnTo>
                      <a:pt x="144" y="141"/>
                    </a:lnTo>
                    <a:lnTo>
                      <a:pt x="150" y="160"/>
                    </a:lnTo>
                    <a:lnTo>
                      <a:pt x="157" y="178"/>
                    </a:lnTo>
                    <a:lnTo>
                      <a:pt x="161" y="197"/>
                    </a:lnTo>
                    <a:lnTo>
                      <a:pt x="165" y="216"/>
                    </a:lnTo>
                    <a:lnTo>
                      <a:pt x="168" y="236"/>
                    </a:lnTo>
                    <a:lnTo>
                      <a:pt x="169" y="255"/>
                    </a:lnTo>
                    <a:lnTo>
                      <a:pt x="169" y="275"/>
                    </a:lnTo>
                    <a:lnTo>
                      <a:pt x="169" y="294"/>
                    </a:lnTo>
                    <a:lnTo>
                      <a:pt x="167" y="315"/>
                    </a:lnTo>
                    <a:lnTo>
                      <a:pt x="164" y="335"/>
                    </a:lnTo>
                    <a:lnTo>
                      <a:pt x="161" y="354"/>
                    </a:lnTo>
                    <a:lnTo>
                      <a:pt x="150" y="375"/>
                    </a:lnTo>
                    <a:lnTo>
                      <a:pt x="140" y="396"/>
                    </a:lnTo>
                    <a:lnTo>
                      <a:pt x="126" y="415"/>
                    </a:lnTo>
                    <a:lnTo>
                      <a:pt x="111" y="434"/>
                    </a:lnTo>
                    <a:lnTo>
                      <a:pt x="93" y="451"/>
                    </a:lnTo>
                    <a:lnTo>
                      <a:pt x="76" y="469"/>
                    </a:lnTo>
                    <a:lnTo>
                      <a:pt x="58" y="484"/>
                    </a:lnTo>
                    <a:lnTo>
                      <a:pt x="39" y="499"/>
                    </a:lnTo>
                    <a:lnTo>
                      <a:pt x="33" y="510"/>
                    </a:lnTo>
                    <a:lnTo>
                      <a:pt x="27" y="514"/>
                    </a:lnTo>
                    <a:lnTo>
                      <a:pt x="24" y="515"/>
                    </a:lnTo>
                    <a:lnTo>
                      <a:pt x="22" y="516"/>
                    </a:lnTo>
                    <a:lnTo>
                      <a:pt x="20" y="514"/>
                    </a:lnTo>
                    <a:lnTo>
                      <a:pt x="19" y="512"/>
                    </a:lnTo>
                    <a:lnTo>
                      <a:pt x="19" y="510"/>
                    </a:lnTo>
                    <a:lnTo>
                      <a:pt x="20" y="508"/>
                    </a:lnTo>
                    <a:lnTo>
                      <a:pt x="34" y="492"/>
                    </a:lnTo>
                    <a:lnTo>
                      <a:pt x="47" y="477"/>
                    </a:lnTo>
                    <a:lnTo>
                      <a:pt x="79" y="451"/>
                    </a:lnTo>
                    <a:lnTo>
                      <a:pt x="95" y="439"/>
                    </a:lnTo>
                    <a:lnTo>
                      <a:pt x="108" y="424"/>
                    </a:lnTo>
                    <a:lnTo>
                      <a:pt x="122" y="409"/>
                    </a:lnTo>
                    <a:lnTo>
                      <a:pt x="127" y="401"/>
                    </a:lnTo>
                    <a:lnTo>
                      <a:pt x="133" y="392"/>
                    </a:lnTo>
                    <a:lnTo>
                      <a:pt x="140" y="381"/>
                    </a:lnTo>
                    <a:lnTo>
                      <a:pt x="146" y="367"/>
                    </a:lnTo>
                    <a:lnTo>
                      <a:pt x="152" y="354"/>
                    </a:lnTo>
                    <a:lnTo>
                      <a:pt x="156" y="340"/>
                    </a:lnTo>
                    <a:lnTo>
                      <a:pt x="158" y="325"/>
                    </a:lnTo>
                    <a:lnTo>
                      <a:pt x="161" y="310"/>
                    </a:lnTo>
                    <a:lnTo>
                      <a:pt x="161" y="296"/>
                    </a:lnTo>
                    <a:lnTo>
                      <a:pt x="163" y="281"/>
                    </a:lnTo>
                    <a:lnTo>
                      <a:pt x="161" y="250"/>
                    </a:lnTo>
                    <a:lnTo>
                      <a:pt x="157" y="220"/>
                    </a:lnTo>
                    <a:lnTo>
                      <a:pt x="150" y="190"/>
                    </a:lnTo>
                    <a:lnTo>
                      <a:pt x="144" y="163"/>
                    </a:lnTo>
                    <a:lnTo>
                      <a:pt x="135" y="141"/>
                    </a:lnTo>
                    <a:lnTo>
                      <a:pt x="126" y="119"/>
                    </a:lnTo>
                    <a:lnTo>
                      <a:pt x="114" y="99"/>
                    </a:lnTo>
                    <a:lnTo>
                      <a:pt x="100" y="79"/>
                    </a:lnTo>
                    <a:lnTo>
                      <a:pt x="84" y="60"/>
                    </a:lnTo>
                    <a:lnTo>
                      <a:pt x="66" y="44"/>
                    </a:lnTo>
                    <a:lnTo>
                      <a:pt x="47" y="27"/>
                    </a:lnTo>
                    <a:lnTo>
                      <a:pt x="27" y="14"/>
                    </a:lnTo>
                    <a:lnTo>
                      <a:pt x="24" y="11"/>
                    </a:lnTo>
                    <a:lnTo>
                      <a:pt x="20" y="10"/>
                    </a:lnTo>
                    <a:lnTo>
                      <a:pt x="12" y="10"/>
                    </a:lnTo>
                    <a:lnTo>
                      <a:pt x="5" y="8"/>
                    </a:lnTo>
                    <a:lnTo>
                      <a:pt x="1" y="6"/>
                    </a:lnTo>
                    <a:lnTo>
                      <a:pt x="0" y="3"/>
                    </a:lnTo>
                    <a:lnTo>
                      <a:pt x="5" y="2"/>
                    </a:lnTo>
                    <a:lnTo>
                      <a:pt x="9" y="0"/>
                    </a:lnTo>
                    <a:lnTo>
                      <a:pt x="15" y="2"/>
                    </a:lnTo>
                    <a:lnTo>
                      <a:pt x="20" y="2"/>
                    </a:lnTo>
                    <a:lnTo>
                      <a:pt x="30" y="7"/>
                    </a:lnTo>
                    <a:lnTo>
                      <a:pt x="39" y="11"/>
                    </a:lnTo>
                    <a:lnTo>
                      <a:pt x="95"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15" name="Freeform 107"/>
              <p:cNvSpPr>
                <a:spLocks/>
              </p:cNvSpPr>
              <p:nvPr/>
            </p:nvSpPr>
            <p:spPr bwMode="auto">
              <a:xfrm>
                <a:off x="3721" y="2497"/>
                <a:ext cx="184" cy="167"/>
              </a:xfrm>
              <a:custGeom>
                <a:avLst/>
                <a:gdLst>
                  <a:gd name="T0" fmla="*/ 25 w 184"/>
                  <a:gd name="T1" fmla="*/ 4 h 167"/>
                  <a:gd name="T2" fmla="*/ 15 w 184"/>
                  <a:gd name="T3" fmla="*/ 38 h 167"/>
                  <a:gd name="T4" fmla="*/ 13 w 184"/>
                  <a:gd name="T5" fmla="*/ 76 h 167"/>
                  <a:gd name="T6" fmla="*/ 20 w 184"/>
                  <a:gd name="T7" fmla="*/ 111 h 167"/>
                  <a:gd name="T8" fmla="*/ 31 w 184"/>
                  <a:gd name="T9" fmla="*/ 136 h 167"/>
                  <a:gd name="T10" fmla="*/ 36 w 184"/>
                  <a:gd name="T11" fmla="*/ 143 h 167"/>
                  <a:gd name="T12" fmla="*/ 63 w 184"/>
                  <a:gd name="T13" fmla="*/ 122 h 167"/>
                  <a:gd name="T14" fmla="*/ 93 w 184"/>
                  <a:gd name="T15" fmla="*/ 105 h 167"/>
                  <a:gd name="T16" fmla="*/ 103 w 184"/>
                  <a:gd name="T17" fmla="*/ 106 h 167"/>
                  <a:gd name="T18" fmla="*/ 105 w 184"/>
                  <a:gd name="T19" fmla="*/ 114 h 167"/>
                  <a:gd name="T20" fmla="*/ 107 w 184"/>
                  <a:gd name="T21" fmla="*/ 132 h 167"/>
                  <a:gd name="T22" fmla="*/ 108 w 184"/>
                  <a:gd name="T23" fmla="*/ 136 h 167"/>
                  <a:gd name="T24" fmla="*/ 128 w 184"/>
                  <a:gd name="T25" fmla="*/ 134 h 167"/>
                  <a:gd name="T26" fmla="*/ 149 w 184"/>
                  <a:gd name="T27" fmla="*/ 137 h 167"/>
                  <a:gd name="T28" fmla="*/ 169 w 184"/>
                  <a:gd name="T29" fmla="*/ 144 h 167"/>
                  <a:gd name="T30" fmla="*/ 184 w 184"/>
                  <a:gd name="T31" fmla="*/ 159 h 167"/>
                  <a:gd name="T32" fmla="*/ 183 w 184"/>
                  <a:gd name="T33" fmla="*/ 164 h 167"/>
                  <a:gd name="T34" fmla="*/ 178 w 184"/>
                  <a:gd name="T35" fmla="*/ 167 h 167"/>
                  <a:gd name="T36" fmla="*/ 165 w 184"/>
                  <a:gd name="T37" fmla="*/ 157 h 167"/>
                  <a:gd name="T38" fmla="*/ 142 w 184"/>
                  <a:gd name="T39" fmla="*/ 148 h 167"/>
                  <a:gd name="T40" fmla="*/ 124 w 184"/>
                  <a:gd name="T41" fmla="*/ 147 h 167"/>
                  <a:gd name="T42" fmla="*/ 115 w 184"/>
                  <a:gd name="T43" fmla="*/ 148 h 167"/>
                  <a:gd name="T44" fmla="*/ 104 w 184"/>
                  <a:gd name="T45" fmla="*/ 152 h 167"/>
                  <a:gd name="T46" fmla="*/ 101 w 184"/>
                  <a:gd name="T47" fmla="*/ 151 h 167"/>
                  <a:gd name="T48" fmla="*/ 97 w 184"/>
                  <a:gd name="T49" fmla="*/ 145 h 167"/>
                  <a:gd name="T50" fmla="*/ 96 w 184"/>
                  <a:gd name="T51" fmla="*/ 129 h 167"/>
                  <a:gd name="T52" fmla="*/ 94 w 184"/>
                  <a:gd name="T53" fmla="*/ 121 h 167"/>
                  <a:gd name="T54" fmla="*/ 84 w 184"/>
                  <a:gd name="T55" fmla="*/ 125 h 167"/>
                  <a:gd name="T56" fmla="*/ 54 w 184"/>
                  <a:gd name="T57" fmla="*/ 145 h 167"/>
                  <a:gd name="T58" fmla="*/ 48 w 184"/>
                  <a:gd name="T59" fmla="*/ 151 h 167"/>
                  <a:gd name="T60" fmla="*/ 38 w 184"/>
                  <a:gd name="T61" fmla="*/ 156 h 167"/>
                  <a:gd name="T62" fmla="*/ 31 w 184"/>
                  <a:gd name="T63" fmla="*/ 156 h 167"/>
                  <a:gd name="T64" fmla="*/ 24 w 184"/>
                  <a:gd name="T65" fmla="*/ 148 h 167"/>
                  <a:gd name="T66" fmla="*/ 15 w 184"/>
                  <a:gd name="T67" fmla="*/ 132 h 167"/>
                  <a:gd name="T68" fmla="*/ 4 w 184"/>
                  <a:gd name="T69" fmla="*/ 103 h 167"/>
                  <a:gd name="T70" fmla="*/ 0 w 184"/>
                  <a:gd name="T71" fmla="*/ 63 h 167"/>
                  <a:gd name="T72" fmla="*/ 6 w 184"/>
                  <a:gd name="T73" fmla="*/ 23 h 167"/>
                  <a:gd name="T74" fmla="*/ 12 w 184"/>
                  <a:gd name="T75" fmla="*/ 4 h 167"/>
                  <a:gd name="T76" fmla="*/ 19 w 184"/>
                  <a:gd name="T77" fmla="*/ 0 h 167"/>
                  <a:gd name="T78" fmla="*/ 24 w 184"/>
                  <a:gd name="T79" fmla="*/ 2 h 1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4" h="167">
                    <a:moveTo>
                      <a:pt x="25" y="4"/>
                    </a:moveTo>
                    <a:lnTo>
                      <a:pt x="25" y="4"/>
                    </a:lnTo>
                    <a:lnTo>
                      <a:pt x="19" y="21"/>
                    </a:lnTo>
                    <a:lnTo>
                      <a:pt x="15" y="38"/>
                    </a:lnTo>
                    <a:lnTo>
                      <a:pt x="13" y="57"/>
                    </a:lnTo>
                    <a:lnTo>
                      <a:pt x="13" y="76"/>
                    </a:lnTo>
                    <a:lnTo>
                      <a:pt x="15" y="94"/>
                    </a:lnTo>
                    <a:lnTo>
                      <a:pt x="20" y="111"/>
                    </a:lnTo>
                    <a:lnTo>
                      <a:pt x="27" y="129"/>
                    </a:lnTo>
                    <a:lnTo>
                      <a:pt x="31" y="136"/>
                    </a:lnTo>
                    <a:lnTo>
                      <a:pt x="36" y="143"/>
                    </a:lnTo>
                    <a:lnTo>
                      <a:pt x="50" y="133"/>
                    </a:lnTo>
                    <a:lnTo>
                      <a:pt x="63" y="122"/>
                    </a:lnTo>
                    <a:lnTo>
                      <a:pt x="93" y="105"/>
                    </a:lnTo>
                    <a:lnTo>
                      <a:pt x="100" y="103"/>
                    </a:lnTo>
                    <a:lnTo>
                      <a:pt x="103" y="106"/>
                    </a:lnTo>
                    <a:lnTo>
                      <a:pt x="105" y="110"/>
                    </a:lnTo>
                    <a:lnTo>
                      <a:pt x="105" y="114"/>
                    </a:lnTo>
                    <a:lnTo>
                      <a:pt x="107" y="126"/>
                    </a:lnTo>
                    <a:lnTo>
                      <a:pt x="107" y="132"/>
                    </a:lnTo>
                    <a:lnTo>
                      <a:pt x="108" y="136"/>
                    </a:lnTo>
                    <a:lnTo>
                      <a:pt x="119" y="134"/>
                    </a:lnTo>
                    <a:lnTo>
                      <a:pt x="128" y="134"/>
                    </a:lnTo>
                    <a:lnTo>
                      <a:pt x="139" y="134"/>
                    </a:lnTo>
                    <a:lnTo>
                      <a:pt x="149" y="137"/>
                    </a:lnTo>
                    <a:lnTo>
                      <a:pt x="160" y="140"/>
                    </a:lnTo>
                    <a:lnTo>
                      <a:pt x="169" y="144"/>
                    </a:lnTo>
                    <a:lnTo>
                      <a:pt x="177" y="151"/>
                    </a:lnTo>
                    <a:lnTo>
                      <a:pt x="184" y="159"/>
                    </a:lnTo>
                    <a:lnTo>
                      <a:pt x="183" y="164"/>
                    </a:lnTo>
                    <a:lnTo>
                      <a:pt x="181" y="166"/>
                    </a:lnTo>
                    <a:lnTo>
                      <a:pt x="178" y="167"/>
                    </a:lnTo>
                    <a:lnTo>
                      <a:pt x="165" y="157"/>
                    </a:lnTo>
                    <a:lnTo>
                      <a:pt x="150" y="151"/>
                    </a:lnTo>
                    <a:lnTo>
                      <a:pt x="142" y="148"/>
                    </a:lnTo>
                    <a:lnTo>
                      <a:pt x="134" y="147"/>
                    </a:lnTo>
                    <a:lnTo>
                      <a:pt x="124" y="147"/>
                    </a:lnTo>
                    <a:lnTo>
                      <a:pt x="115" y="148"/>
                    </a:lnTo>
                    <a:lnTo>
                      <a:pt x="108" y="152"/>
                    </a:lnTo>
                    <a:lnTo>
                      <a:pt x="104" y="152"/>
                    </a:lnTo>
                    <a:lnTo>
                      <a:pt x="101" y="151"/>
                    </a:lnTo>
                    <a:lnTo>
                      <a:pt x="99" y="148"/>
                    </a:lnTo>
                    <a:lnTo>
                      <a:pt x="97" y="145"/>
                    </a:lnTo>
                    <a:lnTo>
                      <a:pt x="96" y="137"/>
                    </a:lnTo>
                    <a:lnTo>
                      <a:pt x="96" y="129"/>
                    </a:lnTo>
                    <a:lnTo>
                      <a:pt x="94" y="121"/>
                    </a:lnTo>
                    <a:lnTo>
                      <a:pt x="89" y="122"/>
                    </a:lnTo>
                    <a:lnTo>
                      <a:pt x="84" y="125"/>
                    </a:lnTo>
                    <a:lnTo>
                      <a:pt x="74" y="130"/>
                    </a:lnTo>
                    <a:lnTo>
                      <a:pt x="54" y="145"/>
                    </a:lnTo>
                    <a:lnTo>
                      <a:pt x="48" y="151"/>
                    </a:lnTo>
                    <a:lnTo>
                      <a:pt x="43" y="155"/>
                    </a:lnTo>
                    <a:lnTo>
                      <a:pt x="38" y="156"/>
                    </a:lnTo>
                    <a:lnTo>
                      <a:pt x="34" y="157"/>
                    </a:lnTo>
                    <a:lnTo>
                      <a:pt x="31" y="156"/>
                    </a:lnTo>
                    <a:lnTo>
                      <a:pt x="24" y="148"/>
                    </a:lnTo>
                    <a:lnTo>
                      <a:pt x="19" y="140"/>
                    </a:lnTo>
                    <a:lnTo>
                      <a:pt x="15" y="132"/>
                    </a:lnTo>
                    <a:lnTo>
                      <a:pt x="10" y="122"/>
                    </a:lnTo>
                    <a:lnTo>
                      <a:pt x="4" y="103"/>
                    </a:lnTo>
                    <a:lnTo>
                      <a:pt x="1" y="83"/>
                    </a:lnTo>
                    <a:lnTo>
                      <a:pt x="0" y="63"/>
                    </a:lnTo>
                    <a:lnTo>
                      <a:pt x="2" y="42"/>
                    </a:lnTo>
                    <a:lnTo>
                      <a:pt x="6" y="23"/>
                    </a:lnTo>
                    <a:lnTo>
                      <a:pt x="12" y="4"/>
                    </a:lnTo>
                    <a:lnTo>
                      <a:pt x="15" y="2"/>
                    </a:lnTo>
                    <a:lnTo>
                      <a:pt x="19" y="0"/>
                    </a:lnTo>
                    <a:lnTo>
                      <a:pt x="23" y="0"/>
                    </a:lnTo>
                    <a:lnTo>
                      <a:pt x="24" y="2"/>
                    </a:lnTo>
                    <a:lnTo>
                      <a:pt x="2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16" name="Freeform 108"/>
              <p:cNvSpPr>
                <a:spLocks/>
              </p:cNvSpPr>
              <p:nvPr/>
            </p:nvSpPr>
            <p:spPr bwMode="auto">
              <a:xfrm>
                <a:off x="3721" y="2497"/>
                <a:ext cx="184" cy="167"/>
              </a:xfrm>
              <a:custGeom>
                <a:avLst/>
                <a:gdLst>
                  <a:gd name="T0" fmla="*/ 25 w 184"/>
                  <a:gd name="T1" fmla="*/ 4 h 167"/>
                  <a:gd name="T2" fmla="*/ 15 w 184"/>
                  <a:gd name="T3" fmla="*/ 38 h 167"/>
                  <a:gd name="T4" fmla="*/ 13 w 184"/>
                  <a:gd name="T5" fmla="*/ 76 h 167"/>
                  <a:gd name="T6" fmla="*/ 20 w 184"/>
                  <a:gd name="T7" fmla="*/ 111 h 167"/>
                  <a:gd name="T8" fmla="*/ 31 w 184"/>
                  <a:gd name="T9" fmla="*/ 136 h 167"/>
                  <a:gd name="T10" fmla="*/ 36 w 184"/>
                  <a:gd name="T11" fmla="*/ 143 h 167"/>
                  <a:gd name="T12" fmla="*/ 63 w 184"/>
                  <a:gd name="T13" fmla="*/ 122 h 167"/>
                  <a:gd name="T14" fmla="*/ 93 w 184"/>
                  <a:gd name="T15" fmla="*/ 105 h 167"/>
                  <a:gd name="T16" fmla="*/ 103 w 184"/>
                  <a:gd name="T17" fmla="*/ 106 h 167"/>
                  <a:gd name="T18" fmla="*/ 105 w 184"/>
                  <a:gd name="T19" fmla="*/ 114 h 167"/>
                  <a:gd name="T20" fmla="*/ 107 w 184"/>
                  <a:gd name="T21" fmla="*/ 132 h 167"/>
                  <a:gd name="T22" fmla="*/ 108 w 184"/>
                  <a:gd name="T23" fmla="*/ 136 h 167"/>
                  <a:gd name="T24" fmla="*/ 128 w 184"/>
                  <a:gd name="T25" fmla="*/ 134 h 167"/>
                  <a:gd name="T26" fmla="*/ 149 w 184"/>
                  <a:gd name="T27" fmla="*/ 137 h 167"/>
                  <a:gd name="T28" fmla="*/ 169 w 184"/>
                  <a:gd name="T29" fmla="*/ 144 h 167"/>
                  <a:gd name="T30" fmla="*/ 184 w 184"/>
                  <a:gd name="T31" fmla="*/ 159 h 167"/>
                  <a:gd name="T32" fmla="*/ 183 w 184"/>
                  <a:gd name="T33" fmla="*/ 164 h 167"/>
                  <a:gd name="T34" fmla="*/ 178 w 184"/>
                  <a:gd name="T35" fmla="*/ 167 h 167"/>
                  <a:gd name="T36" fmla="*/ 165 w 184"/>
                  <a:gd name="T37" fmla="*/ 157 h 167"/>
                  <a:gd name="T38" fmla="*/ 142 w 184"/>
                  <a:gd name="T39" fmla="*/ 148 h 167"/>
                  <a:gd name="T40" fmla="*/ 124 w 184"/>
                  <a:gd name="T41" fmla="*/ 147 h 167"/>
                  <a:gd name="T42" fmla="*/ 115 w 184"/>
                  <a:gd name="T43" fmla="*/ 148 h 167"/>
                  <a:gd name="T44" fmla="*/ 104 w 184"/>
                  <a:gd name="T45" fmla="*/ 152 h 167"/>
                  <a:gd name="T46" fmla="*/ 101 w 184"/>
                  <a:gd name="T47" fmla="*/ 151 h 167"/>
                  <a:gd name="T48" fmla="*/ 97 w 184"/>
                  <a:gd name="T49" fmla="*/ 145 h 167"/>
                  <a:gd name="T50" fmla="*/ 96 w 184"/>
                  <a:gd name="T51" fmla="*/ 129 h 167"/>
                  <a:gd name="T52" fmla="*/ 94 w 184"/>
                  <a:gd name="T53" fmla="*/ 121 h 167"/>
                  <a:gd name="T54" fmla="*/ 84 w 184"/>
                  <a:gd name="T55" fmla="*/ 125 h 167"/>
                  <a:gd name="T56" fmla="*/ 54 w 184"/>
                  <a:gd name="T57" fmla="*/ 145 h 167"/>
                  <a:gd name="T58" fmla="*/ 48 w 184"/>
                  <a:gd name="T59" fmla="*/ 151 h 167"/>
                  <a:gd name="T60" fmla="*/ 38 w 184"/>
                  <a:gd name="T61" fmla="*/ 156 h 167"/>
                  <a:gd name="T62" fmla="*/ 31 w 184"/>
                  <a:gd name="T63" fmla="*/ 156 h 167"/>
                  <a:gd name="T64" fmla="*/ 24 w 184"/>
                  <a:gd name="T65" fmla="*/ 148 h 167"/>
                  <a:gd name="T66" fmla="*/ 15 w 184"/>
                  <a:gd name="T67" fmla="*/ 132 h 167"/>
                  <a:gd name="T68" fmla="*/ 4 w 184"/>
                  <a:gd name="T69" fmla="*/ 103 h 167"/>
                  <a:gd name="T70" fmla="*/ 0 w 184"/>
                  <a:gd name="T71" fmla="*/ 63 h 167"/>
                  <a:gd name="T72" fmla="*/ 6 w 184"/>
                  <a:gd name="T73" fmla="*/ 23 h 167"/>
                  <a:gd name="T74" fmla="*/ 12 w 184"/>
                  <a:gd name="T75" fmla="*/ 4 h 167"/>
                  <a:gd name="T76" fmla="*/ 19 w 184"/>
                  <a:gd name="T77" fmla="*/ 0 h 167"/>
                  <a:gd name="T78" fmla="*/ 24 w 184"/>
                  <a:gd name="T79" fmla="*/ 2 h 1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4" h="167">
                    <a:moveTo>
                      <a:pt x="25" y="4"/>
                    </a:moveTo>
                    <a:lnTo>
                      <a:pt x="25" y="4"/>
                    </a:lnTo>
                    <a:lnTo>
                      <a:pt x="19" y="21"/>
                    </a:lnTo>
                    <a:lnTo>
                      <a:pt x="15" y="38"/>
                    </a:lnTo>
                    <a:lnTo>
                      <a:pt x="13" y="57"/>
                    </a:lnTo>
                    <a:lnTo>
                      <a:pt x="13" y="76"/>
                    </a:lnTo>
                    <a:lnTo>
                      <a:pt x="15" y="94"/>
                    </a:lnTo>
                    <a:lnTo>
                      <a:pt x="20" y="111"/>
                    </a:lnTo>
                    <a:lnTo>
                      <a:pt x="27" y="129"/>
                    </a:lnTo>
                    <a:lnTo>
                      <a:pt x="31" y="136"/>
                    </a:lnTo>
                    <a:lnTo>
                      <a:pt x="36" y="143"/>
                    </a:lnTo>
                    <a:lnTo>
                      <a:pt x="50" y="133"/>
                    </a:lnTo>
                    <a:lnTo>
                      <a:pt x="63" y="122"/>
                    </a:lnTo>
                    <a:lnTo>
                      <a:pt x="93" y="105"/>
                    </a:lnTo>
                    <a:lnTo>
                      <a:pt x="100" y="103"/>
                    </a:lnTo>
                    <a:lnTo>
                      <a:pt x="103" y="106"/>
                    </a:lnTo>
                    <a:lnTo>
                      <a:pt x="105" y="110"/>
                    </a:lnTo>
                    <a:lnTo>
                      <a:pt x="105" y="114"/>
                    </a:lnTo>
                    <a:lnTo>
                      <a:pt x="107" y="126"/>
                    </a:lnTo>
                    <a:lnTo>
                      <a:pt x="107" y="132"/>
                    </a:lnTo>
                    <a:lnTo>
                      <a:pt x="108" y="136"/>
                    </a:lnTo>
                    <a:lnTo>
                      <a:pt x="119" y="134"/>
                    </a:lnTo>
                    <a:lnTo>
                      <a:pt x="128" y="134"/>
                    </a:lnTo>
                    <a:lnTo>
                      <a:pt x="139" y="134"/>
                    </a:lnTo>
                    <a:lnTo>
                      <a:pt x="149" y="137"/>
                    </a:lnTo>
                    <a:lnTo>
                      <a:pt x="160" y="140"/>
                    </a:lnTo>
                    <a:lnTo>
                      <a:pt x="169" y="144"/>
                    </a:lnTo>
                    <a:lnTo>
                      <a:pt x="177" y="151"/>
                    </a:lnTo>
                    <a:lnTo>
                      <a:pt x="184" y="159"/>
                    </a:lnTo>
                    <a:lnTo>
                      <a:pt x="183" y="164"/>
                    </a:lnTo>
                    <a:lnTo>
                      <a:pt x="181" y="166"/>
                    </a:lnTo>
                    <a:lnTo>
                      <a:pt x="178" y="167"/>
                    </a:lnTo>
                    <a:lnTo>
                      <a:pt x="165" y="157"/>
                    </a:lnTo>
                    <a:lnTo>
                      <a:pt x="150" y="151"/>
                    </a:lnTo>
                    <a:lnTo>
                      <a:pt x="142" y="148"/>
                    </a:lnTo>
                    <a:lnTo>
                      <a:pt x="134" y="147"/>
                    </a:lnTo>
                    <a:lnTo>
                      <a:pt x="124" y="147"/>
                    </a:lnTo>
                    <a:lnTo>
                      <a:pt x="115" y="148"/>
                    </a:lnTo>
                    <a:lnTo>
                      <a:pt x="108" y="152"/>
                    </a:lnTo>
                    <a:lnTo>
                      <a:pt x="104" y="152"/>
                    </a:lnTo>
                    <a:lnTo>
                      <a:pt x="101" y="151"/>
                    </a:lnTo>
                    <a:lnTo>
                      <a:pt x="99" y="148"/>
                    </a:lnTo>
                    <a:lnTo>
                      <a:pt x="97" y="145"/>
                    </a:lnTo>
                    <a:lnTo>
                      <a:pt x="96" y="137"/>
                    </a:lnTo>
                    <a:lnTo>
                      <a:pt x="96" y="129"/>
                    </a:lnTo>
                    <a:lnTo>
                      <a:pt x="94" y="121"/>
                    </a:lnTo>
                    <a:lnTo>
                      <a:pt x="89" y="122"/>
                    </a:lnTo>
                    <a:lnTo>
                      <a:pt x="84" y="125"/>
                    </a:lnTo>
                    <a:lnTo>
                      <a:pt x="74" y="130"/>
                    </a:lnTo>
                    <a:lnTo>
                      <a:pt x="54" y="145"/>
                    </a:lnTo>
                    <a:lnTo>
                      <a:pt x="48" y="151"/>
                    </a:lnTo>
                    <a:lnTo>
                      <a:pt x="43" y="155"/>
                    </a:lnTo>
                    <a:lnTo>
                      <a:pt x="38" y="156"/>
                    </a:lnTo>
                    <a:lnTo>
                      <a:pt x="34" y="157"/>
                    </a:lnTo>
                    <a:lnTo>
                      <a:pt x="31" y="156"/>
                    </a:lnTo>
                    <a:lnTo>
                      <a:pt x="24" y="148"/>
                    </a:lnTo>
                    <a:lnTo>
                      <a:pt x="19" y="140"/>
                    </a:lnTo>
                    <a:lnTo>
                      <a:pt x="15" y="132"/>
                    </a:lnTo>
                    <a:lnTo>
                      <a:pt x="10" y="122"/>
                    </a:lnTo>
                    <a:lnTo>
                      <a:pt x="4" y="103"/>
                    </a:lnTo>
                    <a:lnTo>
                      <a:pt x="1" y="83"/>
                    </a:lnTo>
                    <a:lnTo>
                      <a:pt x="0" y="63"/>
                    </a:lnTo>
                    <a:lnTo>
                      <a:pt x="2" y="42"/>
                    </a:lnTo>
                    <a:lnTo>
                      <a:pt x="6" y="23"/>
                    </a:lnTo>
                    <a:lnTo>
                      <a:pt x="12" y="4"/>
                    </a:lnTo>
                    <a:lnTo>
                      <a:pt x="15" y="2"/>
                    </a:lnTo>
                    <a:lnTo>
                      <a:pt x="19" y="0"/>
                    </a:lnTo>
                    <a:lnTo>
                      <a:pt x="23" y="0"/>
                    </a:lnTo>
                    <a:lnTo>
                      <a:pt x="24" y="2"/>
                    </a:lnTo>
                    <a:lnTo>
                      <a:pt x="25"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17" name="Freeform 109"/>
              <p:cNvSpPr>
                <a:spLocks/>
              </p:cNvSpPr>
              <p:nvPr/>
            </p:nvSpPr>
            <p:spPr bwMode="auto">
              <a:xfrm>
                <a:off x="3745" y="2531"/>
                <a:ext cx="41" cy="65"/>
              </a:xfrm>
              <a:custGeom>
                <a:avLst/>
                <a:gdLst>
                  <a:gd name="T0" fmla="*/ 19 w 41"/>
                  <a:gd name="T1" fmla="*/ 39 h 65"/>
                  <a:gd name="T2" fmla="*/ 19 w 41"/>
                  <a:gd name="T3" fmla="*/ 39 h 65"/>
                  <a:gd name="T4" fmla="*/ 22 w 41"/>
                  <a:gd name="T5" fmla="*/ 44 h 65"/>
                  <a:gd name="T6" fmla="*/ 24 w 41"/>
                  <a:gd name="T7" fmla="*/ 46 h 65"/>
                  <a:gd name="T8" fmla="*/ 30 w 41"/>
                  <a:gd name="T9" fmla="*/ 52 h 65"/>
                  <a:gd name="T10" fmla="*/ 37 w 41"/>
                  <a:gd name="T11" fmla="*/ 57 h 65"/>
                  <a:gd name="T12" fmla="*/ 38 w 41"/>
                  <a:gd name="T13" fmla="*/ 60 h 65"/>
                  <a:gd name="T14" fmla="*/ 41 w 41"/>
                  <a:gd name="T15" fmla="*/ 64 h 65"/>
                  <a:gd name="T16" fmla="*/ 41 w 41"/>
                  <a:gd name="T17" fmla="*/ 64 h 65"/>
                  <a:gd name="T18" fmla="*/ 38 w 41"/>
                  <a:gd name="T19" fmla="*/ 65 h 65"/>
                  <a:gd name="T20" fmla="*/ 35 w 41"/>
                  <a:gd name="T21" fmla="*/ 65 h 65"/>
                  <a:gd name="T22" fmla="*/ 31 w 41"/>
                  <a:gd name="T23" fmla="*/ 63 h 65"/>
                  <a:gd name="T24" fmla="*/ 27 w 41"/>
                  <a:gd name="T25" fmla="*/ 60 h 65"/>
                  <a:gd name="T26" fmla="*/ 22 w 41"/>
                  <a:gd name="T27" fmla="*/ 56 h 65"/>
                  <a:gd name="T28" fmla="*/ 22 w 41"/>
                  <a:gd name="T29" fmla="*/ 56 h 65"/>
                  <a:gd name="T30" fmla="*/ 16 w 41"/>
                  <a:gd name="T31" fmla="*/ 50 h 65"/>
                  <a:gd name="T32" fmla="*/ 12 w 41"/>
                  <a:gd name="T33" fmla="*/ 44 h 65"/>
                  <a:gd name="T34" fmla="*/ 10 w 41"/>
                  <a:gd name="T35" fmla="*/ 38 h 65"/>
                  <a:gd name="T36" fmla="*/ 5 w 41"/>
                  <a:gd name="T37" fmla="*/ 31 h 65"/>
                  <a:gd name="T38" fmla="*/ 3 w 41"/>
                  <a:gd name="T39" fmla="*/ 16 h 65"/>
                  <a:gd name="T40" fmla="*/ 0 w 41"/>
                  <a:gd name="T41" fmla="*/ 2 h 65"/>
                  <a:gd name="T42" fmla="*/ 0 w 41"/>
                  <a:gd name="T43" fmla="*/ 2 h 65"/>
                  <a:gd name="T44" fmla="*/ 4 w 41"/>
                  <a:gd name="T45" fmla="*/ 0 h 65"/>
                  <a:gd name="T46" fmla="*/ 8 w 41"/>
                  <a:gd name="T47" fmla="*/ 2 h 65"/>
                  <a:gd name="T48" fmla="*/ 8 w 41"/>
                  <a:gd name="T49" fmla="*/ 2 h 65"/>
                  <a:gd name="T50" fmla="*/ 12 w 41"/>
                  <a:gd name="T51" fmla="*/ 21 h 65"/>
                  <a:gd name="T52" fmla="*/ 19 w 41"/>
                  <a:gd name="T53" fmla="*/ 39 h 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65">
                    <a:moveTo>
                      <a:pt x="19" y="39"/>
                    </a:moveTo>
                    <a:lnTo>
                      <a:pt x="19" y="39"/>
                    </a:lnTo>
                    <a:lnTo>
                      <a:pt x="22" y="44"/>
                    </a:lnTo>
                    <a:lnTo>
                      <a:pt x="24" y="46"/>
                    </a:lnTo>
                    <a:lnTo>
                      <a:pt x="30" y="52"/>
                    </a:lnTo>
                    <a:lnTo>
                      <a:pt x="37" y="57"/>
                    </a:lnTo>
                    <a:lnTo>
                      <a:pt x="38" y="60"/>
                    </a:lnTo>
                    <a:lnTo>
                      <a:pt x="41" y="64"/>
                    </a:lnTo>
                    <a:lnTo>
                      <a:pt x="38" y="65"/>
                    </a:lnTo>
                    <a:lnTo>
                      <a:pt x="35" y="65"/>
                    </a:lnTo>
                    <a:lnTo>
                      <a:pt x="31" y="63"/>
                    </a:lnTo>
                    <a:lnTo>
                      <a:pt x="27" y="60"/>
                    </a:lnTo>
                    <a:lnTo>
                      <a:pt x="22" y="56"/>
                    </a:lnTo>
                    <a:lnTo>
                      <a:pt x="16" y="50"/>
                    </a:lnTo>
                    <a:lnTo>
                      <a:pt x="12" y="44"/>
                    </a:lnTo>
                    <a:lnTo>
                      <a:pt x="10" y="38"/>
                    </a:lnTo>
                    <a:lnTo>
                      <a:pt x="5" y="31"/>
                    </a:lnTo>
                    <a:lnTo>
                      <a:pt x="3" y="16"/>
                    </a:lnTo>
                    <a:lnTo>
                      <a:pt x="0" y="2"/>
                    </a:lnTo>
                    <a:lnTo>
                      <a:pt x="4" y="0"/>
                    </a:lnTo>
                    <a:lnTo>
                      <a:pt x="8" y="2"/>
                    </a:lnTo>
                    <a:lnTo>
                      <a:pt x="12" y="21"/>
                    </a:lnTo>
                    <a:lnTo>
                      <a:pt x="19"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18" name="Freeform 110"/>
              <p:cNvSpPr>
                <a:spLocks/>
              </p:cNvSpPr>
              <p:nvPr/>
            </p:nvSpPr>
            <p:spPr bwMode="auto">
              <a:xfrm>
                <a:off x="3745" y="2531"/>
                <a:ext cx="41" cy="65"/>
              </a:xfrm>
              <a:custGeom>
                <a:avLst/>
                <a:gdLst>
                  <a:gd name="T0" fmla="*/ 19 w 41"/>
                  <a:gd name="T1" fmla="*/ 39 h 65"/>
                  <a:gd name="T2" fmla="*/ 19 w 41"/>
                  <a:gd name="T3" fmla="*/ 39 h 65"/>
                  <a:gd name="T4" fmla="*/ 22 w 41"/>
                  <a:gd name="T5" fmla="*/ 44 h 65"/>
                  <a:gd name="T6" fmla="*/ 24 w 41"/>
                  <a:gd name="T7" fmla="*/ 46 h 65"/>
                  <a:gd name="T8" fmla="*/ 30 w 41"/>
                  <a:gd name="T9" fmla="*/ 52 h 65"/>
                  <a:gd name="T10" fmla="*/ 37 w 41"/>
                  <a:gd name="T11" fmla="*/ 57 h 65"/>
                  <a:gd name="T12" fmla="*/ 38 w 41"/>
                  <a:gd name="T13" fmla="*/ 60 h 65"/>
                  <a:gd name="T14" fmla="*/ 41 w 41"/>
                  <a:gd name="T15" fmla="*/ 64 h 65"/>
                  <a:gd name="T16" fmla="*/ 41 w 41"/>
                  <a:gd name="T17" fmla="*/ 64 h 65"/>
                  <a:gd name="T18" fmla="*/ 38 w 41"/>
                  <a:gd name="T19" fmla="*/ 65 h 65"/>
                  <a:gd name="T20" fmla="*/ 35 w 41"/>
                  <a:gd name="T21" fmla="*/ 65 h 65"/>
                  <a:gd name="T22" fmla="*/ 31 w 41"/>
                  <a:gd name="T23" fmla="*/ 63 h 65"/>
                  <a:gd name="T24" fmla="*/ 27 w 41"/>
                  <a:gd name="T25" fmla="*/ 60 h 65"/>
                  <a:gd name="T26" fmla="*/ 22 w 41"/>
                  <a:gd name="T27" fmla="*/ 56 h 65"/>
                  <a:gd name="T28" fmla="*/ 22 w 41"/>
                  <a:gd name="T29" fmla="*/ 56 h 65"/>
                  <a:gd name="T30" fmla="*/ 16 w 41"/>
                  <a:gd name="T31" fmla="*/ 50 h 65"/>
                  <a:gd name="T32" fmla="*/ 12 w 41"/>
                  <a:gd name="T33" fmla="*/ 44 h 65"/>
                  <a:gd name="T34" fmla="*/ 10 w 41"/>
                  <a:gd name="T35" fmla="*/ 38 h 65"/>
                  <a:gd name="T36" fmla="*/ 5 w 41"/>
                  <a:gd name="T37" fmla="*/ 31 h 65"/>
                  <a:gd name="T38" fmla="*/ 3 w 41"/>
                  <a:gd name="T39" fmla="*/ 16 h 65"/>
                  <a:gd name="T40" fmla="*/ 0 w 41"/>
                  <a:gd name="T41" fmla="*/ 2 h 65"/>
                  <a:gd name="T42" fmla="*/ 0 w 41"/>
                  <a:gd name="T43" fmla="*/ 2 h 65"/>
                  <a:gd name="T44" fmla="*/ 4 w 41"/>
                  <a:gd name="T45" fmla="*/ 0 h 65"/>
                  <a:gd name="T46" fmla="*/ 8 w 41"/>
                  <a:gd name="T47" fmla="*/ 2 h 65"/>
                  <a:gd name="T48" fmla="*/ 8 w 41"/>
                  <a:gd name="T49" fmla="*/ 2 h 65"/>
                  <a:gd name="T50" fmla="*/ 12 w 41"/>
                  <a:gd name="T51" fmla="*/ 21 h 65"/>
                  <a:gd name="T52" fmla="*/ 19 w 41"/>
                  <a:gd name="T53" fmla="*/ 39 h 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65">
                    <a:moveTo>
                      <a:pt x="19" y="39"/>
                    </a:moveTo>
                    <a:lnTo>
                      <a:pt x="19" y="39"/>
                    </a:lnTo>
                    <a:lnTo>
                      <a:pt x="22" y="44"/>
                    </a:lnTo>
                    <a:lnTo>
                      <a:pt x="24" y="46"/>
                    </a:lnTo>
                    <a:lnTo>
                      <a:pt x="30" y="52"/>
                    </a:lnTo>
                    <a:lnTo>
                      <a:pt x="37" y="57"/>
                    </a:lnTo>
                    <a:lnTo>
                      <a:pt x="38" y="60"/>
                    </a:lnTo>
                    <a:lnTo>
                      <a:pt x="41" y="64"/>
                    </a:lnTo>
                    <a:lnTo>
                      <a:pt x="38" y="65"/>
                    </a:lnTo>
                    <a:lnTo>
                      <a:pt x="35" y="65"/>
                    </a:lnTo>
                    <a:lnTo>
                      <a:pt x="31" y="63"/>
                    </a:lnTo>
                    <a:lnTo>
                      <a:pt x="27" y="60"/>
                    </a:lnTo>
                    <a:lnTo>
                      <a:pt x="22" y="56"/>
                    </a:lnTo>
                    <a:lnTo>
                      <a:pt x="16" y="50"/>
                    </a:lnTo>
                    <a:lnTo>
                      <a:pt x="12" y="44"/>
                    </a:lnTo>
                    <a:lnTo>
                      <a:pt x="10" y="38"/>
                    </a:lnTo>
                    <a:lnTo>
                      <a:pt x="5" y="31"/>
                    </a:lnTo>
                    <a:lnTo>
                      <a:pt x="3" y="16"/>
                    </a:lnTo>
                    <a:lnTo>
                      <a:pt x="0" y="2"/>
                    </a:lnTo>
                    <a:lnTo>
                      <a:pt x="4" y="0"/>
                    </a:lnTo>
                    <a:lnTo>
                      <a:pt x="8" y="2"/>
                    </a:lnTo>
                    <a:lnTo>
                      <a:pt x="12" y="21"/>
                    </a:lnTo>
                    <a:lnTo>
                      <a:pt x="19"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19" name="Freeform 111"/>
              <p:cNvSpPr>
                <a:spLocks/>
              </p:cNvSpPr>
              <p:nvPr/>
            </p:nvSpPr>
            <p:spPr bwMode="auto">
              <a:xfrm>
                <a:off x="3428" y="2570"/>
                <a:ext cx="275" cy="270"/>
              </a:xfrm>
              <a:custGeom>
                <a:avLst/>
                <a:gdLst>
                  <a:gd name="T0" fmla="*/ 275 w 275"/>
                  <a:gd name="T1" fmla="*/ 2 h 270"/>
                  <a:gd name="T2" fmla="*/ 271 w 275"/>
                  <a:gd name="T3" fmla="*/ 25 h 270"/>
                  <a:gd name="T4" fmla="*/ 271 w 275"/>
                  <a:gd name="T5" fmla="*/ 102 h 270"/>
                  <a:gd name="T6" fmla="*/ 267 w 275"/>
                  <a:gd name="T7" fmla="*/ 152 h 270"/>
                  <a:gd name="T8" fmla="*/ 260 w 275"/>
                  <a:gd name="T9" fmla="*/ 177 h 270"/>
                  <a:gd name="T10" fmla="*/ 249 w 275"/>
                  <a:gd name="T11" fmla="*/ 198 h 270"/>
                  <a:gd name="T12" fmla="*/ 244 w 275"/>
                  <a:gd name="T13" fmla="*/ 208 h 270"/>
                  <a:gd name="T14" fmla="*/ 233 w 275"/>
                  <a:gd name="T15" fmla="*/ 224 h 270"/>
                  <a:gd name="T16" fmla="*/ 211 w 275"/>
                  <a:gd name="T17" fmla="*/ 243 h 270"/>
                  <a:gd name="T18" fmla="*/ 178 w 275"/>
                  <a:gd name="T19" fmla="*/ 262 h 270"/>
                  <a:gd name="T20" fmla="*/ 138 w 275"/>
                  <a:gd name="T21" fmla="*/ 270 h 270"/>
                  <a:gd name="T22" fmla="*/ 118 w 275"/>
                  <a:gd name="T23" fmla="*/ 270 h 270"/>
                  <a:gd name="T24" fmla="*/ 73 w 275"/>
                  <a:gd name="T25" fmla="*/ 267 h 270"/>
                  <a:gd name="T26" fmla="*/ 45 w 275"/>
                  <a:gd name="T27" fmla="*/ 261 h 270"/>
                  <a:gd name="T28" fmla="*/ 19 w 275"/>
                  <a:gd name="T29" fmla="*/ 248 h 270"/>
                  <a:gd name="T30" fmla="*/ 8 w 275"/>
                  <a:gd name="T31" fmla="*/ 239 h 270"/>
                  <a:gd name="T32" fmla="*/ 1 w 275"/>
                  <a:gd name="T33" fmla="*/ 236 h 270"/>
                  <a:gd name="T34" fmla="*/ 3 w 275"/>
                  <a:gd name="T35" fmla="*/ 232 h 270"/>
                  <a:gd name="T36" fmla="*/ 5 w 275"/>
                  <a:gd name="T37" fmla="*/ 229 h 270"/>
                  <a:gd name="T38" fmla="*/ 11 w 275"/>
                  <a:gd name="T39" fmla="*/ 231 h 270"/>
                  <a:gd name="T40" fmla="*/ 18 w 275"/>
                  <a:gd name="T41" fmla="*/ 238 h 270"/>
                  <a:gd name="T42" fmla="*/ 23 w 275"/>
                  <a:gd name="T43" fmla="*/ 242 h 270"/>
                  <a:gd name="T44" fmla="*/ 39 w 275"/>
                  <a:gd name="T45" fmla="*/ 250 h 270"/>
                  <a:gd name="T46" fmla="*/ 73 w 275"/>
                  <a:gd name="T47" fmla="*/ 258 h 270"/>
                  <a:gd name="T48" fmla="*/ 110 w 275"/>
                  <a:gd name="T49" fmla="*/ 262 h 270"/>
                  <a:gd name="T50" fmla="*/ 146 w 275"/>
                  <a:gd name="T51" fmla="*/ 261 h 270"/>
                  <a:gd name="T52" fmla="*/ 164 w 275"/>
                  <a:gd name="T53" fmla="*/ 258 h 270"/>
                  <a:gd name="T54" fmla="*/ 182 w 275"/>
                  <a:gd name="T55" fmla="*/ 252 h 270"/>
                  <a:gd name="T56" fmla="*/ 199 w 275"/>
                  <a:gd name="T57" fmla="*/ 244 h 270"/>
                  <a:gd name="T58" fmla="*/ 213 w 275"/>
                  <a:gd name="T59" fmla="*/ 232 h 270"/>
                  <a:gd name="T60" fmla="*/ 237 w 275"/>
                  <a:gd name="T61" fmla="*/ 201 h 270"/>
                  <a:gd name="T62" fmla="*/ 253 w 275"/>
                  <a:gd name="T63" fmla="*/ 167 h 270"/>
                  <a:gd name="T64" fmla="*/ 259 w 275"/>
                  <a:gd name="T65" fmla="*/ 149 h 270"/>
                  <a:gd name="T66" fmla="*/ 261 w 275"/>
                  <a:gd name="T67" fmla="*/ 117 h 270"/>
                  <a:gd name="T68" fmla="*/ 263 w 275"/>
                  <a:gd name="T69" fmla="*/ 48 h 270"/>
                  <a:gd name="T70" fmla="*/ 264 w 275"/>
                  <a:gd name="T71" fmla="*/ 14 h 270"/>
                  <a:gd name="T72" fmla="*/ 267 w 275"/>
                  <a:gd name="T73" fmla="*/ 5 h 270"/>
                  <a:gd name="T74" fmla="*/ 270 w 275"/>
                  <a:gd name="T75" fmla="*/ 2 h 270"/>
                  <a:gd name="T76" fmla="*/ 275 w 275"/>
                  <a:gd name="T77" fmla="*/ 2 h 2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5" h="270">
                    <a:moveTo>
                      <a:pt x="275" y="2"/>
                    </a:moveTo>
                    <a:lnTo>
                      <a:pt x="275" y="2"/>
                    </a:lnTo>
                    <a:lnTo>
                      <a:pt x="272" y="13"/>
                    </a:lnTo>
                    <a:lnTo>
                      <a:pt x="271" y="25"/>
                    </a:lnTo>
                    <a:lnTo>
                      <a:pt x="270" y="51"/>
                    </a:lnTo>
                    <a:lnTo>
                      <a:pt x="271" y="102"/>
                    </a:lnTo>
                    <a:lnTo>
                      <a:pt x="270" y="128"/>
                    </a:lnTo>
                    <a:lnTo>
                      <a:pt x="267" y="152"/>
                    </a:lnTo>
                    <a:lnTo>
                      <a:pt x="264" y="164"/>
                    </a:lnTo>
                    <a:lnTo>
                      <a:pt x="260" y="177"/>
                    </a:lnTo>
                    <a:lnTo>
                      <a:pt x="256" y="187"/>
                    </a:lnTo>
                    <a:lnTo>
                      <a:pt x="249" y="198"/>
                    </a:lnTo>
                    <a:lnTo>
                      <a:pt x="244" y="208"/>
                    </a:lnTo>
                    <a:lnTo>
                      <a:pt x="238" y="216"/>
                    </a:lnTo>
                    <a:lnTo>
                      <a:pt x="233" y="224"/>
                    </a:lnTo>
                    <a:lnTo>
                      <a:pt x="226" y="231"/>
                    </a:lnTo>
                    <a:lnTo>
                      <a:pt x="211" y="243"/>
                    </a:lnTo>
                    <a:lnTo>
                      <a:pt x="195" y="254"/>
                    </a:lnTo>
                    <a:lnTo>
                      <a:pt x="178" y="262"/>
                    </a:lnTo>
                    <a:lnTo>
                      <a:pt x="159" y="266"/>
                    </a:lnTo>
                    <a:lnTo>
                      <a:pt x="138" y="270"/>
                    </a:lnTo>
                    <a:lnTo>
                      <a:pt x="118" y="270"/>
                    </a:lnTo>
                    <a:lnTo>
                      <a:pt x="88" y="269"/>
                    </a:lnTo>
                    <a:lnTo>
                      <a:pt x="73" y="267"/>
                    </a:lnTo>
                    <a:lnTo>
                      <a:pt x="58" y="265"/>
                    </a:lnTo>
                    <a:lnTo>
                      <a:pt x="45" y="261"/>
                    </a:lnTo>
                    <a:lnTo>
                      <a:pt x="31" y="255"/>
                    </a:lnTo>
                    <a:lnTo>
                      <a:pt x="19" y="248"/>
                    </a:lnTo>
                    <a:lnTo>
                      <a:pt x="8" y="239"/>
                    </a:lnTo>
                    <a:lnTo>
                      <a:pt x="4" y="239"/>
                    </a:lnTo>
                    <a:lnTo>
                      <a:pt x="1" y="236"/>
                    </a:lnTo>
                    <a:lnTo>
                      <a:pt x="0" y="235"/>
                    </a:lnTo>
                    <a:lnTo>
                      <a:pt x="3" y="232"/>
                    </a:lnTo>
                    <a:lnTo>
                      <a:pt x="5" y="229"/>
                    </a:lnTo>
                    <a:lnTo>
                      <a:pt x="8" y="229"/>
                    </a:lnTo>
                    <a:lnTo>
                      <a:pt x="11" y="231"/>
                    </a:lnTo>
                    <a:lnTo>
                      <a:pt x="14" y="233"/>
                    </a:lnTo>
                    <a:lnTo>
                      <a:pt x="18" y="238"/>
                    </a:lnTo>
                    <a:lnTo>
                      <a:pt x="20" y="240"/>
                    </a:lnTo>
                    <a:lnTo>
                      <a:pt x="23" y="242"/>
                    </a:lnTo>
                    <a:lnTo>
                      <a:pt x="39" y="250"/>
                    </a:lnTo>
                    <a:lnTo>
                      <a:pt x="56" y="255"/>
                    </a:lnTo>
                    <a:lnTo>
                      <a:pt x="73" y="258"/>
                    </a:lnTo>
                    <a:lnTo>
                      <a:pt x="91" y="261"/>
                    </a:lnTo>
                    <a:lnTo>
                      <a:pt x="110" y="262"/>
                    </a:lnTo>
                    <a:lnTo>
                      <a:pt x="129" y="262"/>
                    </a:lnTo>
                    <a:lnTo>
                      <a:pt x="146" y="261"/>
                    </a:lnTo>
                    <a:lnTo>
                      <a:pt x="164" y="258"/>
                    </a:lnTo>
                    <a:lnTo>
                      <a:pt x="173" y="255"/>
                    </a:lnTo>
                    <a:lnTo>
                      <a:pt x="182" y="252"/>
                    </a:lnTo>
                    <a:lnTo>
                      <a:pt x="191" y="248"/>
                    </a:lnTo>
                    <a:lnTo>
                      <a:pt x="199" y="244"/>
                    </a:lnTo>
                    <a:lnTo>
                      <a:pt x="206" y="239"/>
                    </a:lnTo>
                    <a:lnTo>
                      <a:pt x="213" y="232"/>
                    </a:lnTo>
                    <a:lnTo>
                      <a:pt x="226" y="217"/>
                    </a:lnTo>
                    <a:lnTo>
                      <a:pt x="237" y="201"/>
                    </a:lnTo>
                    <a:lnTo>
                      <a:pt x="245" y="185"/>
                    </a:lnTo>
                    <a:lnTo>
                      <a:pt x="253" y="167"/>
                    </a:lnTo>
                    <a:lnTo>
                      <a:pt x="259" y="149"/>
                    </a:lnTo>
                    <a:lnTo>
                      <a:pt x="260" y="133"/>
                    </a:lnTo>
                    <a:lnTo>
                      <a:pt x="261" y="117"/>
                    </a:lnTo>
                    <a:lnTo>
                      <a:pt x="263" y="83"/>
                    </a:lnTo>
                    <a:lnTo>
                      <a:pt x="263" y="48"/>
                    </a:lnTo>
                    <a:lnTo>
                      <a:pt x="264" y="14"/>
                    </a:lnTo>
                    <a:lnTo>
                      <a:pt x="266" y="10"/>
                    </a:lnTo>
                    <a:lnTo>
                      <a:pt x="267" y="5"/>
                    </a:lnTo>
                    <a:lnTo>
                      <a:pt x="268" y="3"/>
                    </a:lnTo>
                    <a:lnTo>
                      <a:pt x="270" y="2"/>
                    </a:lnTo>
                    <a:lnTo>
                      <a:pt x="272" y="0"/>
                    </a:lnTo>
                    <a:lnTo>
                      <a:pt x="27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20" name="Freeform 112"/>
              <p:cNvSpPr>
                <a:spLocks/>
              </p:cNvSpPr>
              <p:nvPr/>
            </p:nvSpPr>
            <p:spPr bwMode="auto">
              <a:xfrm>
                <a:off x="3428" y="2570"/>
                <a:ext cx="275" cy="270"/>
              </a:xfrm>
              <a:custGeom>
                <a:avLst/>
                <a:gdLst>
                  <a:gd name="T0" fmla="*/ 275 w 275"/>
                  <a:gd name="T1" fmla="*/ 2 h 270"/>
                  <a:gd name="T2" fmla="*/ 271 w 275"/>
                  <a:gd name="T3" fmla="*/ 25 h 270"/>
                  <a:gd name="T4" fmla="*/ 271 w 275"/>
                  <a:gd name="T5" fmla="*/ 102 h 270"/>
                  <a:gd name="T6" fmla="*/ 267 w 275"/>
                  <a:gd name="T7" fmla="*/ 152 h 270"/>
                  <a:gd name="T8" fmla="*/ 260 w 275"/>
                  <a:gd name="T9" fmla="*/ 177 h 270"/>
                  <a:gd name="T10" fmla="*/ 249 w 275"/>
                  <a:gd name="T11" fmla="*/ 198 h 270"/>
                  <a:gd name="T12" fmla="*/ 244 w 275"/>
                  <a:gd name="T13" fmla="*/ 208 h 270"/>
                  <a:gd name="T14" fmla="*/ 233 w 275"/>
                  <a:gd name="T15" fmla="*/ 224 h 270"/>
                  <a:gd name="T16" fmla="*/ 211 w 275"/>
                  <a:gd name="T17" fmla="*/ 243 h 270"/>
                  <a:gd name="T18" fmla="*/ 178 w 275"/>
                  <a:gd name="T19" fmla="*/ 262 h 270"/>
                  <a:gd name="T20" fmla="*/ 138 w 275"/>
                  <a:gd name="T21" fmla="*/ 270 h 270"/>
                  <a:gd name="T22" fmla="*/ 118 w 275"/>
                  <a:gd name="T23" fmla="*/ 270 h 270"/>
                  <a:gd name="T24" fmla="*/ 73 w 275"/>
                  <a:gd name="T25" fmla="*/ 267 h 270"/>
                  <a:gd name="T26" fmla="*/ 45 w 275"/>
                  <a:gd name="T27" fmla="*/ 261 h 270"/>
                  <a:gd name="T28" fmla="*/ 19 w 275"/>
                  <a:gd name="T29" fmla="*/ 248 h 270"/>
                  <a:gd name="T30" fmla="*/ 8 w 275"/>
                  <a:gd name="T31" fmla="*/ 239 h 270"/>
                  <a:gd name="T32" fmla="*/ 1 w 275"/>
                  <a:gd name="T33" fmla="*/ 236 h 270"/>
                  <a:gd name="T34" fmla="*/ 3 w 275"/>
                  <a:gd name="T35" fmla="*/ 232 h 270"/>
                  <a:gd name="T36" fmla="*/ 5 w 275"/>
                  <a:gd name="T37" fmla="*/ 229 h 270"/>
                  <a:gd name="T38" fmla="*/ 11 w 275"/>
                  <a:gd name="T39" fmla="*/ 231 h 270"/>
                  <a:gd name="T40" fmla="*/ 18 w 275"/>
                  <a:gd name="T41" fmla="*/ 238 h 270"/>
                  <a:gd name="T42" fmla="*/ 23 w 275"/>
                  <a:gd name="T43" fmla="*/ 242 h 270"/>
                  <a:gd name="T44" fmla="*/ 39 w 275"/>
                  <a:gd name="T45" fmla="*/ 250 h 270"/>
                  <a:gd name="T46" fmla="*/ 73 w 275"/>
                  <a:gd name="T47" fmla="*/ 258 h 270"/>
                  <a:gd name="T48" fmla="*/ 110 w 275"/>
                  <a:gd name="T49" fmla="*/ 262 h 270"/>
                  <a:gd name="T50" fmla="*/ 146 w 275"/>
                  <a:gd name="T51" fmla="*/ 261 h 270"/>
                  <a:gd name="T52" fmla="*/ 164 w 275"/>
                  <a:gd name="T53" fmla="*/ 258 h 270"/>
                  <a:gd name="T54" fmla="*/ 182 w 275"/>
                  <a:gd name="T55" fmla="*/ 252 h 270"/>
                  <a:gd name="T56" fmla="*/ 199 w 275"/>
                  <a:gd name="T57" fmla="*/ 244 h 270"/>
                  <a:gd name="T58" fmla="*/ 213 w 275"/>
                  <a:gd name="T59" fmla="*/ 232 h 270"/>
                  <a:gd name="T60" fmla="*/ 237 w 275"/>
                  <a:gd name="T61" fmla="*/ 201 h 270"/>
                  <a:gd name="T62" fmla="*/ 253 w 275"/>
                  <a:gd name="T63" fmla="*/ 167 h 270"/>
                  <a:gd name="T64" fmla="*/ 259 w 275"/>
                  <a:gd name="T65" fmla="*/ 149 h 270"/>
                  <a:gd name="T66" fmla="*/ 261 w 275"/>
                  <a:gd name="T67" fmla="*/ 117 h 270"/>
                  <a:gd name="T68" fmla="*/ 263 w 275"/>
                  <a:gd name="T69" fmla="*/ 48 h 270"/>
                  <a:gd name="T70" fmla="*/ 264 w 275"/>
                  <a:gd name="T71" fmla="*/ 14 h 270"/>
                  <a:gd name="T72" fmla="*/ 267 w 275"/>
                  <a:gd name="T73" fmla="*/ 5 h 270"/>
                  <a:gd name="T74" fmla="*/ 270 w 275"/>
                  <a:gd name="T75" fmla="*/ 2 h 270"/>
                  <a:gd name="T76" fmla="*/ 275 w 275"/>
                  <a:gd name="T77" fmla="*/ 2 h 2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5" h="270">
                    <a:moveTo>
                      <a:pt x="275" y="2"/>
                    </a:moveTo>
                    <a:lnTo>
                      <a:pt x="275" y="2"/>
                    </a:lnTo>
                    <a:lnTo>
                      <a:pt x="272" y="13"/>
                    </a:lnTo>
                    <a:lnTo>
                      <a:pt x="271" y="25"/>
                    </a:lnTo>
                    <a:lnTo>
                      <a:pt x="270" y="51"/>
                    </a:lnTo>
                    <a:lnTo>
                      <a:pt x="271" y="102"/>
                    </a:lnTo>
                    <a:lnTo>
                      <a:pt x="270" y="128"/>
                    </a:lnTo>
                    <a:lnTo>
                      <a:pt x="267" y="152"/>
                    </a:lnTo>
                    <a:lnTo>
                      <a:pt x="264" y="164"/>
                    </a:lnTo>
                    <a:lnTo>
                      <a:pt x="260" y="177"/>
                    </a:lnTo>
                    <a:lnTo>
                      <a:pt x="256" y="187"/>
                    </a:lnTo>
                    <a:lnTo>
                      <a:pt x="249" y="198"/>
                    </a:lnTo>
                    <a:lnTo>
                      <a:pt x="244" y="208"/>
                    </a:lnTo>
                    <a:lnTo>
                      <a:pt x="238" y="216"/>
                    </a:lnTo>
                    <a:lnTo>
                      <a:pt x="233" y="224"/>
                    </a:lnTo>
                    <a:lnTo>
                      <a:pt x="226" y="231"/>
                    </a:lnTo>
                    <a:lnTo>
                      <a:pt x="211" y="243"/>
                    </a:lnTo>
                    <a:lnTo>
                      <a:pt x="195" y="254"/>
                    </a:lnTo>
                    <a:lnTo>
                      <a:pt x="178" y="262"/>
                    </a:lnTo>
                    <a:lnTo>
                      <a:pt x="159" y="266"/>
                    </a:lnTo>
                    <a:lnTo>
                      <a:pt x="138" y="270"/>
                    </a:lnTo>
                    <a:lnTo>
                      <a:pt x="118" y="270"/>
                    </a:lnTo>
                    <a:lnTo>
                      <a:pt x="88" y="269"/>
                    </a:lnTo>
                    <a:lnTo>
                      <a:pt x="73" y="267"/>
                    </a:lnTo>
                    <a:lnTo>
                      <a:pt x="58" y="265"/>
                    </a:lnTo>
                    <a:lnTo>
                      <a:pt x="45" y="261"/>
                    </a:lnTo>
                    <a:lnTo>
                      <a:pt x="31" y="255"/>
                    </a:lnTo>
                    <a:lnTo>
                      <a:pt x="19" y="248"/>
                    </a:lnTo>
                    <a:lnTo>
                      <a:pt x="8" y="239"/>
                    </a:lnTo>
                    <a:lnTo>
                      <a:pt x="4" y="239"/>
                    </a:lnTo>
                    <a:lnTo>
                      <a:pt x="1" y="236"/>
                    </a:lnTo>
                    <a:lnTo>
                      <a:pt x="0" y="235"/>
                    </a:lnTo>
                    <a:lnTo>
                      <a:pt x="3" y="232"/>
                    </a:lnTo>
                    <a:lnTo>
                      <a:pt x="5" y="229"/>
                    </a:lnTo>
                    <a:lnTo>
                      <a:pt x="8" y="229"/>
                    </a:lnTo>
                    <a:lnTo>
                      <a:pt x="11" y="231"/>
                    </a:lnTo>
                    <a:lnTo>
                      <a:pt x="14" y="233"/>
                    </a:lnTo>
                    <a:lnTo>
                      <a:pt x="18" y="238"/>
                    </a:lnTo>
                    <a:lnTo>
                      <a:pt x="20" y="240"/>
                    </a:lnTo>
                    <a:lnTo>
                      <a:pt x="23" y="242"/>
                    </a:lnTo>
                    <a:lnTo>
                      <a:pt x="39" y="250"/>
                    </a:lnTo>
                    <a:lnTo>
                      <a:pt x="56" y="255"/>
                    </a:lnTo>
                    <a:lnTo>
                      <a:pt x="73" y="258"/>
                    </a:lnTo>
                    <a:lnTo>
                      <a:pt x="91" y="261"/>
                    </a:lnTo>
                    <a:lnTo>
                      <a:pt x="110" y="262"/>
                    </a:lnTo>
                    <a:lnTo>
                      <a:pt x="129" y="262"/>
                    </a:lnTo>
                    <a:lnTo>
                      <a:pt x="146" y="261"/>
                    </a:lnTo>
                    <a:lnTo>
                      <a:pt x="164" y="258"/>
                    </a:lnTo>
                    <a:lnTo>
                      <a:pt x="173" y="255"/>
                    </a:lnTo>
                    <a:lnTo>
                      <a:pt x="182" y="252"/>
                    </a:lnTo>
                    <a:lnTo>
                      <a:pt x="191" y="248"/>
                    </a:lnTo>
                    <a:lnTo>
                      <a:pt x="199" y="244"/>
                    </a:lnTo>
                    <a:lnTo>
                      <a:pt x="206" y="239"/>
                    </a:lnTo>
                    <a:lnTo>
                      <a:pt x="213" y="232"/>
                    </a:lnTo>
                    <a:lnTo>
                      <a:pt x="226" y="217"/>
                    </a:lnTo>
                    <a:lnTo>
                      <a:pt x="237" y="201"/>
                    </a:lnTo>
                    <a:lnTo>
                      <a:pt x="245" y="185"/>
                    </a:lnTo>
                    <a:lnTo>
                      <a:pt x="253" y="167"/>
                    </a:lnTo>
                    <a:lnTo>
                      <a:pt x="259" y="149"/>
                    </a:lnTo>
                    <a:lnTo>
                      <a:pt x="260" y="133"/>
                    </a:lnTo>
                    <a:lnTo>
                      <a:pt x="261" y="117"/>
                    </a:lnTo>
                    <a:lnTo>
                      <a:pt x="263" y="83"/>
                    </a:lnTo>
                    <a:lnTo>
                      <a:pt x="263" y="48"/>
                    </a:lnTo>
                    <a:lnTo>
                      <a:pt x="264" y="14"/>
                    </a:lnTo>
                    <a:lnTo>
                      <a:pt x="266" y="10"/>
                    </a:lnTo>
                    <a:lnTo>
                      <a:pt x="267" y="5"/>
                    </a:lnTo>
                    <a:lnTo>
                      <a:pt x="268" y="3"/>
                    </a:lnTo>
                    <a:lnTo>
                      <a:pt x="270" y="2"/>
                    </a:lnTo>
                    <a:lnTo>
                      <a:pt x="272" y="0"/>
                    </a:lnTo>
                    <a:lnTo>
                      <a:pt x="275"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21" name="Freeform 113"/>
              <p:cNvSpPr>
                <a:spLocks/>
              </p:cNvSpPr>
              <p:nvPr/>
            </p:nvSpPr>
            <p:spPr bwMode="auto">
              <a:xfrm>
                <a:off x="4046" y="2595"/>
                <a:ext cx="180" cy="363"/>
              </a:xfrm>
              <a:custGeom>
                <a:avLst/>
                <a:gdLst>
                  <a:gd name="T0" fmla="*/ 11 w 180"/>
                  <a:gd name="T1" fmla="*/ 8 h 363"/>
                  <a:gd name="T2" fmla="*/ 11 w 180"/>
                  <a:gd name="T3" fmla="*/ 8 h 363"/>
                  <a:gd name="T4" fmla="*/ 27 w 180"/>
                  <a:gd name="T5" fmla="*/ 50 h 363"/>
                  <a:gd name="T6" fmla="*/ 46 w 180"/>
                  <a:gd name="T7" fmla="*/ 92 h 363"/>
                  <a:gd name="T8" fmla="*/ 66 w 180"/>
                  <a:gd name="T9" fmla="*/ 134 h 363"/>
                  <a:gd name="T10" fmla="*/ 86 w 180"/>
                  <a:gd name="T11" fmla="*/ 175 h 363"/>
                  <a:gd name="T12" fmla="*/ 128 w 180"/>
                  <a:gd name="T13" fmla="*/ 256 h 363"/>
                  <a:gd name="T14" fmla="*/ 149 w 180"/>
                  <a:gd name="T15" fmla="*/ 298 h 363"/>
                  <a:gd name="T16" fmla="*/ 168 w 180"/>
                  <a:gd name="T17" fmla="*/ 340 h 363"/>
                  <a:gd name="T18" fmla="*/ 168 w 180"/>
                  <a:gd name="T19" fmla="*/ 340 h 363"/>
                  <a:gd name="T20" fmla="*/ 169 w 180"/>
                  <a:gd name="T21" fmla="*/ 343 h 363"/>
                  <a:gd name="T22" fmla="*/ 172 w 180"/>
                  <a:gd name="T23" fmla="*/ 345 h 363"/>
                  <a:gd name="T24" fmla="*/ 177 w 180"/>
                  <a:gd name="T25" fmla="*/ 351 h 363"/>
                  <a:gd name="T26" fmla="*/ 179 w 180"/>
                  <a:gd name="T27" fmla="*/ 355 h 363"/>
                  <a:gd name="T28" fmla="*/ 180 w 180"/>
                  <a:gd name="T29" fmla="*/ 357 h 363"/>
                  <a:gd name="T30" fmla="*/ 179 w 180"/>
                  <a:gd name="T31" fmla="*/ 360 h 363"/>
                  <a:gd name="T32" fmla="*/ 176 w 180"/>
                  <a:gd name="T33" fmla="*/ 363 h 363"/>
                  <a:gd name="T34" fmla="*/ 176 w 180"/>
                  <a:gd name="T35" fmla="*/ 363 h 363"/>
                  <a:gd name="T36" fmla="*/ 172 w 180"/>
                  <a:gd name="T37" fmla="*/ 359 h 363"/>
                  <a:gd name="T38" fmla="*/ 168 w 180"/>
                  <a:gd name="T39" fmla="*/ 353 h 363"/>
                  <a:gd name="T40" fmla="*/ 161 w 180"/>
                  <a:gd name="T41" fmla="*/ 343 h 363"/>
                  <a:gd name="T42" fmla="*/ 157 w 180"/>
                  <a:gd name="T43" fmla="*/ 332 h 363"/>
                  <a:gd name="T44" fmla="*/ 150 w 180"/>
                  <a:gd name="T45" fmla="*/ 321 h 363"/>
                  <a:gd name="T46" fmla="*/ 150 w 180"/>
                  <a:gd name="T47" fmla="*/ 321 h 363"/>
                  <a:gd name="T48" fmla="*/ 131 w 180"/>
                  <a:gd name="T49" fmla="*/ 282 h 363"/>
                  <a:gd name="T50" fmla="*/ 112 w 180"/>
                  <a:gd name="T51" fmla="*/ 242 h 363"/>
                  <a:gd name="T52" fmla="*/ 72 w 180"/>
                  <a:gd name="T53" fmla="*/ 164 h 363"/>
                  <a:gd name="T54" fmla="*/ 53 w 180"/>
                  <a:gd name="T55" fmla="*/ 124 h 363"/>
                  <a:gd name="T56" fmla="*/ 34 w 180"/>
                  <a:gd name="T57" fmla="*/ 85 h 363"/>
                  <a:gd name="T58" fmla="*/ 16 w 180"/>
                  <a:gd name="T59" fmla="*/ 46 h 363"/>
                  <a:gd name="T60" fmla="*/ 0 w 180"/>
                  <a:gd name="T61" fmla="*/ 5 h 363"/>
                  <a:gd name="T62" fmla="*/ 0 w 180"/>
                  <a:gd name="T63" fmla="*/ 5 h 363"/>
                  <a:gd name="T64" fmla="*/ 0 w 180"/>
                  <a:gd name="T65" fmla="*/ 1 h 363"/>
                  <a:gd name="T66" fmla="*/ 1 w 180"/>
                  <a:gd name="T67" fmla="*/ 0 h 363"/>
                  <a:gd name="T68" fmla="*/ 2 w 180"/>
                  <a:gd name="T69" fmla="*/ 0 h 363"/>
                  <a:gd name="T70" fmla="*/ 5 w 180"/>
                  <a:gd name="T71" fmla="*/ 0 h 363"/>
                  <a:gd name="T72" fmla="*/ 8 w 180"/>
                  <a:gd name="T73" fmla="*/ 4 h 363"/>
                  <a:gd name="T74" fmla="*/ 11 w 180"/>
                  <a:gd name="T75" fmla="*/ 8 h 3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0" h="363">
                    <a:moveTo>
                      <a:pt x="11" y="8"/>
                    </a:moveTo>
                    <a:lnTo>
                      <a:pt x="11" y="8"/>
                    </a:lnTo>
                    <a:lnTo>
                      <a:pt x="27" y="50"/>
                    </a:lnTo>
                    <a:lnTo>
                      <a:pt x="46" y="92"/>
                    </a:lnTo>
                    <a:lnTo>
                      <a:pt x="66" y="134"/>
                    </a:lnTo>
                    <a:lnTo>
                      <a:pt x="86" y="175"/>
                    </a:lnTo>
                    <a:lnTo>
                      <a:pt x="128" y="256"/>
                    </a:lnTo>
                    <a:lnTo>
                      <a:pt x="149" y="298"/>
                    </a:lnTo>
                    <a:lnTo>
                      <a:pt x="168" y="340"/>
                    </a:lnTo>
                    <a:lnTo>
                      <a:pt x="169" y="343"/>
                    </a:lnTo>
                    <a:lnTo>
                      <a:pt x="172" y="345"/>
                    </a:lnTo>
                    <a:lnTo>
                      <a:pt x="177" y="351"/>
                    </a:lnTo>
                    <a:lnTo>
                      <a:pt x="179" y="355"/>
                    </a:lnTo>
                    <a:lnTo>
                      <a:pt x="180" y="357"/>
                    </a:lnTo>
                    <a:lnTo>
                      <a:pt x="179" y="360"/>
                    </a:lnTo>
                    <a:lnTo>
                      <a:pt x="176" y="363"/>
                    </a:lnTo>
                    <a:lnTo>
                      <a:pt x="172" y="359"/>
                    </a:lnTo>
                    <a:lnTo>
                      <a:pt x="168" y="353"/>
                    </a:lnTo>
                    <a:lnTo>
                      <a:pt x="161" y="343"/>
                    </a:lnTo>
                    <a:lnTo>
                      <a:pt x="157" y="332"/>
                    </a:lnTo>
                    <a:lnTo>
                      <a:pt x="150" y="321"/>
                    </a:lnTo>
                    <a:lnTo>
                      <a:pt x="131" y="282"/>
                    </a:lnTo>
                    <a:lnTo>
                      <a:pt x="112" y="242"/>
                    </a:lnTo>
                    <a:lnTo>
                      <a:pt x="72" y="164"/>
                    </a:lnTo>
                    <a:lnTo>
                      <a:pt x="53" y="124"/>
                    </a:lnTo>
                    <a:lnTo>
                      <a:pt x="34" y="85"/>
                    </a:lnTo>
                    <a:lnTo>
                      <a:pt x="16" y="46"/>
                    </a:lnTo>
                    <a:lnTo>
                      <a:pt x="0" y="5"/>
                    </a:lnTo>
                    <a:lnTo>
                      <a:pt x="0" y="1"/>
                    </a:lnTo>
                    <a:lnTo>
                      <a:pt x="1" y="0"/>
                    </a:lnTo>
                    <a:lnTo>
                      <a:pt x="2" y="0"/>
                    </a:lnTo>
                    <a:lnTo>
                      <a:pt x="5" y="0"/>
                    </a:lnTo>
                    <a:lnTo>
                      <a:pt x="8" y="4"/>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22" name="Freeform 114"/>
              <p:cNvSpPr>
                <a:spLocks/>
              </p:cNvSpPr>
              <p:nvPr/>
            </p:nvSpPr>
            <p:spPr bwMode="auto">
              <a:xfrm>
                <a:off x="4046" y="2595"/>
                <a:ext cx="180" cy="363"/>
              </a:xfrm>
              <a:custGeom>
                <a:avLst/>
                <a:gdLst>
                  <a:gd name="T0" fmla="*/ 11 w 180"/>
                  <a:gd name="T1" fmla="*/ 8 h 363"/>
                  <a:gd name="T2" fmla="*/ 11 w 180"/>
                  <a:gd name="T3" fmla="*/ 8 h 363"/>
                  <a:gd name="T4" fmla="*/ 27 w 180"/>
                  <a:gd name="T5" fmla="*/ 50 h 363"/>
                  <a:gd name="T6" fmla="*/ 46 w 180"/>
                  <a:gd name="T7" fmla="*/ 92 h 363"/>
                  <a:gd name="T8" fmla="*/ 66 w 180"/>
                  <a:gd name="T9" fmla="*/ 134 h 363"/>
                  <a:gd name="T10" fmla="*/ 86 w 180"/>
                  <a:gd name="T11" fmla="*/ 175 h 363"/>
                  <a:gd name="T12" fmla="*/ 128 w 180"/>
                  <a:gd name="T13" fmla="*/ 256 h 363"/>
                  <a:gd name="T14" fmla="*/ 149 w 180"/>
                  <a:gd name="T15" fmla="*/ 298 h 363"/>
                  <a:gd name="T16" fmla="*/ 168 w 180"/>
                  <a:gd name="T17" fmla="*/ 340 h 363"/>
                  <a:gd name="T18" fmla="*/ 168 w 180"/>
                  <a:gd name="T19" fmla="*/ 340 h 363"/>
                  <a:gd name="T20" fmla="*/ 169 w 180"/>
                  <a:gd name="T21" fmla="*/ 343 h 363"/>
                  <a:gd name="T22" fmla="*/ 172 w 180"/>
                  <a:gd name="T23" fmla="*/ 345 h 363"/>
                  <a:gd name="T24" fmla="*/ 177 w 180"/>
                  <a:gd name="T25" fmla="*/ 351 h 363"/>
                  <a:gd name="T26" fmla="*/ 179 w 180"/>
                  <a:gd name="T27" fmla="*/ 355 h 363"/>
                  <a:gd name="T28" fmla="*/ 180 w 180"/>
                  <a:gd name="T29" fmla="*/ 357 h 363"/>
                  <a:gd name="T30" fmla="*/ 179 w 180"/>
                  <a:gd name="T31" fmla="*/ 360 h 363"/>
                  <a:gd name="T32" fmla="*/ 176 w 180"/>
                  <a:gd name="T33" fmla="*/ 363 h 363"/>
                  <a:gd name="T34" fmla="*/ 176 w 180"/>
                  <a:gd name="T35" fmla="*/ 363 h 363"/>
                  <a:gd name="T36" fmla="*/ 172 w 180"/>
                  <a:gd name="T37" fmla="*/ 359 h 363"/>
                  <a:gd name="T38" fmla="*/ 168 w 180"/>
                  <a:gd name="T39" fmla="*/ 353 h 363"/>
                  <a:gd name="T40" fmla="*/ 161 w 180"/>
                  <a:gd name="T41" fmla="*/ 343 h 363"/>
                  <a:gd name="T42" fmla="*/ 157 w 180"/>
                  <a:gd name="T43" fmla="*/ 332 h 363"/>
                  <a:gd name="T44" fmla="*/ 150 w 180"/>
                  <a:gd name="T45" fmla="*/ 321 h 363"/>
                  <a:gd name="T46" fmla="*/ 150 w 180"/>
                  <a:gd name="T47" fmla="*/ 321 h 363"/>
                  <a:gd name="T48" fmla="*/ 131 w 180"/>
                  <a:gd name="T49" fmla="*/ 282 h 363"/>
                  <a:gd name="T50" fmla="*/ 112 w 180"/>
                  <a:gd name="T51" fmla="*/ 242 h 363"/>
                  <a:gd name="T52" fmla="*/ 72 w 180"/>
                  <a:gd name="T53" fmla="*/ 164 h 363"/>
                  <a:gd name="T54" fmla="*/ 53 w 180"/>
                  <a:gd name="T55" fmla="*/ 124 h 363"/>
                  <a:gd name="T56" fmla="*/ 34 w 180"/>
                  <a:gd name="T57" fmla="*/ 85 h 363"/>
                  <a:gd name="T58" fmla="*/ 16 w 180"/>
                  <a:gd name="T59" fmla="*/ 46 h 363"/>
                  <a:gd name="T60" fmla="*/ 0 w 180"/>
                  <a:gd name="T61" fmla="*/ 5 h 363"/>
                  <a:gd name="T62" fmla="*/ 0 w 180"/>
                  <a:gd name="T63" fmla="*/ 5 h 363"/>
                  <a:gd name="T64" fmla="*/ 0 w 180"/>
                  <a:gd name="T65" fmla="*/ 1 h 363"/>
                  <a:gd name="T66" fmla="*/ 1 w 180"/>
                  <a:gd name="T67" fmla="*/ 0 h 363"/>
                  <a:gd name="T68" fmla="*/ 2 w 180"/>
                  <a:gd name="T69" fmla="*/ 0 h 363"/>
                  <a:gd name="T70" fmla="*/ 5 w 180"/>
                  <a:gd name="T71" fmla="*/ 0 h 363"/>
                  <a:gd name="T72" fmla="*/ 8 w 180"/>
                  <a:gd name="T73" fmla="*/ 4 h 363"/>
                  <a:gd name="T74" fmla="*/ 11 w 180"/>
                  <a:gd name="T75" fmla="*/ 8 h 3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0" h="363">
                    <a:moveTo>
                      <a:pt x="11" y="8"/>
                    </a:moveTo>
                    <a:lnTo>
                      <a:pt x="11" y="8"/>
                    </a:lnTo>
                    <a:lnTo>
                      <a:pt x="27" y="50"/>
                    </a:lnTo>
                    <a:lnTo>
                      <a:pt x="46" y="92"/>
                    </a:lnTo>
                    <a:lnTo>
                      <a:pt x="66" y="134"/>
                    </a:lnTo>
                    <a:lnTo>
                      <a:pt x="86" y="175"/>
                    </a:lnTo>
                    <a:lnTo>
                      <a:pt x="128" y="256"/>
                    </a:lnTo>
                    <a:lnTo>
                      <a:pt x="149" y="298"/>
                    </a:lnTo>
                    <a:lnTo>
                      <a:pt x="168" y="340"/>
                    </a:lnTo>
                    <a:lnTo>
                      <a:pt x="169" y="343"/>
                    </a:lnTo>
                    <a:lnTo>
                      <a:pt x="172" y="345"/>
                    </a:lnTo>
                    <a:lnTo>
                      <a:pt x="177" y="351"/>
                    </a:lnTo>
                    <a:lnTo>
                      <a:pt x="179" y="355"/>
                    </a:lnTo>
                    <a:lnTo>
                      <a:pt x="180" y="357"/>
                    </a:lnTo>
                    <a:lnTo>
                      <a:pt x="179" y="360"/>
                    </a:lnTo>
                    <a:lnTo>
                      <a:pt x="176" y="363"/>
                    </a:lnTo>
                    <a:lnTo>
                      <a:pt x="172" y="359"/>
                    </a:lnTo>
                    <a:lnTo>
                      <a:pt x="168" y="353"/>
                    </a:lnTo>
                    <a:lnTo>
                      <a:pt x="161" y="343"/>
                    </a:lnTo>
                    <a:lnTo>
                      <a:pt x="157" y="332"/>
                    </a:lnTo>
                    <a:lnTo>
                      <a:pt x="150" y="321"/>
                    </a:lnTo>
                    <a:lnTo>
                      <a:pt x="131" y="282"/>
                    </a:lnTo>
                    <a:lnTo>
                      <a:pt x="112" y="242"/>
                    </a:lnTo>
                    <a:lnTo>
                      <a:pt x="72" y="164"/>
                    </a:lnTo>
                    <a:lnTo>
                      <a:pt x="53" y="124"/>
                    </a:lnTo>
                    <a:lnTo>
                      <a:pt x="34" y="85"/>
                    </a:lnTo>
                    <a:lnTo>
                      <a:pt x="16" y="46"/>
                    </a:lnTo>
                    <a:lnTo>
                      <a:pt x="0" y="5"/>
                    </a:lnTo>
                    <a:lnTo>
                      <a:pt x="0" y="1"/>
                    </a:lnTo>
                    <a:lnTo>
                      <a:pt x="1" y="0"/>
                    </a:lnTo>
                    <a:lnTo>
                      <a:pt x="2" y="0"/>
                    </a:lnTo>
                    <a:lnTo>
                      <a:pt x="5" y="0"/>
                    </a:lnTo>
                    <a:lnTo>
                      <a:pt x="8" y="4"/>
                    </a:lnTo>
                    <a:lnTo>
                      <a:pt x="11"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23" name="Freeform 115"/>
              <p:cNvSpPr>
                <a:spLocks/>
              </p:cNvSpPr>
              <p:nvPr/>
            </p:nvSpPr>
            <p:spPr bwMode="auto">
              <a:xfrm>
                <a:off x="3199" y="2607"/>
                <a:ext cx="220" cy="278"/>
              </a:xfrm>
              <a:custGeom>
                <a:avLst/>
                <a:gdLst>
                  <a:gd name="T0" fmla="*/ 174 w 220"/>
                  <a:gd name="T1" fmla="*/ 49 h 278"/>
                  <a:gd name="T2" fmla="*/ 206 w 220"/>
                  <a:gd name="T3" fmla="*/ 80 h 278"/>
                  <a:gd name="T4" fmla="*/ 217 w 220"/>
                  <a:gd name="T5" fmla="*/ 108 h 278"/>
                  <a:gd name="T6" fmla="*/ 220 w 220"/>
                  <a:gd name="T7" fmla="*/ 129 h 278"/>
                  <a:gd name="T8" fmla="*/ 211 w 220"/>
                  <a:gd name="T9" fmla="*/ 163 h 278"/>
                  <a:gd name="T10" fmla="*/ 190 w 220"/>
                  <a:gd name="T11" fmla="*/ 213 h 278"/>
                  <a:gd name="T12" fmla="*/ 184 w 220"/>
                  <a:gd name="T13" fmla="*/ 240 h 278"/>
                  <a:gd name="T14" fmla="*/ 184 w 220"/>
                  <a:gd name="T15" fmla="*/ 253 h 278"/>
                  <a:gd name="T16" fmla="*/ 186 w 220"/>
                  <a:gd name="T17" fmla="*/ 272 h 278"/>
                  <a:gd name="T18" fmla="*/ 176 w 220"/>
                  <a:gd name="T19" fmla="*/ 278 h 278"/>
                  <a:gd name="T20" fmla="*/ 164 w 220"/>
                  <a:gd name="T21" fmla="*/ 276 h 278"/>
                  <a:gd name="T22" fmla="*/ 142 w 220"/>
                  <a:gd name="T23" fmla="*/ 263 h 278"/>
                  <a:gd name="T24" fmla="*/ 129 w 220"/>
                  <a:gd name="T25" fmla="*/ 247 h 278"/>
                  <a:gd name="T26" fmla="*/ 111 w 220"/>
                  <a:gd name="T27" fmla="*/ 230 h 278"/>
                  <a:gd name="T28" fmla="*/ 88 w 220"/>
                  <a:gd name="T29" fmla="*/ 224 h 278"/>
                  <a:gd name="T30" fmla="*/ 72 w 220"/>
                  <a:gd name="T31" fmla="*/ 224 h 278"/>
                  <a:gd name="T32" fmla="*/ 37 w 220"/>
                  <a:gd name="T33" fmla="*/ 226 h 278"/>
                  <a:gd name="T34" fmla="*/ 12 w 220"/>
                  <a:gd name="T35" fmla="*/ 219 h 278"/>
                  <a:gd name="T36" fmla="*/ 11 w 220"/>
                  <a:gd name="T37" fmla="*/ 215 h 278"/>
                  <a:gd name="T38" fmla="*/ 26 w 220"/>
                  <a:gd name="T39" fmla="*/ 201 h 278"/>
                  <a:gd name="T40" fmla="*/ 49 w 220"/>
                  <a:gd name="T41" fmla="*/ 192 h 278"/>
                  <a:gd name="T42" fmla="*/ 75 w 220"/>
                  <a:gd name="T43" fmla="*/ 192 h 278"/>
                  <a:gd name="T44" fmla="*/ 80 w 220"/>
                  <a:gd name="T45" fmla="*/ 191 h 278"/>
                  <a:gd name="T46" fmla="*/ 84 w 220"/>
                  <a:gd name="T47" fmla="*/ 183 h 278"/>
                  <a:gd name="T48" fmla="*/ 90 w 220"/>
                  <a:gd name="T49" fmla="*/ 161 h 278"/>
                  <a:gd name="T50" fmla="*/ 91 w 220"/>
                  <a:gd name="T51" fmla="*/ 152 h 278"/>
                  <a:gd name="T52" fmla="*/ 69 w 220"/>
                  <a:gd name="T53" fmla="*/ 115 h 278"/>
                  <a:gd name="T54" fmla="*/ 37 w 220"/>
                  <a:gd name="T55" fmla="*/ 88 h 278"/>
                  <a:gd name="T56" fmla="*/ 12 w 220"/>
                  <a:gd name="T57" fmla="*/ 76 h 278"/>
                  <a:gd name="T58" fmla="*/ 0 w 220"/>
                  <a:gd name="T59" fmla="*/ 61 h 278"/>
                  <a:gd name="T60" fmla="*/ 3 w 220"/>
                  <a:gd name="T61" fmla="*/ 54 h 278"/>
                  <a:gd name="T62" fmla="*/ 16 w 220"/>
                  <a:gd name="T63" fmla="*/ 53 h 278"/>
                  <a:gd name="T64" fmla="*/ 48 w 220"/>
                  <a:gd name="T65" fmla="*/ 62 h 278"/>
                  <a:gd name="T66" fmla="*/ 83 w 220"/>
                  <a:gd name="T67" fmla="*/ 88 h 278"/>
                  <a:gd name="T68" fmla="*/ 90 w 220"/>
                  <a:gd name="T69" fmla="*/ 75 h 278"/>
                  <a:gd name="T70" fmla="*/ 72 w 220"/>
                  <a:gd name="T71" fmla="*/ 60 h 278"/>
                  <a:gd name="T72" fmla="*/ 33 w 220"/>
                  <a:gd name="T73" fmla="*/ 35 h 278"/>
                  <a:gd name="T74" fmla="*/ 22 w 220"/>
                  <a:gd name="T75" fmla="*/ 14 h 278"/>
                  <a:gd name="T76" fmla="*/ 25 w 220"/>
                  <a:gd name="T77" fmla="*/ 7 h 278"/>
                  <a:gd name="T78" fmla="*/ 52 w 220"/>
                  <a:gd name="T79" fmla="*/ 12 h 278"/>
                  <a:gd name="T80" fmla="*/ 85 w 220"/>
                  <a:gd name="T81" fmla="*/ 35 h 278"/>
                  <a:gd name="T82" fmla="*/ 114 w 220"/>
                  <a:gd name="T83" fmla="*/ 65 h 278"/>
                  <a:gd name="T84" fmla="*/ 125 w 220"/>
                  <a:gd name="T85" fmla="*/ 62 h 278"/>
                  <a:gd name="T86" fmla="*/ 125 w 220"/>
                  <a:gd name="T87" fmla="*/ 54 h 278"/>
                  <a:gd name="T88" fmla="*/ 103 w 220"/>
                  <a:gd name="T89" fmla="*/ 31 h 278"/>
                  <a:gd name="T90" fmla="*/ 92 w 220"/>
                  <a:gd name="T91" fmla="*/ 22 h 278"/>
                  <a:gd name="T92" fmla="*/ 88 w 220"/>
                  <a:gd name="T93" fmla="*/ 15 h 278"/>
                  <a:gd name="T94" fmla="*/ 95 w 220"/>
                  <a:gd name="T95" fmla="*/ 10 h 278"/>
                  <a:gd name="T96" fmla="*/ 107 w 220"/>
                  <a:gd name="T97" fmla="*/ 10 h 278"/>
                  <a:gd name="T98" fmla="*/ 119 w 220"/>
                  <a:gd name="T99" fmla="*/ 19 h 278"/>
                  <a:gd name="T100" fmla="*/ 142 w 220"/>
                  <a:gd name="T101" fmla="*/ 57 h 278"/>
                  <a:gd name="T102" fmla="*/ 149 w 220"/>
                  <a:gd name="T103" fmla="*/ 56 h 278"/>
                  <a:gd name="T104" fmla="*/ 153 w 220"/>
                  <a:gd name="T105" fmla="*/ 47 h 278"/>
                  <a:gd name="T106" fmla="*/ 145 w 220"/>
                  <a:gd name="T107" fmla="*/ 28 h 278"/>
                  <a:gd name="T108" fmla="*/ 144 w 220"/>
                  <a:gd name="T109" fmla="*/ 20 h 278"/>
                  <a:gd name="T110" fmla="*/ 149 w 220"/>
                  <a:gd name="T111" fmla="*/ 4 h 278"/>
                  <a:gd name="T112" fmla="*/ 159 w 220"/>
                  <a:gd name="T113" fmla="*/ 3 h 278"/>
                  <a:gd name="T114" fmla="*/ 164 w 220"/>
                  <a:gd name="T115" fmla="*/ 19 h 278"/>
                  <a:gd name="T116" fmla="*/ 168 w 220"/>
                  <a:gd name="T117" fmla="*/ 41 h 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0" h="278">
                    <a:moveTo>
                      <a:pt x="168" y="41"/>
                    </a:moveTo>
                    <a:lnTo>
                      <a:pt x="168" y="41"/>
                    </a:lnTo>
                    <a:lnTo>
                      <a:pt x="174" y="49"/>
                    </a:lnTo>
                    <a:lnTo>
                      <a:pt x="182" y="57"/>
                    </a:lnTo>
                    <a:lnTo>
                      <a:pt x="198" y="72"/>
                    </a:lnTo>
                    <a:lnTo>
                      <a:pt x="206" y="80"/>
                    </a:lnTo>
                    <a:lnTo>
                      <a:pt x="211" y="88"/>
                    </a:lnTo>
                    <a:lnTo>
                      <a:pt x="216" y="98"/>
                    </a:lnTo>
                    <a:lnTo>
                      <a:pt x="217" y="108"/>
                    </a:lnTo>
                    <a:lnTo>
                      <a:pt x="220" y="119"/>
                    </a:lnTo>
                    <a:lnTo>
                      <a:pt x="220" y="129"/>
                    </a:lnTo>
                    <a:lnTo>
                      <a:pt x="220" y="137"/>
                    </a:lnTo>
                    <a:lnTo>
                      <a:pt x="217" y="146"/>
                    </a:lnTo>
                    <a:lnTo>
                      <a:pt x="211" y="163"/>
                    </a:lnTo>
                    <a:lnTo>
                      <a:pt x="205" y="179"/>
                    </a:lnTo>
                    <a:lnTo>
                      <a:pt x="197" y="195"/>
                    </a:lnTo>
                    <a:lnTo>
                      <a:pt x="190" y="213"/>
                    </a:lnTo>
                    <a:lnTo>
                      <a:pt x="187" y="221"/>
                    </a:lnTo>
                    <a:lnTo>
                      <a:pt x="184" y="230"/>
                    </a:lnTo>
                    <a:lnTo>
                      <a:pt x="184" y="240"/>
                    </a:lnTo>
                    <a:lnTo>
                      <a:pt x="184" y="249"/>
                    </a:lnTo>
                    <a:lnTo>
                      <a:pt x="184" y="253"/>
                    </a:lnTo>
                    <a:lnTo>
                      <a:pt x="184" y="259"/>
                    </a:lnTo>
                    <a:lnTo>
                      <a:pt x="186" y="268"/>
                    </a:lnTo>
                    <a:lnTo>
                      <a:pt x="186" y="272"/>
                    </a:lnTo>
                    <a:lnTo>
                      <a:pt x="184" y="275"/>
                    </a:lnTo>
                    <a:lnTo>
                      <a:pt x="182" y="278"/>
                    </a:lnTo>
                    <a:lnTo>
                      <a:pt x="176" y="278"/>
                    </a:lnTo>
                    <a:lnTo>
                      <a:pt x="169" y="278"/>
                    </a:lnTo>
                    <a:lnTo>
                      <a:pt x="164" y="276"/>
                    </a:lnTo>
                    <a:lnTo>
                      <a:pt x="159" y="275"/>
                    </a:lnTo>
                    <a:lnTo>
                      <a:pt x="153" y="271"/>
                    </a:lnTo>
                    <a:lnTo>
                      <a:pt x="142" y="263"/>
                    </a:lnTo>
                    <a:lnTo>
                      <a:pt x="134" y="253"/>
                    </a:lnTo>
                    <a:lnTo>
                      <a:pt x="129" y="247"/>
                    </a:lnTo>
                    <a:lnTo>
                      <a:pt x="123" y="241"/>
                    </a:lnTo>
                    <a:lnTo>
                      <a:pt x="118" y="236"/>
                    </a:lnTo>
                    <a:lnTo>
                      <a:pt x="111" y="230"/>
                    </a:lnTo>
                    <a:lnTo>
                      <a:pt x="104" y="228"/>
                    </a:lnTo>
                    <a:lnTo>
                      <a:pt x="96" y="225"/>
                    </a:lnTo>
                    <a:lnTo>
                      <a:pt x="88" y="224"/>
                    </a:lnTo>
                    <a:lnTo>
                      <a:pt x="80" y="224"/>
                    </a:lnTo>
                    <a:lnTo>
                      <a:pt x="72" y="224"/>
                    </a:lnTo>
                    <a:lnTo>
                      <a:pt x="62" y="224"/>
                    </a:lnTo>
                    <a:lnTo>
                      <a:pt x="45" y="226"/>
                    </a:lnTo>
                    <a:lnTo>
                      <a:pt x="37" y="226"/>
                    </a:lnTo>
                    <a:lnTo>
                      <a:pt x="29" y="225"/>
                    </a:lnTo>
                    <a:lnTo>
                      <a:pt x="20" y="224"/>
                    </a:lnTo>
                    <a:lnTo>
                      <a:pt x="12" y="219"/>
                    </a:lnTo>
                    <a:lnTo>
                      <a:pt x="12" y="217"/>
                    </a:lnTo>
                    <a:lnTo>
                      <a:pt x="11" y="215"/>
                    </a:lnTo>
                    <a:lnTo>
                      <a:pt x="12" y="210"/>
                    </a:lnTo>
                    <a:lnTo>
                      <a:pt x="26" y="201"/>
                    </a:lnTo>
                    <a:lnTo>
                      <a:pt x="34" y="198"/>
                    </a:lnTo>
                    <a:lnTo>
                      <a:pt x="41" y="195"/>
                    </a:lnTo>
                    <a:lnTo>
                      <a:pt x="49" y="192"/>
                    </a:lnTo>
                    <a:lnTo>
                      <a:pt x="57" y="191"/>
                    </a:lnTo>
                    <a:lnTo>
                      <a:pt x="66" y="191"/>
                    </a:lnTo>
                    <a:lnTo>
                      <a:pt x="75" y="192"/>
                    </a:lnTo>
                    <a:lnTo>
                      <a:pt x="77" y="192"/>
                    </a:lnTo>
                    <a:lnTo>
                      <a:pt x="80" y="191"/>
                    </a:lnTo>
                    <a:lnTo>
                      <a:pt x="85" y="187"/>
                    </a:lnTo>
                    <a:lnTo>
                      <a:pt x="84" y="183"/>
                    </a:lnTo>
                    <a:lnTo>
                      <a:pt x="84" y="179"/>
                    </a:lnTo>
                    <a:lnTo>
                      <a:pt x="87" y="169"/>
                    </a:lnTo>
                    <a:lnTo>
                      <a:pt x="90" y="161"/>
                    </a:lnTo>
                    <a:lnTo>
                      <a:pt x="91" y="156"/>
                    </a:lnTo>
                    <a:lnTo>
                      <a:pt x="91" y="152"/>
                    </a:lnTo>
                    <a:lnTo>
                      <a:pt x="85" y="140"/>
                    </a:lnTo>
                    <a:lnTo>
                      <a:pt x="79" y="127"/>
                    </a:lnTo>
                    <a:lnTo>
                      <a:pt x="69" y="115"/>
                    </a:lnTo>
                    <a:lnTo>
                      <a:pt x="60" y="106"/>
                    </a:lnTo>
                    <a:lnTo>
                      <a:pt x="49" y="96"/>
                    </a:lnTo>
                    <a:lnTo>
                      <a:pt x="37" y="88"/>
                    </a:lnTo>
                    <a:lnTo>
                      <a:pt x="25" y="81"/>
                    </a:lnTo>
                    <a:lnTo>
                      <a:pt x="12" y="76"/>
                    </a:lnTo>
                    <a:lnTo>
                      <a:pt x="7" y="73"/>
                    </a:lnTo>
                    <a:lnTo>
                      <a:pt x="4" y="69"/>
                    </a:lnTo>
                    <a:lnTo>
                      <a:pt x="0" y="61"/>
                    </a:lnTo>
                    <a:lnTo>
                      <a:pt x="1" y="56"/>
                    </a:lnTo>
                    <a:lnTo>
                      <a:pt x="3" y="54"/>
                    </a:lnTo>
                    <a:lnTo>
                      <a:pt x="6" y="53"/>
                    </a:lnTo>
                    <a:lnTo>
                      <a:pt x="16" y="53"/>
                    </a:lnTo>
                    <a:lnTo>
                      <a:pt x="27" y="54"/>
                    </a:lnTo>
                    <a:lnTo>
                      <a:pt x="38" y="58"/>
                    </a:lnTo>
                    <a:lnTo>
                      <a:pt x="48" y="62"/>
                    </a:lnTo>
                    <a:lnTo>
                      <a:pt x="65" y="75"/>
                    </a:lnTo>
                    <a:lnTo>
                      <a:pt x="83" y="88"/>
                    </a:lnTo>
                    <a:lnTo>
                      <a:pt x="87" y="85"/>
                    </a:lnTo>
                    <a:lnTo>
                      <a:pt x="91" y="83"/>
                    </a:lnTo>
                    <a:lnTo>
                      <a:pt x="90" y="75"/>
                    </a:lnTo>
                    <a:lnTo>
                      <a:pt x="81" y="66"/>
                    </a:lnTo>
                    <a:lnTo>
                      <a:pt x="72" y="60"/>
                    </a:lnTo>
                    <a:lnTo>
                      <a:pt x="52" y="47"/>
                    </a:lnTo>
                    <a:lnTo>
                      <a:pt x="42" y="42"/>
                    </a:lnTo>
                    <a:lnTo>
                      <a:pt x="33" y="35"/>
                    </a:lnTo>
                    <a:lnTo>
                      <a:pt x="26" y="26"/>
                    </a:lnTo>
                    <a:lnTo>
                      <a:pt x="25" y="20"/>
                    </a:lnTo>
                    <a:lnTo>
                      <a:pt x="22" y="14"/>
                    </a:lnTo>
                    <a:lnTo>
                      <a:pt x="22" y="10"/>
                    </a:lnTo>
                    <a:lnTo>
                      <a:pt x="25" y="7"/>
                    </a:lnTo>
                    <a:lnTo>
                      <a:pt x="38" y="8"/>
                    </a:lnTo>
                    <a:lnTo>
                      <a:pt x="52" y="12"/>
                    </a:lnTo>
                    <a:lnTo>
                      <a:pt x="64" y="19"/>
                    </a:lnTo>
                    <a:lnTo>
                      <a:pt x="75" y="26"/>
                    </a:lnTo>
                    <a:lnTo>
                      <a:pt x="85" y="35"/>
                    </a:lnTo>
                    <a:lnTo>
                      <a:pt x="95" y="45"/>
                    </a:lnTo>
                    <a:lnTo>
                      <a:pt x="114" y="65"/>
                    </a:lnTo>
                    <a:lnTo>
                      <a:pt x="118" y="65"/>
                    </a:lnTo>
                    <a:lnTo>
                      <a:pt x="122" y="64"/>
                    </a:lnTo>
                    <a:lnTo>
                      <a:pt x="125" y="62"/>
                    </a:lnTo>
                    <a:lnTo>
                      <a:pt x="126" y="60"/>
                    </a:lnTo>
                    <a:lnTo>
                      <a:pt x="125" y="54"/>
                    </a:lnTo>
                    <a:lnTo>
                      <a:pt x="123" y="50"/>
                    </a:lnTo>
                    <a:lnTo>
                      <a:pt x="117" y="43"/>
                    </a:lnTo>
                    <a:lnTo>
                      <a:pt x="103" y="31"/>
                    </a:lnTo>
                    <a:lnTo>
                      <a:pt x="98" y="27"/>
                    </a:lnTo>
                    <a:lnTo>
                      <a:pt x="92" y="22"/>
                    </a:lnTo>
                    <a:lnTo>
                      <a:pt x="90" y="20"/>
                    </a:lnTo>
                    <a:lnTo>
                      <a:pt x="88" y="18"/>
                    </a:lnTo>
                    <a:lnTo>
                      <a:pt x="88" y="15"/>
                    </a:lnTo>
                    <a:lnTo>
                      <a:pt x="91" y="11"/>
                    </a:lnTo>
                    <a:lnTo>
                      <a:pt x="95" y="10"/>
                    </a:lnTo>
                    <a:lnTo>
                      <a:pt x="99" y="8"/>
                    </a:lnTo>
                    <a:lnTo>
                      <a:pt x="103" y="8"/>
                    </a:lnTo>
                    <a:lnTo>
                      <a:pt x="107" y="10"/>
                    </a:lnTo>
                    <a:lnTo>
                      <a:pt x="114" y="14"/>
                    </a:lnTo>
                    <a:lnTo>
                      <a:pt x="119" y="19"/>
                    </a:lnTo>
                    <a:lnTo>
                      <a:pt x="127" y="31"/>
                    </a:lnTo>
                    <a:lnTo>
                      <a:pt x="136" y="45"/>
                    </a:lnTo>
                    <a:lnTo>
                      <a:pt x="142" y="57"/>
                    </a:lnTo>
                    <a:lnTo>
                      <a:pt x="146" y="57"/>
                    </a:lnTo>
                    <a:lnTo>
                      <a:pt x="149" y="56"/>
                    </a:lnTo>
                    <a:lnTo>
                      <a:pt x="153" y="52"/>
                    </a:lnTo>
                    <a:lnTo>
                      <a:pt x="153" y="47"/>
                    </a:lnTo>
                    <a:lnTo>
                      <a:pt x="152" y="43"/>
                    </a:lnTo>
                    <a:lnTo>
                      <a:pt x="148" y="37"/>
                    </a:lnTo>
                    <a:lnTo>
                      <a:pt x="145" y="28"/>
                    </a:lnTo>
                    <a:lnTo>
                      <a:pt x="144" y="24"/>
                    </a:lnTo>
                    <a:lnTo>
                      <a:pt x="144" y="20"/>
                    </a:lnTo>
                    <a:lnTo>
                      <a:pt x="144" y="15"/>
                    </a:lnTo>
                    <a:lnTo>
                      <a:pt x="146" y="8"/>
                    </a:lnTo>
                    <a:lnTo>
                      <a:pt x="149" y="4"/>
                    </a:lnTo>
                    <a:lnTo>
                      <a:pt x="155" y="0"/>
                    </a:lnTo>
                    <a:lnTo>
                      <a:pt x="159" y="3"/>
                    </a:lnTo>
                    <a:lnTo>
                      <a:pt x="161" y="7"/>
                    </a:lnTo>
                    <a:lnTo>
                      <a:pt x="163" y="12"/>
                    </a:lnTo>
                    <a:lnTo>
                      <a:pt x="164" y="19"/>
                    </a:lnTo>
                    <a:lnTo>
                      <a:pt x="164" y="30"/>
                    </a:lnTo>
                    <a:lnTo>
                      <a:pt x="165" y="37"/>
                    </a:lnTo>
                    <a:lnTo>
                      <a:pt x="168" y="41"/>
                    </a:lnTo>
                    <a:close/>
                  </a:path>
                </a:pathLst>
              </a:custGeom>
              <a:solidFill>
                <a:srgbClr val="FDC5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24" name="Freeform 116"/>
              <p:cNvSpPr>
                <a:spLocks/>
              </p:cNvSpPr>
              <p:nvPr/>
            </p:nvSpPr>
            <p:spPr bwMode="auto">
              <a:xfrm>
                <a:off x="3199" y="2607"/>
                <a:ext cx="220" cy="278"/>
              </a:xfrm>
              <a:custGeom>
                <a:avLst/>
                <a:gdLst>
                  <a:gd name="T0" fmla="*/ 174 w 220"/>
                  <a:gd name="T1" fmla="*/ 49 h 278"/>
                  <a:gd name="T2" fmla="*/ 206 w 220"/>
                  <a:gd name="T3" fmla="*/ 80 h 278"/>
                  <a:gd name="T4" fmla="*/ 217 w 220"/>
                  <a:gd name="T5" fmla="*/ 108 h 278"/>
                  <a:gd name="T6" fmla="*/ 220 w 220"/>
                  <a:gd name="T7" fmla="*/ 129 h 278"/>
                  <a:gd name="T8" fmla="*/ 211 w 220"/>
                  <a:gd name="T9" fmla="*/ 163 h 278"/>
                  <a:gd name="T10" fmla="*/ 190 w 220"/>
                  <a:gd name="T11" fmla="*/ 213 h 278"/>
                  <a:gd name="T12" fmla="*/ 184 w 220"/>
                  <a:gd name="T13" fmla="*/ 240 h 278"/>
                  <a:gd name="T14" fmla="*/ 184 w 220"/>
                  <a:gd name="T15" fmla="*/ 253 h 278"/>
                  <a:gd name="T16" fmla="*/ 186 w 220"/>
                  <a:gd name="T17" fmla="*/ 272 h 278"/>
                  <a:gd name="T18" fmla="*/ 176 w 220"/>
                  <a:gd name="T19" fmla="*/ 278 h 278"/>
                  <a:gd name="T20" fmla="*/ 164 w 220"/>
                  <a:gd name="T21" fmla="*/ 276 h 278"/>
                  <a:gd name="T22" fmla="*/ 142 w 220"/>
                  <a:gd name="T23" fmla="*/ 263 h 278"/>
                  <a:gd name="T24" fmla="*/ 129 w 220"/>
                  <a:gd name="T25" fmla="*/ 247 h 278"/>
                  <a:gd name="T26" fmla="*/ 111 w 220"/>
                  <a:gd name="T27" fmla="*/ 230 h 278"/>
                  <a:gd name="T28" fmla="*/ 88 w 220"/>
                  <a:gd name="T29" fmla="*/ 224 h 278"/>
                  <a:gd name="T30" fmla="*/ 72 w 220"/>
                  <a:gd name="T31" fmla="*/ 224 h 278"/>
                  <a:gd name="T32" fmla="*/ 37 w 220"/>
                  <a:gd name="T33" fmla="*/ 226 h 278"/>
                  <a:gd name="T34" fmla="*/ 12 w 220"/>
                  <a:gd name="T35" fmla="*/ 219 h 278"/>
                  <a:gd name="T36" fmla="*/ 11 w 220"/>
                  <a:gd name="T37" fmla="*/ 215 h 278"/>
                  <a:gd name="T38" fmla="*/ 26 w 220"/>
                  <a:gd name="T39" fmla="*/ 201 h 278"/>
                  <a:gd name="T40" fmla="*/ 49 w 220"/>
                  <a:gd name="T41" fmla="*/ 192 h 278"/>
                  <a:gd name="T42" fmla="*/ 75 w 220"/>
                  <a:gd name="T43" fmla="*/ 192 h 278"/>
                  <a:gd name="T44" fmla="*/ 80 w 220"/>
                  <a:gd name="T45" fmla="*/ 191 h 278"/>
                  <a:gd name="T46" fmla="*/ 84 w 220"/>
                  <a:gd name="T47" fmla="*/ 183 h 278"/>
                  <a:gd name="T48" fmla="*/ 90 w 220"/>
                  <a:gd name="T49" fmla="*/ 161 h 278"/>
                  <a:gd name="T50" fmla="*/ 91 w 220"/>
                  <a:gd name="T51" fmla="*/ 152 h 278"/>
                  <a:gd name="T52" fmla="*/ 69 w 220"/>
                  <a:gd name="T53" fmla="*/ 115 h 278"/>
                  <a:gd name="T54" fmla="*/ 37 w 220"/>
                  <a:gd name="T55" fmla="*/ 88 h 278"/>
                  <a:gd name="T56" fmla="*/ 12 w 220"/>
                  <a:gd name="T57" fmla="*/ 76 h 278"/>
                  <a:gd name="T58" fmla="*/ 0 w 220"/>
                  <a:gd name="T59" fmla="*/ 61 h 278"/>
                  <a:gd name="T60" fmla="*/ 3 w 220"/>
                  <a:gd name="T61" fmla="*/ 54 h 278"/>
                  <a:gd name="T62" fmla="*/ 16 w 220"/>
                  <a:gd name="T63" fmla="*/ 53 h 278"/>
                  <a:gd name="T64" fmla="*/ 48 w 220"/>
                  <a:gd name="T65" fmla="*/ 62 h 278"/>
                  <a:gd name="T66" fmla="*/ 83 w 220"/>
                  <a:gd name="T67" fmla="*/ 88 h 278"/>
                  <a:gd name="T68" fmla="*/ 90 w 220"/>
                  <a:gd name="T69" fmla="*/ 75 h 278"/>
                  <a:gd name="T70" fmla="*/ 72 w 220"/>
                  <a:gd name="T71" fmla="*/ 60 h 278"/>
                  <a:gd name="T72" fmla="*/ 33 w 220"/>
                  <a:gd name="T73" fmla="*/ 35 h 278"/>
                  <a:gd name="T74" fmla="*/ 22 w 220"/>
                  <a:gd name="T75" fmla="*/ 14 h 278"/>
                  <a:gd name="T76" fmla="*/ 25 w 220"/>
                  <a:gd name="T77" fmla="*/ 7 h 278"/>
                  <a:gd name="T78" fmla="*/ 52 w 220"/>
                  <a:gd name="T79" fmla="*/ 12 h 278"/>
                  <a:gd name="T80" fmla="*/ 85 w 220"/>
                  <a:gd name="T81" fmla="*/ 35 h 278"/>
                  <a:gd name="T82" fmla="*/ 114 w 220"/>
                  <a:gd name="T83" fmla="*/ 65 h 278"/>
                  <a:gd name="T84" fmla="*/ 125 w 220"/>
                  <a:gd name="T85" fmla="*/ 62 h 278"/>
                  <a:gd name="T86" fmla="*/ 125 w 220"/>
                  <a:gd name="T87" fmla="*/ 54 h 278"/>
                  <a:gd name="T88" fmla="*/ 103 w 220"/>
                  <a:gd name="T89" fmla="*/ 31 h 278"/>
                  <a:gd name="T90" fmla="*/ 92 w 220"/>
                  <a:gd name="T91" fmla="*/ 22 h 278"/>
                  <a:gd name="T92" fmla="*/ 88 w 220"/>
                  <a:gd name="T93" fmla="*/ 15 h 278"/>
                  <a:gd name="T94" fmla="*/ 95 w 220"/>
                  <a:gd name="T95" fmla="*/ 10 h 278"/>
                  <a:gd name="T96" fmla="*/ 107 w 220"/>
                  <a:gd name="T97" fmla="*/ 10 h 278"/>
                  <a:gd name="T98" fmla="*/ 119 w 220"/>
                  <a:gd name="T99" fmla="*/ 19 h 278"/>
                  <a:gd name="T100" fmla="*/ 142 w 220"/>
                  <a:gd name="T101" fmla="*/ 57 h 278"/>
                  <a:gd name="T102" fmla="*/ 149 w 220"/>
                  <a:gd name="T103" fmla="*/ 56 h 278"/>
                  <a:gd name="T104" fmla="*/ 153 w 220"/>
                  <a:gd name="T105" fmla="*/ 47 h 278"/>
                  <a:gd name="T106" fmla="*/ 145 w 220"/>
                  <a:gd name="T107" fmla="*/ 28 h 278"/>
                  <a:gd name="T108" fmla="*/ 144 w 220"/>
                  <a:gd name="T109" fmla="*/ 20 h 278"/>
                  <a:gd name="T110" fmla="*/ 149 w 220"/>
                  <a:gd name="T111" fmla="*/ 4 h 278"/>
                  <a:gd name="T112" fmla="*/ 159 w 220"/>
                  <a:gd name="T113" fmla="*/ 3 h 278"/>
                  <a:gd name="T114" fmla="*/ 164 w 220"/>
                  <a:gd name="T115" fmla="*/ 19 h 278"/>
                  <a:gd name="T116" fmla="*/ 168 w 220"/>
                  <a:gd name="T117" fmla="*/ 41 h 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0" h="278">
                    <a:moveTo>
                      <a:pt x="168" y="41"/>
                    </a:moveTo>
                    <a:lnTo>
                      <a:pt x="168" y="41"/>
                    </a:lnTo>
                    <a:lnTo>
                      <a:pt x="174" y="49"/>
                    </a:lnTo>
                    <a:lnTo>
                      <a:pt x="182" y="57"/>
                    </a:lnTo>
                    <a:lnTo>
                      <a:pt x="198" y="72"/>
                    </a:lnTo>
                    <a:lnTo>
                      <a:pt x="206" y="80"/>
                    </a:lnTo>
                    <a:lnTo>
                      <a:pt x="211" y="88"/>
                    </a:lnTo>
                    <a:lnTo>
                      <a:pt x="216" y="98"/>
                    </a:lnTo>
                    <a:lnTo>
                      <a:pt x="217" y="108"/>
                    </a:lnTo>
                    <a:lnTo>
                      <a:pt x="220" y="119"/>
                    </a:lnTo>
                    <a:lnTo>
                      <a:pt x="220" y="129"/>
                    </a:lnTo>
                    <a:lnTo>
                      <a:pt x="220" y="137"/>
                    </a:lnTo>
                    <a:lnTo>
                      <a:pt x="217" y="146"/>
                    </a:lnTo>
                    <a:lnTo>
                      <a:pt x="211" y="163"/>
                    </a:lnTo>
                    <a:lnTo>
                      <a:pt x="205" y="179"/>
                    </a:lnTo>
                    <a:lnTo>
                      <a:pt x="197" y="195"/>
                    </a:lnTo>
                    <a:lnTo>
                      <a:pt x="190" y="213"/>
                    </a:lnTo>
                    <a:lnTo>
                      <a:pt x="187" y="221"/>
                    </a:lnTo>
                    <a:lnTo>
                      <a:pt x="184" y="230"/>
                    </a:lnTo>
                    <a:lnTo>
                      <a:pt x="184" y="240"/>
                    </a:lnTo>
                    <a:lnTo>
                      <a:pt x="184" y="249"/>
                    </a:lnTo>
                    <a:lnTo>
                      <a:pt x="184" y="253"/>
                    </a:lnTo>
                    <a:lnTo>
                      <a:pt x="184" y="259"/>
                    </a:lnTo>
                    <a:lnTo>
                      <a:pt x="186" y="268"/>
                    </a:lnTo>
                    <a:lnTo>
                      <a:pt x="186" y="272"/>
                    </a:lnTo>
                    <a:lnTo>
                      <a:pt x="184" y="275"/>
                    </a:lnTo>
                    <a:lnTo>
                      <a:pt x="182" y="278"/>
                    </a:lnTo>
                    <a:lnTo>
                      <a:pt x="176" y="278"/>
                    </a:lnTo>
                    <a:lnTo>
                      <a:pt x="169" y="278"/>
                    </a:lnTo>
                    <a:lnTo>
                      <a:pt x="164" y="276"/>
                    </a:lnTo>
                    <a:lnTo>
                      <a:pt x="159" y="275"/>
                    </a:lnTo>
                    <a:lnTo>
                      <a:pt x="153" y="271"/>
                    </a:lnTo>
                    <a:lnTo>
                      <a:pt x="142" y="263"/>
                    </a:lnTo>
                    <a:lnTo>
                      <a:pt x="134" y="253"/>
                    </a:lnTo>
                    <a:lnTo>
                      <a:pt x="129" y="247"/>
                    </a:lnTo>
                    <a:lnTo>
                      <a:pt x="123" y="241"/>
                    </a:lnTo>
                    <a:lnTo>
                      <a:pt x="118" y="236"/>
                    </a:lnTo>
                    <a:lnTo>
                      <a:pt x="111" y="230"/>
                    </a:lnTo>
                    <a:lnTo>
                      <a:pt x="104" y="228"/>
                    </a:lnTo>
                    <a:lnTo>
                      <a:pt x="96" y="225"/>
                    </a:lnTo>
                    <a:lnTo>
                      <a:pt x="88" y="224"/>
                    </a:lnTo>
                    <a:lnTo>
                      <a:pt x="80" y="224"/>
                    </a:lnTo>
                    <a:lnTo>
                      <a:pt x="72" y="224"/>
                    </a:lnTo>
                    <a:lnTo>
                      <a:pt x="62" y="224"/>
                    </a:lnTo>
                    <a:lnTo>
                      <a:pt x="45" y="226"/>
                    </a:lnTo>
                    <a:lnTo>
                      <a:pt x="37" y="226"/>
                    </a:lnTo>
                    <a:lnTo>
                      <a:pt x="29" y="225"/>
                    </a:lnTo>
                    <a:lnTo>
                      <a:pt x="20" y="224"/>
                    </a:lnTo>
                    <a:lnTo>
                      <a:pt x="12" y="219"/>
                    </a:lnTo>
                    <a:lnTo>
                      <a:pt x="12" y="217"/>
                    </a:lnTo>
                    <a:lnTo>
                      <a:pt x="11" y="215"/>
                    </a:lnTo>
                    <a:lnTo>
                      <a:pt x="12" y="210"/>
                    </a:lnTo>
                    <a:lnTo>
                      <a:pt x="26" y="201"/>
                    </a:lnTo>
                    <a:lnTo>
                      <a:pt x="34" y="198"/>
                    </a:lnTo>
                    <a:lnTo>
                      <a:pt x="41" y="195"/>
                    </a:lnTo>
                    <a:lnTo>
                      <a:pt x="49" y="192"/>
                    </a:lnTo>
                    <a:lnTo>
                      <a:pt x="57" y="191"/>
                    </a:lnTo>
                    <a:lnTo>
                      <a:pt x="66" y="191"/>
                    </a:lnTo>
                    <a:lnTo>
                      <a:pt x="75" y="192"/>
                    </a:lnTo>
                    <a:lnTo>
                      <a:pt x="77" y="192"/>
                    </a:lnTo>
                    <a:lnTo>
                      <a:pt x="80" y="191"/>
                    </a:lnTo>
                    <a:lnTo>
                      <a:pt x="85" y="187"/>
                    </a:lnTo>
                    <a:lnTo>
                      <a:pt x="84" y="183"/>
                    </a:lnTo>
                    <a:lnTo>
                      <a:pt x="84" y="179"/>
                    </a:lnTo>
                    <a:lnTo>
                      <a:pt x="87" y="169"/>
                    </a:lnTo>
                    <a:lnTo>
                      <a:pt x="90" y="161"/>
                    </a:lnTo>
                    <a:lnTo>
                      <a:pt x="91" y="156"/>
                    </a:lnTo>
                    <a:lnTo>
                      <a:pt x="91" y="152"/>
                    </a:lnTo>
                    <a:lnTo>
                      <a:pt x="85" y="140"/>
                    </a:lnTo>
                    <a:lnTo>
                      <a:pt x="79" y="127"/>
                    </a:lnTo>
                    <a:lnTo>
                      <a:pt x="69" y="115"/>
                    </a:lnTo>
                    <a:lnTo>
                      <a:pt x="60" y="106"/>
                    </a:lnTo>
                    <a:lnTo>
                      <a:pt x="49" y="96"/>
                    </a:lnTo>
                    <a:lnTo>
                      <a:pt x="37" y="88"/>
                    </a:lnTo>
                    <a:lnTo>
                      <a:pt x="25" y="81"/>
                    </a:lnTo>
                    <a:lnTo>
                      <a:pt x="12" y="76"/>
                    </a:lnTo>
                    <a:lnTo>
                      <a:pt x="7" y="73"/>
                    </a:lnTo>
                    <a:lnTo>
                      <a:pt x="4" y="69"/>
                    </a:lnTo>
                    <a:lnTo>
                      <a:pt x="0" y="61"/>
                    </a:lnTo>
                    <a:lnTo>
                      <a:pt x="1" y="56"/>
                    </a:lnTo>
                    <a:lnTo>
                      <a:pt x="3" y="54"/>
                    </a:lnTo>
                    <a:lnTo>
                      <a:pt x="6" y="53"/>
                    </a:lnTo>
                    <a:lnTo>
                      <a:pt x="16" y="53"/>
                    </a:lnTo>
                    <a:lnTo>
                      <a:pt x="27" y="54"/>
                    </a:lnTo>
                    <a:lnTo>
                      <a:pt x="38" y="58"/>
                    </a:lnTo>
                    <a:lnTo>
                      <a:pt x="48" y="62"/>
                    </a:lnTo>
                    <a:lnTo>
                      <a:pt x="65" y="75"/>
                    </a:lnTo>
                    <a:lnTo>
                      <a:pt x="83" y="88"/>
                    </a:lnTo>
                    <a:lnTo>
                      <a:pt x="87" y="85"/>
                    </a:lnTo>
                    <a:lnTo>
                      <a:pt x="91" y="83"/>
                    </a:lnTo>
                    <a:lnTo>
                      <a:pt x="90" y="75"/>
                    </a:lnTo>
                    <a:lnTo>
                      <a:pt x="81" y="66"/>
                    </a:lnTo>
                    <a:lnTo>
                      <a:pt x="72" y="60"/>
                    </a:lnTo>
                    <a:lnTo>
                      <a:pt x="52" y="47"/>
                    </a:lnTo>
                    <a:lnTo>
                      <a:pt x="42" y="42"/>
                    </a:lnTo>
                    <a:lnTo>
                      <a:pt x="33" y="35"/>
                    </a:lnTo>
                    <a:lnTo>
                      <a:pt x="26" y="26"/>
                    </a:lnTo>
                    <a:lnTo>
                      <a:pt x="25" y="20"/>
                    </a:lnTo>
                    <a:lnTo>
                      <a:pt x="22" y="14"/>
                    </a:lnTo>
                    <a:lnTo>
                      <a:pt x="22" y="10"/>
                    </a:lnTo>
                    <a:lnTo>
                      <a:pt x="25" y="7"/>
                    </a:lnTo>
                    <a:lnTo>
                      <a:pt x="38" y="8"/>
                    </a:lnTo>
                    <a:lnTo>
                      <a:pt x="52" y="12"/>
                    </a:lnTo>
                    <a:lnTo>
                      <a:pt x="64" y="19"/>
                    </a:lnTo>
                    <a:lnTo>
                      <a:pt x="75" y="26"/>
                    </a:lnTo>
                    <a:lnTo>
                      <a:pt x="85" y="35"/>
                    </a:lnTo>
                    <a:lnTo>
                      <a:pt x="95" y="45"/>
                    </a:lnTo>
                    <a:lnTo>
                      <a:pt x="114" y="65"/>
                    </a:lnTo>
                    <a:lnTo>
                      <a:pt x="118" y="65"/>
                    </a:lnTo>
                    <a:lnTo>
                      <a:pt x="122" y="64"/>
                    </a:lnTo>
                    <a:lnTo>
                      <a:pt x="125" y="62"/>
                    </a:lnTo>
                    <a:lnTo>
                      <a:pt x="126" y="60"/>
                    </a:lnTo>
                    <a:lnTo>
                      <a:pt x="125" y="54"/>
                    </a:lnTo>
                    <a:lnTo>
                      <a:pt x="123" y="50"/>
                    </a:lnTo>
                    <a:lnTo>
                      <a:pt x="117" y="43"/>
                    </a:lnTo>
                    <a:lnTo>
                      <a:pt x="103" y="31"/>
                    </a:lnTo>
                    <a:lnTo>
                      <a:pt x="98" y="27"/>
                    </a:lnTo>
                    <a:lnTo>
                      <a:pt x="92" y="22"/>
                    </a:lnTo>
                    <a:lnTo>
                      <a:pt x="90" y="20"/>
                    </a:lnTo>
                    <a:lnTo>
                      <a:pt x="88" y="18"/>
                    </a:lnTo>
                    <a:lnTo>
                      <a:pt x="88" y="15"/>
                    </a:lnTo>
                    <a:lnTo>
                      <a:pt x="91" y="11"/>
                    </a:lnTo>
                    <a:lnTo>
                      <a:pt x="95" y="10"/>
                    </a:lnTo>
                    <a:lnTo>
                      <a:pt x="99" y="8"/>
                    </a:lnTo>
                    <a:lnTo>
                      <a:pt x="103" y="8"/>
                    </a:lnTo>
                    <a:lnTo>
                      <a:pt x="107" y="10"/>
                    </a:lnTo>
                    <a:lnTo>
                      <a:pt x="114" y="14"/>
                    </a:lnTo>
                    <a:lnTo>
                      <a:pt x="119" y="19"/>
                    </a:lnTo>
                    <a:lnTo>
                      <a:pt x="127" y="31"/>
                    </a:lnTo>
                    <a:lnTo>
                      <a:pt x="136" y="45"/>
                    </a:lnTo>
                    <a:lnTo>
                      <a:pt x="142" y="57"/>
                    </a:lnTo>
                    <a:lnTo>
                      <a:pt x="146" y="57"/>
                    </a:lnTo>
                    <a:lnTo>
                      <a:pt x="149" y="56"/>
                    </a:lnTo>
                    <a:lnTo>
                      <a:pt x="153" y="52"/>
                    </a:lnTo>
                    <a:lnTo>
                      <a:pt x="153" y="47"/>
                    </a:lnTo>
                    <a:lnTo>
                      <a:pt x="152" y="43"/>
                    </a:lnTo>
                    <a:lnTo>
                      <a:pt x="148" y="37"/>
                    </a:lnTo>
                    <a:lnTo>
                      <a:pt x="145" y="28"/>
                    </a:lnTo>
                    <a:lnTo>
                      <a:pt x="144" y="24"/>
                    </a:lnTo>
                    <a:lnTo>
                      <a:pt x="144" y="20"/>
                    </a:lnTo>
                    <a:lnTo>
                      <a:pt x="144" y="15"/>
                    </a:lnTo>
                    <a:lnTo>
                      <a:pt x="146" y="8"/>
                    </a:lnTo>
                    <a:lnTo>
                      <a:pt x="149" y="4"/>
                    </a:lnTo>
                    <a:lnTo>
                      <a:pt x="155" y="0"/>
                    </a:lnTo>
                    <a:lnTo>
                      <a:pt x="159" y="3"/>
                    </a:lnTo>
                    <a:lnTo>
                      <a:pt x="161" y="7"/>
                    </a:lnTo>
                    <a:lnTo>
                      <a:pt x="163" y="12"/>
                    </a:lnTo>
                    <a:lnTo>
                      <a:pt x="164" y="19"/>
                    </a:lnTo>
                    <a:lnTo>
                      <a:pt x="164" y="30"/>
                    </a:lnTo>
                    <a:lnTo>
                      <a:pt x="165" y="37"/>
                    </a:lnTo>
                    <a:lnTo>
                      <a:pt x="168"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25" name="Freeform 117"/>
              <p:cNvSpPr>
                <a:spLocks/>
              </p:cNvSpPr>
              <p:nvPr/>
            </p:nvSpPr>
            <p:spPr bwMode="auto">
              <a:xfrm>
                <a:off x="4139" y="2618"/>
                <a:ext cx="134" cy="249"/>
              </a:xfrm>
              <a:custGeom>
                <a:avLst/>
                <a:gdLst>
                  <a:gd name="T0" fmla="*/ 4 w 134"/>
                  <a:gd name="T1" fmla="*/ 0 h 249"/>
                  <a:gd name="T2" fmla="*/ 4 w 134"/>
                  <a:gd name="T3" fmla="*/ 0 h 249"/>
                  <a:gd name="T4" fmla="*/ 27 w 134"/>
                  <a:gd name="T5" fmla="*/ 42 h 249"/>
                  <a:gd name="T6" fmla="*/ 52 w 134"/>
                  <a:gd name="T7" fmla="*/ 83 h 249"/>
                  <a:gd name="T8" fmla="*/ 75 w 134"/>
                  <a:gd name="T9" fmla="*/ 125 h 249"/>
                  <a:gd name="T10" fmla="*/ 99 w 134"/>
                  <a:gd name="T11" fmla="*/ 165 h 249"/>
                  <a:gd name="T12" fmla="*/ 99 w 134"/>
                  <a:gd name="T13" fmla="*/ 165 h 249"/>
                  <a:gd name="T14" fmla="*/ 109 w 134"/>
                  <a:gd name="T15" fmla="*/ 184 h 249"/>
                  <a:gd name="T16" fmla="*/ 117 w 134"/>
                  <a:gd name="T17" fmla="*/ 204 h 249"/>
                  <a:gd name="T18" fmla="*/ 125 w 134"/>
                  <a:gd name="T19" fmla="*/ 225 h 249"/>
                  <a:gd name="T20" fmla="*/ 134 w 134"/>
                  <a:gd name="T21" fmla="*/ 244 h 249"/>
                  <a:gd name="T22" fmla="*/ 134 w 134"/>
                  <a:gd name="T23" fmla="*/ 244 h 249"/>
                  <a:gd name="T24" fmla="*/ 132 w 134"/>
                  <a:gd name="T25" fmla="*/ 246 h 249"/>
                  <a:gd name="T26" fmla="*/ 129 w 134"/>
                  <a:gd name="T27" fmla="*/ 249 h 249"/>
                  <a:gd name="T28" fmla="*/ 129 w 134"/>
                  <a:gd name="T29" fmla="*/ 249 h 249"/>
                  <a:gd name="T30" fmla="*/ 122 w 134"/>
                  <a:gd name="T31" fmla="*/ 238 h 249"/>
                  <a:gd name="T32" fmla="*/ 117 w 134"/>
                  <a:gd name="T33" fmla="*/ 226 h 249"/>
                  <a:gd name="T34" fmla="*/ 107 w 134"/>
                  <a:gd name="T35" fmla="*/ 204 h 249"/>
                  <a:gd name="T36" fmla="*/ 96 w 134"/>
                  <a:gd name="T37" fmla="*/ 181 h 249"/>
                  <a:gd name="T38" fmla="*/ 86 w 134"/>
                  <a:gd name="T39" fmla="*/ 158 h 249"/>
                  <a:gd name="T40" fmla="*/ 86 w 134"/>
                  <a:gd name="T41" fmla="*/ 158 h 249"/>
                  <a:gd name="T42" fmla="*/ 75 w 134"/>
                  <a:gd name="T43" fmla="*/ 141 h 249"/>
                  <a:gd name="T44" fmla="*/ 64 w 134"/>
                  <a:gd name="T45" fmla="*/ 122 h 249"/>
                  <a:gd name="T46" fmla="*/ 42 w 134"/>
                  <a:gd name="T47" fmla="*/ 84 h 249"/>
                  <a:gd name="T48" fmla="*/ 22 w 134"/>
                  <a:gd name="T49" fmla="*/ 46 h 249"/>
                  <a:gd name="T50" fmla="*/ 0 w 134"/>
                  <a:gd name="T51" fmla="*/ 9 h 249"/>
                  <a:gd name="T52" fmla="*/ 0 w 134"/>
                  <a:gd name="T53" fmla="*/ 0 h 249"/>
                  <a:gd name="T54" fmla="*/ 4 w 134"/>
                  <a:gd name="T55" fmla="*/ 0 h 2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4" h="249">
                    <a:moveTo>
                      <a:pt x="4" y="0"/>
                    </a:moveTo>
                    <a:lnTo>
                      <a:pt x="4" y="0"/>
                    </a:lnTo>
                    <a:lnTo>
                      <a:pt x="27" y="42"/>
                    </a:lnTo>
                    <a:lnTo>
                      <a:pt x="52" y="83"/>
                    </a:lnTo>
                    <a:lnTo>
                      <a:pt x="75" y="125"/>
                    </a:lnTo>
                    <a:lnTo>
                      <a:pt x="99" y="165"/>
                    </a:lnTo>
                    <a:lnTo>
                      <a:pt x="109" y="184"/>
                    </a:lnTo>
                    <a:lnTo>
                      <a:pt x="117" y="204"/>
                    </a:lnTo>
                    <a:lnTo>
                      <a:pt x="125" y="225"/>
                    </a:lnTo>
                    <a:lnTo>
                      <a:pt x="134" y="244"/>
                    </a:lnTo>
                    <a:lnTo>
                      <a:pt x="132" y="246"/>
                    </a:lnTo>
                    <a:lnTo>
                      <a:pt x="129" y="249"/>
                    </a:lnTo>
                    <a:lnTo>
                      <a:pt x="122" y="238"/>
                    </a:lnTo>
                    <a:lnTo>
                      <a:pt x="117" y="226"/>
                    </a:lnTo>
                    <a:lnTo>
                      <a:pt x="107" y="204"/>
                    </a:lnTo>
                    <a:lnTo>
                      <a:pt x="96" y="181"/>
                    </a:lnTo>
                    <a:lnTo>
                      <a:pt x="86" y="158"/>
                    </a:lnTo>
                    <a:lnTo>
                      <a:pt x="75" y="141"/>
                    </a:lnTo>
                    <a:lnTo>
                      <a:pt x="64" y="122"/>
                    </a:lnTo>
                    <a:lnTo>
                      <a:pt x="42" y="84"/>
                    </a:lnTo>
                    <a:lnTo>
                      <a:pt x="22" y="46"/>
                    </a:lnTo>
                    <a:lnTo>
                      <a:pt x="0" y="9"/>
                    </a:lnTo>
                    <a:lnTo>
                      <a:pt x="0"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26" name="Freeform 118"/>
              <p:cNvSpPr>
                <a:spLocks/>
              </p:cNvSpPr>
              <p:nvPr/>
            </p:nvSpPr>
            <p:spPr bwMode="auto">
              <a:xfrm>
                <a:off x="4008" y="2657"/>
                <a:ext cx="119" cy="283"/>
              </a:xfrm>
              <a:custGeom>
                <a:avLst/>
                <a:gdLst>
                  <a:gd name="T0" fmla="*/ 7 w 119"/>
                  <a:gd name="T1" fmla="*/ 0 h 283"/>
                  <a:gd name="T2" fmla="*/ 7 w 119"/>
                  <a:gd name="T3" fmla="*/ 0 h 283"/>
                  <a:gd name="T4" fmla="*/ 9 w 119"/>
                  <a:gd name="T5" fmla="*/ 27 h 283"/>
                  <a:gd name="T6" fmla="*/ 15 w 119"/>
                  <a:gd name="T7" fmla="*/ 53 h 283"/>
                  <a:gd name="T8" fmla="*/ 22 w 119"/>
                  <a:gd name="T9" fmla="*/ 79 h 283"/>
                  <a:gd name="T10" fmla="*/ 31 w 119"/>
                  <a:gd name="T11" fmla="*/ 103 h 283"/>
                  <a:gd name="T12" fmla="*/ 51 w 119"/>
                  <a:gd name="T13" fmla="*/ 152 h 283"/>
                  <a:gd name="T14" fmla="*/ 72 w 119"/>
                  <a:gd name="T15" fmla="*/ 201 h 283"/>
                  <a:gd name="T16" fmla="*/ 72 w 119"/>
                  <a:gd name="T17" fmla="*/ 201 h 283"/>
                  <a:gd name="T18" fmla="*/ 85 w 119"/>
                  <a:gd name="T19" fmla="*/ 220 h 283"/>
                  <a:gd name="T20" fmla="*/ 96 w 119"/>
                  <a:gd name="T21" fmla="*/ 240 h 283"/>
                  <a:gd name="T22" fmla="*/ 119 w 119"/>
                  <a:gd name="T23" fmla="*/ 281 h 283"/>
                  <a:gd name="T24" fmla="*/ 119 w 119"/>
                  <a:gd name="T25" fmla="*/ 281 h 283"/>
                  <a:gd name="T26" fmla="*/ 116 w 119"/>
                  <a:gd name="T27" fmla="*/ 283 h 283"/>
                  <a:gd name="T28" fmla="*/ 114 w 119"/>
                  <a:gd name="T29" fmla="*/ 283 h 283"/>
                  <a:gd name="T30" fmla="*/ 114 w 119"/>
                  <a:gd name="T31" fmla="*/ 283 h 283"/>
                  <a:gd name="T32" fmla="*/ 87 w 119"/>
                  <a:gd name="T33" fmla="*/ 240 h 283"/>
                  <a:gd name="T34" fmla="*/ 62 w 119"/>
                  <a:gd name="T35" fmla="*/ 197 h 283"/>
                  <a:gd name="T36" fmla="*/ 50 w 119"/>
                  <a:gd name="T37" fmla="*/ 175 h 283"/>
                  <a:gd name="T38" fmla="*/ 39 w 119"/>
                  <a:gd name="T39" fmla="*/ 152 h 283"/>
                  <a:gd name="T40" fmla="*/ 31 w 119"/>
                  <a:gd name="T41" fmla="*/ 129 h 283"/>
                  <a:gd name="T42" fmla="*/ 23 w 119"/>
                  <a:gd name="T43" fmla="*/ 104 h 283"/>
                  <a:gd name="T44" fmla="*/ 23 w 119"/>
                  <a:gd name="T45" fmla="*/ 104 h 283"/>
                  <a:gd name="T46" fmla="*/ 13 w 119"/>
                  <a:gd name="T47" fmla="*/ 79 h 283"/>
                  <a:gd name="T48" fmla="*/ 5 w 119"/>
                  <a:gd name="T49" fmla="*/ 53 h 283"/>
                  <a:gd name="T50" fmla="*/ 1 w 119"/>
                  <a:gd name="T51" fmla="*/ 41 h 283"/>
                  <a:gd name="T52" fmla="*/ 0 w 119"/>
                  <a:gd name="T53" fmla="*/ 27 h 283"/>
                  <a:gd name="T54" fmla="*/ 0 w 119"/>
                  <a:gd name="T55" fmla="*/ 14 h 283"/>
                  <a:gd name="T56" fmla="*/ 3 w 119"/>
                  <a:gd name="T57" fmla="*/ 0 h 283"/>
                  <a:gd name="T58" fmla="*/ 7 w 119"/>
                  <a:gd name="T59" fmla="*/ 0 h 2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9" h="283">
                    <a:moveTo>
                      <a:pt x="7" y="0"/>
                    </a:moveTo>
                    <a:lnTo>
                      <a:pt x="7" y="0"/>
                    </a:lnTo>
                    <a:lnTo>
                      <a:pt x="9" y="27"/>
                    </a:lnTo>
                    <a:lnTo>
                      <a:pt x="15" y="53"/>
                    </a:lnTo>
                    <a:lnTo>
                      <a:pt x="22" y="79"/>
                    </a:lnTo>
                    <a:lnTo>
                      <a:pt x="31" y="103"/>
                    </a:lnTo>
                    <a:lnTo>
                      <a:pt x="51" y="152"/>
                    </a:lnTo>
                    <a:lnTo>
                      <a:pt x="72" y="201"/>
                    </a:lnTo>
                    <a:lnTo>
                      <a:pt x="85" y="220"/>
                    </a:lnTo>
                    <a:lnTo>
                      <a:pt x="96" y="240"/>
                    </a:lnTo>
                    <a:lnTo>
                      <a:pt x="119" y="281"/>
                    </a:lnTo>
                    <a:lnTo>
                      <a:pt x="116" y="283"/>
                    </a:lnTo>
                    <a:lnTo>
                      <a:pt x="114" y="283"/>
                    </a:lnTo>
                    <a:lnTo>
                      <a:pt x="87" y="240"/>
                    </a:lnTo>
                    <a:lnTo>
                      <a:pt x="62" y="197"/>
                    </a:lnTo>
                    <a:lnTo>
                      <a:pt x="50" y="175"/>
                    </a:lnTo>
                    <a:lnTo>
                      <a:pt x="39" y="152"/>
                    </a:lnTo>
                    <a:lnTo>
                      <a:pt x="31" y="129"/>
                    </a:lnTo>
                    <a:lnTo>
                      <a:pt x="23" y="104"/>
                    </a:lnTo>
                    <a:lnTo>
                      <a:pt x="13" y="79"/>
                    </a:lnTo>
                    <a:lnTo>
                      <a:pt x="5" y="53"/>
                    </a:lnTo>
                    <a:lnTo>
                      <a:pt x="1" y="41"/>
                    </a:lnTo>
                    <a:lnTo>
                      <a:pt x="0" y="27"/>
                    </a:lnTo>
                    <a:lnTo>
                      <a:pt x="0" y="14"/>
                    </a:lnTo>
                    <a:lnTo>
                      <a:pt x="3"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27" name="Freeform 119"/>
              <p:cNvSpPr>
                <a:spLocks/>
              </p:cNvSpPr>
              <p:nvPr/>
            </p:nvSpPr>
            <p:spPr bwMode="auto">
              <a:xfrm>
                <a:off x="3764" y="2660"/>
                <a:ext cx="188" cy="462"/>
              </a:xfrm>
              <a:custGeom>
                <a:avLst/>
                <a:gdLst>
                  <a:gd name="T0" fmla="*/ 8 w 188"/>
                  <a:gd name="T1" fmla="*/ 1 h 462"/>
                  <a:gd name="T2" fmla="*/ 8 w 188"/>
                  <a:gd name="T3" fmla="*/ 1 h 462"/>
                  <a:gd name="T4" fmla="*/ 9 w 188"/>
                  <a:gd name="T5" fmla="*/ 39 h 462"/>
                  <a:gd name="T6" fmla="*/ 14 w 188"/>
                  <a:gd name="T7" fmla="*/ 77 h 462"/>
                  <a:gd name="T8" fmla="*/ 20 w 188"/>
                  <a:gd name="T9" fmla="*/ 114 h 462"/>
                  <a:gd name="T10" fmla="*/ 30 w 188"/>
                  <a:gd name="T11" fmla="*/ 149 h 462"/>
                  <a:gd name="T12" fmla="*/ 42 w 188"/>
                  <a:gd name="T13" fmla="*/ 184 h 462"/>
                  <a:gd name="T14" fmla="*/ 58 w 188"/>
                  <a:gd name="T15" fmla="*/ 217 h 462"/>
                  <a:gd name="T16" fmla="*/ 77 w 188"/>
                  <a:gd name="T17" fmla="*/ 249 h 462"/>
                  <a:gd name="T18" fmla="*/ 98 w 188"/>
                  <a:gd name="T19" fmla="*/ 279 h 462"/>
                  <a:gd name="T20" fmla="*/ 98 w 188"/>
                  <a:gd name="T21" fmla="*/ 279 h 462"/>
                  <a:gd name="T22" fmla="*/ 111 w 188"/>
                  <a:gd name="T23" fmla="*/ 298 h 462"/>
                  <a:gd name="T24" fmla="*/ 126 w 188"/>
                  <a:gd name="T25" fmla="*/ 315 h 462"/>
                  <a:gd name="T26" fmla="*/ 140 w 188"/>
                  <a:gd name="T27" fmla="*/ 334 h 462"/>
                  <a:gd name="T28" fmla="*/ 153 w 188"/>
                  <a:gd name="T29" fmla="*/ 352 h 462"/>
                  <a:gd name="T30" fmla="*/ 165 w 188"/>
                  <a:gd name="T31" fmla="*/ 371 h 462"/>
                  <a:gd name="T32" fmla="*/ 176 w 188"/>
                  <a:gd name="T33" fmla="*/ 391 h 462"/>
                  <a:gd name="T34" fmla="*/ 180 w 188"/>
                  <a:gd name="T35" fmla="*/ 401 h 462"/>
                  <a:gd name="T36" fmla="*/ 184 w 188"/>
                  <a:gd name="T37" fmla="*/ 412 h 462"/>
                  <a:gd name="T38" fmla="*/ 187 w 188"/>
                  <a:gd name="T39" fmla="*/ 423 h 462"/>
                  <a:gd name="T40" fmla="*/ 188 w 188"/>
                  <a:gd name="T41" fmla="*/ 435 h 462"/>
                  <a:gd name="T42" fmla="*/ 188 w 188"/>
                  <a:gd name="T43" fmla="*/ 435 h 462"/>
                  <a:gd name="T44" fmla="*/ 186 w 188"/>
                  <a:gd name="T45" fmla="*/ 441 h 462"/>
                  <a:gd name="T46" fmla="*/ 183 w 188"/>
                  <a:gd name="T47" fmla="*/ 447 h 462"/>
                  <a:gd name="T48" fmla="*/ 182 w 188"/>
                  <a:gd name="T49" fmla="*/ 454 h 462"/>
                  <a:gd name="T50" fmla="*/ 180 w 188"/>
                  <a:gd name="T51" fmla="*/ 462 h 462"/>
                  <a:gd name="T52" fmla="*/ 180 w 188"/>
                  <a:gd name="T53" fmla="*/ 462 h 462"/>
                  <a:gd name="T54" fmla="*/ 177 w 188"/>
                  <a:gd name="T55" fmla="*/ 462 h 462"/>
                  <a:gd name="T56" fmla="*/ 175 w 188"/>
                  <a:gd name="T57" fmla="*/ 460 h 462"/>
                  <a:gd name="T58" fmla="*/ 172 w 188"/>
                  <a:gd name="T59" fmla="*/ 456 h 462"/>
                  <a:gd name="T60" fmla="*/ 172 w 188"/>
                  <a:gd name="T61" fmla="*/ 456 h 462"/>
                  <a:gd name="T62" fmla="*/ 175 w 188"/>
                  <a:gd name="T63" fmla="*/ 446 h 462"/>
                  <a:gd name="T64" fmla="*/ 177 w 188"/>
                  <a:gd name="T65" fmla="*/ 435 h 462"/>
                  <a:gd name="T66" fmla="*/ 177 w 188"/>
                  <a:gd name="T67" fmla="*/ 424 h 462"/>
                  <a:gd name="T68" fmla="*/ 176 w 188"/>
                  <a:gd name="T69" fmla="*/ 412 h 462"/>
                  <a:gd name="T70" fmla="*/ 176 w 188"/>
                  <a:gd name="T71" fmla="*/ 412 h 462"/>
                  <a:gd name="T72" fmla="*/ 171 w 188"/>
                  <a:gd name="T73" fmla="*/ 399 h 462"/>
                  <a:gd name="T74" fmla="*/ 164 w 188"/>
                  <a:gd name="T75" fmla="*/ 386 h 462"/>
                  <a:gd name="T76" fmla="*/ 149 w 188"/>
                  <a:gd name="T77" fmla="*/ 362 h 462"/>
                  <a:gd name="T78" fmla="*/ 133 w 188"/>
                  <a:gd name="T79" fmla="*/ 337 h 462"/>
                  <a:gd name="T80" fmla="*/ 115 w 188"/>
                  <a:gd name="T81" fmla="*/ 314 h 462"/>
                  <a:gd name="T82" fmla="*/ 79 w 188"/>
                  <a:gd name="T83" fmla="*/ 267 h 462"/>
                  <a:gd name="T84" fmla="*/ 62 w 188"/>
                  <a:gd name="T85" fmla="*/ 244 h 462"/>
                  <a:gd name="T86" fmla="*/ 47 w 188"/>
                  <a:gd name="T87" fmla="*/ 218 h 462"/>
                  <a:gd name="T88" fmla="*/ 47 w 188"/>
                  <a:gd name="T89" fmla="*/ 218 h 462"/>
                  <a:gd name="T90" fmla="*/ 37 w 188"/>
                  <a:gd name="T91" fmla="*/ 194 h 462"/>
                  <a:gd name="T92" fmla="*/ 27 w 188"/>
                  <a:gd name="T93" fmla="*/ 168 h 462"/>
                  <a:gd name="T94" fmla="*/ 19 w 188"/>
                  <a:gd name="T95" fmla="*/ 142 h 462"/>
                  <a:gd name="T96" fmla="*/ 12 w 188"/>
                  <a:gd name="T97" fmla="*/ 115 h 462"/>
                  <a:gd name="T98" fmla="*/ 7 w 188"/>
                  <a:gd name="T99" fmla="*/ 87 h 462"/>
                  <a:gd name="T100" fmla="*/ 4 w 188"/>
                  <a:gd name="T101" fmla="*/ 59 h 462"/>
                  <a:gd name="T102" fmla="*/ 1 w 188"/>
                  <a:gd name="T103" fmla="*/ 31 h 462"/>
                  <a:gd name="T104" fmla="*/ 0 w 188"/>
                  <a:gd name="T105" fmla="*/ 3 h 462"/>
                  <a:gd name="T106" fmla="*/ 0 w 188"/>
                  <a:gd name="T107" fmla="*/ 3 h 462"/>
                  <a:gd name="T108" fmla="*/ 1 w 188"/>
                  <a:gd name="T109" fmla="*/ 0 h 462"/>
                  <a:gd name="T110" fmla="*/ 4 w 188"/>
                  <a:gd name="T111" fmla="*/ 0 h 462"/>
                  <a:gd name="T112" fmla="*/ 5 w 188"/>
                  <a:gd name="T113" fmla="*/ 0 h 462"/>
                  <a:gd name="T114" fmla="*/ 8 w 188"/>
                  <a:gd name="T115" fmla="*/ 1 h 4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8" h="462">
                    <a:moveTo>
                      <a:pt x="8" y="1"/>
                    </a:moveTo>
                    <a:lnTo>
                      <a:pt x="8" y="1"/>
                    </a:lnTo>
                    <a:lnTo>
                      <a:pt x="9" y="39"/>
                    </a:lnTo>
                    <a:lnTo>
                      <a:pt x="14" y="77"/>
                    </a:lnTo>
                    <a:lnTo>
                      <a:pt x="20" y="114"/>
                    </a:lnTo>
                    <a:lnTo>
                      <a:pt x="30" y="149"/>
                    </a:lnTo>
                    <a:lnTo>
                      <a:pt x="42" y="184"/>
                    </a:lnTo>
                    <a:lnTo>
                      <a:pt x="58" y="217"/>
                    </a:lnTo>
                    <a:lnTo>
                      <a:pt x="77" y="249"/>
                    </a:lnTo>
                    <a:lnTo>
                      <a:pt x="98" y="279"/>
                    </a:lnTo>
                    <a:lnTo>
                      <a:pt x="111" y="298"/>
                    </a:lnTo>
                    <a:lnTo>
                      <a:pt x="126" y="315"/>
                    </a:lnTo>
                    <a:lnTo>
                      <a:pt x="140" y="334"/>
                    </a:lnTo>
                    <a:lnTo>
                      <a:pt x="153" y="352"/>
                    </a:lnTo>
                    <a:lnTo>
                      <a:pt x="165" y="371"/>
                    </a:lnTo>
                    <a:lnTo>
                      <a:pt x="176" y="391"/>
                    </a:lnTo>
                    <a:lnTo>
                      <a:pt x="180" y="401"/>
                    </a:lnTo>
                    <a:lnTo>
                      <a:pt x="184" y="412"/>
                    </a:lnTo>
                    <a:lnTo>
                      <a:pt x="187" y="423"/>
                    </a:lnTo>
                    <a:lnTo>
                      <a:pt x="188" y="435"/>
                    </a:lnTo>
                    <a:lnTo>
                      <a:pt x="186" y="441"/>
                    </a:lnTo>
                    <a:lnTo>
                      <a:pt x="183" y="447"/>
                    </a:lnTo>
                    <a:lnTo>
                      <a:pt x="182" y="454"/>
                    </a:lnTo>
                    <a:lnTo>
                      <a:pt x="180" y="462"/>
                    </a:lnTo>
                    <a:lnTo>
                      <a:pt x="177" y="462"/>
                    </a:lnTo>
                    <a:lnTo>
                      <a:pt x="175" y="460"/>
                    </a:lnTo>
                    <a:lnTo>
                      <a:pt x="172" y="456"/>
                    </a:lnTo>
                    <a:lnTo>
                      <a:pt x="175" y="446"/>
                    </a:lnTo>
                    <a:lnTo>
                      <a:pt x="177" y="435"/>
                    </a:lnTo>
                    <a:lnTo>
                      <a:pt x="177" y="424"/>
                    </a:lnTo>
                    <a:lnTo>
                      <a:pt x="176" y="412"/>
                    </a:lnTo>
                    <a:lnTo>
                      <a:pt x="171" y="399"/>
                    </a:lnTo>
                    <a:lnTo>
                      <a:pt x="164" y="386"/>
                    </a:lnTo>
                    <a:lnTo>
                      <a:pt x="149" y="362"/>
                    </a:lnTo>
                    <a:lnTo>
                      <a:pt x="133" y="337"/>
                    </a:lnTo>
                    <a:lnTo>
                      <a:pt x="115" y="314"/>
                    </a:lnTo>
                    <a:lnTo>
                      <a:pt x="79" y="267"/>
                    </a:lnTo>
                    <a:lnTo>
                      <a:pt x="62" y="244"/>
                    </a:lnTo>
                    <a:lnTo>
                      <a:pt x="47" y="218"/>
                    </a:lnTo>
                    <a:lnTo>
                      <a:pt x="37" y="194"/>
                    </a:lnTo>
                    <a:lnTo>
                      <a:pt x="27" y="168"/>
                    </a:lnTo>
                    <a:lnTo>
                      <a:pt x="19" y="142"/>
                    </a:lnTo>
                    <a:lnTo>
                      <a:pt x="12" y="115"/>
                    </a:lnTo>
                    <a:lnTo>
                      <a:pt x="7" y="87"/>
                    </a:lnTo>
                    <a:lnTo>
                      <a:pt x="4" y="59"/>
                    </a:lnTo>
                    <a:lnTo>
                      <a:pt x="1" y="31"/>
                    </a:lnTo>
                    <a:lnTo>
                      <a:pt x="0" y="3"/>
                    </a:lnTo>
                    <a:lnTo>
                      <a:pt x="1" y="0"/>
                    </a:lnTo>
                    <a:lnTo>
                      <a:pt x="4" y="0"/>
                    </a:lnTo>
                    <a:lnTo>
                      <a:pt x="5" y="0"/>
                    </a:lnTo>
                    <a:lnTo>
                      <a:pt x="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28" name="Freeform 120"/>
              <p:cNvSpPr>
                <a:spLocks/>
              </p:cNvSpPr>
              <p:nvPr/>
            </p:nvSpPr>
            <p:spPr bwMode="auto">
              <a:xfrm>
                <a:off x="3764" y="2660"/>
                <a:ext cx="188" cy="462"/>
              </a:xfrm>
              <a:custGeom>
                <a:avLst/>
                <a:gdLst>
                  <a:gd name="T0" fmla="*/ 8 w 188"/>
                  <a:gd name="T1" fmla="*/ 1 h 462"/>
                  <a:gd name="T2" fmla="*/ 8 w 188"/>
                  <a:gd name="T3" fmla="*/ 1 h 462"/>
                  <a:gd name="T4" fmla="*/ 9 w 188"/>
                  <a:gd name="T5" fmla="*/ 39 h 462"/>
                  <a:gd name="T6" fmla="*/ 14 w 188"/>
                  <a:gd name="T7" fmla="*/ 77 h 462"/>
                  <a:gd name="T8" fmla="*/ 20 w 188"/>
                  <a:gd name="T9" fmla="*/ 114 h 462"/>
                  <a:gd name="T10" fmla="*/ 30 w 188"/>
                  <a:gd name="T11" fmla="*/ 149 h 462"/>
                  <a:gd name="T12" fmla="*/ 42 w 188"/>
                  <a:gd name="T13" fmla="*/ 184 h 462"/>
                  <a:gd name="T14" fmla="*/ 58 w 188"/>
                  <a:gd name="T15" fmla="*/ 217 h 462"/>
                  <a:gd name="T16" fmla="*/ 77 w 188"/>
                  <a:gd name="T17" fmla="*/ 249 h 462"/>
                  <a:gd name="T18" fmla="*/ 98 w 188"/>
                  <a:gd name="T19" fmla="*/ 279 h 462"/>
                  <a:gd name="T20" fmla="*/ 98 w 188"/>
                  <a:gd name="T21" fmla="*/ 279 h 462"/>
                  <a:gd name="T22" fmla="*/ 111 w 188"/>
                  <a:gd name="T23" fmla="*/ 298 h 462"/>
                  <a:gd name="T24" fmla="*/ 126 w 188"/>
                  <a:gd name="T25" fmla="*/ 315 h 462"/>
                  <a:gd name="T26" fmla="*/ 140 w 188"/>
                  <a:gd name="T27" fmla="*/ 334 h 462"/>
                  <a:gd name="T28" fmla="*/ 153 w 188"/>
                  <a:gd name="T29" fmla="*/ 352 h 462"/>
                  <a:gd name="T30" fmla="*/ 165 w 188"/>
                  <a:gd name="T31" fmla="*/ 371 h 462"/>
                  <a:gd name="T32" fmla="*/ 176 w 188"/>
                  <a:gd name="T33" fmla="*/ 391 h 462"/>
                  <a:gd name="T34" fmla="*/ 180 w 188"/>
                  <a:gd name="T35" fmla="*/ 401 h 462"/>
                  <a:gd name="T36" fmla="*/ 184 w 188"/>
                  <a:gd name="T37" fmla="*/ 412 h 462"/>
                  <a:gd name="T38" fmla="*/ 187 w 188"/>
                  <a:gd name="T39" fmla="*/ 423 h 462"/>
                  <a:gd name="T40" fmla="*/ 188 w 188"/>
                  <a:gd name="T41" fmla="*/ 435 h 462"/>
                  <a:gd name="T42" fmla="*/ 188 w 188"/>
                  <a:gd name="T43" fmla="*/ 435 h 462"/>
                  <a:gd name="T44" fmla="*/ 186 w 188"/>
                  <a:gd name="T45" fmla="*/ 441 h 462"/>
                  <a:gd name="T46" fmla="*/ 183 w 188"/>
                  <a:gd name="T47" fmla="*/ 447 h 462"/>
                  <a:gd name="T48" fmla="*/ 182 w 188"/>
                  <a:gd name="T49" fmla="*/ 454 h 462"/>
                  <a:gd name="T50" fmla="*/ 180 w 188"/>
                  <a:gd name="T51" fmla="*/ 462 h 462"/>
                  <a:gd name="T52" fmla="*/ 180 w 188"/>
                  <a:gd name="T53" fmla="*/ 462 h 462"/>
                  <a:gd name="T54" fmla="*/ 177 w 188"/>
                  <a:gd name="T55" fmla="*/ 462 h 462"/>
                  <a:gd name="T56" fmla="*/ 175 w 188"/>
                  <a:gd name="T57" fmla="*/ 460 h 462"/>
                  <a:gd name="T58" fmla="*/ 172 w 188"/>
                  <a:gd name="T59" fmla="*/ 456 h 462"/>
                  <a:gd name="T60" fmla="*/ 172 w 188"/>
                  <a:gd name="T61" fmla="*/ 456 h 462"/>
                  <a:gd name="T62" fmla="*/ 175 w 188"/>
                  <a:gd name="T63" fmla="*/ 446 h 462"/>
                  <a:gd name="T64" fmla="*/ 177 w 188"/>
                  <a:gd name="T65" fmla="*/ 435 h 462"/>
                  <a:gd name="T66" fmla="*/ 177 w 188"/>
                  <a:gd name="T67" fmla="*/ 424 h 462"/>
                  <a:gd name="T68" fmla="*/ 176 w 188"/>
                  <a:gd name="T69" fmla="*/ 412 h 462"/>
                  <a:gd name="T70" fmla="*/ 176 w 188"/>
                  <a:gd name="T71" fmla="*/ 412 h 462"/>
                  <a:gd name="T72" fmla="*/ 171 w 188"/>
                  <a:gd name="T73" fmla="*/ 399 h 462"/>
                  <a:gd name="T74" fmla="*/ 164 w 188"/>
                  <a:gd name="T75" fmla="*/ 386 h 462"/>
                  <a:gd name="T76" fmla="*/ 149 w 188"/>
                  <a:gd name="T77" fmla="*/ 362 h 462"/>
                  <a:gd name="T78" fmla="*/ 133 w 188"/>
                  <a:gd name="T79" fmla="*/ 337 h 462"/>
                  <a:gd name="T80" fmla="*/ 115 w 188"/>
                  <a:gd name="T81" fmla="*/ 314 h 462"/>
                  <a:gd name="T82" fmla="*/ 79 w 188"/>
                  <a:gd name="T83" fmla="*/ 267 h 462"/>
                  <a:gd name="T84" fmla="*/ 62 w 188"/>
                  <a:gd name="T85" fmla="*/ 244 h 462"/>
                  <a:gd name="T86" fmla="*/ 47 w 188"/>
                  <a:gd name="T87" fmla="*/ 218 h 462"/>
                  <a:gd name="T88" fmla="*/ 47 w 188"/>
                  <a:gd name="T89" fmla="*/ 218 h 462"/>
                  <a:gd name="T90" fmla="*/ 37 w 188"/>
                  <a:gd name="T91" fmla="*/ 194 h 462"/>
                  <a:gd name="T92" fmla="*/ 27 w 188"/>
                  <a:gd name="T93" fmla="*/ 168 h 462"/>
                  <a:gd name="T94" fmla="*/ 19 w 188"/>
                  <a:gd name="T95" fmla="*/ 142 h 462"/>
                  <a:gd name="T96" fmla="*/ 12 w 188"/>
                  <a:gd name="T97" fmla="*/ 115 h 462"/>
                  <a:gd name="T98" fmla="*/ 7 w 188"/>
                  <a:gd name="T99" fmla="*/ 87 h 462"/>
                  <a:gd name="T100" fmla="*/ 4 w 188"/>
                  <a:gd name="T101" fmla="*/ 59 h 462"/>
                  <a:gd name="T102" fmla="*/ 1 w 188"/>
                  <a:gd name="T103" fmla="*/ 31 h 462"/>
                  <a:gd name="T104" fmla="*/ 0 w 188"/>
                  <a:gd name="T105" fmla="*/ 3 h 462"/>
                  <a:gd name="T106" fmla="*/ 0 w 188"/>
                  <a:gd name="T107" fmla="*/ 3 h 462"/>
                  <a:gd name="T108" fmla="*/ 1 w 188"/>
                  <a:gd name="T109" fmla="*/ 0 h 462"/>
                  <a:gd name="T110" fmla="*/ 4 w 188"/>
                  <a:gd name="T111" fmla="*/ 0 h 462"/>
                  <a:gd name="T112" fmla="*/ 5 w 188"/>
                  <a:gd name="T113" fmla="*/ 0 h 462"/>
                  <a:gd name="T114" fmla="*/ 8 w 188"/>
                  <a:gd name="T115" fmla="*/ 1 h 4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8" h="462">
                    <a:moveTo>
                      <a:pt x="8" y="1"/>
                    </a:moveTo>
                    <a:lnTo>
                      <a:pt x="8" y="1"/>
                    </a:lnTo>
                    <a:lnTo>
                      <a:pt x="9" y="39"/>
                    </a:lnTo>
                    <a:lnTo>
                      <a:pt x="14" y="77"/>
                    </a:lnTo>
                    <a:lnTo>
                      <a:pt x="20" y="114"/>
                    </a:lnTo>
                    <a:lnTo>
                      <a:pt x="30" y="149"/>
                    </a:lnTo>
                    <a:lnTo>
                      <a:pt x="42" y="184"/>
                    </a:lnTo>
                    <a:lnTo>
                      <a:pt x="58" y="217"/>
                    </a:lnTo>
                    <a:lnTo>
                      <a:pt x="77" y="249"/>
                    </a:lnTo>
                    <a:lnTo>
                      <a:pt x="98" y="279"/>
                    </a:lnTo>
                    <a:lnTo>
                      <a:pt x="111" y="298"/>
                    </a:lnTo>
                    <a:lnTo>
                      <a:pt x="126" y="315"/>
                    </a:lnTo>
                    <a:lnTo>
                      <a:pt x="140" y="334"/>
                    </a:lnTo>
                    <a:lnTo>
                      <a:pt x="153" y="352"/>
                    </a:lnTo>
                    <a:lnTo>
                      <a:pt x="165" y="371"/>
                    </a:lnTo>
                    <a:lnTo>
                      <a:pt x="176" y="391"/>
                    </a:lnTo>
                    <a:lnTo>
                      <a:pt x="180" y="401"/>
                    </a:lnTo>
                    <a:lnTo>
                      <a:pt x="184" y="412"/>
                    </a:lnTo>
                    <a:lnTo>
                      <a:pt x="187" y="423"/>
                    </a:lnTo>
                    <a:lnTo>
                      <a:pt x="188" y="435"/>
                    </a:lnTo>
                    <a:lnTo>
                      <a:pt x="186" y="441"/>
                    </a:lnTo>
                    <a:lnTo>
                      <a:pt x="183" y="447"/>
                    </a:lnTo>
                    <a:lnTo>
                      <a:pt x="182" y="454"/>
                    </a:lnTo>
                    <a:lnTo>
                      <a:pt x="180" y="462"/>
                    </a:lnTo>
                    <a:lnTo>
                      <a:pt x="177" y="462"/>
                    </a:lnTo>
                    <a:lnTo>
                      <a:pt x="175" y="460"/>
                    </a:lnTo>
                    <a:lnTo>
                      <a:pt x="172" y="456"/>
                    </a:lnTo>
                    <a:lnTo>
                      <a:pt x="175" y="446"/>
                    </a:lnTo>
                    <a:lnTo>
                      <a:pt x="177" y="435"/>
                    </a:lnTo>
                    <a:lnTo>
                      <a:pt x="177" y="424"/>
                    </a:lnTo>
                    <a:lnTo>
                      <a:pt x="176" y="412"/>
                    </a:lnTo>
                    <a:lnTo>
                      <a:pt x="171" y="399"/>
                    </a:lnTo>
                    <a:lnTo>
                      <a:pt x="164" y="386"/>
                    </a:lnTo>
                    <a:lnTo>
                      <a:pt x="149" y="362"/>
                    </a:lnTo>
                    <a:lnTo>
                      <a:pt x="133" y="337"/>
                    </a:lnTo>
                    <a:lnTo>
                      <a:pt x="115" y="314"/>
                    </a:lnTo>
                    <a:lnTo>
                      <a:pt x="79" y="267"/>
                    </a:lnTo>
                    <a:lnTo>
                      <a:pt x="62" y="244"/>
                    </a:lnTo>
                    <a:lnTo>
                      <a:pt x="47" y="218"/>
                    </a:lnTo>
                    <a:lnTo>
                      <a:pt x="37" y="194"/>
                    </a:lnTo>
                    <a:lnTo>
                      <a:pt x="27" y="168"/>
                    </a:lnTo>
                    <a:lnTo>
                      <a:pt x="19" y="142"/>
                    </a:lnTo>
                    <a:lnTo>
                      <a:pt x="12" y="115"/>
                    </a:lnTo>
                    <a:lnTo>
                      <a:pt x="7" y="87"/>
                    </a:lnTo>
                    <a:lnTo>
                      <a:pt x="4" y="59"/>
                    </a:lnTo>
                    <a:lnTo>
                      <a:pt x="1" y="31"/>
                    </a:lnTo>
                    <a:lnTo>
                      <a:pt x="0" y="3"/>
                    </a:lnTo>
                    <a:lnTo>
                      <a:pt x="1" y="0"/>
                    </a:lnTo>
                    <a:lnTo>
                      <a:pt x="4" y="0"/>
                    </a:lnTo>
                    <a:lnTo>
                      <a:pt x="5" y="0"/>
                    </a:lnTo>
                    <a:lnTo>
                      <a:pt x="8"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29" name="Freeform 121"/>
              <p:cNvSpPr>
                <a:spLocks/>
              </p:cNvSpPr>
              <p:nvPr/>
            </p:nvSpPr>
            <p:spPr bwMode="auto">
              <a:xfrm>
                <a:off x="3837" y="2671"/>
                <a:ext cx="163" cy="387"/>
              </a:xfrm>
              <a:custGeom>
                <a:avLst/>
                <a:gdLst>
                  <a:gd name="T0" fmla="*/ 10 w 163"/>
                  <a:gd name="T1" fmla="*/ 6 h 387"/>
                  <a:gd name="T2" fmla="*/ 10 w 163"/>
                  <a:gd name="T3" fmla="*/ 6 h 387"/>
                  <a:gd name="T4" fmla="*/ 11 w 163"/>
                  <a:gd name="T5" fmla="*/ 24 h 387"/>
                  <a:gd name="T6" fmla="*/ 12 w 163"/>
                  <a:gd name="T7" fmla="*/ 40 h 387"/>
                  <a:gd name="T8" fmla="*/ 16 w 163"/>
                  <a:gd name="T9" fmla="*/ 58 h 387"/>
                  <a:gd name="T10" fmla="*/ 19 w 163"/>
                  <a:gd name="T11" fmla="*/ 74 h 387"/>
                  <a:gd name="T12" fmla="*/ 29 w 163"/>
                  <a:gd name="T13" fmla="*/ 107 h 387"/>
                  <a:gd name="T14" fmla="*/ 41 w 163"/>
                  <a:gd name="T15" fmla="*/ 138 h 387"/>
                  <a:gd name="T16" fmla="*/ 54 w 163"/>
                  <a:gd name="T17" fmla="*/ 169 h 387"/>
                  <a:gd name="T18" fmla="*/ 68 w 163"/>
                  <a:gd name="T19" fmla="*/ 199 h 387"/>
                  <a:gd name="T20" fmla="*/ 96 w 163"/>
                  <a:gd name="T21" fmla="*/ 261 h 387"/>
                  <a:gd name="T22" fmla="*/ 96 w 163"/>
                  <a:gd name="T23" fmla="*/ 261 h 387"/>
                  <a:gd name="T24" fmla="*/ 118 w 163"/>
                  <a:gd name="T25" fmla="*/ 290 h 387"/>
                  <a:gd name="T26" fmla="*/ 129 w 163"/>
                  <a:gd name="T27" fmla="*/ 304 h 387"/>
                  <a:gd name="T28" fmla="*/ 138 w 163"/>
                  <a:gd name="T29" fmla="*/ 319 h 387"/>
                  <a:gd name="T30" fmla="*/ 146 w 163"/>
                  <a:gd name="T31" fmla="*/ 336 h 387"/>
                  <a:gd name="T32" fmla="*/ 153 w 163"/>
                  <a:gd name="T33" fmla="*/ 352 h 387"/>
                  <a:gd name="T34" fmla="*/ 159 w 163"/>
                  <a:gd name="T35" fmla="*/ 368 h 387"/>
                  <a:gd name="T36" fmla="*/ 163 w 163"/>
                  <a:gd name="T37" fmla="*/ 386 h 387"/>
                  <a:gd name="T38" fmla="*/ 163 w 163"/>
                  <a:gd name="T39" fmla="*/ 386 h 387"/>
                  <a:gd name="T40" fmla="*/ 161 w 163"/>
                  <a:gd name="T41" fmla="*/ 387 h 387"/>
                  <a:gd name="T42" fmla="*/ 161 w 163"/>
                  <a:gd name="T43" fmla="*/ 387 h 387"/>
                  <a:gd name="T44" fmla="*/ 157 w 163"/>
                  <a:gd name="T45" fmla="*/ 387 h 387"/>
                  <a:gd name="T46" fmla="*/ 157 w 163"/>
                  <a:gd name="T47" fmla="*/ 387 h 387"/>
                  <a:gd name="T48" fmla="*/ 152 w 163"/>
                  <a:gd name="T49" fmla="*/ 370 h 387"/>
                  <a:gd name="T50" fmla="*/ 145 w 163"/>
                  <a:gd name="T51" fmla="*/ 353 h 387"/>
                  <a:gd name="T52" fmla="*/ 137 w 163"/>
                  <a:gd name="T53" fmla="*/ 337 h 387"/>
                  <a:gd name="T54" fmla="*/ 127 w 163"/>
                  <a:gd name="T55" fmla="*/ 321 h 387"/>
                  <a:gd name="T56" fmla="*/ 107 w 163"/>
                  <a:gd name="T57" fmla="*/ 290 h 387"/>
                  <a:gd name="T58" fmla="*/ 87 w 163"/>
                  <a:gd name="T59" fmla="*/ 260 h 387"/>
                  <a:gd name="T60" fmla="*/ 87 w 163"/>
                  <a:gd name="T61" fmla="*/ 260 h 387"/>
                  <a:gd name="T62" fmla="*/ 58 w 163"/>
                  <a:gd name="T63" fmla="*/ 197 h 387"/>
                  <a:gd name="T64" fmla="*/ 44 w 163"/>
                  <a:gd name="T65" fmla="*/ 166 h 387"/>
                  <a:gd name="T66" fmla="*/ 31 w 163"/>
                  <a:gd name="T67" fmla="*/ 135 h 387"/>
                  <a:gd name="T68" fmla="*/ 19 w 163"/>
                  <a:gd name="T69" fmla="*/ 104 h 387"/>
                  <a:gd name="T70" fmla="*/ 10 w 163"/>
                  <a:gd name="T71" fmla="*/ 72 h 387"/>
                  <a:gd name="T72" fmla="*/ 6 w 163"/>
                  <a:gd name="T73" fmla="*/ 54 h 387"/>
                  <a:gd name="T74" fmla="*/ 3 w 163"/>
                  <a:gd name="T75" fmla="*/ 38 h 387"/>
                  <a:gd name="T76" fmla="*/ 2 w 163"/>
                  <a:gd name="T77" fmla="*/ 20 h 387"/>
                  <a:gd name="T78" fmla="*/ 0 w 163"/>
                  <a:gd name="T79" fmla="*/ 1 h 387"/>
                  <a:gd name="T80" fmla="*/ 0 w 163"/>
                  <a:gd name="T81" fmla="*/ 1 h 387"/>
                  <a:gd name="T82" fmla="*/ 3 w 163"/>
                  <a:gd name="T83" fmla="*/ 0 h 387"/>
                  <a:gd name="T84" fmla="*/ 6 w 163"/>
                  <a:gd name="T85" fmla="*/ 0 h 387"/>
                  <a:gd name="T86" fmla="*/ 10 w 163"/>
                  <a:gd name="T87" fmla="*/ 6 h 3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3" h="387">
                    <a:moveTo>
                      <a:pt x="10" y="6"/>
                    </a:moveTo>
                    <a:lnTo>
                      <a:pt x="10" y="6"/>
                    </a:lnTo>
                    <a:lnTo>
                      <a:pt x="11" y="24"/>
                    </a:lnTo>
                    <a:lnTo>
                      <a:pt x="12" y="40"/>
                    </a:lnTo>
                    <a:lnTo>
                      <a:pt x="16" y="58"/>
                    </a:lnTo>
                    <a:lnTo>
                      <a:pt x="19" y="74"/>
                    </a:lnTo>
                    <a:lnTo>
                      <a:pt x="29" y="107"/>
                    </a:lnTo>
                    <a:lnTo>
                      <a:pt x="41" y="138"/>
                    </a:lnTo>
                    <a:lnTo>
                      <a:pt x="54" y="169"/>
                    </a:lnTo>
                    <a:lnTo>
                      <a:pt x="68" y="199"/>
                    </a:lnTo>
                    <a:lnTo>
                      <a:pt x="96" y="261"/>
                    </a:lnTo>
                    <a:lnTo>
                      <a:pt x="118" y="290"/>
                    </a:lnTo>
                    <a:lnTo>
                      <a:pt x="129" y="304"/>
                    </a:lnTo>
                    <a:lnTo>
                      <a:pt x="138" y="319"/>
                    </a:lnTo>
                    <a:lnTo>
                      <a:pt x="146" y="336"/>
                    </a:lnTo>
                    <a:lnTo>
                      <a:pt x="153" y="352"/>
                    </a:lnTo>
                    <a:lnTo>
                      <a:pt x="159" y="368"/>
                    </a:lnTo>
                    <a:lnTo>
                      <a:pt x="163" y="386"/>
                    </a:lnTo>
                    <a:lnTo>
                      <a:pt x="161" y="387"/>
                    </a:lnTo>
                    <a:lnTo>
                      <a:pt x="157" y="387"/>
                    </a:lnTo>
                    <a:lnTo>
                      <a:pt x="152" y="370"/>
                    </a:lnTo>
                    <a:lnTo>
                      <a:pt x="145" y="353"/>
                    </a:lnTo>
                    <a:lnTo>
                      <a:pt x="137" y="337"/>
                    </a:lnTo>
                    <a:lnTo>
                      <a:pt x="127" y="321"/>
                    </a:lnTo>
                    <a:lnTo>
                      <a:pt x="107" y="290"/>
                    </a:lnTo>
                    <a:lnTo>
                      <a:pt x="87" y="260"/>
                    </a:lnTo>
                    <a:lnTo>
                      <a:pt x="58" y="197"/>
                    </a:lnTo>
                    <a:lnTo>
                      <a:pt x="44" y="166"/>
                    </a:lnTo>
                    <a:lnTo>
                      <a:pt x="31" y="135"/>
                    </a:lnTo>
                    <a:lnTo>
                      <a:pt x="19" y="104"/>
                    </a:lnTo>
                    <a:lnTo>
                      <a:pt x="10" y="72"/>
                    </a:lnTo>
                    <a:lnTo>
                      <a:pt x="6" y="54"/>
                    </a:lnTo>
                    <a:lnTo>
                      <a:pt x="3" y="38"/>
                    </a:lnTo>
                    <a:lnTo>
                      <a:pt x="2" y="20"/>
                    </a:lnTo>
                    <a:lnTo>
                      <a:pt x="0" y="1"/>
                    </a:lnTo>
                    <a:lnTo>
                      <a:pt x="3" y="0"/>
                    </a:lnTo>
                    <a:lnTo>
                      <a:pt x="6" y="0"/>
                    </a:lnTo>
                    <a:lnTo>
                      <a:pt x="1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30" name="Freeform 122"/>
              <p:cNvSpPr>
                <a:spLocks/>
              </p:cNvSpPr>
              <p:nvPr/>
            </p:nvSpPr>
            <p:spPr bwMode="auto">
              <a:xfrm>
                <a:off x="3837" y="2671"/>
                <a:ext cx="163" cy="387"/>
              </a:xfrm>
              <a:custGeom>
                <a:avLst/>
                <a:gdLst>
                  <a:gd name="T0" fmla="*/ 10 w 163"/>
                  <a:gd name="T1" fmla="*/ 6 h 387"/>
                  <a:gd name="T2" fmla="*/ 10 w 163"/>
                  <a:gd name="T3" fmla="*/ 6 h 387"/>
                  <a:gd name="T4" fmla="*/ 11 w 163"/>
                  <a:gd name="T5" fmla="*/ 24 h 387"/>
                  <a:gd name="T6" fmla="*/ 12 w 163"/>
                  <a:gd name="T7" fmla="*/ 40 h 387"/>
                  <a:gd name="T8" fmla="*/ 16 w 163"/>
                  <a:gd name="T9" fmla="*/ 58 h 387"/>
                  <a:gd name="T10" fmla="*/ 19 w 163"/>
                  <a:gd name="T11" fmla="*/ 74 h 387"/>
                  <a:gd name="T12" fmla="*/ 29 w 163"/>
                  <a:gd name="T13" fmla="*/ 107 h 387"/>
                  <a:gd name="T14" fmla="*/ 41 w 163"/>
                  <a:gd name="T15" fmla="*/ 138 h 387"/>
                  <a:gd name="T16" fmla="*/ 54 w 163"/>
                  <a:gd name="T17" fmla="*/ 169 h 387"/>
                  <a:gd name="T18" fmla="*/ 68 w 163"/>
                  <a:gd name="T19" fmla="*/ 199 h 387"/>
                  <a:gd name="T20" fmla="*/ 96 w 163"/>
                  <a:gd name="T21" fmla="*/ 261 h 387"/>
                  <a:gd name="T22" fmla="*/ 96 w 163"/>
                  <a:gd name="T23" fmla="*/ 261 h 387"/>
                  <a:gd name="T24" fmla="*/ 118 w 163"/>
                  <a:gd name="T25" fmla="*/ 290 h 387"/>
                  <a:gd name="T26" fmla="*/ 129 w 163"/>
                  <a:gd name="T27" fmla="*/ 304 h 387"/>
                  <a:gd name="T28" fmla="*/ 138 w 163"/>
                  <a:gd name="T29" fmla="*/ 319 h 387"/>
                  <a:gd name="T30" fmla="*/ 146 w 163"/>
                  <a:gd name="T31" fmla="*/ 336 h 387"/>
                  <a:gd name="T32" fmla="*/ 153 w 163"/>
                  <a:gd name="T33" fmla="*/ 352 h 387"/>
                  <a:gd name="T34" fmla="*/ 159 w 163"/>
                  <a:gd name="T35" fmla="*/ 368 h 387"/>
                  <a:gd name="T36" fmla="*/ 163 w 163"/>
                  <a:gd name="T37" fmla="*/ 386 h 387"/>
                  <a:gd name="T38" fmla="*/ 163 w 163"/>
                  <a:gd name="T39" fmla="*/ 386 h 387"/>
                  <a:gd name="T40" fmla="*/ 161 w 163"/>
                  <a:gd name="T41" fmla="*/ 387 h 387"/>
                  <a:gd name="T42" fmla="*/ 161 w 163"/>
                  <a:gd name="T43" fmla="*/ 387 h 387"/>
                  <a:gd name="T44" fmla="*/ 157 w 163"/>
                  <a:gd name="T45" fmla="*/ 387 h 387"/>
                  <a:gd name="T46" fmla="*/ 157 w 163"/>
                  <a:gd name="T47" fmla="*/ 387 h 387"/>
                  <a:gd name="T48" fmla="*/ 152 w 163"/>
                  <a:gd name="T49" fmla="*/ 370 h 387"/>
                  <a:gd name="T50" fmla="*/ 145 w 163"/>
                  <a:gd name="T51" fmla="*/ 353 h 387"/>
                  <a:gd name="T52" fmla="*/ 137 w 163"/>
                  <a:gd name="T53" fmla="*/ 337 h 387"/>
                  <a:gd name="T54" fmla="*/ 127 w 163"/>
                  <a:gd name="T55" fmla="*/ 321 h 387"/>
                  <a:gd name="T56" fmla="*/ 107 w 163"/>
                  <a:gd name="T57" fmla="*/ 290 h 387"/>
                  <a:gd name="T58" fmla="*/ 87 w 163"/>
                  <a:gd name="T59" fmla="*/ 260 h 387"/>
                  <a:gd name="T60" fmla="*/ 87 w 163"/>
                  <a:gd name="T61" fmla="*/ 260 h 387"/>
                  <a:gd name="T62" fmla="*/ 58 w 163"/>
                  <a:gd name="T63" fmla="*/ 197 h 387"/>
                  <a:gd name="T64" fmla="*/ 44 w 163"/>
                  <a:gd name="T65" fmla="*/ 166 h 387"/>
                  <a:gd name="T66" fmla="*/ 31 w 163"/>
                  <a:gd name="T67" fmla="*/ 135 h 387"/>
                  <a:gd name="T68" fmla="*/ 19 w 163"/>
                  <a:gd name="T69" fmla="*/ 104 h 387"/>
                  <a:gd name="T70" fmla="*/ 10 w 163"/>
                  <a:gd name="T71" fmla="*/ 72 h 387"/>
                  <a:gd name="T72" fmla="*/ 6 w 163"/>
                  <a:gd name="T73" fmla="*/ 54 h 387"/>
                  <a:gd name="T74" fmla="*/ 3 w 163"/>
                  <a:gd name="T75" fmla="*/ 38 h 387"/>
                  <a:gd name="T76" fmla="*/ 2 w 163"/>
                  <a:gd name="T77" fmla="*/ 20 h 387"/>
                  <a:gd name="T78" fmla="*/ 0 w 163"/>
                  <a:gd name="T79" fmla="*/ 1 h 387"/>
                  <a:gd name="T80" fmla="*/ 0 w 163"/>
                  <a:gd name="T81" fmla="*/ 1 h 387"/>
                  <a:gd name="T82" fmla="*/ 3 w 163"/>
                  <a:gd name="T83" fmla="*/ 0 h 387"/>
                  <a:gd name="T84" fmla="*/ 6 w 163"/>
                  <a:gd name="T85" fmla="*/ 0 h 387"/>
                  <a:gd name="T86" fmla="*/ 10 w 163"/>
                  <a:gd name="T87" fmla="*/ 6 h 3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3" h="387">
                    <a:moveTo>
                      <a:pt x="10" y="6"/>
                    </a:moveTo>
                    <a:lnTo>
                      <a:pt x="10" y="6"/>
                    </a:lnTo>
                    <a:lnTo>
                      <a:pt x="11" y="24"/>
                    </a:lnTo>
                    <a:lnTo>
                      <a:pt x="12" y="40"/>
                    </a:lnTo>
                    <a:lnTo>
                      <a:pt x="16" y="58"/>
                    </a:lnTo>
                    <a:lnTo>
                      <a:pt x="19" y="74"/>
                    </a:lnTo>
                    <a:lnTo>
                      <a:pt x="29" y="107"/>
                    </a:lnTo>
                    <a:lnTo>
                      <a:pt x="41" y="138"/>
                    </a:lnTo>
                    <a:lnTo>
                      <a:pt x="54" y="169"/>
                    </a:lnTo>
                    <a:lnTo>
                      <a:pt x="68" y="199"/>
                    </a:lnTo>
                    <a:lnTo>
                      <a:pt x="96" y="261"/>
                    </a:lnTo>
                    <a:lnTo>
                      <a:pt x="118" y="290"/>
                    </a:lnTo>
                    <a:lnTo>
                      <a:pt x="129" y="304"/>
                    </a:lnTo>
                    <a:lnTo>
                      <a:pt x="138" y="319"/>
                    </a:lnTo>
                    <a:lnTo>
                      <a:pt x="146" y="336"/>
                    </a:lnTo>
                    <a:lnTo>
                      <a:pt x="153" y="352"/>
                    </a:lnTo>
                    <a:lnTo>
                      <a:pt x="159" y="368"/>
                    </a:lnTo>
                    <a:lnTo>
                      <a:pt x="163" y="386"/>
                    </a:lnTo>
                    <a:lnTo>
                      <a:pt x="161" y="387"/>
                    </a:lnTo>
                    <a:lnTo>
                      <a:pt x="157" y="387"/>
                    </a:lnTo>
                    <a:lnTo>
                      <a:pt x="152" y="370"/>
                    </a:lnTo>
                    <a:lnTo>
                      <a:pt x="145" y="353"/>
                    </a:lnTo>
                    <a:lnTo>
                      <a:pt x="137" y="337"/>
                    </a:lnTo>
                    <a:lnTo>
                      <a:pt x="127" y="321"/>
                    </a:lnTo>
                    <a:lnTo>
                      <a:pt x="107" y="290"/>
                    </a:lnTo>
                    <a:lnTo>
                      <a:pt x="87" y="260"/>
                    </a:lnTo>
                    <a:lnTo>
                      <a:pt x="58" y="197"/>
                    </a:lnTo>
                    <a:lnTo>
                      <a:pt x="44" y="166"/>
                    </a:lnTo>
                    <a:lnTo>
                      <a:pt x="31" y="135"/>
                    </a:lnTo>
                    <a:lnTo>
                      <a:pt x="19" y="104"/>
                    </a:lnTo>
                    <a:lnTo>
                      <a:pt x="10" y="72"/>
                    </a:lnTo>
                    <a:lnTo>
                      <a:pt x="6" y="54"/>
                    </a:lnTo>
                    <a:lnTo>
                      <a:pt x="3" y="38"/>
                    </a:lnTo>
                    <a:lnTo>
                      <a:pt x="2" y="20"/>
                    </a:lnTo>
                    <a:lnTo>
                      <a:pt x="0" y="1"/>
                    </a:lnTo>
                    <a:lnTo>
                      <a:pt x="3" y="0"/>
                    </a:lnTo>
                    <a:lnTo>
                      <a:pt x="6" y="0"/>
                    </a:lnTo>
                    <a:lnTo>
                      <a:pt x="1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31" name="Freeform 123"/>
              <p:cNvSpPr>
                <a:spLocks/>
              </p:cNvSpPr>
              <p:nvPr/>
            </p:nvSpPr>
            <p:spPr bwMode="auto">
              <a:xfrm>
                <a:off x="2936" y="2677"/>
                <a:ext cx="159" cy="135"/>
              </a:xfrm>
              <a:custGeom>
                <a:avLst/>
                <a:gdLst>
                  <a:gd name="T0" fmla="*/ 149 w 159"/>
                  <a:gd name="T1" fmla="*/ 30 h 135"/>
                  <a:gd name="T2" fmla="*/ 149 w 159"/>
                  <a:gd name="T3" fmla="*/ 30 h 135"/>
                  <a:gd name="T4" fmla="*/ 156 w 159"/>
                  <a:gd name="T5" fmla="*/ 48 h 135"/>
                  <a:gd name="T6" fmla="*/ 157 w 159"/>
                  <a:gd name="T7" fmla="*/ 59 h 135"/>
                  <a:gd name="T8" fmla="*/ 159 w 159"/>
                  <a:gd name="T9" fmla="*/ 68 h 135"/>
                  <a:gd name="T10" fmla="*/ 159 w 159"/>
                  <a:gd name="T11" fmla="*/ 78 h 135"/>
                  <a:gd name="T12" fmla="*/ 157 w 159"/>
                  <a:gd name="T13" fmla="*/ 89 h 135"/>
                  <a:gd name="T14" fmla="*/ 155 w 159"/>
                  <a:gd name="T15" fmla="*/ 98 h 135"/>
                  <a:gd name="T16" fmla="*/ 149 w 159"/>
                  <a:gd name="T17" fmla="*/ 106 h 135"/>
                  <a:gd name="T18" fmla="*/ 149 w 159"/>
                  <a:gd name="T19" fmla="*/ 106 h 135"/>
                  <a:gd name="T20" fmla="*/ 143 w 159"/>
                  <a:gd name="T21" fmla="*/ 114 h 135"/>
                  <a:gd name="T22" fmla="*/ 134 w 159"/>
                  <a:gd name="T23" fmla="*/ 121 h 135"/>
                  <a:gd name="T24" fmla="*/ 125 w 159"/>
                  <a:gd name="T25" fmla="*/ 126 h 135"/>
                  <a:gd name="T26" fmla="*/ 115 w 159"/>
                  <a:gd name="T27" fmla="*/ 131 h 135"/>
                  <a:gd name="T28" fmla="*/ 106 w 159"/>
                  <a:gd name="T29" fmla="*/ 133 h 135"/>
                  <a:gd name="T30" fmla="*/ 95 w 159"/>
                  <a:gd name="T31" fmla="*/ 135 h 135"/>
                  <a:gd name="T32" fmla="*/ 86 w 159"/>
                  <a:gd name="T33" fmla="*/ 133 h 135"/>
                  <a:gd name="T34" fmla="*/ 75 w 159"/>
                  <a:gd name="T35" fmla="*/ 131 h 135"/>
                  <a:gd name="T36" fmla="*/ 75 w 159"/>
                  <a:gd name="T37" fmla="*/ 131 h 135"/>
                  <a:gd name="T38" fmla="*/ 68 w 159"/>
                  <a:gd name="T39" fmla="*/ 129 h 135"/>
                  <a:gd name="T40" fmla="*/ 61 w 159"/>
                  <a:gd name="T41" fmla="*/ 125 h 135"/>
                  <a:gd name="T42" fmla="*/ 52 w 159"/>
                  <a:gd name="T43" fmla="*/ 116 h 135"/>
                  <a:gd name="T44" fmla="*/ 46 w 159"/>
                  <a:gd name="T45" fmla="*/ 112 h 135"/>
                  <a:gd name="T46" fmla="*/ 40 w 159"/>
                  <a:gd name="T47" fmla="*/ 109 h 135"/>
                  <a:gd name="T48" fmla="*/ 33 w 159"/>
                  <a:gd name="T49" fmla="*/ 107 h 135"/>
                  <a:gd name="T50" fmla="*/ 25 w 159"/>
                  <a:gd name="T51" fmla="*/ 109 h 135"/>
                  <a:gd name="T52" fmla="*/ 25 w 159"/>
                  <a:gd name="T53" fmla="*/ 109 h 135"/>
                  <a:gd name="T54" fmla="*/ 17 w 159"/>
                  <a:gd name="T55" fmla="*/ 103 h 135"/>
                  <a:gd name="T56" fmla="*/ 8 w 159"/>
                  <a:gd name="T57" fmla="*/ 97 h 135"/>
                  <a:gd name="T58" fmla="*/ 3 w 159"/>
                  <a:gd name="T59" fmla="*/ 89 h 135"/>
                  <a:gd name="T60" fmla="*/ 2 w 159"/>
                  <a:gd name="T61" fmla="*/ 83 h 135"/>
                  <a:gd name="T62" fmla="*/ 0 w 159"/>
                  <a:gd name="T63" fmla="*/ 79 h 135"/>
                  <a:gd name="T64" fmla="*/ 0 w 159"/>
                  <a:gd name="T65" fmla="*/ 79 h 135"/>
                  <a:gd name="T66" fmla="*/ 0 w 159"/>
                  <a:gd name="T67" fmla="*/ 66 h 135"/>
                  <a:gd name="T68" fmla="*/ 2 w 159"/>
                  <a:gd name="T69" fmla="*/ 53 h 135"/>
                  <a:gd name="T70" fmla="*/ 3 w 159"/>
                  <a:gd name="T71" fmla="*/ 48 h 135"/>
                  <a:gd name="T72" fmla="*/ 4 w 159"/>
                  <a:gd name="T73" fmla="*/ 42 h 135"/>
                  <a:gd name="T74" fmla="*/ 8 w 159"/>
                  <a:gd name="T75" fmla="*/ 37 h 135"/>
                  <a:gd name="T76" fmla="*/ 13 w 159"/>
                  <a:gd name="T77" fmla="*/ 33 h 135"/>
                  <a:gd name="T78" fmla="*/ 13 w 159"/>
                  <a:gd name="T79" fmla="*/ 33 h 135"/>
                  <a:gd name="T80" fmla="*/ 18 w 159"/>
                  <a:gd name="T81" fmla="*/ 28 h 135"/>
                  <a:gd name="T82" fmla="*/ 23 w 159"/>
                  <a:gd name="T83" fmla="*/ 25 h 135"/>
                  <a:gd name="T84" fmla="*/ 30 w 159"/>
                  <a:gd name="T85" fmla="*/ 25 h 135"/>
                  <a:gd name="T86" fmla="*/ 38 w 159"/>
                  <a:gd name="T87" fmla="*/ 24 h 135"/>
                  <a:gd name="T88" fmla="*/ 45 w 159"/>
                  <a:gd name="T89" fmla="*/ 22 h 135"/>
                  <a:gd name="T90" fmla="*/ 50 w 159"/>
                  <a:gd name="T91" fmla="*/ 21 h 135"/>
                  <a:gd name="T92" fmla="*/ 57 w 159"/>
                  <a:gd name="T93" fmla="*/ 17 h 135"/>
                  <a:gd name="T94" fmla="*/ 61 w 159"/>
                  <a:gd name="T95" fmla="*/ 10 h 135"/>
                  <a:gd name="T96" fmla="*/ 61 w 159"/>
                  <a:gd name="T97" fmla="*/ 10 h 135"/>
                  <a:gd name="T98" fmla="*/ 68 w 159"/>
                  <a:gd name="T99" fmla="*/ 6 h 135"/>
                  <a:gd name="T100" fmla="*/ 75 w 159"/>
                  <a:gd name="T101" fmla="*/ 3 h 135"/>
                  <a:gd name="T102" fmla="*/ 82 w 159"/>
                  <a:gd name="T103" fmla="*/ 2 h 135"/>
                  <a:gd name="T104" fmla="*/ 90 w 159"/>
                  <a:gd name="T105" fmla="*/ 0 h 135"/>
                  <a:gd name="T106" fmla="*/ 105 w 159"/>
                  <a:gd name="T107" fmla="*/ 2 h 135"/>
                  <a:gd name="T108" fmla="*/ 120 w 159"/>
                  <a:gd name="T109" fmla="*/ 3 h 135"/>
                  <a:gd name="T110" fmla="*/ 120 w 159"/>
                  <a:gd name="T111" fmla="*/ 3 h 135"/>
                  <a:gd name="T112" fmla="*/ 129 w 159"/>
                  <a:gd name="T113" fmla="*/ 9 h 135"/>
                  <a:gd name="T114" fmla="*/ 137 w 159"/>
                  <a:gd name="T115" fmla="*/ 14 h 135"/>
                  <a:gd name="T116" fmla="*/ 144 w 159"/>
                  <a:gd name="T117" fmla="*/ 22 h 135"/>
                  <a:gd name="T118" fmla="*/ 149 w 159"/>
                  <a:gd name="T119" fmla="*/ 30 h 1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9" h="135">
                    <a:moveTo>
                      <a:pt x="149" y="30"/>
                    </a:moveTo>
                    <a:lnTo>
                      <a:pt x="149" y="30"/>
                    </a:lnTo>
                    <a:lnTo>
                      <a:pt x="156" y="48"/>
                    </a:lnTo>
                    <a:lnTo>
                      <a:pt x="157" y="59"/>
                    </a:lnTo>
                    <a:lnTo>
                      <a:pt x="159" y="68"/>
                    </a:lnTo>
                    <a:lnTo>
                      <a:pt x="159" y="78"/>
                    </a:lnTo>
                    <a:lnTo>
                      <a:pt x="157" y="89"/>
                    </a:lnTo>
                    <a:lnTo>
                      <a:pt x="155" y="98"/>
                    </a:lnTo>
                    <a:lnTo>
                      <a:pt x="149" y="106"/>
                    </a:lnTo>
                    <a:lnTo>
                      <a:pt x="143" y="114"/>
                    </a:lnTo>
                    <a:lnTo>
                      <a:pt x="134" y="121"/>
                    </a:lnTo>
                    <a:lnTo>
                      <a:pt x="125" y="126"/>
                    </a:lnTo>
                    <a:lnTo>
                      <a:pt x="115" y="131"/>
                    </a:lnTo>
                    <a:lnTo>
                      <a:pt x="106" y="133"/>
                    </a:lnTo>
                    <a:lnTo>
                      <a:pt x="95" y="135"/>
                    </a:lnTo>
                    <a:lnTo>
                      <a:pt x="86" y="133"/>
                    </a:lnTo>
                    <a:lnTo>
                      <a:pt x="75" y="131"/>
                    </a:lnTo>
                    <a:lnTo>
                      <a:pt x="68" y="129"/>
                    </a:lnTo>
                    <a:lnTo>
                      <a:pt x="61" y="125"/>
                    </a:lnTo>
                    <a:lnTo>
                      <a:pt x="52" y="116"/>
                    </a:lnTo>
                    <a:lnTo>
                      <a:pt x="46" y="112"/>
                    </a:lnTo>
                    <a:lnTo>
                      <a:pt x="40" y="109"/>
                    </a:lnTo>
                    <a:lnTo>
                      <a:pt x="33" y="107"/>
                    </a:lnTo>
                    <a:lnTo>
                      <a:pt x="25" y="109"/>
                    </a:lnTo>
                    <a:lnTo>
                      <a:pt x="17" y="103"/>
                    </a:lnTo>
                    <a:lnTo>
                      <a:pt x="8" y="97"/>
                    </a:lnTo>
                    <a:lnTo>
                      <a:pt x="3" y="89"/>
                    </a:lnTo>
                    <a:lnTo>
                      <a:pt x="2" y="83"/>
                    </a:lnTo>
                    <a:lnTo>
                      <a:pt x="0" y="79"/>
                    </a:lnTo>
                    <a:lnTo>
                      <a:pt x="0" y="66"/>
                    </a:lnTo>
                    <a:lnTo>
                      <a:pt x="2" y="53"/>
                    </a:lnTo>
                    <a:lnTo>
                      <a:pt x="3" y="48"/>
                    </a:lnTo>
                    <a:lnTo>
                      <a:pt x="4" y="42"/>
                    </a:lnTo>
                    <a:lnTo>
                      <a:pt x="8" y="37"/>
                    </a:lnTo>
                    <a:lnTo>
                      <a:pt x="13" y="33"/>
                    </a:lnTo>
                    <a:lnTo>
                      <a:pt x="18" y="28"/>
                    </a:lnTo>
                    <a:lnTo>
                      <a:pt x="23" y="25"/>
                    </a:lnTo>
                    <a:lnTo>
                      <a:pt x="30" y="25"/>
                    </a:lnTo>
                    <a:lnTo>
                      <a:pt x="38" y="24"/>
                    </a:lnTo>
                    <a:lnTo>
                      <a:pt x="45" y="22"/>
                    </a:lnTo>
                    <a:lnTo>
                      <a:pt x="50" y="21"/>
                    </a:lnTo>
                    <a:lnTo>
                      <a:pt x="57" y="17"/>
                    </a:lnTo>
                    <a:lnTo>
                      <a:pt x="61" y="10"/>
                    </a:lnTo>
                    <a:lnTo>
                      <a:pt x="68" y="6"/>
                    </a:lnTo>
                    <a:lnTo>
                      <a:pt x="75" y="3"/>
                    </a:lnTo>
                    <a:lnTo>
                      <a:pt x="82" y="2"/>
                    </a:lnTo>
                    <a:lnTo>
                      <a:pt x="90" y="0"/>
                    </a:lnTo>
                    <a:lnTo>
                      <a:pt x="105" y="2"/>
                    </a:lnTo>
                    <a:lnTo>
                      <a:pt x="120" y="3"/>
                    </a:lnTo>
                    <a:lnTo>
                      <a:pt x="129" y="9"/>
                    </a:lnTo>
                    <a:lnTo>
                      <a:pt x="137" y="14"/>
                    </a:lnTo>
                    <a:lnTo>
                      <a:pt x="144" y="22"/>
                    </a:lnTo>
                    <a:lnTo>
                      <a:pt x="149"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32" name="Freeform 124"/>
              <p:cNvSpPr>
                <a:spLocks/>
              </p:cNvSpPr>
              <p:nvPr/>
            </p:nvSpPr>
            <p:spPr bwMode="auto">
              <a:xfrm>
                <a:off x="2936" y="2677"/>
                <a:ext cx="159" cy="135"/>
              </a:xfrm>
              <a:custGeom>
                <a:avLst/>
                <a:gdLst>
                  <a:gd name="T0" fmla="*/ 149 w 159"/>
                  <a:gd name="T1" fmla="*/ 30 h 135"/>
                  <a:gd name="T2" fmla="*/ 149 w 159"/>
                  <a:gd name="T3" fmla="*/ 30 h 135"/>
                  <a:gd name="T4" fmla="*/ 156 w 159"/>
                  <a:gd name="T5" fmla="*/ 48 h 135"/>
                  <a:gd name="T6" fmla="*/ 157 w 159"/>
                  <a:gd name="T7" fmla="*/ 59 h 135"/>
                  <a:gd name="T8" fmla="*/ 159 w 159"/>
                  <a:gd name="T9" fmla="*/ 68 h 135"/>
                  <a:gd name="T10" fmla="*/ 159 w 159"/>
                  <a:gd name="T11" fmla="*/ 78 h 135"/>
                  <a:gd name="T12" fmla="*/ 157 w 159"/>
                  <a:gd name="T13" fmla="*/ 89 h 135"/>
                  <a:gd name="T14" fmla="*/ 155 w 159"/>
                  <a:gd name="T15" fmla="*/ 98 h 135"/>
                  <a:gd name="T16" fmla="*/ 149 w 159"/>
                  <a:gd name="T17" fmla="*/ 106 h 135"/>
                  <a:gd name="T18" fmla="*/ 149 w 159"/>
                  <a:gd name="T19" fmla="*/ 106 h 135"/>
                  <a:gd name="T20" fmla="*/ 143 w 159"/>
                  <a:gd name="T21" fmla="*/ 114 h 135"/>
                  <a:gd name="T22" fmla="*/ 134 w 159"/>
                  <a:gd name="T23" fmla="*/ 121 h 135"/>
                  <a:gd name="T24" fmla="*/ 125 w 159"/>
                  <a:gd name="T25" fmla="*/ 126 h 135"/>
                  <a:gd name="T26" fmla="*/ 115 w 159"/>
                  <a:gd name="T27" fmla="*/ 131 h 135"/>
                  <a:gd name="T28" fmla="*/ 106 w 159"/>
                  <a:gd name="T29" fmla="*/ 133 h 135"/>
                  <a:gd name="T30" fmla="*/ 95 w 159"/>
                  <a:gd name="T31" fmla="*/ 135 h 135"/>
                  <a:gd name="T32" fmla="*/ 86 w 159"/>
                  <a:gd name="T33" fmla="*/ 133 h 135"/>
                  <a:gd name="T34" fmla="*/ 75 w 159"/>
                  <a:gd name="T35" fmla="*/ 131 h 135"/>
                  <a:gd name="T36" fmla="*/ 75 w 159"/>
                  <a:gd name="T37" fmla="*/ 131 h 135"/>
                  <a:gd name="T38" fmla="*/ 68 w 159"/>
                  <a:gd name="T39" fmla="*/ 129 h 135"/>
                  <a:gd name="T40" fmla="*/ 61 w 159"/>
                  <a:gd name="T41" fmla="*/ 125 h 135"/>
                  <a:gd name="T42" fmla="*/ 52 w 159"/>
                  <a:gd name="T43" fmla="*/ 116 h 135"/>
                  <a:gd name="T44" fmla="*/ 46 w 159"/>
                  <a:gd name="T45" fmla="*/ 112 h 135"/>
                  <a:gd name="T46" fmla="*/ 40 w 159"/>
                  <a:gd name="T47" fmla="*/ 109 h 135"/>
                  <a:gd name="T48" fmla="*/ 33 w 159"/>
                  <a:gd name="T49" fmla="*/ 107 h 135"/>
                  <a:gd name="T50" fmla="*/ 25 w 159"/>
                  <a:gd name="T51" fmla="*/ 109 h 135"/>
                  <a:gd name="T52" fmla="*/ 25 w 159"/>
                  <a:gd name="T53" fmla="*/ 109 h 135"/>
                  <a:gd name="T54" fmla="*/ 17 w 159"/>
                  <a:gd name="T55" fmla="*/ 103 h 135"/>
                  <a:gd name="T56" fmla="*/ 8 w 159"/>
                  <a:gd name="T57" fmla="*/ 97 h 135"/>
                  <a:gd name="T58" fmla="*/ 3 w 159"/>
                  <a:gd name="T59" fmla="*/ 89 h 135"/>
                  <a:gd name="T60" fmla="*/ 2 w 159"/>
                  <a:gd name="T61" fmla="*/ 83 h 135"/>
                  <a:gd name="T62" fmla="*/ 0 w 159"/>
                  <a:gd name="T63" fmla="*/ 79 h 135"/>
                  <a:gd name="T64" fmla="*/ 0 w 159"/>
                  <a:gd name="T65" fmla="*/ 79 h 135"/>
                  <a:gd name="T66" fmla="*/ 0 w 159"/>
                  <a:gd name="T67" fmla="*/ 66 h 135"/>
                  <a:gd name="T68" fmla="*/ 2 w 159"/>
                  <a:gd name="T69" fmla="*/ 53 h 135"/>
                  <a:gd name="T70" fmla="*/ 3 w 159"/>
                  <a:gd name="T71" fmla="*/ 48 h 135"/>
                  <a:gd name="T72" fmla="*/ 4 w 159"/>
                  <a:gd name="T73" fmla="*/ 42 h 135"/>
                  <a:gd name="T74" fmla="*/ 8 w 159"/>
                  <a:gd name="T75" fmla="*/ 37 h 135"/>
                  <a:gd name="T76" fmla="*/ 13 w 159"/>
                  <a:gd name="T77" fmla="*/ 33 h 135"/>
                  <a:gd name="T78" fmla="*/ 13 w 159"/>
                  <a:gd name="T79" fmla="*/ 33 h 135"/>
                  <a:gd name="T80" fmla="*/ 18 w 159"/>
                  <a:gd name="T81" fmla="*/ 28 h 135"/>
                  <a:gd name="T82" fmla="*/ 23 w 159"/>
                  <a:gd name="T83" fmla="*/ 25 h 135"/>
                  <a:gd name="T84" fmla="*/ 30 w 159"/>
                  <a:gd name="T85" fmla="*/ 25 h 135"/>
                  <a:gd name="T86" fmla="*/ 38 w 159"/>
                  <a:gd name="T87" fmla="*/ 24 h 135"/>
                  <a:gd name="T88" fmla="*/ 45 w 159"/>
                  <a:gd name="T89" fmla="*/ 22 h 135"/>
                  <a:gd name="T90" fmla="*/ 50 w 159"/>
                  <a:gd name="T91" fmla="*/ 21 h 135"/>
                  <a:gd name="T92" fmla="*/ 57 w 159"/>
                  <a:gd name="T93" fmla="*/ 17 h 135"/>
                  <a:gd name="T94" fmla="*/ 61 w 159"/>
                  <a:gd name="T95" fmla="*/ 10 h 135"/>
                  <a:gd name="T96" fmla="*/ 61 w 159"/>
                  <a:gd name="T97" fmla="*/ 10 h 135"/>
                  <a:gd name="T98" fmla="*/ 68 w 159"/>
                  <a:gd name="T99" fmla="*/ 6 h 135"/>
                  <a:gd name="T100" fmla="*/ 75 w 159"/>
                  <a:gd name="T101" fmla="*/ 3 h 135"/>
                  <a:gd name="T102" fmla="*/ 82 w 159"/>
                  <a:gd name="T103" fmla="*/ 2 h 135"/>
                  <a:gd name="T104" fmla="*/ 90 w 159"/>
                  <a:gd name="T105" fmla="*/ 0 h 135"/>
                  <a:gd name="T106" fmla="*/ 105 w 159"/>
                  <a:gd name="T107" fmla="*/ 2 h 135"/>
                  <a:gd name="T108" fmla="*/ 120 w 159"/>
                  <a:gd name="T109" fmla="*/ 3 h 135"/>
                  <a:gd name="T110" fmla="*/ 120 w 159"/>
                  <a:gd name="T111" fmla="*/ 3 h 135"/>
                  <a:gd name="T112" fmla="*/ 129 w 159"/>
                  <a:gd name="T113" fmla="*/ 9 h 135"/>
                  <a:gd name="T114" fmla="*/ 137 w 159"/>
                  <a:gd name="T115" fmla="*/ 14 h 135"/>
                  <a:gd name="T116" fmla="*/ 144 w 159"/>
                  <a:gd name="T117" fmla="*/ 22 h 135"/>
                  <a:gd name="T118" fmla="*/ 149 w 159"/>
                  <a:gd name="T119" fmla="*/ 30 h 1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9" h="135">
                    <a:moveTo>
                      <a:pt x="149" y="30"/>
                    </a:moveTo>
                    <a:lnTo>
                      <a:pt x="149" y="30"/>
                    </a:lnTo>
                    <a:lnTo>
                      <a:pt x="156" y="48"/>
                    </a:lnTo>
                    <a:lnTo>
                      <a:pt x="157" y="59"/>
                    </a:lnTo>
                    <a:lnTo>
                      <a:pt x="159" y="68"/>
                    </a:lnTo>
                    <a:lnTo>
                      <a:pt x="159" y="78"/>
                    </a:lnTo>
                    <a:lnTo>
                      <a:pt x="157" y="89"/>
                    </a:lnTo>
                    <a:lnTo>
                      <a:pt x="155" y="98"/>
                    </a:lnTo>
                    <a:lnTo>
                      <a:pt x="149" y="106"/>
                    </a:lnTo>
                    <a:lnTo>
                      <a:pt x="143" y="114"/>
                    </a:lnTo>
                    <a:lnTo>
                      <a:pt x="134" y="121"/>
                    </a:lnTo>
                    <a:lnTo>
                      <a:pt x="125" y="126"/>
                    </a:lnTo>
                    <a:lnTo>
                      <a:pt x="115" y="131"/>
                    </a:lnTo>
                    <a:lnTo>
                      <a:pt x="106" y="133"/>
                    </a:lnTo>
                    <a:lnTo>
                      <a:pt x="95" y="135"/>
                    </a:lnTo>
                    <a:lnTo>
                      <a:pt x="86" y="133"/>
                    </a:lnTo>
                    <a:lnTo>
                      <a:pt x="75" y="131"/>
                    </a:lnTo>
                    <a:lnTo>
                      <a:pt x="68" y="129"/>
                    </a:lnTo>
                    <a:lnTo>
                      <a:pt x="61" y="125"/>
                    </a:lnTo>
                    <a:lnTo>
                      <a:pt x="52" y="116"/>
                    </a:lnTo>
                    <a:lnTo>
                      <a:pt x="46" y="112"/>
                    </a:lnTo>
                    <a:lnTo>
                      <a:pt x="40" y="109"/>
                    </a:lnTo>
                    <a:lnTo>
                      <a:pt x="33" y="107"/>
                    </a:lnTo>
                    <a:lnTo>
                      <a:pt x="25" y="109"/>
                    </a:lnTo>
                    <a:lnTo>
                      <a:pt x="17" y="103"/>
                    </a:lnTo>
                    <a:lnTo>
                      <a:pt x="8" y="97"/>
                    </a:lnTo>
                    <a:lnTo>
                      <a:pt x="3" y="89"/>
                    </a:lnTo>
                    <a:lnTo>
                      <a:pt x="2" y="83"/>
                    </a:lnTo>
                    <a:lnTo>
                      <a:pt x="0" y="79"/>
                    </a:lnTo>
                    <a:lnTo>
                      <a:pt x="0" y="66"/>
                    </a:lnTo>
                    <a:lnTo>
                      <a:pt x="2" y="53"/>
                    </a:lnTo>
                    <a:lnTo>
                      <a:pt x="3" y="48"/>
                    </a:lnTo>
                    <a:lnTo>
                      <a:pt x="4" y="42"/>
                    </a:lnTo>
                    <a:lnTo>
                      <a:pt x="8" y="37"/>
                    </a:lnTo>
                    <a:lnTo>
                      <a:pt x="13" y="33"/>
                    </a:lnTo>
                    <a:lnTo>
                      <a:pt x="18" y="28"/>
                    </a:lnTo>
                    <a:lnTo>
                      <a:pt x="23" y="25"/>
                    </a:lnTo>
                    <a:lnTo>
                      <a:pt x="30" y="25"/>
                    </a:lnTo>
                    <a:lnTo>
                      <a:pt x="38" y="24"/>
                    </a:lnTo>
                    <a:lnTo>
                      <a:pt x="45" y="22"/>
                    </a:lnTo>
                    <a:lnTo>
                      <a:pt x="50" y="21"/>
                    </a:lnTo>
                    <a:lnTo>
                      <a:pt x="57" y="17"/>
                    </a:lnTo>
                    <a:lnTo>
                      <a:pt x="61" y="10"/>
                    </a:lnTo>
                    <a:lnTo>
                      <a:pt x="68" y="6"/>
                    </a:lnTo>
                    <a:lnTo>
                      <a:pt x="75" y="3"/>
                    </a:lnTo>
                    <a:lnTo>
                      <a:pt x="82" y="2"/>
                    </a:lnTo>
                    <a:lnTo>
                      <a:pt x="90" y="0"/>
                    </a:lnTo>
                    <a:lnTo>
                      <a:pt x="105" y="2"/>
                    </a:lnTo>
                    <a:lnTo>
                      <a:pt x="120" y="3"/>
                    </a:lnTo>
                    <a:lnTo>
                      <a:pt x="129" y="9"/>
                    </a:lnTo>
                    <a:lnTo>
                      <a:pt x="137" y="14"/>
                    </a:lnTo>
                    <a:lnTo>
                      <a:pt x="144" y="22"/>
                    </a:lnTo>
                    <a:lnTo>
                      <a:pt x="149"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33" name="Freeform 125"/>
              <p:cNvSpPr>
                <a:spLocks/>
              </p:cNvSpPr>
              <p:nvPr/>
            </p:nvSpPr>
            <p:spPr bwMode="auto">
              <a:xfrm>
                <a:off x="2978" y="2691"/>
                <a:ext cx="103" cy="106"/>
              </a:xfrm>
              <a:custGeom>
                <a:avLst/>
                <a:gdLst>
                  <a:gd name="T0" fmla="*/ 98 w 103"/>
                  <a:gd name="T1" fmla="*/ 26 h 106"/>
                  <a:gd name="T2" fmla="*/ 98 w 103"/>
                  <a:gd name="T3" fmla="*/ 26 h 106"/>
                  <a:gd name="T4" fmla="*/ 102 w 103"/>
                  <a:gd name="T5" fmla="*/ 41 h 106"/>
                  <a:gd name="T6" fmla="*/ 103 w 103"/>
                  <a:gd name="T7" fmla="*/ 49 h 106"/>
                  <a:gd name="T8" fmla="*/ 103 w 103"/>
                  <a:gd name="T9" fmla="*/ 57 h 106"/>
                  <a:gd name="T10" fmla="*/ 103 w 103"/>
                  <a:gd name="T11" fmla="*/ 65 h 106"/>
                  <a:gd name="T12" fmla="*/ 102 w 103"/>
                  <a:gd name="T13" fmla="*/ 73 h 106"/>
                  <a:gd name="T14" fmla="*/ 99 w 103"/>
                  <a:gd name="T15" fmla="*/ 80 h 106"/>
                  <a:gd name="T16" fmla="*/ 95 w 103"/>
                  <a:gd name="T17" fmla="*/ 87 h 106"/>
                  <a:gd name="T18" fmla="*/ 95 w 103"/>
                  <a:gd name="T19" fmla="*/ 87 h 106"/>
                  <a:gd name="T20" fmla="*/ 88 w 103"/>
                  <a:gd name="T21" fmla="*/ 93 h 106"/>
                  <a:gd name="T22" fmla="*/ 80 w 103"/>
                  <a:gd name="T23" fmla="*/ 98 h 106"/>
                  <a:gd name="T24" fmla="*/ 73 w 103"/>
                  <a:gd name="T25" fmla="*/ 102 h 106"/>
                  <a:gd name="T26" fmla="*/ 65 w 103"/>
                  <a:gd name="T27" fmla="*/ 104 h 106"/>
                  <a:gd name="T28" fmla="*/ 57 w 103"/>
                  <a:gd name="T29" fmla="*/ 106 h 106"/>
                  <a:gd name="T30" fmla="*/ 49 w 103"/>
                  <a:gd name="T31" fmla="*/ 106 h 106"/>
                  <a:gd name="T32" fmla="*/ 41 w 103"/>
                  <a:gd name="T33" fmla="*/ 104 h 106"/>
                  <a:gd name="T34" fmla="*/ 33 w 103"/>
                  <a:gd name="T35" fmla="*/ 102 h 106"/>
                  <a:gd name="T36" fmla="*/ 33 w 103"/>
                  <a:gd name="T37" fmla="*/ 102 h 106"/>
                  <a:gd name="T38" fmla="*/ 26 w 103"/>
                  <a:gd name="T39" fmla="*/ 98 h 106"/>
                  <a:gd name="T40" fmla="*/ 21 w 103"/>
                  <a:gd name="T41" fmla="*/ 92 h 106"/>
                  <a:gd name="T42" fmla="*/ 17 w 103"/>
                  <a:gd name="T43" fmla="*/ 87 h 106"/>
                  <a:gd name="T44" fmla="*/ 13 w 103"/>
                  <a:gd name="T45" fmla="*/ 81 h 106"/>
                  <a:gd name="T46" fmla="*/ 6 w 103"/>
                  <a:gd name="T47" fmla="*/ 68 h 106"/>
                  <a:gd name="T48" fmla="*/ 0 w 103"/>
                  <a:gd name="T49" fmla="*/ 54 h 106"/>
                  <a:gd name="T50" fmla="*/ 0 w 103"/>
                  <a:gd name="T51" fmla="*/ 54 h 106"/>
                  <a:gd name="T52" fmla="*/ 2 w 103"/>
                  <a:gd name="T53" fmla="*/ 47 h 106"/>
                  <a:gd name="T54" fmla="*/ 2 w 103"/>
                  <a:gd name="T55" fmla="*/ 41 h 106"/>
                  <a:gd name="T56" fmla="*/ 4 w 103"/>
                  <a:gd name="T57" fmla="*/ 34 h 106"/>
                  <a:gd name="T58" fmla="*/ 7 w 103"/>
                  <a:gd name="T59" fmla="*/ 27 h 106"/>
                  <a:gd name="T60" fmla="*/ 11 w 103"/>
                  <a:gd name="T61" fmla="*/ 22 h 106"/>
                  <a:gd name="T62" fmla="*/ 15 w 103"/>
                  <a:gd name="T63" fmla="*/ 16 h 106"/>
                  <a:gd name="T64" fmla="*/ 21 w 103"/>
                  <a:gd name="T65" fmla="*/ 12 h 106"/>
                  <a:gd name="T66" fmla="*/ 27 w 103"/>
                  <a:gd name="T67" fmla="*/ 8 h 106"/>
                  <a:gd name="T68" fmla="*/ 27 w 103"/>
                  <a:gd name="T69" fmla="*/ 8 h 106"/>
                  <a:gd name="T70" fmla="*/ 31 w 103"/>
                  <a:gd name="T71" fmla="*/ 4 h 106"/>
                  <a:gd name="T72" fmla="*/ 37 w 103"/>
                  <a:gd name="T73" fmla="*/ 3 h 106"/>
                  <a:gd name="T74" fmla="*/ 49 w 103"/>
                  <a:gd name="T75" fmla="*/ 0 h 106"/>
                  <a:gd name="T76" fmla="*/ 61 w 103"/>
                  <a:gd name="T77" fmla="*/ 0 h 106"/>
                  <a:gd name="T78" fmla="*/ 72 w 103"/>
                  <a:gd name="T79" fmla="*/ 3 h 106"/>
                  <a:gd name="T80" fmla="*/ 72 w 103"/>
                  <a:gd name="T81" fmla="*/ 3 h 106"/>
                  <a:gd name="T82" fmla="*/ 80 w 103"/>
                  <a:gd name="T83" fmla="*/ 7 h 106"/>
                  <a:gd name="T84" fmla="*/ 87 w 103"/>
                  <a:gd name="T85" fmla="*/ 12 h 106"/>
                  <a:gd name="T86" fmla="*/ 92 w 103"/>
                  <a:gd name="T87" fmla="*/ 19 h 106"/>
                  <a:gd name="T88" fmla="*/ 98 w 103"/>
                  <a:gd name="T89" fmla="*/ 26 h 1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3" h="106">
                    <a:moveTo>
                      <a:pt x="98" y="26"/>
                    </a:moveTo>
                    <a:lnTo>
                      <a:pt x="98" y="26"/>
                    </a:lnTo>
                    <a:lnTo>
                      <a:pt x="102" y="41"/>
                    </a:lnTo>
                    <a:lnTo>
                      <a:pt x="103" y="49"/>
                    </a:lnTo>
                    <a:lnTo>
                      <a:pt x="103" y="57"/>
                    </a:lnTo>
                    <a:lnTo>
                      <a:pt x="103" y="65"/>
                    </a:lnTo>
                    <a:lnTo>
                      <a:pt x="102" y="73"/>
                    </a:lnTo>
                    <a:lnTo>
                      <a:pt x="99" y="80"/>
                    </a:lnTo>
                    <a:lnTo>
                      <a:pt x="95" y="87"/>
                    </a:lnTo>
                    <a:lnTo>
                      <a:pt x="88" y="93"/>
                    </a:lnTo>
                    <a:lnTo>
                      <a:pt x="80" y="98"/>
                    </a:lnTo>
                    <a:lnTo>
                      <a:pt x="73" y="102"/>
                    </a:lnTo>
                    <a:lnTo>
                      <a:pt x="65" y="104"/>
                    </a:lnTo>
                    <a:lnTo>
                      <a:pt x="57" y="106"/>
                    </a:lnTo>
                    <a:lnTo>
                      <a:pt x="49" y="106"/>
                    </a:lnTo>
                    <a:lnTo>
                      <a:pt x="41" y="104"/>
                    </a:lnTo>
                    <a:lnTo>
                      <a:pt x="33" y="102"/>
                    </a:lnTo>
                    <a:lnTo>
                      <a:pt x="26" y="98"/>
                    </a:lnTo>
                    <a:lnTo>
                      <a:pt x="21" y="92"/>
                    </a:lnTo>
                    <a:lnTo>
                      <a:pt x="17" y="87"/>
                    </a:lnTo>
                    <a:lnTo>
                      <a:pt x="13" y="81"/>
                    </a:lnTo>
                    <a:lnTo>
                      <a:pt x="6" y="68"/>
                    </a:lnTo>
                    <a:lnTo>
                      <a:pt x="0" y="54"/>
                    </a:lnTo>
                    <a:lnTo>
                      <a:pt x="2" y="47"/>
                    </a:lnTo>
                    <a:lnTo>
                      <a:pt x="2" y="41"/>
                    </a:lnTo>
                    <a:lnTo>
                      <a:pt x="4" y="34"/>
                    </a:lnTo>
                    <a:lnTo>
                      <a:pt x="7" y="27"/>
                    </a:lnTo>
                    <a:lnTo>
                      <a:pt x="11" y="22"/>
                    </a:lnTo>
                    <a:lnTo>
                      <a:pt x="15" y="16"/>
                    </a:lnTo>
                    <a:lnTo>
                      <a:pt x="21" y="12"/>
                    </a:lnTo>
                    <a:lnTo>
                      <a:pt x="27" y="8"/>
                    </a:lnTo>
                    <a:lnTo>
                      <a:pt x="31" y="4"/>
                    </a:lnTo>
                    <a:lnTo>
                      <a:pt x="37" y="3"/>
                    </a:lnTo>
                    <a:lnTo>
                      <a:pt x="49" y="0"/>
                    </a:lnTo>
                    <a:lnTo>
                      <a:pt x="61" y="0"/>
                    </a:lnTo>
                    <a:lnTo>
                      <a:pt x="72" y="3"/>
                    </a:lnTo>
                    <a:lnTo>
                      <a:pt x="80" y="7"/>
                    </a:lnTo>
                    <a:lnTo>
                      <a:pt x="87" y="12"/>
                    </a:lnTo>
                    <a:lnTo>
                      <a:pt x="92" y="19"/>
                    </a:lnTo>
                    <a:lnTo>
                      <a:pt x="98"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34" name="Freeform 126"/>
              <p:cNvSpPr>
                <a:spLocks/>
              </p:cNvSpPr>
              <p:nvPr/>
            </p:nvSpPr>
            <p:spPr bwMode="auto">
              <a:xfrm>
                <a:off x="2978" y="2691"/>
                <a:ext cx="103" cy="106"/>
              </a:xfrm>
              <a:custGeom>
                <a:avLst/>
                <a:gdLst>
                  <a:gd name="T0" fmla="*/ 98 w 103"/>
                  <a:gd name="T1" fmla="*/ 26 h 106"/>
                  <a:gd name="T2" fmla="*/ 98 w 103"/>
                  <a:gd name="T3" fmla="*/ 26 h 106"/>
                  <a:gd name="T4" fmla="*/ 102 w 103"/>
                  <a:gd name="T5" fmla="*/ 41 h 106"/>
                  <a:gd name="T6" fmla="*/ 103 w 103"/>
                  <a:gd name="T7" fmla="*/ 49 h 106"/>
                  <a:gd name="T8" fmla="*/ 103 w 103"/>
                  <a:gd name="T9" fmla="*/ 57 h 106"/>
                  <a:gd name="T10" fmla="*/ 103 w 103"/>
                  <a:gd name="T11" fmla="*/ 65 h 106"/>
                  <a:gd name="T12" fmla="*/ 102 w 103"/>
                  <a:gd name="T13" fmla="*/ 73 h 106"/>
                  <a:gd name="T14" fmla="*/ 99 w 103"/>
                  <a:gd name="T15" fmla="*/ 80 h 106"/>
                  <a:gd name="T16" fmla="*/ 95 w 103"/>
                  <a:gd name="T17" fmla="*/ 87 h 106"/>
                  <a:gd name="T18" fmla="*/ 95 w 103"/>
                  <a:gd name="T19" fmla="*/ 87 h 106"/>
                  <a:gd name="T20" fmla="*/ 88 w 103"/>
                  <a:gd name="T21" fmla="*/ 93 h 106"/>
                  <a:gd name="T22" fmla="*/ 80 w 103"/>
                  <a:gd name="T23" fmla="*/ 98 h 106"/>
                  <a:gd name="T24" fmla="*/ 73 w 103"/>
                  <a:gd name="T25" fmla="*/ 102 h 106"/>
                  <a:gd name="T26" fmla="*/ 65 w 103"/>
                  <a:gd name="T27" fmla="*/ 104 h 106"/>
                  <a:gd name="T28" fmla="*/ 57 w 103"/>
                  <a:gd name="T29" fmla="*/ 106 h 106"/>
                  <a:gd name="T30" fmla="*/ 49 w 103"/>
                  <a:gd name="T31" fmla="*/ 106 h 106"/>
                  <a:gd name="T32" fmla="*/ 41 w 103"/>
                  <a:gd name="T33" fmla="*/ 104 h 106"/>
                  <a:gd name="T34" fmla="*/ 33 w 103"/>
                  <a:gd name="T35" fmla="*/ 102 h 106"/>
                  <a:gd name="T36" fmla="*/ 33 w 103"/>
                  <a:gd name="T37" fmla="*/ 102 h 106"/>
                  <a:gd name="T38" fmla="*/ 26 w 103"/>
                  <a:gd name="T39" fmla="*/ 98 h 106"/>
                  <a:gd name="T40" fmla="*/ 21 w 103"/>
                  <a:gd name="T41" fmla="*/ 92 h 106"/>
                  <a:gd name="T42" fmla="*/ 17 w 103"/>
                  <a:gd name="T43" fmla="*/ 87 h 106"/>
                  <a:gd name="T44" fmla="*/ 13 w 103"/>
                  <a:gd name="T45" fmla="*/ 81 h 106"/>
                  <a:gd name="T46" fmla="*/ 6 w 103"/>
                  <a:gd name="T47" fmla="*/ 68 h 106"/>
                  <a:gd name="T48" fmla="*/ 0 w 103"/>
                  <a:gd name="T49" fmla="*/ 54 h 106"/>
                  <a:gd name="T50" fmla="*/ 0 w 103"/>
                  <a:gd name="T51" fmla="*/ 54 h 106"/>
                  <a:gd name="T52" fmla="*/ 2 w 103"/>
                  <a:gd name="T53" fmla="*/ 47 h 106"/>
                  <a:gd name="T54" fmla="*/ 2 w 103"/>
                  <a:gd name="T55" fmla="*/ 41 h 106"/>
                  <a:gd name="T56" fmla="*/ 4 w 103"/>
                  <a:gd name="T57" fmla="*/ 34 h 106"/>
                  <a:gd name="T58" fmla="*/ 7 w 103"/>
                  <a:gd name="T59" fmla="*/ 27 h 106"/>
                  <a:gd name="T60" fmla="*/ 11 w 103"/>
                  <a:gd name="T61" fmla="*/ 22 h 106"/>
                  <a:gd name="T62" fmla="*/ 15 w 103"/>
                  <a:gd name="T63" fmla="*/ 16 h 106"/>
                  <a:gd name="T64" fmla="*/ 21 w 103"/>
                  <a:gd name="T65" fmla="*/ 12 h 106"/>
                  <a:gd name="T66" fmla="*/ 27 w 103"/>
                  <a:gd name="T67" fmla="*/ 8 h 106"/>
                  <a:gd name="T68" fmla="*/ 27 w 103"/>
                  <a:gd name="T69" fmla="*/ 8 h 106"/>
                  <a:gd name="T70" fmla="*/ 31 w 103"/>
                  <a:gd name="T71" fmla="*/ 4 h 106"/>
                  <a:gd name="T72" fmla="*/ 37 w 103"/>
                  <a:gd name="T73" fmla="*/ 3 h 106"/>
                  <a:gd name="T74" fmla="*/ 49 w 103"/>
                  <a:gd name="T75" fmla="*/ 0 h 106"/>
                  <a:gd name="T76" fmla="*/ 61 w 103"/>
                  <a:gd name="T77" fmla="*/ 0 h 106"/>
                  <a:gd name="T78" fmla="*/ 72 w 103"/>
                  <a:gd name="T79" fmla="*/ 3 h 106"/>
                  <a:gd name="T80" fmla="*/ 72 w 103"/>
                  <a:gd name="T81" fmla="*/ 3 h 106"/>
                  <a:gd name="T82" fmla="*/ 80 w 103"/>
                  <a:gd name="T83" fmla="*/ 7 h 106"/>
                  <a:gd name="T84" fmla="*/ 87 w 103"/>
                  <a:gd name="T85" fmla="*/ 12 h 106"/>
                  <a:gd name="T86" fmla="*/ 92 w 103"/>
                  <a:gd name="T87" fmla="*/ 19 h 106"/>
                  <a:gd name="T88" fmla="*/ 98 w 103"/>
                  <a:gd name="T89" fmla="*/ 26 h 1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3" h="106">
                    <a:moveTo>
                      <a:pt x="98" y="26"/>
                    </a:moveTo>
                    <a:lnTo>
                      <a:pt x="98" y="26"/>
                    </a:lnTo>
                    <a:lnTo>
                      <a:pt x="102" y="41"/>
                    </a:lnTo>
                    <a:lnTo>
                      <a:pt x="103" y="49"/>
                    </a:lnTo>
                    <a:lnTo>
                      <a:pt x="103" y="57"/>
                    </a:lnTo>
                    <a:lnTo>
                      <a:pt x="103" y="65"/>
                    </a:lnTo>
                    <a:lnTo>
                      <a:pt x="102" y="73"/>
                    </a:lnTo>
                    <a:lnTo>
                      <a:pt x="99" y="80"/>
                    </a:lnTo>
                    <a:lnTo>
                      <a:pt x="95" y="87"/>
                    </a:lnTo>
                    <a:lnTo>
                      <a:pt x="88" y="93"/>
                    </a:lnTo>
                    <a:lnTo>
                      <a:pt x="80" y="98"/>
                    </a:lnTo>
                    <a:lnTo>
                      <a:pt x="73" y="102"/>
                    </a:lnTo>
                    <a:lnTo>
                      <a:pt x="65" y="104"/>
                    </a:lnTo>
                    <a:lnTo>
                      <a:pt x="57" y="106"/>
                    </a:lnTo>
                    <a:lnTo>
                      <a:pt x="49" y="106"/>
                    </a:lnTo>
                    <a:lnTo>
                      <a:pt x="41" y="104"/>
                    </a:lnTo>
                    <a:lnTo>
                      <a:pt x="33" y="102"/>
                    </a:lnTo>
                    <a:lnTo>
                      <a:pt x="26" y="98"/>
                    </a:lnTo>
                    <a:lnTo>
                      <a:pt x="21" y="92"/>
                    </a:lnTo>
                    <a:lnTo>
                      <a:pt x="17" y="87"/>
                    </a:lnTo>
                    <a:lnTo>
                      <a:pt x="13" y="81"/>
                    </a:lnTo>
                    <a:lnTo>
                      <a:pt x="6" y="68"/>
                    </a:lnTo>
                    <a:lnTo>
                      <a:pt x="0" y="54"/>
                    </a:lnTo>
                    <a:lnTo>
                      <a:pt x="2" y="47"/>
                    </a:lnTo>
                    <a:lnTo>
                      <a:pt x="2" y="41"/>
                    </a:lnTo>
                    <a:lnTo>
                      <a:pt x="4" y="34"/>
                    </a:lnTo>
                    <a:lnTo>
                      <a:pt x="7" y="27"/>
                    </a:lnTo>
                    <a:lnTo>
                      <a:pt x="11" y="22"/>
                    </a:lnTo>
                    <a:lnTo>
                      <a:pt x="15" y="16"/>
                    </a:lnTo>
                    <a:lnTo>
                      <a:pt x="21" y="12"/>
                    </a:lnTo>
                    <a:lnTo>
                      <a:pt x="27" y="8"/>
                    </a:lnTo>
                    <a:lnTo>
                      <a:pt x="31" y="4"/>
                    </a:lnTo>
                    <a:lnTo>
                      <a:pt x="37" y="3"/>
                    </a:lnTo>
                    <a:lnTo>
                      <a:pt x="49" y="0"/>
                    </a:lnTo>
                    <a:lnTo>
                      <a:pt x="61" y="0"/>
                    </a:lnTo>
                    <a:lnTo>
                      <a:pt x="72" y="3"/>
                    </a:lnTo>
                    <a:lnTo>
                      <a:pt x="80" y="7"/>
                    </a:lnTo>
                    <a:lnTo>
                      <a:pt x="87" y="12"/>
                    </a:lnTo>
                    <a:lnTo>
                      <a:pt x="92" y="19"/>
                    </a:lnTo>
                    <a:lnTo>
                      <a:pt x="98"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35" name="Freeform 127"/>
              <p:cNvSpPr>
                <a:spLocks/>
              </p:cNvSpPr>
              <p:nvPr/>
            </p:nvSpPr>
            <p:spPr bwMode="auto">
              <a:xfrm>
                <a:off x="2991" y="2696"/>
                <a:ext cx="59" cy="93"/>
              </a:xfrm>
              <a:custGeom>
                <a:avLst/>
                <a:gdLst>
                  <a:gd name="T0" fmla="*/ 44 w 59"/>
                  <a:gd name="T1" fmla="*/ 7 h 93"/>
                  <a:gd name="T2" fmla="*/ 44 w 59"/>
                  <a:gd name="T3" fmla="*/ 7 h 93"/>
                  <a:gd name="T4" fmla="*/ 33 w 59"/>
                  <a:gd name="T5" fmla="*/ 14 h 93"/>
                  <a:gd name="T6" fmla="*/ 24 w 59"/>
                  <a:gd name="T7" fmla="*/ 22 h 93"/>
                  <a:gd name="T8" fmla="*/ 18 w 59"/>
                  <a:gd name="T9" fmla="*/ 28 h 93"/>
                  <a:gd name="T10" fmla="*/ 16 w 59"/>
                  <a:gd name="T11" fmla="*/ 33 h 93"/>
                  <a:gd name="T12" fmla="*/ 13 w 59"/>
                  <a:gd name="T13" fmla="*/ 38 h 93"/>
                  <a:gd name="T14" fmla="*/ 13 w 59"/>
                  <a:gd name="T15" fmla="*/ 47 h 93"/>
                  <a:gd name="T16" fmla="*/ 13 w 59"/>
                  <a:gd name="T17" fmla="*/ 47 h 93"/>
                  <a:gd name="T18" fmla="*/ 13 w 59"/>
                  <a:gd name="T19" fmla="*/ 52 h 93"/>
                  <a:gd name="T20" fmla="*/ 14 w 59"/>
                  <a:gd name="T21" fmla="*/ 56 h 93"/>
                  <a:gd name="T22" fmla="*/ 17 w 59"/>
                  <a:gd name="T23" fmla="*/ 61 h 93"/>
                  <a:gd name="T24" fmla="*/ 20 w 59"/>
                  <a:gd name="T25" fmla="*/ 65 h 93"/>
                  <a:gd name="T26" fmla="*/ 28 w 59"/>
                  <a:gd name="T27" fmla="*/ 72 h 93"/>
                  <a:gd name="T28" fmla="*/ 37 w 59"/>
                  <a:gd name="T29" fmla="*/ 79 h 93"/>
                  <a:gd name="T30" fmla="*/ 37 w 59"/>
                  <a:gd name="T31" fmla="*/ 79 h 93"/>
                  <a:gd name="T32" fmla="*/ 43 w 59"/>
                  <a:gd name="T33" fmla="*/ 79 h 93"/>
                  <a:gd name="T34" fmla="*/ 50 w 59"/>
                  <a:gd name="T35" fmla="*/ 79 h 93"/>
                  <a:gd name="T36" fmla="*/ 55 w 59"/>
                  <a:gd name="T37" fmla="*/ 80 h 93"/>
                  <a:gd name="T38" fmla="*/ 58 w 59"/>
                  <a:gd name="T39" fmla="*/ 82 h 93"/>
                  <a:gd name="T40" fmla="*/ 59 w 59"/>
                  <a:gd name="T41" fmla="*/ 83 h 93"/>
                  <a:gd name="T42" fmla="*/ 59 w 59"/>
                  <a:gd name="T43" fmla="*/ 83 h 93"/>
                  <a:gd name="T44" fmla="*/ 59 w 59"/>
                  <a:gd name="T45" fmla="*/ 87 h 93"/>
                  <a:gd name="T46" fmla="*/ 58 w 59"/>
                  <a:gd name="T47" fmla="*/ 90 h 93"/>
                  <a:gd name="T48" fmla="*/ 55 w 59"/>
                  <a:gd name="T49" fmla="*/ 91 h 93"/>
                  <a:gd name="T50" fmla="*/ 52 w 59"/>
                  <a:gd name="T51" fmla="*/ 93 h 93"/>
                  <a:gd name="T52" fmla="*/ 52 w 59"/>
                  <a:gd name="T53" fmla="*/ 93 h 93"/>
                  <a:gd name="T54" fmla="*/ 46 w 59"/>
                  <a:gd name="T55" fmla="*/ 93 h 93"/>
                  <a:gd name="T56" fmla="*/ 39 w 59"/>
                  <a:gd name="T57" fmla="*/ 91 h 93"/>
                  <a:gd name="T58" fmla="*/ 32 w 59"/>
                  <a:gd name="T59" fmla="*/ 90 h 93"/>
                  <a:gd name="T60" fmla="*/ 27 w 59"/>
                  <a:gd name="T61" fmla="*/ 87 h 93"/>
                  <a:gd name="T62" fmla="*/ 16 w 59"/>
                  <a:gd name="T63" fmla="*/ 79 h 93"/>
                  <a:gd name="T64" fmla="*/ 6 w 59"/>
                  <a:gd name="T65" fmla="*/ 70 h 93"/>
                  <a:gd name="T66" fmla="*/ 6 w 59"/>
                  <a:gd name="T67" fmla="*/ 70 h 93"/>
                  <a:gd name="T68" fmla="*/ 4 w 59"/>
                  <a:gd name="T69" fmla="*/ 63 h 93"/>
                  <a:gd name="T70" fmla="*/ 1 w 59"/>
                  <a:gd name="T71" fmla="*/ 56 h 93"/>
                  <a:gd name="T72" fmla="*/ 0 w 59"/>
                  <a:gd name="T73" fmla="*/ 49 h 93"/>
                  <a:gd name="T74" fmla="*/ 1 w 59"/>
                  <a:gd name="T75" fmla="*/ 42 h 93"/>
                  <a:gd name="T76" fmla="*/ 2 w 59"/>
                  <a:gd name="T77" fmla="*/ 34 h 93"/>
                  <a:gd name="T78" fmla="*/ 4 w 59"/>
                  <a:gd name="T79" fmla="*/ 28 h 93"/>
                  <a:gd name="T80" fmla="*/ 10 w 59"/>
                  <a:gd name="T81" fmla="*/ 15 h 93"/>
                  <a:gd name="T82" fmla="*/ 10 w 59"/>
                  <a:gd name="T83" fmla="*/ 15 h 93"/>
                  <a:gd name="T84" fmla="*/ 18 w 59"/>
                  <a:gd name="T85" fmla="*/ 9 h 93"/>
                  <a:gd name="T86" fmla="*/ 28 w 59"/>
                  <a:gd name="T87" fmla="*/ 2 h 93"/>
                  <a:gd name="T88" fmla="*/ 32 w 59"/>
                  <a:gd name="T89" fmla="*/ 0 h 93"/>
                  <a:gd name="T90" fmla="*/ 36 w 59"/>
                  <a:gd name="T91" fmla="*/ 0 h 93"/>
                  <a:gd name="T92" fmla="*/ 40 w 59"/>
                  <a:gd name="T93" fmla="*/ 2 h 93"/>
                  <a:gd name="T94" fmla="*/ 44 w 59"/>
                  <a:gd name="T95" fmla="*/ 7 h 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9" h="93">
                    <a:moveTo>
                      <a:pt x="44" y="7"/>
                    </a:moveTo>
                    <a:lnTo>
                      <a:pt x="44" y="7"/>
                    </a:lnTo>
                    <a:lnTo>
                      <a:pt x="33" y="14"/>
                    </a:lnTo>
                    <a:lnTo>
                      <a:pt x="24" y="22"/>
                    </a:lnTo>
                    <a:lnTo>
                      <a:pt x="18" y="28"/>
                    </a:lnTo>
                    <a:lnTo>
                      <a:pt x="16" y="33"/>
                    </a:lnTo>
                    <a:lnTo>
                      <a:pt x="13" y="38"/>
                    </a:lnTo>
                    <a:lnTo>
                      <a:pt x="13" y="47"/>
                    </a:lnTo>
                    <a:lnTo>
                      <a:pt x="13" y="52"/>
                    </a:lnTo>
                    <a:lnTo>
                      <a:pt x="14" y="56"/>
                    </a:lnTo>
                    <a:lnTo>
                      <a:pt x="17" y="61"/>
                    </a:lnTo>
                    <a:lnTo>
                      <a:pt x="20" y="65"/>
                    </a:lnTo>
                    <a:lnTo>
                      <a:pt x="28" y="72"/>
                    </a:lnTo>
                    <a:lnTo>
                      <a:pt x="37" y="79"/>
                    </a:lnTo>
                    <a:lnTo>
                      <a:pt x="43" y="79"/>
                    </a:lnTo>
                    <a:lnTo>
                      <a:pt x="50" y="79"/>
                    </a:lnTo>
                    <a:lnTo>
                      <a:pt x="55" y="80"/>
                    </a:lnTo>
                    <a:lnTo>
                      <a:pt x="58" y="82"/>
                    </a:lnTo>
                    <a:lnTo>
                      <a:pt x="59" y="83"/>
                    </a:lnTo>
                    <a:lnTo>
                      <a:pt x="59" y="87"/>
                    </a:lnTo>
                    <a:lnTo>
                      <a:pt x="58" y="90"/>
                    </a:lnTo>
                    <a:lnTo>
                      <a:pt x="55" y="91"/>
                    </a:lnTo>
                    <a:lnTo>
                      <a:pt x="52" y="93"/>
                    </a:lnTo>
                    <a:lnTo>
                      <a:pt x="46" y="93"/>
                    </a:lnTo>
                    <a:lnTo>
                      <a:pt x="39" y="91"/>
                    </a:lnTo>
                    <a:lnTo>
                      <a:pt x="32" y="90"/>
                    </a:lnTo>
                    <a:lnTo>
                      <a:pt x="27" y="87"/>
                    </a:lnTo>
                    <a:lnTo>
                      <a:pt x="16" y="79"/>
                    </a:lnTo>
                    <a:lnTo>
                      <a:pt x="6" y="70"/>
                    </a:lnTo>
                    <a:lnTo>
                      <a:pt x="4" y="63"/>
                    </a:lnTo>
                    <a:lnTo>
                      <a:pt x="1" y="56"/>
                    </a:lnTo>
                    <a:lnTo>
                      <a:pt x="0" y="49"/>
                    </a:lnTo>
                    <a:lnTo>
                      <a:pt x="1" y="42"/>
                    </a:lnTo>
                    <a:lnTo>
                      <a:pt x="2" y="34"/>
                    </a:lnTo>
                    <a:lnTo>
                      <a:pt x="4" y="28"/>
                    </a:lnTo>
                    <a:lnTo>
                      <a:pt x="10" y="15"/>
                    </a:lnTo>
                    <a:lnTo>
                      <a:pt x="18" y="9"/>
                    </a:lnTo>
                    <a:lnTo>
                      <a:pt x="28" y="2"/>
                    </a:lnTo>
                    <a:lnTo>
                      <a:pt x="32" y="0"/>
                    </a:lnTo>
                    <a:lnTo>
                      <a:pt x="36" y="0"/>
                    </a:lnTo>
                    <a:lnTo>
                      <a:pt x="40" y="2"/>
                    </a:lnTo>
                    <a:lnTo>
                      <a:pt x="4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36" name="Freeform 128"/>
              <p:cNvSpPr>
                <a:spLocks/>
              </p:cNvSpPr>
              <p:nvPr/>
            </p:nvSpPr>
            <p:spPr bwMode="auto">
              <a:xfrm>
                <a:off x="2991" y="2696"/>
                <a:ext cx="59" cy="93"/>
              </a:xfrm>
              <a:custGeom>
                <a:avLst/>
                <a:gdLst>
                  <a:gd name="T0" fmla="*/ 44 w 59"/>
                  <a:gd name="T1" fmla="*/ 7 h 93"/>
                  <a:gd name="T2" fmla="*/ 44 w 59"/>
                  <a:gd name="T3" fmla="*/ 7 h 93"/>
                  <a:gd name="T4" fmla="*/ 33 w 59"/>
                  <a:gd name="T5" fmla="*/ 14 h 93"/>
                  <a:gd name="T6" fmla="*/ 24 w 59"/>
                  <a:gd name="T7" fmla="*/ 22 h 93"/>
                  <a:gd name="T8" fmla="*/ 18 w 59"/>
                  <a:gd name="T9" fmla="*/ 28 h 93"/>
                  <a:gd name="T10" fmla="*/ 16 w 59"/>
                  <a:gd name="T11" fmla="*/ 33 h 93"/>
                  <a:gd name="T12" fmla="*/ 13 w 59"/>
                  <a:gd name="T13" fmla="*/ 38 h 93"/>
                  <a:gd name="T14" fmla="*/ 13 w 59"/>
                  <a:gd name="T15" fmla="*/ 47 h 93"/>
                  <a:gd name="T16" fmla="*/ 13 w 59"/>
                  <a:gd name="T17" fmla="*/ 47 h 93"/>
                  <a:gd name="T18" fmla="*/ 13 w 59"/>
                  <a:gd name="T19" fmla="*/ 52 h 93"/>
                  <a:gd name="T20" fmla="*/ 14 w 59"/>
                  <a:gd name="T21" fmla="*/ 56 h 93"/>
                  <a:gd name="T22" fmla="*/ 17 w 59"/>
                  <a:gd name="T23" fmla="*/ 61 h 93"/>
                  <a:gd name="T24" fmla="*/ 20 w 59"/>
                  <a:gd name="T25" fmla="*/ 65 h 93"/>
                  <a:gd name="T26" fmla="*/ 28 w 59"/>
                  <a:gd name="T27" fmla="*/ 72 h 93"/>
                  <a:gd name="T28" fmla="*/ 37 w 59"/>
                  <a:gd name="T29" fmla="*/ 79 h 93"/>
                  <a:gd name="T30" fmla="*/ 37 w 59"/>
                  <a:gd name="T31" fmla="*/ 79 h 93"/>
                  <a:gd name="T32" fmla="*/ 43 w 59"/>
                  <a:gd name="T33" fmla="*/ 79 h 93"/>
                  <a:gd name="T34" fmla="*/ 50 w 59"/>
                  <a:gd name="T35" fmla="*/ 79 h 93"/>
                  <a:gd name="T36" fmla="*/ 55 w 59"/>
                  <a:gd name="T37" fmla="*/ 80 h 93"/>
                  <a:gd name="T38" fmla="*/ 58 w 59"/>
                  <a:gd name="T39" fmla="*/ 82 h 93"/>
                  <a:gd name="T40" fmla="*/ 59 w 59"/>
                  <a:gd name="T41" fmla="*/ 83 h 93"/>
                  <a:gd name="T42" fmla="*/ 59 w 59"/>
                  <a:gd name="T43" fmla="*/ 83 h 93"/>
                  <a:gd name="T44" fmla="*/ 59 w 59"/>
                  <a:gd name="T45" fmla="*/ 87 h 93"/>
                  <a:gd name="T46" fmla="*/ 58 w 59"/>
                  <a:gd name="T47" fmla="*/ 90 h 93"/>
                  <a:gd name="T48" fmla="*/ 55 w 59"/>
                  <a:gd name="T49" fmla="*/ 91 h 93"/>
                  <a:gd name="T50" fmla="*/ 52 w 59"/>
                  <a:gd name="T51" fmla="*/ 93 h 93"/>
                  <a:gd name="T52" fmla="*/ 52 w 59"/>
                  <a:gd name="T53" fmla="*/ 93 h 93"/>
                  <a:gd name="T54" fmla="*/ 46 w 59"/>
                  <a:gd name="T55" fmla="*/ 93 h 93"/>
                  <a:gd name="T56" fmla="*/ 39 w 59"/>
                  <a:gd name="T57" fmla="*/ 91 h 93"/>
                  <a:gd name="T58" fmla="*/ 32 w 59"/>
                  <a:gd name="T59" fmla="*/ 90 h 93"/>
                  <a:gd name="T60" fmla="*/ 27 w 59"/>
                  <a:gd name="T61" fmla="*/ 87 h 93"/>
                  <a:gd name="T62" fmla="*/ 16 w 59"/>
                  <a:gd name="T63" fmla="*/ 79 h 93"/>
                  <a:gd name="T64" fmla="*/ 6 w 59"/>
                  <a:gd name="T65" fmla="*/ 70 h 93"/>
                  <a:gd name="T66" fmla="*/ 6 w 59"/>
                  <a:gd name="T67" fmla="*/ 70 h 93"/>
                  <a:gd name="T68" fmla="*/ 4 w 59"/>
                  <a:gd name="T69" fmla="*/ 63 h 93"/>
                  <a:gd name="T70" fmla="*/ 1 w 59"/>
                  <a:gd name="T71" fmla="*/ 56 h 93"/>
                  <a:gd name="T72" fmla="*/ 0 w 59"/>
                  <a:gd name="T73" fmla="*/ 49 h 93"/>
                  <a:gd name="T74" fmla="*/ 1 w 59"/>
                  <a:gd name="T75" fmla="*/ 42 h 93"/>
                  <a:gd name="T76" fmla="*/ 2 w 59"/>
                  <a:gd name="T77" fmla="*/ 34 h 93"/>
                  <a:gd name="T78" fmla="*/ 4 w 59"/>
                  <a:gd name="T79" fmla="*/ 28 h 93"/>
                  <a:gd name="T80" fmla="*/ 10 w 59"/>
                  <a:gd name="T81" fmla="*/ 15 h 93"/>
                  <a:gd name="T82" fmla="*/ 10 w 59"/>
                  <a:gd name="T83" fmla="*/ 15 h 93"/>
                  <a:gd name="T84" fmla="*/ 18 w 59"/>
                  <a:gd name="T85" fmla="*/ 9 h 93"/>
                  <a:gd name="T86" fmla="*/ 28 w 59"/>
                  <a:gd name="T87" fmla="*/ 2 h 93"/>
                  <a:gd name="T88" fmla="*/ 32 w 59"/>
                  <a:gd name="T89" fmla="*/ 0 h 93"/>
                  <a:gd name="T90" fmla="*/ 36 w 59"/>
                  <a:gd name="T91" fmla="*/ 0 h 93"/>
                  <a:gd name="T92" fmla="*/ 40 w 59"/>
                  <a:gd name="T93" fmla="*/ 2 h 93"/>
                  <a:gd name="T94" fmla="*/ 44 w 59"/>
                  <a:gd name="T95" fmla="*/ 7 h 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9" h="93">
                    <a:moveTo>
                      <a:pt x="44" y="7"/>
                    </a:moveTo>
                    <a:lnTo>
                      <a:pt x="44" y="7"/>
                    </a:lnTo>
                    <a:lnTo>
                      <a:pt x="33" y="14"/>
                    </a:lnTo>
                    <a:lnTo>
                      <a:pt x="24" y="22"/>
                    </a:lnTo>
                    <a:lnTo>
                      <a:pt x="18" y="28"/>
                    </a:lnTo>
                    <a:lnTo>
                      <a:pt x="16" y="33"/>
                    </a:lnTo>
                    <a:lnTo>
                      <a:pt x="13" y="38"/>
                    </a:lnTo>
                    <a:lnTo>
                      <a:pt x="13" y="47"/>
                    </a:lnTo>
                    <a:lnTo>
                      <a:pt x="13" y="52"/>
                    </a:lnTo>
                    <a:lnTo>
                      <a:pt x="14" y="56"/>
                    </a:lnTo>
                    <a:lnTo>
                      <a:pt x="17" y="61"/>
                    </a:lnTo>
                    <a:lnTo>
                      <a:pt x="20" y="65"/>
                    </a:lnTo>
                    <a:lnTo>
                      <a:pt x="28" y="72"/>
                    </a:lnTo>
                    <a:lnTo>
                      <a:pt x="37" y="79"/>
                    </a:lnTo>
                    <a:lnTo>
                      <a:pt x="43" y="79"/>
                    </a:lnTo>
                    <a:lnTo>
                      <a:pt x="50" y="79"/>
                    </a:lnTo>
                    <a:lnTo>
                      <a:pt x="55" y="80"/>
                    </a:lnTo>
                    <a:lnTo>
                      <a:pt x="58" y="82"/>
                    </a:lnTo>
                    <a:lnTo>
                      <a:pt x="59" y="83"/>
                    </a:lnTo>
                    <a:lnTo>
                      <a:pt x="59" y="87"/>
                    </a:lnTo>
                    <a:lnTo>
                      <a:pt x="58" y="90"/>
                    </a:lnTo>
                    <a:lnTo>
                      <a:pt x="55" y="91"/>
                    </a:lnTo>
                    <a:lnTo>
                      <a:pt x="52" y="93"/>
                    </a:lnTo>
                    <a:lnTo>
                      <a:pt x="46" y="93"/>
                    </a:lnTo>
                    <a:lnTo>
                      <a:pt x="39" y="91"/>
                    </a:lnTo>
                    <a:lnTo>
                      <a:pt x="32" y="90"/>
                    </a:lnTo>
                    <a:lnTo>
                      <a:pt x="27" y="87"/>
                    </a:lnTo>
                    <a:lnTo>
                      <a:pt x="16" y="79"/>
                    </a:lnTo>
                    <a:lnTo>
                      <a:pt x="6" y="70"/>
                    </a:lnTo>
                    <a:lnTo>
                      <a:pt x="4" y="63"/>
                    </a:lnTo>
                    <a:lnTo>
                      <a:pt x="1" y="56"/>
                    </a:lnTo>
                    <a:lnTo>
                      <a:pt x="0" y="49"/>
                    </a:lnTo>
                    <a:lnTo>
                      <a:pt x="1" y="42"/>
                    </a:lnTo>
                    <a:lnTo>
                      <a:pt x="2" y="34"/>
                    </a:lnTo>
                    <a:lnTo>
                      <a:pt x="4" y="28"/>
                    </a:lnTo>
                    <a:lnTo>
                      <a:pt x="10" y="15"/>
                    </a:lnTo>
                    <a:lnTo>
                      <a:pt x="18" y="9"/>
                    </a:lnTo>
                    <a:lnTo>
                      <a:pt x="28" y="2"/>
                    </a:lnTo>
                    <a:lnTo>
                      <a:pt x="32" y="0"/>
                    </a:lnTo>
                    <a:lnTo>
                      <a:pt x="36" y="0"/>
                    </a:lnTo>
                    <a:lnTo>
                      <a:pt x="40" y="2"/>
                    </a:lnTo>
                    <a:lnTo>
                      <a:pt x="44"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37" name="Freeform 129"/>
              <p:cNvSpPr>
                <a:spLocks/>
              </p:cNvSpPr>
              <p:nvPr/>
            </p:nvSpPr>
            <p:spPr bwMode="auto">
              <a:xfrm>
                <a:off x="2949" y="2714"/>
                <a:ext cx="25" cy="60"/>
              </a:xfrm>
              <a:custGeom>
                <a:avLst/>
                <a:gdLst>
                  <a:gd name="T0" fmla="*/ 21 w 25"/>
                  <a:gd name="T1" fmla="*/ 0 h 60"/>
                  <a:gd name="T2" fmla="*/ 21 w 25"/>
                  <a:gd name="T3" fmla="*/ 0 h 60"/>
                  <a:gd name="T4" fmla="*/ 18 w 25"/>
                  <a:gd name="T5" fmla="*/ 8 h 60"/>
                  <a:gd name="T6" fmla="*/ 17 w 25"/>
                  <a:gd name="T7" fmla="*/ 15 h 60"/>
                  <a:gd name="T8" fmla="*/ 16 w 25"/>
                  <a:gd name="T9" fmla="*/ 23 h 60"/>
                  <a:gd name="T10" fmla="*/ 16 w 25"/>
                  <a:gd name="T11" fmla="*/ 30 h 60"/>
                  <a:gd name="T12" fmla="*/ 17 w 25"/>
                  <a:gd name="T13" fmla="*/ 38 h 60"/>
                  <a:gd name="T14" fmla="*/ 18 w 25"/>
                  <a:gd name="T15" fmla="*/ 45 h 60"/>
                  <a:gd name="T16" fmla="*/ 21 w 25"/>
                  <a:gd name="T17" fmla="*/ 52 h 60"/>
                  <a:gd name="T18" fmla="*/ 25 w 25"/>
                  <a:gd name="T19" fmla="*/ 58 h 60"/>
                  <a:gd name="T20" fmla="*/ 25 w 25"/>
                  <a:gd name="T21" fmla="*/ 58 h 60"/>
                  <a:gd name="T22" fmla="*/ 21 w 25"/>
                  <a:gd name="T23" fmla="*/ 60 h 60"/>
                  <a:gd name="T24" fmla="*/ 17 w 25"/>
                  <a:gd name="T25" fmla="*/ 58 h 60"/>
                  <a:gd name="T26" fmla="*/ 10 w 25"/>
                  <a:gd name="T27" fmla="*/ 54 h 60"/>
                  <a:gd name="T28" fmla="*/ 5 w 25"/>
                  <a:gd name="T29" fmla="*/ 49 h 60"/>
                  <a:gd name="T30" fmla="*/ 2 w 25"/>
                  <a:gd name="T31" fmla="*/ 43 h 60"/>
                  <a:gd name="T32" fmla="*/ 2 w 25"/>
                  <a:gd name="T33" fmla="*/ 43 h 60"/>
                  <a:gd name="T34" fmla="*/ 0 w 25"/>
                  <a:gd name="T35" fmla="*/ 31 h 60"/>
                  <a:gd name="T36" fmla="*/ 1 w 25"/>
                  <a:gd name="T37" fmla="*/ 20 h 60"/>
                  <a:gd name="T38" fmla="*/ 4 w 25"/>
                  <a:gd name="T39" fmla="*/ 15 h 60"/>
                  <a:gd name="T40" fmla="*/ 5 w 25"/>
                  <a:gd name="T41" fmla="*/ 11 h 60"/>
                  <a:gd name="T42" fmla="*/ 9 w 25"/>
                  <a:gd name="T43" fmla="*/ 5 h 60"/>
                  <a:gd name="T44" fmla="*/ 13 w 25"/>
                  <a:gd name="T45" fmla="*/ 1 h 60"/>
                  <a:gd name="T46" fmla="*/ 13 w 25"/>
                  <a:gd name="T47" fmla="*/ 1 h 60"/>
                  <a:gd name="T48" fmla="*/ 16 w 25"/>
                  <a:gd name="T49" fmla="*/ 1 h 60"/>
                  <a:gd name="T50" fmla="*/ 17 w 25"/>
                  <a:gd name="T51" fmla="*/ 1 h 60"/>
                  <a:gd name="T52" fmla="*/ 18 w 25"/>
                  <a:gd name="T53" fmla="*/ 0 h 60"/>
                  <a:gd name="T54" fmla="*/ 21 w 25"/>
                  <a:gd name="T55" fmla="*/ 0 h 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5" h="60">
                    <a:moveTo>
                      <a:pt x="21" y="0"/>
                    </a:moveTo>
                    <a:lnTo>
                      <a:pt x="21" y="0"/>
                    </a:lnTo>
                    <a:lnTo>
                      <a:pt x="18" y="8"/>
                    </a:lnTo>
                    <a:lnTo>
                      <a:pt x="17" y="15"/>
                    </a:lnTo>
                    <a:lnTo>
                      <a:pt x="16" y="23"/>
                    </a:lnTo>
                    <a:lnTo>
                      <a:pt x="16" y="30"/>
                    </a:lnTo>
                    <a:lnTo>
                      <a:pt x="17" y="38"/>
                    </a:lnTo>
                    <a:lnTo>
                      <a:pt x="18" y="45"/>
                    </a:lnTo>
                    <a:lnTo>
                      <a:pt x="21" y="52"/>
                    </a:lnTo>
                    <a:lnTo>
                      <a:pt x="25" y="58"/>
                    </a:lnTo>
                    <a:lnTo>
                      <a:pt x="21" y="60"/>
                    </a:lnTo>
                    <a:lnTo>
                      <a:pt x="17" y="58"/>
                    </a:lnTo>
                    <a:lnTo>
                      <a:pt x="10" y="54"/>
                    </a:lnTo>
                    <a:lnTo>
                      <a:pt x="5" y="49"/>
                    </a:lnTo>
                    <a:lnTo>
                      <a:pt x="2" y="43"/>
                    </a:lnTo>
                    <a:lnTo>
                      <a:pt x="0" y="31"/>
                    </a:lnTo>
                    <a:lnTo>
                      <a:pt x="1" y="20"/>
                    </a:lnTo>
                    <a:lnTo>
                      <a:pt x="4" y="15"/>
                    </a:lnTo>
                    <a:lnTo>
                      <a:pt x="5" y="11"/>
                    </a:lnTo>
                    <a:lnTo>
                      <a:pt x="9" y="5"/>
                    </a:lnTo>
                    <a:lnTo>
                      <a:pt x="13" y="1"/>
                    </a:lnTo>
                    <a:lnTo>
                      <a:pt x="16" y="1"/>
                    </a:lnTo>
                    <a:lnTo>
                      <a:pt x="17" y="1"/>
                    </a:lnTo>
                    <a:lnTo>
                      <a:pt x="18"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38" name="Freeform 130"/>
              <p:cNvSpPr>
                <a:spLocks/>
              </p:cNvSpPr>
              <p:nvPr/>
            </p:nvSpPr>
            <p:spPr bwMode="auto">
              <a:xfrm>
                <a:off x="2949" y="2714"/>
                <a:ext cx="25" cy="60"/>
              </a:xfrm>
              <a:custGeom>
                <a:avLst/>
                <a:gdLst>
                  <a:gd name="T0" fmla="*/ 21 w 25"/>
                  <a:gd name="T1" fmla="*/ 0 h 60"/>
                  <a:gd name="T2" fmla="*/ 21 w 25"/>
                  <a:gd name="T3" fmla="*/ 0 h 60"/>
                  <a:gd name="T4" fmla="*/ 18 w 25"/>
                  <a:gd name="T5" fmla="*/ 8 h 60"/>
                  <a:gd name="T6" fmla="*/ 17 w 25"/>
                  <a:gd name="T7" fmla="*/ 15 h 60"/>
                  <a:gd name="T8" fmla="*/ 16 w 25"/>
                  <a:gd name="T9" fmla="*/ 23 h 60"/>
                  <a:gd name="T10" fmla="*/ 16 w 25"/>
                  <a:gd name="T11" fmla="*/ 30 h 60"/>
                  <a:gd name="T12" fmla="*/ 17 w 25"/>
                  <a:gd name="T13" fmla="*/ 38 h 60"/>
                  <a:gd name="T14" fmla="*/ 18 w 25"/>
                  <a:gd name="T15" fmla="*/ 45 h 60"/>
                  <a:gd name="T16" fmla="*/ 21 w 25"/>
                  <a:gd name="T17" fmla="*/ 52 h 60"/>
                  <a:gd name="T18" fmla="*/ 25 w 25"/>
                  <a:gd name="T19" fmla="*/ 58 h 60"/>
                  <a:gd name="T20" fmla="*/ 25 w 25"/>
                  <a:gd name="T21" fmla="*/ 58 h 60"/>
                  <a:gd name="T22" fmla="*/ 21 w 25"/>
                  <a:gd name="T23" fmla="*/ 60 h 60"/>
                  <a:gd name="T24" fmla="*/ 17 w 25"/>
                  <a:gd name="T25" fmla="*/ 58 h 60"/>
                  <a:gd name="T26" fmla="*/ 10 w 25"/>
                  <a:gd name="T27" fmla="*/ 54 h 60"/>
                  <a:gd name="T28" fmla="*/ 5 w 25"/>
                  <a:gd name="T29" fmla="*/ 49 h 60"/>
                  <a:gd name="T30" fmla="*/ 2 w 25"/>
                  <a:gd name="T31" fmla="*/ 43 h 60"/>
                  <a:gd name="T32" fmla="*/ 2 w 25"/>
                  <a:gd name="T33" fmla="*/ 43 h 60"/>
                  <a:gd name="T34" fmla="*/ 0 w 25"/>
                  <a:gd name="T35" fmla="*/ 31 h 60"/>
                  <a:gd name="T36" fmla="*/ 1 w 25"/>
                  <a:gd name="T37" fmla="*/ 20 h 60"/>
                  <a:gd name="T38" fmla="*/ 4 w 25"/>
                  <a:gd name="T39" fmla="*/ 15 h 60"/>
                  <a:gd name="T40" fmla="*/ 5 w 25"/>
                  <a:gd name="T41" fmla="*/ 11 h 60"/>
                  <a:gd name="T42" fmla="*/ 9 w 25"/>
                  <a:gd name="T43" fmla="*/ 5 h 60"/>
                  <a:gd name="T44" fmla="*/ 13 w 25"/>
                  <a:gd name="T45" fmla="*/ 1 h 60"/>
                  <a:gd name="T46" fmla="*/ 13 w 25"/>
                  <a:gd name="T47" fmla="*/ 1 h 60"/>
                  <a:gd name="T48" fmla="*/ 16 w 25"/>
                  <a:gd name="T49" fmla="*/ 1 h 60"/>
                  <a:gd name="T50" fmla="*/ 17 w 25"/>
                  <a:gd name="T51" fmla="*/ 1 h 60"/>
                  <a:gd name="T52" fmla="*/ 18 w 25"/>
                  <a:gd name="T53" fmla="*/ 0 h 60"/>
                  <a:gd name="T54" fmla="*/ 21 w 25"/>
                  <a:gd name="T55" fmla="*/ 0 h 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5" h="60">
                    <a:moveTo>
                      <a:pt x="21" y="0"/>
                    </a:moveTo>
                    <a:lnTo>
                      <a:pt x="21" y="0"/>
                    </a:lnTo>
                    <a:lnTo>
                      <a:pt x="18" y="8"/>
                    </a:lnTo>
                    <a:lnTo>
                      <a:pt x="17" y="15"/>
                    </a:lnTo>
                    <a:lnTo>
                      <a:pt x="16" y="23"/>
                    </a:lnTo>
                    <a:lnTo>
                      <a:pt x="16" y="30"/>
                    </a:lnTo>
                    <a:lnTo>
                      <a:pt x="17" y="38"/>
                    </a:lnTo>
                    <a:lnTo>
                      <a:pt x="18" y="45"/>
                    </a:lnTo>
                    <a:lnTo>
                      <a:pt x="21" y="52"/>
                    </a:lnTo>
                    <a:lnTo>
                      <a:pt x="25" y="58"/>
                    </a:lnTo>
                    <a:lnTo>
                      <a:pt x="21" y="60"/>
                    </a:lnTo>
                    <a:lnTo>
                      <a:pt x="17" y="58"/>
                    </a:lnTo>
                    <a:lnTo>
                      <a:pt x="10" y="54"/>
                    </a:lnTo>
                    <a:lnTo>
                      <a:pt x="5" y="49"/>
                    </a:lnTo>
                    <a:lnTo>
                      <a:pt x="2" y="43"/>
                    </a:lnTo>
                    <a:lnTo>
                      <a:pt x="0" y="31"/>
                    </a:lnTo>
                    <a:lnTo>
                      <a:pt x="1" y="20"/>
                    </a:lnTo>
                    <a:lnTo>
                      <a:pt x="4" y="15"/>
                    </a:lnTo>
                    <a:lnTo>
                      <a:pt x="5" y="11"/>
                    </a:lnTo>
                    <a:lnTo>
                      <a:pt x="9" y="5"/>
                    </a:lnTo>
                    <a:lnTo>
                      <a:pt x="13" y="1"/>
                    </a:lnTo>
                    <a:lnTo>
                      <a:pt x="16" y="1"/>
                    </a:lnTo>
                    <a:lnTo>
                      <a:pt x="17" y="1"/>
                    </a:lnTo>
                    <a:lnTo>
                      <a:pt x="18" y="0"/>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39" name="Freeform 131"/>
              <p:cNvSpPr>
                <a:spLocks/>
              </p:cNvSpPr>
              <p:nvPr/>
            </p:nvSpPr>
            <p:spPr bwMode="auto">
              <a:xfrm>
                <a:off x="3954" y="2715"/>
                <a:ext cx="32" cy="33"/>
              </a:xfrm>
              <a:custGeom>
                <a:avLst/>
                <a:gdLst>
                  <a:gd name="T0" fmla="*/ 31 w 32"/>
                  <a:gd name="T1" fmla="*/ 10 h 33"/>
                  <a:gd name="T2" fmla="*/ 31 w 32"/>
                  <a:gd name="T3" fmla="*/ 10 h 33"/>
                  <a:gd name="T4" fmla="*/ 32 w 32"/>
                  <a:gd name="T5" fmla="*/ 15 h 33"/>
                  <a:gd name="T6" fmla="*/ 31 w 32"/>
                  <a:gd name="T7" fmla="*/ 21 h 33"/>
                  <a:gd name="T8" fmla="*/ 25 w 32"/>
                  <a:gd name="T9" fmla="*/ 30 h 33"/>
                  <a:gd name="T10" fmla="*/ 25 w 32"/>
                  <a:gd name="T11" fmla="*/ 30 h 33"/>
                  <a:gd name="T12" fmla="*/ 21 w 32"/>
                  <a:gd name="T13" fmla="*/ 33 h 33"/>
                  <a:gd name="T14" fmla="*/ 16 w 32"/>
                  <a:gd name="T15" fmla="*/ 33 h 33"/>
                  <a:gd name="T16" fmla="*/ 10 w 32"/>
                  <a:gd name="T17" fmla="*/ 33 h 33"/>
                  <a:gd name="T18" fmla="*/ 5 w 32"/>
                  <a:gd name="T19" fmla="*/ 33 h 33"/>
                  <a:gd name="T20" fmla="*/ 5 w 32"/>
                  <a:gd name="T21" fmla="*/ 33 h 33"/>
                  <a:gd name="T22" fmla="*/ 1 w 32"/>
                  <a:gd name="T23" fmla="*/ 28 h 33"/>
                  <a:gd name="T24" fmla="*/ 0 w 32"/>
                  <a:gd name="T25" fmla="*/ 21 h 33"/>
                  <a:gd name="T26" fmla="*/ 1 w 32"/>
                  <a:gd name="T27" fmla="*/ 13 h 33"/>
                  <a:gd name="T28" fmla="*/ 2 w 32"/>
                  <a:gd name="T29" fmla="*/ 6 h 33"/>
                  <a:gd name="T30" fmla="*/ 2 w 32"/>
                  <a:gd name="T31" fmla="*/ 6 h 33"/>
                  <a:gd name="T32" fmla="*/ 6 w 32"/>
                  <a:gd name="T33" fmla="*/ 3 h 33"/>
                  <a:gd name="T34" fmla="*/ 9 w 32"/>
                  <a:gd name="T35" fmla="*/ 2 h 33"/>
                  <a:gd name="T36" fmla="*/ 13 w 32"/>
                  <a:gd name="T37" fmla="*/ 0 h 33"/>
                  <a:gd name="T38" fmla="*/ 19 w 32"/>
                  <a:gd name="T39" fmla="*/ 0 h 33"/>
                  <a:gd name="T40" fmla="*/ 23 w 32"/>
                  <a:gd name="T41" fmla="*/ 2 h 33"/>
                  <a:gd name="T42" fmla="*/ 25 w 32"/>
                  <a:gd name="T43" fmla="*/ 3 h 33"/>
                  <a:gd name="T44" fmla="*/ 29 w 32"/>
                  <a:gd name="T45" fmla="*/ 6 h 33"/>
                  <a:gd name="T46" fmla="*/ 31 w 32"/>
                  <a:gd name="T47" fmla="*/ 10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2" h="33">
                    <a:moveTo>
                      <a:pt x="31" y="10"/>
                    </a:moveTo>
                    <a:lnTo>
                      <a:pt x="31" y="10"/>
                    </a:lnTo>
                    <a:lnTo>
                      <a:pt x="32" y="15"/>
                    </a:lnTo>
                    <a:lnTo>
                      <a:pt x="31" y="21"/>
                    </a:lnTo>
                    <a:lnTo>
                      <a:pt x="25" y="30"/>
                    </a:lnTo>
                    <a:lnTo>
                      <a:pt x="21" y="33"/>
                    </a:lnTo>
                    <a:lnTo>
                      <a:pt x="16" y="33"/>
                    </a:lnTo>
                    <a:lnTo>
                      <a:pt x="10" y="33"/>
                    </a:lnTo>
                    <a:lnTo>
                      <a:pt x="5" y="33"/>
                    </a:lnTo>
                    <a:lnTo>
                      <a:pt x="1" y="28"/>
                    </a:lnTo>
                    <a:lnTo>
                      <a:pt x="0" y="21"/>
                    </a:lnTo>
                    <a:lnTo>
                      <a:pt x="1" y="13"/>
                    </a:lnTo>
                    <a:lnTo>
                      <a:pt x="2" y="6"/>
                    </a:lnTo>
                    <a:lnTo>
                      <a:pt x="6" y="3"/>
                    </a:lnTo>
                    <a:lnTo>
                      <a:pt x="9" y="2"/>
                    </a:lnTo>
                    <a:lnTo>
                      <a:pt x="13" y="0"/>
                    </a:lnTo>
                    <a:lnTo>
                      <a:pt x="19" y="0"/>
                    </a:lnTo>
                    <a:lnTo>
                      <a:pt x="23" y="2"/>
                    </a:lnTo>
                    <a:lnTo>
                      <a:pt x="25" y="3"/>
                    </a:lnTo>
                    <a:lnTo>
                      <a:pt x="29" y="6"/>
                    </a:lnTo>
                    <a:lnTo>
                      <a:pt x="3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40" name="Freeform 132"/>
              <p:cNvSpPr>
                <a:spLocks/>
              </p:cNvSpPr>
              <p:nvPr/>
            </p:nvSpPr>
            <p:spPr bwMode="auto">
              <a:xfrm>
                <a:off x="3954" y="2715"/>
                <a:ext cx="32" cy="33"/>
              </a:xfrm>
              <a:custGeom>
                <a:avLst/>
                <a:gdLst>
                  <a:gd name="T0" fmla="*/ 31 w 32"/>
                  <a:gd name="T1" fmla="*/ 10 h 33"/>
                  <a:gd name="T2" fmla="*/ 31 w 32"/>
                  <a:gd name="T3" fmla="*/ 10 h 33"/>
                  <a:gd name="T4" fmla="*/ 32 w 32"/>
                  <a:gd name="T5" fmla="*/ 15 h 33"/>
                  <a:gd name="T6" fmla="*/ 31 w 32"/>
                  <a:gd name="T7" fmla="*/ 21 h 33"/>
                  <a:gd name="T8" fmla="*/ 25 w 32"/>
                  <a:gd name="T9" fmla="*/ 30 h 33"/>
                  <a:gd name="T10" fmla="*/ 25 w 32"/>
                  <a:gd name="T11" fmla="*/ 30 h 33"/>
                  <a:gd name="T12" fmla="*/ 21 w 32"/>
                  <a:gd name="T13" fmla="*/ 33 h 33"/>
                  <a:gd name="T14" fmla="*/ 16 w 32"/>
                  <a:gd name="T15" fmla="*/ 33 h 33"/>
                  <a:gd name="T16" fmla="*/ 10 w 32"/>
                  <a:gd name="T17" fmla="*/ 33 h 33"/>
                  <a:gd name="T18" fmla="*/ 5 w 32"/>
                  <a:gd name="T19" fmla="*/ 33 h 33"/>
                  <a:gd name="T20" fmla="*/ 5 w 32"/>
                  <a:gd name="T21" fmla="*/ 33 h 33"/>
                  <a:gd name="T22" fmla="*/ 1 w 32"/>
                  <a:gd name="T23" fmla="*/ 28 h 33"/>
                  <a:gd name="T24" fmla="*/ 0 w 32"/>
                  <a:gd name="T25" fmla="*/ 21 h 33"/>
                  <a:gd name="T26" fmla="*/ 1 w 32"/>
                  <a:gd name="T27" fmla="*/ 13 h 33"/>
                  <a:gd name="T28" fmla="*/ 2 w 32"/>
                  <a:gd name="T29" fmla="*/ 6 h 33"/>
                  <a:gd name="T30" fmla="*/ 2 w 32"/>
                  <a:gd name="T31" fmla="*/ 6 h 33"/>
                  <a:gd name="T32" fmla="*/ 6 w 32"/>
                  <a:gd name="T33" fmla="*/ 3 h 33"/>
                  <a:gd name="T34" fmla="*/ 9 w 32"/>
                  <a:gd name="T35" fmla="*/ 2 h 33"/>
                  <a:gd name="T36" fmla="*/ 13 w 32"/>
                  <a:gd name="T37" fmla="*/ 0 h 33"/>
                  <a:gd name="T38" fmla="*/ 19 w 32"/>
                  <a:gd name="T39" fmla="*/ 0 h 33"/>
                  <a:gd name="T40" fmla="*/ 23 w 32"/>
                  <a:gd name="T41" fmla="*/ 2 h 33"/>
                  <a:gd name="T42" fmla="*/ 25 w 32"/>
                  <a:gd name="T43" fmla="*/ 3 h 33"/>
                  <a:gd name="T44" fmla="*/ 29 w 32"/>
                  <a:gd name="T45" fmla="*/ 6 h 33"/>
                  <a:gd name="T46" fmla="*/ 31 w 32"/>
                  <a:gd name="T47" fmla="*/ 10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2" h="33">
                    <a:moveTo>
                      <a:pt x="31" y="10"/>
                    </a:moveTo>
                    <a:lnTo>
                      <a:pt x="31" y="10"/>
                    </a:lnTo>
                    <a:lnTo>
                      <a:pt x="32" y="15"/>
                    </a:lnTo>
                    <a:lnTo>
                      <a:pt x="31" y="21"/>
                    </a:lnTo>
                    <a:lnTo>
                      <a:pt x="25" y="30"/>
                    </a:lnTo>
                    <a:lnTo>
                      <a:pt x="21" y="33"/>
                    </a:lnTo>
                    <a:lnTo>
                      <a:pt x="16" y="33"/>
                    </a:lnTo>
                    <a:lnTo>
                      <a:pt x="10" y="33"/>
                    </a:lnTo>
                    <a:lnTo>
                      <a:pt x="5" y="33"/>
                    </a:lnTo>
                    <a:lnTo>
                      <a:pt x="1" y="28"/>
                    </a:lnTo>
                    <a:lnTo>
                      <a:pt x="0" y="21"/>
                    </a:lnTo>
                    <a:lnTo>
                      <a:pt x="1" y="13"/>
                    </a:lnTo>
                    <a:lnTo>
                      <a:pt x="2" y="6"/>
                    </a:lnTo>
                    <a:lnTo>
                      <a:pt x="6" y="3"/>
                    </a:lnTo>
                    <a:lnTo>
                      <a:pt x="9" y="2"/>
                    </a:lnTo>
                    <a:lnTo>
                      <a:pt x="13" y="0"/>
                    </a:lnTo>
                    <a:lnTo>
                      <a:pt x="19" y="0"/>
                    </a:lnTo>
                    <a:lnTo>
                      <a:pt x="23" y="2"/>
                    </a:lnTo>
                    <a:lnTo>
                      <a:pt x="25" y="3"/>
                    </a:lnTo>
                    <a:lnTo>
                      <a:pt x="29" y="6"/>
                    </a:lnTo>
                    <a:lnTo>
                      <a:pt x="31"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41" name="Freeform 133"/>
              <p:cNvSpPr>
                <a:spLocks/>
              </p:cNvSpPr>
              <p:nvPr/>
            </p:nvSpPr>
            <p:spPr bwMode="auto">
              <a:xfrm>
                <a:off x="3939" y="2725"/>
                <a:ext cx="122" cy="286"/>
              </a:xfrm>
              <a:custGeom>
                <a:avLst/>
                <a:gdLst>
                  <a:gd name="T0" fmla="*/ 9 w 122"/>
                  <a:gd name="T1" fmla="*/ 8 h 286"/>
                  <a:gd name="T2" fmla="*/ 9 w 122"/>
                  <a:gd name="T3" fmla="*/ 8 h 286"/>
                  <a:gd name="T4" fmla="*/ 12 w 122"/>
                  <a:gd name="T5" fmla="*/ 41 h 286"/>
                  <a:gd name="T6" fmla="*/ 19 w 122"/>
                  <a:gd name="T7" fmla="*/ 73 h 286"/>
                  <a:gd name="T8" fmla="*/ 28 w 122"/>
                  <a:gd name="T9" fmla="*/ 104 h 286"/>
                  <a:gd name="T10" fmla="*/ 40 w 122"/>
                  <a:gd name="T11" fmla="*/ 134 h 286"/>
                  <a:gd name="T12" fmla="*/ 54 w 122"/>
                  <a:gd name="T13" fmla="*/ 162 h 286"/>
                  <a:gd name="T14" fmla="*/ 72 w 122"/>
                  <a:gd name="T15" fmla="*/ 190 h 286"/>
                  <a:gd name="T16" fmla="*/ 92 w 122"/>
                  <a:gd name="T17" fmla="*/ 217 h 286"/>
                  <a:gd name="T18" fmla="*/ 115 w 122"/>
                  <a:gd name="T19" fmla="*/ 242 h 286"/>
                  <a:gd name="T20" fmla="*/ 115 w 122"/>
                  <a:gd name="T21" fmla="*/ 242 h 286"/>
                  <a:gd name="T22" fmla="*/ 118 w 122"/>
                  <a:gd name="T23" fmla="*/ 246 h 286"/>
                  <a:gd name="T24" fmla="*/ 120 w 122"/>
                  <a:gd name="T25" fmla="*/ 252 h 286"/>
                  <a:gd name="T26" fmla="*/ 122 w 122"/>
                  <a:gd name="T27" fmla="*/ 263 h 286"/>
                  <a:gd name="T28" fmla="*/ 122 w 122"/>
                  <a:gd name="T29" fmla="*/ 275 h 286"/>
                  <a:gd name="T30" fmla="*/ 120 w 122"/>
                  <a:gd name="T31" fmla="*/ 280 h 286"/>
                  <a:gd name="T32" fmla="*/ 118 w 122"/>
                  <a:gd name="T33" fmla="*/ 286 h 286"/>
                  <a:gd name="T34" fmla="*/ 118 w 122"/>
                  <a:gd name="T35" fmla="*/ 286 h 286"/>
                  <a:gd name="T36" fmla="*/ 116 w 122"/>
                  <a:gd name="T37" fmla="*/ 286 h 286"/>
                  <a:gd name="T38" fmla="*/ 114 w 122"/>
                  <a:gd name="T39" fmla="*/ 286 h 286"/>
                  <a:gd name="T40" fmla="*/ 112 w 122"/>
                  <a:gd name="T41" fmla="*/ 282 h 286"/>
                  <a:gd name="T42" fmla="*/ 112 w 122"/>
                  <a:gd name="T43" fmla="*/ 282 h 286"/>
                  <a:gd name="T44" fmla="*/ 114 w 122"/>
                  <a:gd name="T45" fmla="*/ 272 h 286"/>
                  <a:gd name="T46" fmla="*/ 114 w 122"/>
                  <a:gd name="T47" fmla="*/ 261 h 286"/>
                  <a:gd name="T48" fmla="*/ 111 w 122"/>
                  <a:gd name="T49" fmla="*/ 252 h 286"/>
                  <a:gd name="T50" fmla="*/ 105 w 122"/>
                  <a:gd name="T51" fmla="*/ 242 h 286"/>
                  <a:gd name="T52" fmla="*/ 105 w 122"/>
                  <a:gd name="T53" fmla="*/ 242 h 286"/>
                  <a:gd name="T54" fmla="*/ 93 w 122"/>
                  <a:gd name="T55" fmla="*/ 230 h 286"/>
                  <a:gd name="T56" fmla="*/ 81 w 122"/>
                  <a:gd name="T57" fmla="*/ 218 h 286"/>
                  <a:gd name="T58" fmla="*/ 72 w 122"/>
                  <a:gd name="T59" fmla="*/ 204 h 286"/>
                  <a:gd name="T60" fmla="*/ 61 w 122"/>
                  <a:gd name="T61" fmla="*/ 191 h 286"/>
                  <a:gd name="T62" fmla="*/ 53 w 122"/>
                  <a:gd name="T63" fmla="*/ 176 h 286"/>
                  <a:gd name="T64" fmla="*/ 44 w 122"/>
                  <a:gd name="T65" fmla="*/ 162 h 286"/>
                  <a:gd name="T66" fmla="*/ 30 w 122"/>
                  <a:gd name="T67" fmla="*/ 133 h 286"/>
                  <a:gd name="T68" fmla="*/ 19 w 122"/>
                  <a:gd name="T69" fmla="*/ 101 h 286"/>
                  <a:gd name="T70" fmla="*/ 9 w 122"/>
                  <a:gd name="T71" fmla="*/ 70 h 286"/>
                  <a:gd name="T72" fmla="*/ 4 w 122"/>
                  <a:gd name="T73" fmla="*/ 38 h 286"/>
                  <a:gd name="T74" fmla="*/ 0 w 122"/>
                  <a:gd name="T75" fmla="*/ 4 h 286"/>
                  <a:gd name="T76" fmla="*/ 0 w 122"/>
                  <a:gd name="T77" fmla="*/ 4 h 286"/>
                  <a:gd name="T78" fmla="*/ 1 w 122"/>
                  <a:gd name="T79" fmla="*/ 1 h 286"/>
                  <a:gd name="T80" fmla="*/ 2 w 122"/>
                  <a:gd name="T81" fmla="*/ 0 h 286"/>
                  <a:gd name="T82" fmla="*/ 4 w 122"/>
                  <a:gd name="T83" fmla="*/ 0 h 286"/>
                  <a:gd name="T84" fmla="*/ 5 w 122"/>
                  <a:gd name="T85" fmla="*/ 1 h 286"/>
                  <a:gd name="T86" fmla="*/ 8 w 122"/>
                  <a:gd name="T87" fmla="*/ 4 h 286"/>
                  <a:gd name="T88" fmla="*/ 9 w 122"/>
                  <a:gd name="T89" fmla="*/ 8 h 2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2" h="286">
                    <a:moveTo>
                      <a:pt x="9" y="8"/>
                    </a:moveTo>
                    <a:lnTo>
                      <a:pt x="9" y="8"/>
                    </a:lnTo>
                    <a:lnTo>
                      <a:pt x="12" y="41"/>
                    </a:lnTo>
                    <a:lnTo>
                      <a:pt x="19" y="73"/>
                    </a:lnTo>
                    <a:lnTo>
                      <a:pt x="28" y="104"/>
                    </a:lnTo>
                    <a:lnTo>
                      <a:pt x="40" y="134"/>
                    </a:lnTo>
                    <a:lnTo>
                      <a:pt x="54" y="162"/>
                    </a:lnTo>
                    <a:lnTo>
                      <a:pt x="72" y="190"/>
                    </a:lnTo>
                    <a:lnTo>
                      <a:pt x="92" y="217"/>
                    </a:lnTo>
                    <a:lnTo>
                      <a:pt x="115" y="242"/>
                    </a:lnTo>
                    <a:lnTo>
                      <a:pt x="118" y="246"/>
                    </a:lnTo>
                    <a:lnTo>
                      <a:pt x="120" y="252"/>
                    </a:lnTo>
                    <a:lnTo>
                      <a:pt x="122" y="263"/>
                    </a:lnTo>
                    <a:lnTo>
                      <a:pt x="122" y="275"/>
                    </a:lnTo>
                    <a:lnTo>
                      <a:pt x="120" y="280"/>
                    </a:lnTo>
                    <a:lnTo>
                      <a:pt x="118" y="286"/>
                    </a:lnTo>
                    <a:lnTo>
                      <a:pt x="116" y="286"/>
                    </a:lnTo>
                    <a:lnTo>
                      <a:pt x="114" y="286"/>
                    </a:lnTo>
                    <a:lnTo>
                      <a:pt x="112" y="282"/>
                    </a:lnTo>
                    <a:lnTo>
                      <a:pt x="114" y="272"/>
                    </a:lnTo>
                    <a:lnTo>
                      <a:pt x="114" y="261"/>
                    </a:lnTo>
                    <a:lnTo>
                      <a:pt x="111" y="252"/>
                    </a:lnTo>
                    <a:lnTo>
                      <a:pt x="105" y="242"/>
                    </a:lnTo>
                    <a:lnTo>
                      <a:pt x="93" y="230"/>
                    </a:lnTo>
                    <a:lnTo>
                      <a:pt x="81" y="218"/>
                    </a:lnTo>
                    <a:lnTo>
                      <a:pt x="72" y="204"/>
                    </a:lnTo>
                    <a:lnTo>
                      <a:pt x="61" y="191"/>
                    </a:lnTo>
                    <a:lnTo>
                      <a:pt x="53" y="176"/>
                    </a:lnTo>
                    <a:lnTo>
                      <a:pt x="44" y="162"/>
                    </a:lnTo>
                    <a:lnTo>
                      <a:pt x="30" y="133"/>
                    </a:lnTo>
                    <a:lnTo>
                      <a:pt x="19" y="101"/>
                    </a:lnTo>
                    <a:lnTo>
                      <a:pt x="9" y="70"/>
                    </a:lnTo>
                    <a:lnTo>
                      <a:pt x="4" y="38"/>
                    </a:lnTo>
                    <a:lnTo>
                      <a:pt x="0" y="4"/>
                    </a:lnTo>
                    <a:lnTo>
                      <a:pt x="1" y="1"/>
                    </a:lnTo>
                    <a:lnTo>
                      <a:pt x="2" y="0"/>
                    </a:lnTo>
                    <a:lnTo>
                      <a:pt x="4" y="0"/>
                    </a:lnTo>
                    <a:lnTo>
                      <a:pt x="5" y="1"/>
                    </a:lnTo>
                    <a:lnTo>
                      <a:pt x="8" y="4"/>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42" name="Freeform 134"/>
              <p:cNvSpPr>
                <a:spLocks/>
              </p:cNvSpPr>
              <p:nvPr/>
            </p:nvSpPr>
            <p:spPr bwMode="auto">
              <a:xfrm>
                <a:off x="3939" y="2725"/>
                <a:ext cx="122" cy="286"/>
              </a:xfrm>
              <a:custGeom>
                <a:avLst/>
                <a:gdLst>
                  <a:gd name="T0" fmla="*/ 9 w 122"/>
                  <a:gd name="T1" fmla="*/ 8 h 286"/>
                  <a:gd name="T2" fmla="*/ 9 w 122"/>
                  <a:gd name="T3" fmla="*/ 8 h 286"/>
                  <a:gd name="T4" fmla="*/ 12 w 122"/>
                  <a:gd name="T5" fmla="*/ 41 h 286"/>
                  <a:gd name="T6" fmla="*/ 19 w 122"/>
                  <a:gd name="T7" fmla="*/ 73 h 286"/>
                  <a:gd name="T8" fmla="*/ 28 w 122"/>
                  <a:gd name="T9" fmla="*/ 104 h 286"/>
                  <a:gd name="T10" fmla="*/ 40 w 122"/>
                  <a:gd name="T11" fmla="*/ 134 h 286"/>
                  <a:gd name="T12" fmla="*/ 54 w 122"/>
                  <a:gd name="T13" fmla="*/ 162 h 286"/>
                  <a:gd name="T14" fmla="*/ 72 w 122"/>
                  <a:gd name="T15" fmla="*/ 190 h 286"/>
                  <a:gd name="T16" fmla="*/ 92 w 122"/>
                  <a:gd name="T17" fmla="*/ 217 h 286"/>
                  <a:gd name="T18" fmla="*/ 115 w 122"/>
                  <a:gd name="T19" fmla="*/ 242 h 286"/>
                  <a:gd name="T20" fmla="*/ 115 w 122"/>
                  <a:gd name="T21" fmla="*/ 242 h 286"/>
                  <a:gd name="T22" fmla="*/ 118 w 122"/>
                  <a:gd name="T23" fmla="*/ 246 h 286"/>
                  <a:gd name="T24" fmla="*/ 120 w 122"/>
                  <a:gd name="T25" fmla="*/ 252 h 286"/>
                  <a:gd name="T26" fmla="*/ 122 w 122"/>
                  <a:gd name="T27" fmla="*/ 263 h 286"/>
                  <a:gd name="T28" fmla="*/ 122 w 122"/>
                  <a:gd name="T29" fmla="*/ 275 h 286"/>
                  <a:gd name="T30" fmla="*/ 120 w 122"/>
                  <a:gd name="T31" fmla="*/ 280 h 286"/>
                  <a:gd name="T32" fmla="*/ 118 w 122"/>
                  <a:gd name="T33" fmla="*/ 286 h 286"/>
                  <a:gd name="T34" fmla="*/ 118 w 122"/>
                  <a:gd name="T35" fmla="*/ 286 h 286"/>
                  <a:gd name="T36" fmla="*/ 116 w 122"/>
                  <a:gd name="T37" fmla="*/ 286 h 286"/>
                  <a:gd name="T38" fmla="*/ 114 w 122"/>
                  <a:gd name="T39" fmla="*/ 286 h 286"/>
                  <a:gd name="T40" fmla="*/ 112 w 122"/>
                  <a:gd name="T41" fmla="*/ 282 h 286"/>
                  <a:gd name="T42" fmla="*/ 112 w 122"/>
                  <a:gd name="T43" fmla="*/ 282 h 286"/>
                  <a:gd name="T44" fmla="*/ 114 w 122"/>
                  <a:gd name="T45" fmla="*/ 272 h 286"/>
                  <a:gd name="T46" fmla="*/ 114 w 122"/>
                  <a:gd name="T47" fmla="*/ 261 h 286"/>
                  <a:gd name="T48" fmla="*/ 111 w 122"/>
                  <a:gd name="T49" fmla="*/ 252 h 286"/>
                  <a:gd name="T50" fmla="*/ 105 w 122"/>
                  <a:gd name="T51" fmla="*/ 242 h 286"/>
                  <a:gd name="T52" fmla="*/ 105 w 122"/>
                  <a:gd name="T53" fmla="*/ 242 h 286"/>
                  <a:gd name="T54" fmla="*/ 93 w 122"/>
                  <a:gd name="T55" fmla="*/ 230 h 286"/>
                  <a:gd name="T56" fmla="*/ 81 w 122"/>
                  <a:gd name="T57" fmla="*/ 218 h 286"/>
                  <a:gd name="T58" fmla="*/ 72 w 122"/>
                  <a:gd name="T59" fmla="*/ 204 h 286"/>
                  <a:gd name="T60" fmla="*/ 61 w 122"/>
                  <a:gd name="T61" fmla="*/ 191 h 286"/>
                  <a:gd name="T62" fmla="*/ 53 w 122"/>
                  <a:gd name="T63" fmla="*/ 176 h 286"/>
                  <a:gd name="T64" fmla="*/ 44 w 122"/>
                  <a:gd name="T65" fmla="*/ 162 h 286"/>
                  <a:gd name="T66" fmla="*/ 30 w 122"/>
                  <a:gd name="T67" fmla="*/ 133 h 286"/>
                  <a:gd name="T68" fmla="*/ 19 w 122"/>
                  <a:gd name="T69" fmla="*/ 101 h 286"/>
                  <a:gd name="T70" fmla="*/ 9 w 122"/>
                  <a:gd name="T71" fmla="*/ 70 h 286"/>
                  <a:gd name="T72" fmla="*/ 4 w 122"/>
                  <a:gd name="T73" fmla="*/ 38 h 286"/>
                  <a:gd name="T74" fmla="*/ 0 w 122"/>
                  <a:gd name="T75" fmla="*/ 4 h 286"/>
                  <a:gd name="T76" fmla="*/ 0 w 122"/>
                  <a:gd name="T77" fmla="*/ 4 h 286"/>
                  <a:gd name="T78" fmla="*/ 1 w 122"/>
                  <a:gd name="T79" fmla="*/ 1 h 286"/>
                  <a:gd name="T80" fmla="*/ 2 w 122"/>
                  <a:gd name="T81" fmla="*/ 0 h 286"/>
                  <a:gd name="T82" fmla="*/ 4 w 122"/>
                  <a:gd name="T83" fmla="*/ 0 h 286"/>
                  <a:gd name="T84" fmla="*/ 5 w 122"/>
                  <a:gd name="T85" fmla="*/ 1 h 286"/>
                  <a:gd name="T86" fmla="*/ 8 w 122"/>
                  <a:gd name="T87" fmla="*/ 4 h 286"/>
                  <a:gd name="T88" fmla="*/ 9 w 122"/>
                  <a:gd name="T89" fmla="*/ 8 h 2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2" h="286">
                    <a:moveTo>
                      <a:pt x="9" y="8"/>
                    </a:moveTo>
                    <a:lnTo>
                      <a:pt x="9" y="8"/>
                    </a:lnTo>
                    <a:lnTo>
                      <a:pt x="12" y="41"/>
                    </a:lnTo>
                    <a:lnTo>
                      <a:pt x="19" y="73"/>
                    </a:lnTo>
                    <a:lnTo>
                      <a:pt x="28" y="104"/>
                    </a:lnTo>
                    <a:lnTo>
                      <a:pt x="40" y="134"/>
                    </a:lnTo>
                    <a:lnTo>
                      <a:pt x="54" y="162"/>
                    </a:lnTo>
                    <a:lnTo>
                      <a:pt x="72" y="190"/>
                    </a:lnTo>
                    <a:lnTo>
                      <a:pt x="92" y="217"/>
                    </a:lnTo>
                    <a:lnTo>
                      <a:pt x="115" y="242"/>
                    </a:lnTo>
                    <a:lnTo>
                      <a:pt x="118" y="246"/>
                    </a:lnTo>
                    <a:lnTo>
                      <a:pt x="120" y="252"/>
                    </a:lnTo>
                    <a:lnTo>
                      <a:pt x="122" y="263"/>
                    </a:lnTo>
                    <a:lnTo>
                      <a:pt x="122" y="275"/>
                    </a:lnTo>
                    <a:lnTo>
                      <a:pt x="120" y="280"/>
                    </a:lnTo>
                    <a:lnTo>
                      <a:pt x="118" y="286"/>
                    </a:lnTo>
                    <a:lnTo>
                      <a:pt x="116" y="286"/>
                    </a:lnTo>
                    <a:lnTo>
                      <a:pt x="114" y="286"/>
                    </a:lnTo>
                    <a:lnTo>
                      <a:pt x="112" y="282"/>
                    </a:lnTo>
                    <a:lnTo>
                      <a:pt x="114" y="272"/>
                    </a:lnTo>
                    <a:lnTo>
                      <a:pt x="114" y="261"/>
                    </a:lnTo>
                    <a:lnTo>
                      <a:pt x="111" y="252"/>
                    </a:lnTo>
                    <a:lnTo>
                      <a:pt x="105" y="242"/>
                    </a:lnTo>
                    <a:lnTo>
                      <a:pt x="93" y="230"/>
                    </a:lnTo>
                    <a:lnTo>
                      <a:pt x="81" y="218"/>
                    </a:lnTo>
                    <a:lnTo>
                      <a:pt x="72" y="204"/>
                    </a:lnTo>
                    <a:lnTo>
                      <a:pt x="61" y="191"/>
                    </a:lnTo>
                    <a:lnTo>
                      <a:pt x="53" y="176"/>
                    </a:lnTo>
                    <a:lnTo>
                      <a:pt x="44" y="162"/>
                    </a:lnTo>
                    <a:lnTo>
                      <a:pt x="30" y="133"/>
                    </a:lnTo>
                    <a:lnTo>
                      <a:pt x="19" y="101"/>
                    </a:lnTo>
                    <a:lnTo>
                      <a:pt x="9" y="70"/>
                    </a:lnTo>
                    <a:lnTo>
                      <a:pt x="4" y="38"/>
                    </a:lnTo>
                    <a:lnTo>
                      <a:pt x="0" y="4"/>
                    </a:lnTo>
                    <a:lnTo>
                      <a:pt x="1" y="1"/>
                    </a:lnTo>
                    <a:lnTo>
                      <a:pt x="2" y="0"/>
                    </a:lnTo>
                    <a:lnTo>
                      <a:pt x="4" y="0"/>
                    </a:lnTo>
                    <a:lnTo>
                      <a:pt x="5" y="1"/>
                    </a:lnTo>
                    <a:lnTo>
                      <a:pt x="8" y="4"/>
                    </a:lnTo>
                    <a:lnTo>
                      <a:pt x="9"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43" name="Freeform 135"/>
              <p:cNvSpPr>
                <a:spLocks/>
              </p:cNvSpPr>
              <p:nvPr/>
            </p:nvSpPr>
            <p:spPr bwMode="auto">
              <a:xfrm>
                <a:off x="3963" y="2725"/>
                <a:ext cx="12" cy="15"/>
              </a:xfrm>
              <a:custGeom>
                <a:avLst/>
                <a:gdLst>
                  <a:gd name="T0" fmla="*/ 12 w 12"/>
                  <a:gd name="T1" fmla="*/ 3 h 15"/>
                  <a:gd name="T2" fmla="*/ 12 w 12"/>
                  <a:gd name="T3" fmla="*/ 3 h 15"/>
                  <a:gd name="T4" fmla="*/ 12 w 12"/>
                  <a:gd name="T5" fmla="*/ 9 h 15"/>
                  <a:gd name="T6" fmla="*/ 10 w 12"/>
                  <a:gd name="T7" fmla="*/ 12 h 15"/>
                  <a:gd name="T8" fmla="*/ 7 w 12"/>
                  <a:gd name="T9" fmla="*/ 15 h 15"/>
                  <a:gd name="T10" fmla="*/ 1 w 12"/>
                  <a:gd name="T11" fmla="*/ 15 h 15"/>
                  <a:gd name="T12" fmla="*/ 1 w 12"/>
                  <a:gd name="T13" fmla="*/ 15 h 15"/>
                  <a:gd name="T14" fmla="*/ 0 w 12"/>
                  <a:gd name="T15" fmla="*/ 7 h 15"/>
                  <a:gd name="T16" fmla="*/ 0 w 12"/>
                  <a:gd name="T17" fmla="*/ 3 h 15"/>
                  <a:gd name="T18" fmla="*/ 3 w 12"/>
                  <a:gd name="T19" fmla="*/ 0 h 15"/>
                  <a:gd name="T20" fmla="*/ 3 w 12"/>
                  <a:gd name="T21" fmla="*/ 0 h 15"/>
                  <a:gd name="T22" fmla="*/ 8 w 12"/>
                  <a:gd name="T23" fmla="*/ 0 h 15"/>
                  <a:gd name="T24" fmla="*/ 11 w 12"/>
                  <a:gd name="T25" fmla="*/ 0 h 15"/>
                  <a:gd name="T26" fmla="*/ 12 w 12"/>
                  <a:gd name="T27" fmla="*/ 3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5">
                    <a:moveTo>
                      <a:pt x="12" y="3"/>
                    </a:moveTo>
                    <a:lnTo>
                      <a:pt x="12" y="3"/>
                    </a:lnTo>
                    <a:lnTo>
                      <a:pt x="12" y="9"/>
                    </a:lnTo>
                    <a:lnTo>
                      <a:pt x="10" y="12"/>
                    </a:lnTo>
                    <a:lnTo>
                      <a:pt x="7" y="15"/>
                    </a:lnTo>
                    <a:lnTo>
                      <a:pt x="1" y="15"/>
                    </a:lnTo>
                    <a:lnTo>
                      <a:pt x="0" y="7"/>
                    </a:lnTo>
                    <a:lnTo>
                      <a:pt x="0" y="3"/>
                    </a:lnTo>
                    <a:lnTo>
                      <a:pt x="3" y="0"/>
                    </a:lnTo>
                    <a:lnTo>
                      <a:pt x="8" y="0"/>
                    </a:lnTo>
                    <a:lnTo>
                      <a:pt x="11" y="0"/>
                    </a:lnTo>
                    <a:lnTo>
                      <a:pt x="12"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44" name="Freeform 136"/>
              <p:cNvSpPr>
                <a:spLocks/>
              </p:cNvSpPr>
              <p:nvPr/>
            </p:nvSpPr>
            <p:spPr bwMode="auto">
              <a:xfrm>
                <a:off x="3963" y="2725"/>
                <a:ext cx="12" cy="15"/>
              </a:xfrm>
              <a:custGeom>
                <a:avLst/>
                <a:gdLst>
                  <a:gd name="T0" fmla="*/ 12 w 12"/>
                  <a:gd name="T1" fmla="*/ 3 h 15"/>
                  <a:gd name="T2" fmla="*/ 12 w 12"/>
                  <a:gd name="T3" fmla="*/ 3 h 15"/>
                  <a:gd name="T4" fmla="*/ 12 w 12"/>
                  <a:gd name="T5" fmla="*/ 9 h 15"/>
                  <a:gd name="T6" fmla="*/ 10 w 12"/>
                  <a:gd name="T7" fmla="*/ 12 h 15"/>
                  <a:gd name="T8" fmla="*/ 7 w 12"/>
                  <a:gd name="T9" fmla="*/ 15 h 15"/>
                  <a:gd name="T10" fmla="*/ 1 w 12"/>
                  <a:gd name="T11" fmla="*/ 15 h 15"/>
                  <a:gd name="T12" fmla="*/ 1 w 12"/>
                  <a:gd name="T13" fmla="*/ 15 h 15"/>
                  <a:gd name="T14" fmla="*/ 0 w 12"/>
                  <a:gd name="T15" fmla="*/ 7 h 15"/>
                  <a:gd name="T16" fmla="*/ 0 w 12"/>
                  <a:gd name="T17" fmla="*/ 3 h 15"/>
                  <a:gd name="T18" fmla="*/ 3 w 12"/>
                  <a:gd name="T19" fmla="*/ 0 h 15"/>
                  <a:gd name="T20" fmla="*/ 3 w 12"/>
                  <a:gd name="T21" fmla="*/ 0 h 15"/>
                  <a:gd name="T22" fmla="*/ 8 w 12"/>
                  <a:gd name="T23" fmla="*/ 0 h 15"/>
                  <a:gd name="T24" fmla="*/ 11 w 12"/>
                  <a:gd name="T25" fmla="*/ 0 h 15"/>
                  <a:gd name="T26" fmla="*/ 12 w 12"/>
                  <a:gd name="T27" fmla="*/ 3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5">
                    <a:moveTo>
                      <a:pt x="12" y="3"/>
                    </a:moveTo>
                    <a:lnTo>
                      <a:pt x="12" y="3"/>
                    </a:lnTo>
                    <a:lnTo>
                      <a:pt x="12" y="9"/>
                    </a:lnTo>
                    <a:lnTo>
                      <a:pt x="10" y="12"/>
                    </a:lnTo>
                    <a:lnTo>
                      <a:pt x="7" y="15"/>
                    </a:lnTo>
                    <a:lnTo>
                      <a:pt x="1" y="15"/>
                    </a:lnTo>
                    <a:lnTo>
                      <a:pt x="0" y="7"/>
                    </a:lnTo>
                    <a:lnTo>
                      <a:pt x="0" y="3"/>
                    </a:lnTo>
                    <a:lnTo>
                      <a:pt x="3" y="0"/>
                    </a:lnTo>
                    <a:lnTo>
                      <a:pt x="8" y="0"/>
                    </a:lnTo>
                    <a:lnTo>
                      <a:pt x="11" y="0"/>
                    </a:lnTo>
                    <a:lnTo>
                      <a:pt x="12"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45" name="Freeform 137"/>
              <p:cNvSpPr>
                <a:spLocks/>
              </p:cNvSpPr>
              <p:nvPr/>
            </p:nvSpPr>
            <p:spPr bwMode="auto">
              <a:xfrm>
                <a:off x="3420" y="2851"/>
                <a:ext cx="279" cy="49"/>
              </a:xfrm>
              <a:custGeom>
                <a:avLst/>
                <a:gdLst>
                  <a:gd name="T0" fmla="*/ 279 w 279"/>
                  <a:gd name="T1" fmla="*/ 3 h 49"/>
                  <a:gd name="T2" fmla="*/ 279 w 279"/>
                  <a:gd name="T3" fmla="*/ 3 h 49"/>
                  <a:gd name="T4" fmla="*/ 276 w 279"/>
                  <a:gd name="T5" fmla="*/ 7 h 49"/>
                  <a:gd name="T6" fmla="*/ 274 w 279"/>
                  <a:gd name="T7" fmla="*/ 11 h 49"/>
                  <a:gd name="T8" fmla="*/ 269 w 279"/>
                  <a:gd name="T9" fmla="*/ 13 h 49"/>
                  <a:gd name="T10" fmla="*/ 265 w 279"/>
                  <a:gd name="T11" fmla="*/ 15 h 49"/>
                  <a:gd name="T12" fmla="*/ 257 w 279"/>
                  <a:gd name="T13" fmla="*/ 19 h 49"/>
                  <a:gd name="T14" fmla="*/ 248 w 279"/>
                  <a:gd name="T15" fmla="*/ 22 h 49"/>
                  <a:gd name="T16" fmla="*/ 248 w 279"/>
                  <a:gd name="T17" fmla="*/ 22 h 49"/>
                  <a:gd name="T18" fmla="*/ 232 w 279"/>
                  <a:gd name="T19" fmla="*/ 28 h 49"/>
                  <a:gd name="T20" fmla="*/ 215 w 279"/>
                  <a:gd name="T21" fmla="*/ 34 h 49"/>
                  <a:gd name="T22" fmla="*/ 198 w 279"/>
                  <a:gd name="T23" fmla="*/ 38 h 49"/>
                  <a:gd name="T24" fmla="*/ 180 w 279"/>
                  <a:gd name="T25" fmla="*/ 41 h 49"/>
                  <a:gd name="T26" fmla="*/ 144 w 279"/>
                  <a:gd name="T27" fmla="*/ 45 h 49"/>
                  <a:gd name="T28" fmla="*/ 107 w 279"/>
                  <a:gd name="T29" fmla="*/ 49 h 49"/>
                  <a:gd name="T30" fmla="*/ 107 w 279"/>
                  <a:gd name="T31" fmla="*/ 49 h 49"/>
                  <a:gd name="T32" fmla="*/ 77 w 279"/>
                  <a:gd name="T33" fmla="*/ 46 h 49"/>
                  <a:gd name="T34" fmla="*/ 62 w 279"/>
                  <a:gd name="T35" fmla="*/ 43 h 49"/>
                  <a:gd name="T36" fmla="*/ 49 w 279"/>
                  <a:gd name="T37" fmla="*/ 41 h 49"/>
                  <a:gd name="T38" fmla="*/ 35 w 279"/>
                  <a:gd name="T39" fmla="*/ 36 h 49"/>
                  <a:gd name="T40" fmla="*/ 22 w 279"/>
                  <a:gd name="T41" fmla="*/ 31 h 49"/>
                  <a:gd name="T42" fmla="*/ 11 w 279"/>
                  <a:gd name="T43" fmla="*/ 23 h 49"/>
                  <a:gd name="T44" fmla="*/ 0 w 279"/>
                  <a:gd name="T45" fmla="*/ 12 h 49"/>
                  <a:gd name="T46" fmla="*/ 0 w 279"/>
                  <a:gd name="T47" fmla="*/ 12 h 49"/>
                  <a:gd name="T48" fmla="*/ 0 w 279"/>
                  <a:gd name="T49" fmla="*/ 8 h 49"/>
                  <a:gd name="T50" fmla="*/ 0 w 279"/>
                  <a:gd name="T51" fmla="*/ 7 h 49"/>
                  <a:gd name="T52" fmla="*/ 1 w 279"/>
                  <a:gd name="T53" fmla="*/ 5 h 49"/>
                  <a:gd name="T54" fmla="*/ 1 w 279"/>
                  <a:gd name="T55" fmla="*/ 5 h 49"/>
                  <a:gd name="T56" fmla="*/ 4 w 279"/>
                  <a:gd name="T57" fmla="*/ 7 h 49"/>
                  <a:gd name="T58" fmla="*/ 7 w 279"/>
                  <a:gd name="T59" fmla="*/ 8 h 49"/>
                  <a:gd name="T60" fmla="*/ 11 w 279"/>
                  <a:gd name="T61" fmla="*/ 12 h 49"/>
                  <a:gd name="T62" fmla="*/ 15 w 279"/>
                  <a:gd name="T63" fmla="*/ 17 h 49"/>
                  <a:gd name="T64" fmla="*/ 18 w 279"/>
                  <a:gd name="T65" fmla="*/ 19 h 49"/>
                  <a:gd name="T66" fmla="*/ 20 w 279"/>
                  <a:gd name="T67" fmla="*/ 22 h 49"/>
                  <a:gd name="T68" fmla="*/ 20 w 279"/>
                  <a:gd name="T69" fmla="*/ 22 h 49"/>
                  <a:gd name="T70" fmla="*/ 31 w 279"/>
                  <a:gd name="T71" fmla="*/ 26 h 49"/>
                  <a:gd name="T72" fmla="*/ 43 w 279"/>
                  <a:gd name="T73" fmla="*/ 30 h 49"/>
                  <a:gd name="T74" fmla="*/ 54 w 279"/>
                  <a:gd name="T75" fmla="*/ 34 h 49"/>
                  <a:gd name="T76" fmla="*/ 66 w 279"/>
                  <a:gd name="T77" fmla="*/ 36 h 49"/>
                  <a:gd name="T78" fmla="*/ 92 w 279"/>
                  <a:gd name="T79" fmla="*/ 38 h 49"/>
                  <a:gd name="T80" fmla="*/ 116 w 279"/>
                  <a:gd name="T81" fmla="*/ 38 h 49"/>
                  <a:gd name="T82" fmla="*/ 142 w 279"/>
                  <a:gd name="T83" fmla="*/ 36 h 49"/>
                  <a:gd name="T84" fmla="*/ 167 w 279"/>
                  <a:gd name="T85" fmla="*/ 34 h 49"/>
                  <a:gd name="T86" fmla="*/ 215 w 279"/>
                  <a:gd name="T87" fmla="*/ 26 h 49"/>
                  <a:gd name="T88" fmla="*/ 215 w 279"/>
                  <a:gd name="T89" fmla="*/ 26 h 49"/>
                  <a:gd name="T90" fmla="*/ 246 w 279"/>
                  <a:gd name="T91" fmla="*/ 15 h 49"/>
                  <a:gd name="T92" fmla="*/ 261 w 279"/>
                  <a:gd name="T93" fmla="*/ 8 h 49"/>
                  <a:gd name="T94" fmla="*/ 276 w 279"/>
                  <a:gd name="T95" fmla="*/ 0 h 49"/>
                  <a:gd name="T96" fmla="*/ 279 w 279"/>
                  <a:gd name="T97" fmla="*/ 3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9" h="49">
                    <a:moveTo>
                      <a:pt x="279" y="3"/>
                    </a:moveTo>
                    <a:lnTo>
                      <a:pt x="279" y="3"/>
                    </a:lnTo>
                    <a:lnTo>
                      <a:pt x="276" y="7"/>
                    </a:lnTo>
                    <a:lnTo>
                      <a:pt x="274" y="11"/>
                    </a:lnTo>
                    <a:lnTo>
                      <a:pt x="269" y="13"/>
                    </a:lnTo>
                    <a:lnTo>
                      <a:pt x="265" y="15"/>
                    </a:lnTo>
                    <a:lnTo>
                      <a:pt x="257" y="19"/>
                    </a:lnTo>
                    <a:lnTo>
                      <a:pt x="248" y="22"/>
                    </a:lnTo>
                    <a:lnTo>
                      <a:pt x="232" y="28"/>
                    </a:lnTo>
                    <a:lnTo>
                      <a:pt x="215" y="34"/>
                    </a:lnTo>
                    <a:lnTo>
                      <a:pt x="198" y="38"/>
                    </a:lnTo>
                    <a:lnTo>
                      <a:pt x="180" y="41"/>
                    </a:lnTo>
                    <a:lnTo>
                      <a:pt x="144" y="45"/>
                    </a:lnTo>
                    <a:lnTo>
                      <a:pt x="107" y="49"/>
                    </a:lnTo>
                    <a:lnTo>
                      <a:pt x="77" y="46"/>
                    </a:lnTo>
                    <a:lnTo>
                      <a:pt x="62" y="43"/>
                    </a:lnTo>
                    <a:lnTo>
                      <a:pt x="49" y="41"/>
                    </a:lnTo>
                    <a:lnTo>
                      <a:pt x="35" y="36"/>
                    </a:lnTo>
                    <a:lnTo>
                      <a:pt x="22" y="31"/>
                    </a:lnTo>
                    <a:lnTo>
                      <a:pt x="11" y="23"/>
                    </a:lnTo>
                    <a:lnTo>
                      <a:pt x="0" y="12"/>
                    </a:lnTo>
                    <a:lnTo>
                      <a:pt x="0" y="8"/>
                    </a:lnTo>
                    <a:lnTo>
                      <a:pt x="0" y="7"/>
                    </a:lnTo>
                    <a:lnTo>
                      <a:pt x="1" y="5"/>
                    </a:lnTo>
                    <a:lnTo>
                      <a:pt x="4" y="7"/>
                    </a:lnTo>
                    <a:lnTo>
                      <a:pt x="7" y="8"/>
                    </a:lnTo>
                    <a:lnTo>
                      <a:pt x="11" y="12"/>
                    </a:lnTo>
                    <a:lnTo>
                      <a:pt x="15" y="17"/>
                    </a:lnTo>
                    <a:lnTo>
                      <a:pt x="18" y="19"/>
                    </a:lnTo>
                    <a:lnTo>
                      <a:pt x="20" y="22"/>
                    </a:lnTo>
                    <a:lnTo>
                      <a:pt x="31" y="26"/>
                    </a:lnTo>
                    <a:lnTo>
                      <a:pt x="43" y="30"/>
                    </a:lnTo>
                    <a:lnTo>
                      <a:pt x="54" y="34"/>
                    </a:lnTo>
                    <a:lnTo>
                      <a:pt x="66" y="36"/>
                    </a:lnTo>
                    <a:lnTo>
                      <a:pt x="92" y="38"/>
                    </a:lnTo>
                    <a:lnTo>
                      <a:pt x="116" y="38"/>
                    </a:lnTo>
                    <a:lnTo>
                      <a:pt x="142" y="36"/>
                    </a:lnTo>
                    <a:lnTo>
                      <a:pt x="167" y="34"/>
                    </a:lnTo>
                    <a:lnTo>
                      <a:pt x="215" y="26"/>
                    </a:lnTo>
                    <a:lnTo>
                      <a:pt x="246" y="15"/>
                    </a:lnTo>
                    <a:lnTo>
                      <a:pt x="261" y="8"/>
                    </a:lnTo>
                    <a:lnTo>
                      <a:pt x="276" y="0"/>
                    </a:lnTo>
                    <a:lnTo>
                      <a:pt x="27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46" name="Freeform 138"/>
              <p:cNvSpPr>
                <a:spLocks/>
              </p:cNvSpPr>
              <p:nvPr/>
            </p:nvSpPr>
            <p:spPr bwMode="auto">
              <a:xfrm>
                <a:off x="3994" y="2856"/>
                <a:ext cx="34" cy="38"/>
              </a:xfrm>
              <a:custGeom>
                <a:avLst/>
                <a:gdLst>
                  <a:gd name="T0" fmla="*/ 31 w 34"/>
                  <a:gd name="T1" fmla="*/ 14 h 38"/>
                  <a:gd name="T2" fmla="*/ 31 w 34"/>
                  <a:gd name="T3" fmla="*/ 14 h 38"/>
                  <a:gd name="T4" fmla="*/ 34 w 34"/>
                  <a:gd name="T5" fmla="*/ 19 h 38"/>
                  <a:gd name="T6" fmla="*/ 34 w 34"/>
                  <a:gd name="T7" fmla="*/ 26 h 38"/>
                  <a:gd name="T8" fmla="*/ 33 w 34"/>
                  <a:gd name="T9" fmla="*/ 31 h 38"/>
                  <a:gd name="T10" fmla="*/ 30 w 34"/>
                  <a:gd name="T11" fmla="*/ 37 h 38"/>
                  <a:gd name="T12" fmla="*/ 30 w 34"/>
                  <a:gd name="T13" fmla="*/ 37 h 38"/>
                  <a:gd name="T14" fmla="*/ 27 w 34"/>
                  <a:gd name="T15" fmla="*/ 38 h 38"/>
                  <a:gd name="T16" fmla="*/ 25 w 34"/>
                  <a:gd name="T17" fmla="*/ 38 h 38"/>
                  <a:gd name="T18" fmla="*/ 19 w 34"/>
                  <a:gd name="T19" fmla="*/ 37 h 38"/>
                  <a:gd name="T20" fmla="*/ 10 w 34"/>
                  <a:gd name="T21" fmla="*/ 31 h 38"/>
                  <a:gd name="T22" fmla="*/ 10 w 34"/>
                  <a:gd name="T23" fmla="*/ 31 h 38"/>
                  <a:gd name="T24" fmla="*/ 4 w 34"/>
                  <a:gd name="T25" fmla="*/ 26 h 38"/>
                  <a:gd name="T26" fmla="*/ 2 w 34"/>
                  <a:gd name="T27" fmla="*/ 21 h 38"/>
                  <a:gd name="T28" fmla="*/ 0 w 34"/>
                  <a:gd name="T29" fmla="*/ 14 h 38"/>
                  <a:gd name="T30" fmla="*/ 2 w 34"/>
                  <a:gd name="T31" fmla="*/ 11 h 38"/>
                  <a:gd name="T32" fmla="*/ 3 w 34"/>
                  <a:gd name="T33" fmla="*/ 8 h 38"/>
                  <a:gd name="T34" fmla="*/ 3 w 34"/>
                  <a:gd name="T35" fmla="*/ 8 h 38"/>
                  <a:gd name="T36" fmla="*/ 7 w 34"/>
                  <a:gd name="T37" fmla="*/ 4 h 38"/>
                  <a:gd name="T38" fmla="*/ 12 w 34"/>
                  <a:gd name="T39" fmla="*/ 2 h 38"/>
                  <a:gd name="T40" fmla="*/ 12 w 34"/>
                  <a:gd name="T41" fmla="*/ 2 h 38"/>
                  <a:gd name="T42" fmla="*/ 15 w 34"/>
                  <a:gd name="T43" fmla="*/ 0 h 38"/>
                  <a:gd name="T44" fmla="*/ 19 w 34"/>
                  <a:gd name="T45" fmla="*/ 2 h 38"/>
                  <a:gd name="T46" fmla="*/ 25 w 34"/>
                  <a:gd name="T47" fmla="*/ 4 h 38"/>
                  <a:gd name="T48" fmla="*/ 29 w 34"/>
                  <a:gd name="T49" fmla="*/ 10 h 38"/>
                  <a:gd name="T50" fmla="*/ 31 w 34"/>
                  <a:gd name="T51" fmla="*/ 14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38">
                    <a:moveTo>
                      <a:pt x="31" y="14"/>
                    </a:moveTo>
                    <a:lnTo>
                      <a:pt x="31" y="14"/>
                    </a:lnTo>
                    <a:lnTo>
                      <a:pt x="34" y="19"/>
                    </a:lnTo>
                    <a:lnTo>
                      <a:pt x="34" y="26"/>
                    </a:lnTo>
                    <a:lnTo>
                      <a:pt x="33" y="31"/>
                    </a:lnTo>
                    <a:lnTo>
                      <a:pt x="30" y="37"/>
                    </a:lnTo>
                    <a:lnTo>
                      <a:pt x="27" y="38"/>
                    </a:lnTo>
                    <a:lnTo>
                      <a:pt x="25" y="38"/>
                    </a:lnTo>
                    <a:lnTo>
                      <a:pt x="19" y="37"/>
                    </a:lnTo>
                    <a:lnTo>
                      <a:pt x="10" y="31"/>
                    </a:lnTo>
                    <a:lnTo>
                      <a:pt x="4" y="26"/>
                    </a:lnTo>
                    <a:lnTo>
                      <a:pt x="2" y="21"/>
                    </a:lnTo>
                    <a:lnTo>
                      <a:pt x="0" y="14"/>
                    </a:lnTo>
                    <a:lnTo>
                      <a:pt x="2" y="11"/>
                    </a:lnTo>
                    <a:lnTo>
                      <a:pt x="3" y="8"/>
                    </a:lnTo>
                    <a:lnTo>
                      <a:pt x="7" y="4"/>
                    </a:lnTo>
                    <a:lnTo>
                      <a:pt x="12" y="2"/>
                    </a:lnTo>
                    <a:lnTo>
                      <a:pt x="15" y="0"/>
                    </a:lnTo>
                    <a:lnTo>
                      <a:pt x="19" y="2"/>
                    </a:lnTo>
                    <a:lnTo>
                      <a:pt x="25" y="4"/>
                    </a:lnTo>
                    <a:lnTo>
                      <a:pt x="29" y="10"/>
                    </a:lnTo>
                    <a:lnTo>
                      <a:pt x="31"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47" name="Freeform 139"/>
              <p:cNvSpPr>
                <a:spLocks/>
              </p:cNvSpPr>
              <p:nvPr/>
            </p:nvSpPr>
            <p:spPr bwMode="auto">
              <a:xfrm>
                <a:off x="3994" y="2856"/>
                <a:ext cx="34" cy="38"/>
              </a:xfrm>
              <a:custGeom>
                <a:avLst/>
                <a:gdLst>
                  <a:gd name="T0" fmla="*/ 31 w 34"/>
                  <a:gd name="T1" fmla="*/ 14 h 38"/>
                  <a:gd name="T2" fmla="*/ 31 w 34"/>
                  <a:gd name="T3" fmla="*/ 14 h 38"/>
                  <a:gd name="T4" fmla="*/ 34 w 34"/>
                  <a:gd name="T5" fmla="*/ 19 h 38"/>
                  <a:gd name="T6" fmla="*/ 34 w 34"/>
                  <a:gd name="T7" fmla="*/ 26 h 38"/>
                  <a:gd name="T8" fmla="*/ 33 w 34"/>
                  <a:gd name="T9" fmla="*/ 31 h 38"/>
                  <a:gd name="T10" fmla="*/ 30 w 34"/>
                  <a:gd name="T11" fmla="*/ 37 h 38"/>
                  <a:gd name="T12" fmla="*/ 30 w 34"/>
                  <a:gd name="T13" fmla="*/ 37 h 38"/>
                  <a:gd name="T14" fmla="*/ 27 w 34"/>
                  <a:gd name="T15" fmla="*/ 38 h 38"/>
                  <a:gd name="T16" fmla="*/ 25 w 34"/>
                  <a:gd name="T17" fmla="*/ 38 h 38"/>
                  <a:gd name="T18" fmla="*/ 19 w 34"/>
                  <a:gd name="T19" fmla="*/ 37 h 38"/>
                  <a:gd name="T20" fmla="*/ 10 w 34"/>
                  <a:gd name="T21" fmla="*/ 31 h 38"/>
                  <a:gd name="T22" fmla="*/ 10 w 34"/>
                  <a:gd name="T23" fmla="*/ 31 h 38"/>
                  <a:gd name="T24" fmla="*/ 4 w 34"/>
                  <a:gd name="T25" fmla="*/ 26 h 38"/>
                  <a:gd name="T26" fmla="*/ 2 w 34"/>
                  <a:gd name="T27" fmla="*/ 21 h 38"/>
                  <a:gd name="T28" fmla="*/ 0 w 34"/>
                  <a:gd name="T29" fmla="*/ 14 h 38"/>
                  <a:gd name="T30" fmla="*/ 2 w 34"/>
                  <a:gd name="T31" fmla="*/ 11 h 38"/>
                  <a:gd name="T32" fmla="*/ 3 w 34"/>
                  <a:gd name="T33" fmla="*/ 8 h 38"/>
                  <a:gd name="T34" fmla="*/ 3 w 34"/>
                  <a:gd name="T35" fmla="*/ 8 h 38"/>
                  <a:gd name="T36" fmla="*/ 7 w 34"/>
                  <a:gd name="T37" fmla="*/ 4 h 38"/>
                  <a:gd name="T38" fmla="*/ 12 w 34"/>
                  <a:gd name="T39" fmla="*/ 2 h 38"/>
                  <a:gd name="T40" fmla="*/ 12 w 34"/>
                  <a:gd name="T41" fmla="*/ 2 h 38"/>
                  <a:gd name="T42" fmla="*/ 15 w 34"/>
                  <a:gd name="T43" fmla="*/ 0 h 38"/>
                  <a:gd name="T44" fmla="*/ 19 w 34"/>
                  <a:gd name="T45" fmla="*/ 2 h 38"/>
                  <a:gd name="T46" fmla="*/ 25 w 34"/>
                  <a:gd name="T47" fmla="*/ 4 h 38"/>
                  <a:gd name="T48" fmla="*/ 29 w 34"/>
                  <a:gd name="T49" fmla="*/ 10 h 38"/>
                  <a:gd name="T50" fmla="*/ 31 w 34"/>
                  <a:gd name="T51" fmla="*/ 14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38">
                    <a:moveTo>
                      <a:pt x="31" y="14"/>
                    </a:moveTo>
                    <a:lnTo>
                      <a:pt x="31" y="14"/>
                    </a:lnTo>
                    <a:lnTo>
                      <a:pt x="34" y="19"/>
                    </a:lnTo>
                    <a:lnTo>
                      <a:pt x="34" y="26"/>
                    </a:lnTo>
                    <a:lnTo>
                      <a:pt x="33" y="31"/>
                    </a:lnTo>
                    <a:lnTo>
                      <a:pt x="30" y="37"/>
                    </a:lnTo>
                    <a:lnTo>
                      <a:pt x="27" y="38"/>
                    </a:lnTo>
                    <a:lnTo>
                      <a:pt x="25" y="38"/>
                    </a:lnTo>
                    <a:lnTo>
                      <a:pt x="19" y="37"/>
                    </a:lnTo>
                    <a:lnTo>
                      <a:pt x="10" y="31"/>
                    </a:lnTo>
                    <a:lnTo>
                      <a:pt x="4" y="26"/>
                    </a:lnTo>
                    <a:lnTo>
                      <a:pt x="2" y="21"/>
                    </a:lnTo>
                    <a:lnTo>
                      <a:pt x="0" y="14"/>
                    </a:lnTo>
                    <a:lnTo>
                      <a:pt x="2" y="11"/>
                    </a:lnTo>
                    <a:lnTo>
                      <a:pt x="3" y="8"/>
                    </a:lnTo>
                    <a:lnTo>
                      <a:pt x="7" y="4"/>
                    </a:lnTo>
                    <a:lnTo>
                      <a:pt x="12" y="2"/>
                    </a:lnTo>
                    <a:lnTo>
                      <a:pt x="15" y="0"/>
                    </a:lnTo>
                    <a:lnTo>
                      <a:pt x="19" y="2"/>
                    </a:lnTo>
                    <a:lnTo>
                      <a:pt x="25" y="4"/>
                    </a:lnTo>
                    <a:lnTo>
                      <a:pt x="29" y="10"/>
                    </a:lnTo>
                    <a:lnTo>
                      <a:pt x="31"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48" name="Freeform 140"/>
              <p:cNvSpPr>
                <a:spLocks/>
              </p:cNvSpPr>
              <p:nvPr/>
            </p:nvSpPr>
            <p:spPr bwMode="auto">
              <a:xfrm>
                <a:off x="4005" y="2867"/>
                <a:ext cx="14" cy="15"/>
              </a:xfrm>
              <a:custGeom>
                <a:avLst/>
                <a:gdLst>
                  <a:gd name="T0" fmla="*/ 14 w 14"/>
                  <a:gd name="T1" fmla="*/ 15 h 15"/>
                  <a:gd name="T2" fmla="*/ 14 w 14"/>
                  <a:gd name="T3" fmla="*/ 15 h 15"/>
                  <a:gd name="T4" fmla="*/ 8 w 14"/>
                  <a:gd name="T5" fmla="*/ 15 h 15"/>
                  <a:gd name="T6" fmla="*/ 6 w 14"/>
                  <a:gd name="T7" fmla="*/ 14 h 15"/>
                  <a:gd name="T8" fmla="*/ 3 w 14"/>
                  <a:gd name="T9" fmla="*/ 11 h 15"/>
                  <a:gd name="T10" fmla="*/ 3 w 14"/>
                  <a:gd name="T11" fmla="*/ 11 h 15"/>
                  <a:gd name="T12" fmla="*/ 0 w 14"/>
                  <a:gd name="T13" fmla="*/ 10 h 15"/>
                  <a:gd name="T14" fmla="*/ 0 w 14"/>
                  <a:gd name="T15" fmla="*/ 7 h 15"/>
                  <a:gd name="T16" fmla="*/ 1 w 14"/>
                  <a:gd name="T17" fmla="*/ 0 h 15"/>
                  <a:gd name="T18" fmla="*/ 1 w 14"/>
                  <a:gd name="T19" fmla="*/ 0 h 15"/>
                  <a:gd name="T20" fmla="*/ 4 w 14"/>
                  <a:gd name="T21" fmla="*/ 0 h 15"/>
                  <a:gd name="T22" fmla="*/ 7 w 14"/>
                  <a:gd name="T23" fmla="*/ 0 h 15"/>
                  <a:gd name="T24" fmla="*/ 10 w 14"/>
                  <a:gd name="T25" fmla="*/ 3 h 15"/>
                  <a:gd name="T26" fmla="*/ 12 w 14"/>
                  <a:gd name="T27" fmla="*/ 6 h 15"/>
                  <a:gd name="T28" fmla="*/ 12 w 14"/>
                  <a:gd name="T29" fmla="*/ 6 h 15"/>
                  <a:gd name="T30" fmla="*/ 12 w 14"/>
                  <a:gd name="T31" fmla="*/ 11 h 15"/>
                  <a:gd name="T32" fmla="*/ 14 w 14"/>
                  <a:gd name="T33" fmla="*/ 12 h 15"/>
                  <a:gd name="T34" fmla="*/ 14 w 14"/>
                  <a:gd name="T35" fmla="*/ 15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15">
                    <a:moveTo>
                      <a:pt x="14" y="15"/>
                    </a:moveTo>
                    <a:lnTo>
                      <a:pt x="14" y="15"/>
                    </a:lnTo>
                    <a:lnTo>
                      <a:pt x="8" y="15"/>
                    </a:lnTo>
                    <a:lnTo>
                      <a:pt x="6" y="14"/>
                    </a:lnTo>
                    <a:lnTo>
                      <a:pt x="3" y="11"/>
                    </a:lnTo>
                    <a:lnTo>
                      <a:pt x="0" y="10"/>
                    </a:lnTo>
                    <a:lnTo>
                      <a:pt x="0" y="7"/>
                    </a:lnTo>
                    <a:lnTo>
                      <a:pt x="1" y="0"/>
                    </a:lnTo>
                    <a:lnTo>
                      <a:pt x="4" y="0"/>
                    </a:lnTo>
                    <a:lnTo>
                      <a:pt x="7" y="0"/>
                    </a:lnTo>
                    <a:lnTo>
                      <a:pt x="10" y="3"/>
                    </a:lnTo>
                    <a:lnTo>
                      <a:pt x="12" y="6"/>
                    </a:lnTo>
                    <a:lnTo>
                      <a:pt x="12" y="11"/>
                    </a:lnTo>
                    <a:lnTo>
                      <a:pt x="14" y="12"/>
                    </a:lnTo>
                    <a:lnTo>
                      <a:pt x="1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49" name="Freeform 141"/>
              <p:cNvSpPr>
                <a:spLocks/>
              </p:cNvSpPr>
              <p:nvPr/>
            </p:nvSpPr>
            <p:spPr bwMode="auto">
              <a:xfrm>
                <a:off x="4005" y="2867"/>
                <a:ext cx="14" cy="15"/>
              </a:xfrm>
              <a:custGeom>
                <a:avLst/>
                <a:gdLst>
                  <a:gd name="T0" fmla="*/ 14 w 14"/>
                  <a:gd name="T1" fmla="*/ 15 h 15"/>
                  <a:gd name="T2" fmla="*/ 14 w 14"/>
                  <a:gd name="T3" fmla="*/ 15 h 15"/>
                  <a:gd name="T4" fmla="*/ 8 w 14"/>
                  <a:gd name="T5" fmla="*/ 15 h 15"/>
                  <a:gd name="T6" fmla="*/ 6 w 14"/>
                  <a:gd name="T7" fmla="*/ 14 h 15"/>
                  <a:gd name="T8" fmla="*/ 3 w 14"/>
                  <a:gd name="T9" fmla="*/ 11 h 15"/>
                  <a:gd name="T10" fmla="*/ 3 w 14"/>
                  <a:gd name="T11" fmla="*/ 11 h 15"/>
                  <a:gd name="T12" fmla="*/ 0 w 14"/>
                  <a:gd name="T13" fmla="*/ 10 h 15"/>
                  <a:gd name="T14" fmla="*/ 0 w 14"/>
                  <a:gd name="T15" fmla="*/ 7 h 15"/>
                  <a:gd name="T16" fmla="*/ 1 w 14"/>
                  <a:gd name="T17" fmla="*/ 0 h 15"/>
                  <a:gd name="T18" fmla="*/ 1 w 14"/>
                  <a:gd name="T19" fmla="*/ 0 h 15"/>
                  <a:gd name="T20" fmla="*/ 4 w 14"/>
                  <a:gd name="T21" fmla="*/ 0 h 15"/>
                  <a:gd name="T22" fmla="*/ 7 w 14"/>
                  <a:gd name="T23" fmla="*/ 0 h 15"/>
                  <a:gd name="T24" fmla="*/ 10 w 14"/>
                  <a:gd name="T25" fmla="*/ 3 h 15"/>
                  <a:gd name="T26" fmla="*/ 12 w 14"/>
                  <a:gd name="T27" fmla="*/ 6 h 15"/>
                  <a:gd name="T28" fmla="*/ 12 w 14"/>
                  <a:gd name="T29" fmla="*/ 6 h 15"/>
                  <a:gd name="T30" fmla="*/ 12 w 14"/>
                  <a:gd name="T31" fmla="*/ 11 h 15"/>
                  <a:gd name="T32" fmla="*/ 14 w 14"/>
                  <a:gd name="T33" fmla="*/ 12 h 15"/>
                  <a:gd name="T34" fmla="*/ 14 w 14"/>
                  <a:gd name="T35" fmla="*/ 15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15">
                    <a:moveTo>
                      <a:pt x="14" y="15"/>
                    </a:moveTo>
                    <a:lnTo>
                      <a:pt x="14" y="15"/>
                    </a:lnTo>
                    <a:lnTo>
                      <a:pt x="8" y="15"/>
                    </a:lnTo>
                    <a:lnTo>
                      <a:pt x="6" y="14"/>
                    </a:lnTo>
                    <a:lnTo>
                      <a:pt x="3" y="11"/>
                    </a:lnTo>
                    <a:lnTo>
                      <a:pt x="0" y="10"/>
                    </a:lnTo>
                    <a:lnTo>
                      <a:pt x="0" y="7"/>
                    </a:lnTo>
                    <a:lnTo>
                      <a:pt x="1" y="0"/>
                    </a:lnTo>
                    <a:lnTo>
                      <a:pt x="4" y="0"/>
                    </a:lnTo>
                    <a:lnTo>
                      <a:pt x="7" y="0"/>
                    </a:lnTo>
                    <a:lnTo>
                      <a:pt x="10" y="3"/>
                    </a:lnTo>
                    <a:lnTo>
                      <a:pt x="12" y="6"/>
                    </a:lnTo>
                    <a:lnTo>
                      <a:pt x="12" y="11"/>
                    </a:lnTo>
                    <a:lnTo>
                      <a:pt x="14" y="12"/>
                    </a:lnTo>
                    <a:lnTo>
                      <a:pt x="14"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50" name="Freeform 142"/>
              <p:cNvSpPr>
                <a:spLocks/>
              </p:cNvSpPr>
              <p:nvPr/>
            </p:nvSpPr>
            <p:spPr bwMode="auto">
              <a:xfrm>
                <a:off x="4376" y="2877"/>
                <a:ext cx="228" cy="280"/>
              </a:xfrm>
              <a:custGeom>
                <a:avLst/>
                <a:gdLst>
                  <a:gd name="T0" fmla="*/ 228 w 228"/>
                  <a:gd name="T1" fmla="*/ 279 h 280"/>
                  <a:gd name="T2" fmla="*/ 228 w 228"/>
                  <a:gd name="T3" fmla="*/ 279 h 280"/>
                  <a:gd name="T4" fmla="*/ 213 w 228"/>
                  <a:gd name="T5" fmla="*/ 280 h 280"/>
                  <a:gd name="T6" fmla="*/ 198 w 228"/>
                  <a:gd name="T7" fmla="*/ 279 h 280"/>
                  <a:gd name="T8" fmla="*/ 198 w 228"/>
                  <a:gd name="T9" fmla="*/ 279 h 280"/>
                  <a:gd name="T10" fmla="*/ 198 w 228"/>
                  <a:gd name="T11" fmla="*/ 273 h 280"/>
                  <a:gd name="T12" fmla="*/ 199 w 228"/>
                  <a:gd name="T13" fmla="*/ 268 h 280"/>
                  <a:gd name="T14" fmla="*/ 202 w 228"/>
                  <a:gd name="T15" fmla="*/ 257 h 280"/>
                  <a:gd name="T16" fmla="*/ 203 w 228"/>
                  <a:gd name="T17" fmla="*/ 252 h 280"/>
                  <a:gd name="T18" fmla="*/ 203 w 228"/>
                  <a:gd name="T19" fmla="*/ 246 h 280"/>
                  <a:gd name="T20" fmla="*/ 202 w 228"/>
                  <a:gd name="T21" fmla="*/ 241 h 280"/>
                  <a:gd name="T22" fmla="*/ 198 w 228"/>
                  <a:gd name="T23" fmla="*/ 235 h 280"/>
                  <a:gd name="T24" fmla="*/ 198 w 228"/>
                  <a:gd name="T25" fmla="*/ 235 h 280"/>
                  <a:gd name="T26" fmla="*/ 195 w 228"/>
                  <a:gd name="T27" fmla="*/ 235 h 280"/>
                  <a:gd name="T28" fmla="*/ 193 w 228"/>
                  <a:gd name="T29" fmla="*/ 237 h 280"/>
                  <a:gd name="T30" fmla="*/ 189 w 228"/>
                  <a:gd name="T31" fmla="*/ 241 h 280"/>
                  <a:gd name="T32" fmla="*/ 189 w 228"/>
                  <a:gd name="T33" fmla="*/ 241 h 280"/>
                  <a:gd name="T34" fmla="*/ 187 w 228"/>
                  <a:gd name="T35" fmla="*/ 250 h 280"/>
                  <a:gd name="T36" fmla="*/ 186 w 228"/>
                  <a:gd name="T37" fmla="*/ 260 h 280"/>
                  <a:gd name="T38" fmla="*/ 183 w 228"/>
                  <a:gd name="T39" fmla="*/ 269 h 280"/>
                  <a:gd name="T40" fmla="*/ 180 w 228"/>
                  <a:gd name="T41" fmla="*/ 279 h 280"/>
                  <a:gd name="T42" fmla="*/ 180 w 228"/>
                  <a:gd name="T43" fmla="*/ 279 h 280"/>
                  <a:gd name="T44" fmla="*/ 170 w 228"/>
                  <a:gd name="T45" fmla="*/ 277 h 280"/>
                  <a:gd name="T46" fmla="*/ 159 w 228"/>
                  <a:gd name="T47" fmla="*/ 276 h 280"/>
                  <a:gd name="T48" fmla="*/ 149 w 228"/>
                  <a:gd name="T49" fmla="*/ 272 h 280"/>
                  <a:gd name="T50" fmla="*/ 140 w 228"/>
                  <a:gd name="T51" fmla="*/ 266 h 280"/>
                  <a:gd name="T52" fmla="*/ 121 w 228"/>
                  <a:gd name="T53" fmla="*/ 254 h 280"/>
                  <a:gd name="T54" fmla="*/ 102 w 228"/>
                  <a:gd name="T55" fmla="*/ 241 h 280"/>
                  <a:gd name="T56" fmla="*/ 102 w 228"/>
                  <a:gd name="T57" fmla="*/ 241 h 280"/>
                  <a:gd name="T58" fmla="*/ 78 w 228"/>
                  <a:gd name="T59" fmla="*/ 223 h 280"/>
                  <a:gd name="T60" fmla="*/ 53 w 228"/>
                  <a:gd name="T61" fmla="*/ 207 h 280"/>
                  <a:gd name="T62" fmla="*/ 41 w 228"/>
                  <a:gd name="T63" fmla="*/ 197 h 280"/>
                  <a:gd name="T64" fmla="*/ 29 w 228"/>
                  <a:gd name="T65" fmla="*/ 188 h 280"/>
                  <a:gd name="T66" fmla="*/ 19 w 228"/>
                  <a:gd name="T67" fmla="*/ 177 h 280"/>
                  <a:gd name="T68" fmla="*/ 8 w 228"/>
                  <a:gd name="T69" fmla="*/ 166 h 280"/>
                  <a:gd name="T70" fmla="*/ 0 w 228"/>
                  <a:gd name="T71" fmla="*/ 161 h 280"/>
                  <a:gd name="T72" fmla="*/ 0 w 228"/>
                  <a:gd name="T73" fmla="*/ 161 h 280"/>
                  <a:gd name="T74" fmla="*/ 25 w 228"/>
                  <a:gd name="T75" fmla="*/ 147 h 280"/>
                  <a:gd name="T76" fmla="*/ 50 w 228"/>
                  <a:gd name="T77" fmla="*/ 132 h 280"/>
                  <a:gd name="T78" fmla="*/ 76 w 228"/>
                  <a:gd name="T79" fmla="*/ 115 h 280"/>
                  <a:gd name="T80" fmla="*/ 101 w 228"/>
                  <a:gd name="T81" fmla="*/ 94 h 280"/>
                  <a:gd name="T82" fmla="*/ 124 w 228"/>
                  <a:gd name="T83" fmla="*/ 74 h 280"/>
                  <a:gd name="T84" fmla="*/ 134 w 228"/>
                  <a:gd name="T85" fmla="*/ 63 h 280"/>
                  <a:gd name="T86" fmla="*/ 144 w 228"/>
                  <a:gd name="T87" fmla="*/ 51 h 280"/>
                  <a:gd name="T88" fmla="*/ 153 w 228"/>
                  <a:gd name="T89" fmla="*/ 39 h 280"/>
                  <a:gd name="T90" fmla="*/ 162 w 228"/>
                  <a:gd name="T91" fmla="*/ 27 h 280"/>
                  <a:gd name="T92" fmla="*/ 168 w 228"/>
                  <a:gd name="T93" fmla="*/ 13 h 280"/>
                  <a:gd name="T94" fmla="*/ 175 w 228"/>
                  <a:gd name="T95" fmla="*/ 0 h 280"/>
                  <a:gd name="T96" fmla="*/ 175 w 228"/>
                  <a:gd name="T97" fmla="*/ 0 h 280"/>
                  <a:gd name="T98" fmla="*/ 183 w 228"/>
                  <a:gd name="T99" fmla="*/ 15 h 280"/>
                  <a:gd name="T100" fmla="*/ 191 w 228"/>
                  <a:gd name="T101" fmla="*/ 31 h 280"/>
                  <a:gd name="T102" fmla="*/ 198 w 228"/>
                  <a:gd name="T103" fmla="*/ 47 h 280"/>
                  <a:gd name="T104" fmla="*/ 203 w 228"/>
                  <a:gd name="T105" fmla="*/ 63 h 280"/>
                  <a:gd name="T106" fmla="*/ 213 w 228"/>
                  <a:gd name="T107" fmla="*/ 97 h 280"/>
                  <a:gd name="T108" fmla="*/ 220 w 228"/>
                  <a:gd name="T109" fmla="*/ 131 h 280"/>
                  <a:gd name="T110" fmla="*/ 224 w 228"/>
                  <a:gd name="T111" fmla="*/ 168 h 280"/>
                  <a:gd name="T112" fmla="*/ 227 w 228"/>
                  <a:gd name="T113" fmla="*/ 204 h 280"/>
                  <a:gd name="T114" fmla="*/ 228 w 228"/>
                  <a:gd name="T115" fmla="*/ 241 h 280"/>
                  <a:gd name="T116" fmla="*/ 228 w 228"/>
                  <a:gd name="T117" fmla="*/ 279 h 2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8" h="280">
                    <a:moveTo>
                      <a:pt x="228" y="279"/>
                    </a:moveTo>
                    <a:lnTo>
                      <a:pt x="228" y="279"/>
                    </a:lnTo>
                    <a:lnTo>
                      <a:pt x="213" y="280"/>
                    </a:lnTo>
                    <a:lnTo>
                      <a:pt x="198" y="279"/>
                    </a:lnTo>
                    <a:lnTo>
                      <a:pt x="198" y="273"/>
                    </a:lnTo>
                    <a:lnTo>
                      <a:pt x="199" y="268"/>
                    </a:lnTo>
                    <a:lnTo>
                      <a:pt x="202" y="257"/>
                    </a:lnTo>
                    <a:lnTo>
                      <a:pt x="203" y="252"/>
                    </a:lnTo>
                    <a:lnTo>
                      <a:pt x="203" y="246"/>
                    </a:lnTo>
                    <a:lnTo>
                      <a:pt x="202" y="241"/>
                    </a:lnTo>
                    <a:lnTo>
                      <a:pt x="198" y="235"/>
                    </a:lnTo>
                    <a:lnTo>
                      <a:pt x="195" y="235"/>
                    </a:lnTo>
                    <a:lnTo>
                      <a:pt x="193" y="237"/>
                    </a:lnTo>
                    <a:lnTo>
                      <a:pt x="189" y="241"/>
                    </a:lnTo>
                    <a:lnTo>
                      <a:pt x="187" y="250"/>
                    </a:lnTo>
                    <a:lnTo>
                      <a:pt x="186" y="260"/>
                    </a:lnTo>
                    <a:lnTo>
                      <a:pt x="183" y="269"/>
                    </a:lnTo>
                    <a:lnTo>
                      <a:pt x="180" y="279"/>
                    </a:lnTo>
                    <a:lnTo>
                      <a:pt x="170" y="277"/>
                    </a:lnTo>
                    <a:lnTo>
                      <a:pt x="159" y="276"/>
                    </a:lnTo>
                    <a:lnTo>
                      <a:pt x="149" y="272"/>
                    </a:lnTo>
                    <a:lnTo>
                      <a:pt x="140" y="266"/>
                    </a:lnTo>
                    <a:lnTo>
                      <a:pt x="121" y="254"/>
                    </a:lnTo>
                    <a:lnTo>
                      <a:pt x="102" y="241"/>
                    </a:lnTo>
                    <a:lnTo>
                      <a:pt x="78" y="223"/>
                    </a:lnTo>
                    <a:lnTo>
                      <a:pt x="53" y="207"/>
                    </a:lnTo>
                    <a:lnTo>
                      <a:pt x="41" y="197"/>
                    </a:lnTo>
                    <a:lnTo>
                      <a:pt x="29" y="188"/>
                    </a:lnTo>
                    <a:lnTo>
                      <a:pt x="19" y="177"/>
                    </a:lnTo>
                    <a:lnTo>
                      <a:pt x="8" y="166"/>
                    </a:lnTo>
                    <a:lnTo>
                      <a:pt x="0" y="161"/>
                    </a:lnTo>
                    <a:lnTo>
                      <a:pt x="25" y="147"/>
                    </a:lnTo>
                    <a:lnTo>
                      <a:pt x="50" y="132"/>
                    </a:lnTo>
                    <a:lnTo>
                      <a:pt x="76" y="115"/>
                    </a:lnTo>
                    <a:lnTo>
                      <a:pt x="101" y="94"/>
                    </a:lnTo>
                    <a:lnTo>
                      <a:pt x="124" y="74"/>
                    </a:lnTo>
                    <a:lnTo>
                      <a:pt x="134" y="63"/>
                    </a:lnTo>
                    <a:lnTo>
                      <a:pt x="144" y="51"/>
                    </a:lnTo>
                    <a:lnTo>
                      <a:pt x="153" y="39"/>
                    </a:lnTo>
                    <a:lnTo>
                      <a:pt x="162" y="27"/>
                    </a:lnTo>
                    <a:lnTo>
                      <a:pt x="168" y="13"/>
                    </a:lnTo>
                    <a:lnTo>
                      <a:pt x="175" y="0"/>
                    </a:lnTo>
                    <a:lnTo>
                      <a:pt x="183" y="15"/>
                    </a:lnTo>
                    <a:lnTo>
                      <a:pt x="191" y="31"/>
                    </a:lnTo>
                    <a:lnTo>
                      <a:pt x="198" y="47"/>
                    </a:lnTo>
                    <a:lnTo>
                      <a:pt x="203" y="63"/>
                    </a:lnTo>
                    <a:lnTo>
                      <a:pt x="213" y="97"/>
                    </a:lnTo>
                    <a:lnTo>
                      <a:pt x="220" y="131"/>
                    </a:lnTo>
                    <a:lnTo>
                      <a:pt x="224" y="168"/>
                    </a:lnTo>
                    <a:lnTo>
                      <a:pt x="227" y="204"/>
                    </a:lnTo>
                    <a:lnTo>
                      <a:pt x="228" y="241"/>
                    </a:lnTo>
                    <a:lnTo>
                      <a:pt x="228" y="279"/>
                    </a:lnTo>
                    <a:close/>
                  </a:path>
                </a:pathLst>
              </a:custGeom>
              <a:solidFill>
                <a:srgbClr val="A0CC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51" name="Freeform 143"/>
              <p:cNvSpPr>
                <a:spLocks/>
              </p:cNvSpPr>
              <p:nvPr/>
            </p:nvSpPr>
            <p:spPr bwMode="auto">
              <a:xfrm>
                <a:off x="4376" y="2877"/>
                <a:ext cx="228" cy="280"/>
              </a:xfrm>
              <a:custGeom>
                <a:avLst/>
                <a:gdLst>
                  <a:gd name="T0" fmla="*/ 228 w 228"/>
                  <a:gd name="T1" fmla="*/ 279 h 280"/>
                  <a:gd name="T2" fmla="*/ 228 w 228"/>
                  <a:gd name="T3" fmla="*/ 279 h 280"/>
                  <a:gd name="T4" fmla="*/ 213 w 228"/>
                  <a:gd name="T5" fmla="*/ 280 h 280"/>
                  <a:gd name="T6" fmla="*/ 198 w 228"/>
                  <a:gd name="T7" fmla="*/ 279 h 280"/>
                  <a:gd name="T8" fmla="*/ 198 w 228"/>
                  <a:gd name="T9" fmla="*/ 279 h 280"/>
                  <a:gd name="T10" fmla="*/ 198 w 228"/>
                  <a:gd name="T11" fmla="*/ 273 h 280"/>
                  <a:gd name="T12" fmla="*/ 199 w 228"/>
                  <a:gd name="T13" fmla="*/ 268 h 280"/>
                  <a:gd name="T14" fmla="*/ 202 w 228"/>
                  <a:gd name="T15" fmla="*/ 257 h 280"/>
                  <a:gd name="T16" fmla="*/ 203 w 228"/>
                  <a:gd name="T17" fmla="*/ 252 h 280"/>
                  <a:gd name="T18" fmla="*/ 203 w 228"/>
                  <a:gd name="T19" fmla="*/ 246 h 280"/>
                  <a:gd name="T20" fmla="*/ 202 w 228"/>
                  <a:gd name="T21" fmla="*/ 241 h 280"/>
                  <a:gd name="T22" fmla="*/ 198 w 228"/>
                  <a:gd name="T23" fmla="*/ 235 h 280"/>
                  <a:gd name="T24" fmla="*/ 198 w 228"/>
                  <a:gd name="T25" fmla="*/ 235 h 280"/>
                  <a:gd name="T26" fmla="*/ 195 w 228"/>
                  <a:gd name="T27" fmla="*/ 235 h 280"/>
                  <a:gd name="T28" fmla="*/ 193 w 228"/>
                  <a:gd name="T29" fmla="*/ 237 h 280"/>
                  <a:gd name="T30" fmla="*/ 189 w 228"/>
                  <a:gd name="T31" fmla="*/ 241 h 280"/>
                  <a:gd name="T32" fmla="*/ 189 w 228"/>
                  <a:gd name="T33" fmla="*/ 241 h 280"/>
                  <a:gd name="T34" fmla="*/ 187 w 228"/>
                  <a:gd name="T35" fmla="*/ 250 h 280"/>
                  <a:gd name="T36" fmla="*/ 186 w 228"/>
                  <a:gd name="T37" fmla="*/ 260 h 280"/>
                  <a:gd name="T38" fmla="*/ 183 w 228"/>
                  <a:gd name="T39" fmla="*/ 269 h 280"/>
                  <a:gd name="T40" fmla="*/ 180 w 228"/>
                  <a:gd name="T41" fmla="*/ 279 h 280"/>
                  <a:gd name="T42" fmla="*/ 180 w 228"/>
                  <a:gd name="T43" fmla="*/ 279 h 280"/>
                  <a:gd name="T44" fmla="*/ 170 w 228"/>
                  <a:gd name="T45" fmla="*/ 277 h 280"/>
                  <a:gd name="T46" fmla="*/ 159 w 228"/>
                  <a:gd name="T47" fmla="*/ 276 h 280"/>
                  <a:gd name="T48" fmla="*/ 149 w 228"/>
                  <a:gd name="T49" fmla="*/ 272 h 280"/>
                  <a:gd name="T50" fmla="*/ 140 w 228"/>
                  <a:gd name="T51" fmla="*/ 266 h 280"/>
                  <a:gd name="T52" fmla="*/ 121 w 228"/>
                  <a:gd name="T53" fmla="*/ 254 h 280"/>
                  <a:gd name="T54" fmla="*/ 102 w 228"/>
                  <a:gd name="T55" fmla="*/ 241 h 280"/>
                  <a:gd name="T56" fmla="*/ 102 w 228"/>
                  <a:gd name="T57" fmla="*/ 241 h 280"/>
                  <a:gd name="T58" fmla="*/ 78 w 228"/>
                  <a:gd name="T59" fmla="*/ 223 h 280"/>
                  <a:gd name="T60" fmla="*/ 53 w 228"/>
                  <a:gd name="T61" fmla="*/ 207 h 280"/>
                  <a:gd name="T62" fmla="*/ 41 w 228"/>
                  <a:gd name="T63" fmla="*/ 197 h 280"/>
                  <a:gd name="T64" fmla="*/ 29 w 228"/>
                  <a:gd name="T65" fmla="*/ 188 h 280"/>
                  <a:gd name="T66" fmla="*/ 19 w 228"/>
                  <a:gd name="T67" fmla="*/ 177 h 280"/>
                  <a:gd name="T68" fmla="*/ 8 w 228"/>
                  <a:gd name="T69" fmla="*/ 166 h 280"/>
                  <a:gd name="T70" fmla="*/ 0 w 228"/>
                  <a:gd name="T71" fmla="*/ 161 h 280"/>
                  <a:gd name="T72" fmla="*/ 0 w 228"/>
                  <a:gd name="T73" fmla="*/ 161 h 280"/>
                  <a:gd name="T74" fmla="*/ 25 w 228"/>
                  <a:gd name="T75" fmla="*/ 147 h 280"/>
                  <a:gd name="T76" fmla="*/ 50 w 228"/>
                  <a:gd name="T77" fmla="*/ 132 h 280"/>
                  <a:gd name="T78" fmla="*/ 76 w 228"/>
                  <a:gd name="T79" fmla="*/ 115 h 280"/>
                  <a:gd name="T80" fmla="*/ 101 w 228"/>
                  <a:gd name="T81" fmla="*/ 94 h 280"/>
                  <a:gd name="T82" fmla="*/ 124 w 228"/>
                  <a:gd name="T83" fmla="*/ 74 h 280"/>
                  <a:gd name="T84" fmla="*/ 134 w 228"/>
                  <a:gd name="T85" fmla="*/ 63 h 280"/>
                  <a:gd name="T86" fmla="*/ 144 w 228"/>
                  <a:gd name="T87" fmla="*/ 51 h 280"/>
                  <a:gd name="T88" fmla="*/ 153 w 228"/>
                  <a:gd name="T89" fmla="*/ 39 h 280"/>
                  <a:gd name="T90" fmla="*/ 162 w 228"/>
                  <a:gd name="T91" fmla="*/ 27 h 280"/>
                  <a:gd name="T92" fmla="*/ 168 w 228"/>
                  <a:gd name="T93" fmla="*/ 13 h 280"/>
                  <a:gd name="T94" fmla="*/ 175 w 228"/>
                  <a:gd name="T95" fmla="*/ 0 h 280"/>
                  <a:gd name="T96" fmla="*/ 175 w 228"/>
                  <a:gd name="T97" fmla="*/ 0 h 280"/>
                  <a:gd name="T98" fmla="*/ 183 w 228"/>
                  <a:gd name="T99" fmla="*/ 15 h 280"/>
                  <a:gd name="T100" fmla="*/ 191 w 228"/>
                  <a:gd name="T101" fmla="*/ 31 h 280"/>
                  <a:gd name="T102" fmla="*/ 198 w 228"/>
                  <a:gd name="T103" fmla="*/ 47 h 280"/>
                  <a:gd name="T104" fmla="*/ 203 w 228"/>
                  <a:gd name="T105" fmla="*/ 63 h 280"/>
                  <a:gd name="T106" fmla="*/ 213 w 228"/>
                  <a:gd name="T107" fmla="*/ 97 h 280"/>
                  <a:gd name="T108" fmla="*/ 220 w 228"/>
                  <a:gd name="T109" fmla="*/ 131 h 280"/>
                  <a:gd name="T110" fmla="*/ 224 w 228"/>
                  <a:gd name="T111" fmla="*/ 168 h 280"/>
                  <a:gd name="T112" fmla="*/ 227 w 228"/>
                  <a:gd name="T113" fmla="*/ 204 h 280"/>
                  <a:gd name="T114" fmla="*/ 228 w 228"/>
                  <a:gd name="T115" fmla="*/ 241 h 280"/>
                  <a:gd name="T116" fmla="*/ 228 w 228"/>
                  <a:gd name="T117" fmla="*/ 279 h 2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8" h="280">
                    <a:moveTo>
                      <a:pt x="228" y="279"/>
                    </a:moveTo>
                    <a:lnTo>
                      <a:pt x="228" y="279"/>
                    </a:lnTo>
                    <a:lnTo>
                      <a:pt x="213" y="280"/>
                    </a:lnTo>
                    <a:lnTo>
                      <a:pt x="198" y="279"/>
                    </a:lnTo>
                    <a:lnTo>
                      <a:pt x="198" y="273"/>
                    </a:lnTo>
                    <a:lnTo>
                      <a:pt x="199" y="268"/>
                    </a:lnTo>
                    <a:lnTo>
                      <a:pt x="202" y="257"/>
                    </a:lnTo>
                    <a:lnTo>
                      <a:pt x="203" y="252"/>
                    </a:lnTo>
                    <a:lnTo>
                      <a:pt x="203" y="246"/>
                    </a:lnTo>
                    <a:lnTo>
                      <a:pt x="202" y="241"/>
                    </a:lnTo>
                    <a:lnTo>
                      <a:pt x="198" y="235"/>
                    </a:lnTo>
                    <a:lnTo>
                      <a:pt x="195" y="235"/>
                    </a:lnTo>
                    <a:lnTo>
                      <a:pt x="193" y="237"/>
                    </a:lnTo>
                    <a:lnTo>
                      <a:pt x="189" y="241"/>
                    </a:lnTo>
                    <a:lnTo>
                      <a:pt x="187" y="250"/>
                    </a:lnTo>
                    <a:lnTo>
                      <a:pt x="186" y="260"/>
                    </a:lnTo>
                    <a:lnTo>
                      <a:pt x="183" y="269"/>
                    </a:lnTo>
                    <a:lnTo>
                      <a:pt x="180" y="279"/>
                    </a:lnTo>
                    <a:lnTo>
                      <a:pt x="170" y="277"/>
                    </a:lnTo>
                    <a:lnTo>
                      <a:pt x="159" y="276"/>
                    </a:lnTo>
                    <a:lnTo>
                      <a:pt x="149" y="272"/>
                    </a:lnTo>
                    <a:lnTo>
                      <a:pt x="140" y="266"/>
                    </a:lnTo>
                    <a:lnTo>
                      <a:pt x="121" y="254"/>
                    </a:lnTo>
                    <a:lnTo>
                      <a:pt x="102" y="241"/>
                    </a:lnTo>
                    <a:lnTo>
                      <a:pt x="78" y="223"/>
                    </a:lnTo>
                    <a:lnTo>
                      <a:pt x="53" y="207"/>
                    </a:lnTo>
                    <a:lnTo>
                      <a:pt x="41" y="197"/>
                    </a:lnTo>
                    <a:lnTo>
                      <a:pt x="29" y="188"/>
                    </a:lnTo>
                    <a:lnTo>
                      <a:pt x="19" y="177"/>
                    </a:lnTo>
                    <a:lnTo>
                      <a:pt x="8" y="166"/>
                    </a:lnTo>
                    <a:lnTo>
                      <a:pt x="0" y="161"/>
                    </a:lnTo>
                    <a:lnTo>
                      <a:pt x="25" y="147"/>
                    </a:lnTo>
                    <a:lnTo>
                      <a:pt x="50" y="132"/>
                    </a:lnTo>
                    <a:lnTo>
                      <a:pt x="76" y="115"/>
                    </a:lnTo>
                    <a:lnTo>
                      <a:pt x="101" y="94"/>
                    </a:lnTo>
                    <a:lnTo>
                      <a:pt x="124" y="74"/>
                    </a:lnTo>
                    <a:lnTo>
                      <a:pt x="134" y="63"/>
                    </a:lnTo>
                    <a:lnTo>
                      <a:pt x="144" y="51"/>
                    </a:lnTo>
                    <a:lnTo>
                      <a:pt x="153" y="39"/>
                    </a:lnTo>
                    <a:lnTo>
                      <a:pt x="162" y="27"/>
                    </a:lnTo>
                    <a:lnTo>
                      <a:pt x="168" y="13"/>
                    </a:lnTo>
                    <a:lnTo>
                      <a:pt x="175" y="0"/>
                    </a:lnTo>
                    <a:lnTo>
                      <a:pt x="183" y="15"/>
                    </a:lnTo>
                    <a:lnTo>
                      <a:pt x="191" y="31"/>
                    </a:lnTo>
                    <a:lnTo>
                      <a:pt x="198" y="47"/>
                    </a:lnTo>
                    <a:lnTo>
                      <a:pt x="203" y="63"/>
                    </a:lnTo>
                    <a:lnTo>
                      <a:pt x="213" y="97"/>
                    </a:lnTo>
                    <a:lnTo>
                      <a:pt x="220" y="131"/>
                    </a:lnTo>
                    <a:lnTo>
                      <a:pt x="224" y="168"/>
                    </a:lnTo>
                    <a:lnTo>
                      <a:pt x="227" y="204"/>
                    </a:lnTo>
                    <a:lnTo>
                      <a:pt x="228" y="241"/>
                    </a:lnTo>
                    <a:lnTo>
                      <a:pt x="228" y="2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52" name="Freeform 144"/>
              <p:cNvSpPr>
                <a:spLocks/>
              </p:cNvSpPr>
              <p:nvPr/>
            </p:nvSpPr>
            <p:spPr bwMode="auto">
              <a:xfrm>
                <a:off x="3444" y="2915"/>
                <a:ext cx="227" cy="32"/>
              </a:xfrm>
              <a:custGeom>
                <a:avLst/>
                <a:gdLst>
                  <a:gd name="T0" fmla="*/ 225 w 227"/>
                  <a:gd name="T1" fmla="*/ 8 h 32"/>
                  <a:gd name="T2" fmla="*/ 225 w 227"/>
                  <a:gd name="T3" fmla="*/ 8 h 32"/>
                  <a:gd name="T4" fmla="*/ 199 w 227"/>
                  <a:gd name="T5" fmla="*/ 16 h 32"/>
                  <a:gd name="T6" fmla="*/ 172 w 227"/>
                  <a:gd name="T7" fmla="*/ 24 h 32"/>
                  <a:gd name="T8" fmla="*/ 144 w 227"/>
                  <a:gd name="T9" fmla="*/ 28 h 32"/>
                  <a:gd name="T10" fmla="*/ 114 w 227"/>
                  <a:gd name="T11" fmla="*/ 31 h 32"/>
                  <a:gd name="T12" fmla="*/ 84 w 227"/>
                  <a:gd name="T13" fmla="*/ 32 h 32"/>
                  <a:gd name="T14" fmla="*/ 56 w 227"/>
                  <a:gd name="T15" fmla="*/ 29 h 32"/>
                  <a:gd name="T16" fmla="*/ 27 w 227"/>
                  <a:gd name="T17" fmla="*/ 24 h 32"/>
                  <a:gd name="T18" fmla="*/ 14 w 227"/>
                  <a:gd name="T19" fmla="*/ 21 h 32"/>
                  <a:gd name="T20" fmla="*/ 0 w 227"/>
                  <a:gd name="T21" fmla="*/ 17 h 32"/>
                  <a:gd name="T22" fmla="*/ 0 w 227"/>
                  <a:gd name="T23" fmla="*/ 17 h 32"/>
                  <a:gd name="T24" fmla="*/ 0 w 227"/>
                  <a:gd name="T25" fmla="*/ 14 h 32"/>
                  <a:gd name="T26" fmla="*/ 2 w 227"/>
                  <a:gd name="T27" fmla="*/ 13 h 32"/>
                  <a:gd name="T28" fmla="*/ 3 w 227"/>
                  <a:gd name="T29" fmla="*/ 12 h 32"/>
                  <a:gd name="T30" fmla="*/ 3 w 227"/>
                  <a:gd name="T31" fmla="*/ 12 h 32"/>
                  <a:gd name="T32" fmla="*/ 11 w 227"/>
                  <a:gd name="T33" fmla="*/ 12 h 32"/>
                  <a:gd name="T34" fmla="*/ 18 w 227"/>
                  <a:gd name="T35" fmla="*/ 14 h 32"/>
                  <a:gd name="T36" fmla="*/ 33 w 227"/>
                  <a:gd name="T37" fmla="*/ 20 h 32"/>
                  <a:gd name="T38" fmla="*/ 33 w 227"/>
                  <a:gd name="T39" fmla="*/ 20 h 32"/>
                  <a:gd name="T40" fmla="*/ 57 w 227"/>
                  <a:gd name="T41" fmla="*/ 23 h 32"/>
                  <a:gd name="T42" fmla="*/ 82 w 227"/>
                  <a:gd name="T43" fmla="*/ 24 h 32"/>
                  <a:gd name="T44" fmla="*/ 106 w 227"/>
                  <a:gd name="T45" fmla="*/ 23 h 32"/>
                  <a:gd name="T46" fmla="*/ 130 w 227"/>
                  <a:gd name="T47" fmla="*/ 21 h 32"/>
                  <a:gd name="T48" fmla="*/ 155 w 227"/>
                  <a:gd name="T49" fmla="*/ 18 h 32"/>
                  <a:gd name="T50" fmla="*/ 178 w 227"/>
                  <a:gd name="T51" fmla="*/ 13 h 32"/>
                  <a:gd name="T52" fmla="*/ 201 w 227"/>
                  <a:gd name="T53" fmla="*/ 8 h 32"/>
                  <a:gd name="T54" fmla="*/ 222 w 227"/>
                  <a:gd name="T55" fmla="*/ 0 h 32"/>
                  <a:gd name="T56" fmla="*/ 222 w 227"/>
                  <a:gd name="T57" fmla="*/ 0 h 32"/>
                  <a:gd name="T58" fmla="*/ 225 w 227"/>
                  <a:gd name="T59" fmla="*/ 1 h 32"/>
                  <a:gd name="T60" fmla="*/ 227 w 227"/>
                  <a:gd name="T61" fmla="*/ 2 h 32"/>
                  <a:gd name="T62" fmla="*/ 227 w 227"/>
                  <a:gd name="T63" fmla="*/ 5 h 32"/>
                  <a:gd name="T64" fmla="*/ 225 w 227"/>
                  <a:gd name="T65" fmla="*/ 8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7" h="32">
                    <a:moveTo>
                      <a:pt x="225" y="8"/>
                    </a:moveTo>
                    <a:lnTo>
                      <a:pt x="225" y="8"/>
                    </a:lnTo>
                    <a:lnTo>
                      <a:pt x="199" y="16"/>
                    </a:lnTo>
                    <a:lnTo>
                      <a:pt x="172" y="24"/>
                    </a:lnTo>
                    <a:lnTo>
                      <a:pt x="144" y="28"/>
                    </a:lnTo>
                    <a:lnTo>
                      <a:pt x="114" y="31"/>
                    </a:lnTo>
                    <a:lnTo>
                      <a:pt x="84" y="32"/>
                    </a:lnTo>
                    <a:lnTo>
                      <a:pt x="56" y="29"/>
                    </a:lnTo>
                    <a:lnTo>
                      <a:pt x="27" y="24"/>
                    </a:lnTo>
                    <a:lnTo>
                      <a:pt x="14" y="21"/>
                    </a:lnTo>
                    <a:lnTo>
                      <a:pt x="0" y="17"/>
                    </a:lnTo>
                    <a:lnTo>
                      <a:pt x="0" y="14"/>
                    </a:lnTo>
                    <a:lnTo>
                      <a:pt x="2" y="13"/>
                    </a:lnTo>
                    <a:lnTo>
                      <a:pt x="3" y="12"/>
                    </a:lnTo>
                    <a:lnTo>
                      <a:pt x="11" y="12"/>
                    </a:lnTo>
                    <a:lnTo>
                      <a:pt x="18" y="14"/>
                    </a:lnTo>
                    <a:lnTo>
                      <a:pt x="33" y="20"/>
                    </a:lnTo>
                    <a:lnTo>
                      <a:pt x="57" y="23"/>
                    </a:lnTo>
                    <a:lnTo>
                      <a:pt x="82" y="24"/>
                    </a:lnTo>
                    <a:lnTo>
                      <a:pt x="106" y="23"/>
                    </a:lnTo>
                    <a:lnTo>
                      <a:pt x="130" y="21"/>
                    </a:lnTo>
                    <a:lnTo>
                      <a:pt x="155" y="18"/>
                    </a:lnTo>
                    <a:lnTo>
                      <a:pt x="178" y="13"/>
                    </a:lnTo>
                    <a:lnTo>
                      <a:pt x="201" y="8"/>
                    </a:lnTo>
                    <a:lnTo>
                      <a:pt x="222" y="0"/>
                    </a:lnTo>
                    <a:lnTo>
                      <a:pt x="225" y="1"/>
                    </a:lnTo>
                    <a:lnTo>
                      <a:pt x="227" y="2"/>
                    </a:lnTo>
                    <a:lnTo>
                      <a:pt x="227" y="5"/>
                    </a:lnTo>
                    <a:lnTo>
                      <a:pt x="22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53" name="Freeform 145"/>
              <p:cNvSpPr>
                <a:spLocks/>
              </p:cNvSpPr>
              <p:nvPr/>
            </p:nvSpPr>
            <p:spPr bwMode="auto">
              <a:xfrm>
                <a:off x="3444" y="2915"/>
                <a:ext cx="227" cy="32"/>
              </a:xfrm>
              <a:custGeom>
                <a:avLst/>
                <a:gdLst>
                  <a:gd name="T0" fmla="*/ 225 w 227"/>
                  <a:gd name="T1" fmla="*/ 8 h 32"/>
                  <a:gd name="T2" fmla="*/ 225 w 227"/>
                  <a:gd name="T3" fmla="*/ 8 h 32"/>
                  <a:gd name="T4" fmla="*/ 199 w 227"/>
                  <a:gd name="T5" fmla="*/ 16 h 32"/>
                  <a:gd name="T6" fmla="*/ 172 w 227"/>
                  <a:gd name="T7" fmla="*/ 24 h 32"/>
                  <a:gd name="T8" fmla="*/ 144 w 227"/>
                  <a:gd name="T9" fmla="*/ 28 h 32"/>
                  <a:gd name="T10" fmla="*/ 114 w 227"/>
                  <a:gd name="T11" fmla="*/ 31 h 32"/>
                  <a:gd name="T12" fmla="*/ 84 w 227"/>
                  <a:gd name="T13" fmla="*/ 32 h 32"/>
                  <a:gd name="T14" fmla="*/ 56 w 227"/>
                  <a:gd name="T15" fmla="*/ 29 h 32"/>
                  <a:gd name="T16" fmla="*/ 27 w 227"/>
                  <a:gd name="T17" fmla="*/ 24 h 32"/>
                  <a:gd name="T18" fmla="*/ 14 w 227"/>
                  <a:gd name="T19" fmla="*/ 21 h 32"/>
                  <a:gd name="T20" fmla="*/ 0 w 227"/>
                  <a:gd name="T21" fmla="*/ 17 h 32"/>
                  <a:gd name="T22" fmla="*/ 0 w 227"/>
                  <a:gd name="T23" fmla="*/ 17 h 32"/>
                  <a:gd name="T24" fmla="*/ 0 w 227"/>
                  <a:gd name="T25" fmla="*/ 14 h 32"/>
                  <a:gd name="T26" fmla="*/ 2 w 227"/>
                  <a:gd name="T27" fmla="*/ 13 h 32"/>
                  <a:gd name="T28" fmla="*/ 3 w 227"/>
                  <a:gd name="T29" fmla="*/ 12 h 32"/>
                  <a:gd name="T30" fmla="*/ 3 w 227"/>
                  <a:gd name="T31" fmla="*/ 12 h 32"/>
                  <a:gd name="T32" fmla="*/ 11 w 227"/>
                  <a:gd name="T33" fmla="*/ 12 h 32"/>
                  <a:gd name="T34" fmla="*/ 18 w 227"/>
                  <a:gd name="T35" fmla="*/ 14 h 32"/>
                  <a:gd name="T36" fmla="*/ 33 w 227"/>
                  <a:gd name="T37" fmla="*/ 20 h 32"/>
                  <a:gd name="T38" fmla="*/ 33 w 227"/>
                  <a:gd name="T39" fmla="*/ 20 h 32"/>
                  <a:gd name="T40" fmla="*/ 57 w 227"/>
                  <a:gd name="T41" fmla="*/ 23 h 32"/>
                  <a:gd name="T42" fmla="*/ 82 w 227"/>
                  <a:gd name="T43" fmla="*/ 24 h 32"/>
                  <a:gd name="T44" fmla="*/ 106 w 227"/>
                  <a:gd name="T45" fmla="*/ 23 h 32"/>
                  <a:gd name="T46" fmla="*/ 130 w 227"/>
                  <a:gd name="T47" fmla="*/ 21 h 32"/>
                  <a:gd name="T48" fmla="*/ 155 w 227"/>
                  <a:gd name="T49" fmla="*/ 18 h 32"/>
                  <a:gd name="T50" fmla="*/ 178 w 227"/>
                  <a:gd name="T51" fmla="*/ 13 h 32"/>
                  <a:gd name="T52" fmla="*/ 201 w 227"/>
                  <a:gd name="T53" fmla="*/ 8 h 32"/>
                  <a:gd name="T54" fmla="*/ 222 w 227"/>
                  <a:gd name="T55" fmla="*/ 0 h 32"/>
                  <a:gd name="T56" fmla="*/ 222 w 227"/>
                  <a:gd name="T57" fmla="*/ 0 h 32"/>
                  <a:gd name="T58" fmla="*/ 225 w 227"/>
                  <a:gd name="T59" fmla="*/ 1 h 32"/>
                  <a:gd name="T60" fmla="*/ 227 w 227"/>
                  <a:gd name="T61" fmla="*/ 2 h 32"/>
                  <a:gd name="T62" fmla="*/ 227 w 227"/>
                  <a:gd name="T63" fmla="*/ 5 h 32"/>
                  <a:gd name="T64" fmla="*/ 225 w 227"/>
                  <a:gd name="T65" fmla="*/ 8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7" h="32">
                    <a:moveTo>
                      <a:pt x="225" y="8"/>
                    </a:moveTo>
                    <a:lnTo>
                      <a:pt x="225" y="8"/>
                    </a:lnTo>
                    <a:lnTo>
                      <a:pt x="199" y="16"/>
                    </a:lnTo>
                    <a:lnTo>
                      <a:pt x="172" y="24"/>
                    </a:lnTo>
                    <a:lnTo>
                      <a:pt x="144" y="28"/>
                    </a:lnTo>
                    <a:lnTo>
                      <a:pt x="114" y="31"/>
                    </a:lnTo>
                    <a:lnTo>
                      <a:pt x="84" y="32"/>
                    </a:lnTo>
                    <a:lnTo>
                      <a:pt x="56" y="29"/>
                    </a:lnTo>
                    <a:lnTo>
                      <a:pt x="27" y="24"/>
                    </a:lnTo>
                    <a:lnTo>
                      <a:pt x="14" y="21"/>
                    </a:lnTo>
                    <a:lnTo>
                      <a:pt x="0" y="17"/>
                    </a:lnTo>
                    <a:lnTo>
                      <a:pt x="0" y="14"/>
                    </a:lnTo>
                    <a:lnTo>
                      <a:pt x="2" y="13"/>
                    </a:lnTo>
                    <a:lnTo>
                      <a:pt x="3" y="12"/>
                    </a:lnTo>
                    <a:lnTo>
                      <a:pt x="11" y="12"/>
                    </a:lnTo>
                    <a:lnTo>
                      <a:pt x="18" y="14"/>
                    </a:lnTo>
                    <a:lnTo>
                      <a:pt x="33" y="20"/>
                    </a:lnTo>
                    <a:lnTo>
                      <a:pt x="57" y="23"/>
                    </a:lnTo>
                    <a:lnTo>
                      <a:pt x="82" y="24"/>
                    </a:lnTo>
                    <a:lnTo>
                      <a:pt x="106" y="23"/>
                    </a:lnTo>
                    <a:lnTo>
                      <a:pt x="130" y="21"/>
                    </a:lnTo>
                    <a:lnTo>
                      <a:pt x="155" y="18"/>
                    </a:lnTo>
                    <a:lnTo>
                      <a:pt x="178" y="13"/>
                    </a:lnTo>
                    <a:lnTo>
                      <a:pt x="201" y="8"/>
                    </a:lnTo>
                    <a:lnTo>
                      <a:pt x="222" y="0"/>
                    </a:lnTo>
                    <a:lnTo>
                      <a:pt x="225" y="1"/>
                    </a:lnTo>
                    <a:lnTo>
                      <a:pt x="227" y="2"/>
                    </a:lnTo>
                    <a:lnTo>
                      <a:pt x="227" y="5"/>
                    </a:lnTo>
                    <a:lnTo>
                      <a:pt x="225"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54" name="Freeform 146"/>
              <p:cNvSpPr>
                <a:spLocks/>
              </p:cNvSpPr>
              <p:nvPr/>
            </p:nvSpPr>
            <p:spPr bwMode="auto">
              <a:xfrm>
                <a:off x="4533" y="2942"/>
                <a:ext cx="25" cy="155"/>
              </a:xfrm>
              <a:custGeom>
                <a:avLst/>
                <a:gdLst>
                  <a:gd name="T0" fmla="*/ 9 w 25"/>
                  <a:gd name="T1" fmla="*/ 2 h 155"/>
                  <a:gd name="T2" fmla="*/ 9 w 25"/>
                  <a:gd name="T3" fmla="*/ 2 h 155"/>
                  <a:gd name="T4" fmla="*/ 15 w 25"/>
                  <a:gd name="T5" fmla="*/ 40 h 155"/>
                  <a:gd name="T6" fmla="*/ 22 w 25"/>
                  <a:gd name="T7" fmla="*/ 78 h 155"/>
                  <a:gd name="T8" fmla="*/ 25 w 25"/>
                  <a:gd name="T9" fmla="*/ 97 h 155"/>
                  <a:gd name="T10" fmla="*/ 25 w 25"/>
                  <a:gd name="T11" fmla="*/ 116 h 155"/>
                  <a:gd name="T12" fmla="*/ 22 w 25"/>
                  <a:gd name="T13" fmla="*/ 136 h 155"/>
                  <a:gd name="T14" fmla="*/ 18 w 25"/>
                  <a:gd name="T15" fmla="*/ 155 h 155"/>
                  <a:gd name="T16" fmla="*/ 18 w 25"/>
                  <a:gd name="T17" fmla="*/ 155 h 155"/>
                  <a:gd name="T18" fmla="*/ 15 w 25"/>
                  <a:gd name="T19" fmla="*/ 155 h 155"/>
                  <a:gd name="T20" fmla="*/ 14 w 25"/>
                  <a:gd name="T21" fmla="*/ 154 h 155"/>
                  <a:gd name="T22" fmla="*/ 11 w 25"/>
                  <a:gd name="T23" fmla="*/ 151 h 155"/>
                  <a:gd name="T24" fmla="*/ 11 w 25"/>
                  <a:gd name="T25" fmla="*/ 151 h 155"/>
                  <a:gd name="T26" fmla="*/ 14 w 25"/>
                  <a:gd name="T27" fmla="*/ 132 h 155"/>
                  <a:gd name="T28" fmla="*/ 15 w 25"/>
                  <a:gd name="T29" fmla="*/ 115 h 155"/>
                  <a:gd name="T30" fmla="*/ 15 w 25"/>
                  <a:gd name="T31" fmla="*/ 96 h 155"/>
                  <a:gd name="T32" fmla="*/ 14 w 25"/>
                  <a:gd name="T33" fmla="*/ 77 h 155"/>
                  <a:gd name="T34" fmla="*/ 11 w 25"/>
                  <a:gd name="T35" fmla="*/ 58 h 155"/>
                  <a:gd name="T36" fmla="*/ 9 w 25"/>
                  <a:gd name="T37" fmla="*/ 40 h 155"/>
                  <a:gd name="T38" fmla="*/ 0 w 25"/>
                  <a:gd name="T39" fmla="*/ 5 h 155"/>
                  <a:gd name="T40" fmla="*/ 0 w 25"/>
                  <a:gd name="T41" fmla="*/ 5 h 155"/>
                  <a:gd name="T42" fmla="*/ 0 w 25"/>
                  <a:gd name="T43" fmla="*/ 2 h 155"/>
                  <a:gd name="T44" fmla="*/ 3 w 25"/>
                  <a:gd name="T45" fmla="*/ 0 h 155"/>
                  <a:gd name="T46" fmla="*/ 7 w 25"/>
                  <a:gd name="T47" fmla="*/ 0 h 155"/>
                  <a:gd name="T48" fmla="*/ 9 w 25"/>
                  <a:gd name="T49" fmla="*/ 2 h 1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 h="155">
                    <a:moveTo>
                      <a:pt x="9" y="2"/>
                    </a:moveTo>
                    <a:lnTo>
                      <a:pt x="9" y="2"/>
                    </a:lnTo>
                    <a:lnTo>
                      <a:pt x="15" y="40"/>
                    </a:lnTo>
                    <a:lnTo>
                      <a:pt x="22" y="78"/>
                    </a:lnTo>
                    <a:lnTo>
                      <a:pt x="25" y="97"/>
                    </a:lnTo>
                    <a:lnTo>
                      <a:pt x="25" y="116"/>
                    </a:lnTo>
                    <a:lnTo>
                      <a:pt x="22" y="136"/>
                    </a:lnTo>
                    <a:lnTo>
                      <a:pt x="18" y="155"/>
                    </a:lnTo>
                    <a:lnTo>
                      <a:pt x="15" y="155"/>
                    </a:lnTo>
                    <a:lnTo>
                      <a:pt x="14" y="154"/>
                    </a:lnTo>
                    <a:lnTo>
                      <a:pt x="11" y="151"/>
                    </a:lnTo>
                    <a:lnTo>
                      <a:pt x="14" y="132"/>
                    </a:lnTo>
                    <a:lnTo>
                      <a:pt x="15" y="115"/>
                    </a:lnTo>
                    <a:lnTo>
                      <a:pt x="15" y="96"/>
                    </a:lnTo>
                    <a:lnTo>
                      <a:pt x="14" y="77"/>
                    </a:lnTo>
                    <a:lnTo>
                      <a:pt x="11" y="58"/>
                    </a:lnTo>
                    <a:lnTo>
                      <a:pt x="9" y="40"/>
                    </a:lnTo>
                    <a:lnTo>
                      <a:pt x="0" y="5"/>
                    </a:lnTo>
                    <a:lnTo>
                      <a:pt x="0" y="2"/>
                    </a:lnTo>
                    <a:lnTo>
                      <a:pt x="3" y="0"/>
                    </a:lnTo>
                    <a:lnTo>
                      <a:pt x="7" y="0"/>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55" name="Freeform 147"/>
              <p:cNvSpPr>
                <a:spLocks/>
              </p:cNvSpPr>
              <p:nvPr/>
            </p:nvSpPr>
            <p:spPr bwMode="auto">
              <a:xfrm>
                <a:off x="4533" y="2942"/>
                <a:ext cx="25" cy="155"/>
              </a:xfrm>
              <a:custGeom>
                <a:avLst/>
                <a:gdLst>
                  <a:gd name="T0" fmla="*/ 9 w 25"/>
                  <a:gd name="T1" fmla="*/ 2 h 155"/>
                  <a:gd name="T2" fmla="*/ 9 w 25"/>
                  <a:gd name="T3" fmla="*/ 2 h 155"/>
                  <a:gd name="T4" fmla="*/ 15 w 25"/>
                  <a:gd name="T5" fmla="*/ 40 h 155"/>
                  <a:gd name="T6" fmla="*/ 22 w 25"/>
                  <a:gd name="T7" fmla="*/ 78 h 155"/>
                  <a:gd name="T8" fmla="*/ 25 w 25"/>
                  <a:gd name="T9" fmla="*/ 97 h 155"/>
                  <a:gd name="T10" fmla="*/ 25 w 25"/>
                  <a:gd name="T11" fmla="*/ 116 h 155"/>
                  <a:gd name="T12" fmla="*/ 22 w 25"/>
                  <a:gd name="T13" fmla="*/ 136 h 155"/>
                  <a:gd name="T14" fmla="*/ 18 w 25"/>
                  <a:gd name="T15" fmla="*/ 155 h 155"/>
                  <a:gd name="T16" fmla="*/ 18 w 25"/>
                  <a:gd name="T17" fmla="*/ 155 h 155"/>
                  <a:gd name="T18" fmla="*/ 15 w 25"/>
                  <a:gd name="T19" fmla="*/ 155 h 155"/>
                  <a:gd name="T20" fmla="*/ 14 w 25"/>
                  <a:gd name="T21" fmla="*/ 154 h 155"/>
                  <a:gd name="T22" fmla="*/ 11 w 25"/>
                  <a:gd name="T23" fmla="*/ 151 h 155"/>
                  <a:gd name="T24" fmla="*/ 11 w 25"/>
                  <a:gd name="T25" fmla="*/ 151 h 155"/>
                  <a:gd name="T26" fmla="*/ 14 w 25"/>
                  <a:gd name="T27" fmla="*/ 132 h 155"/>
                  <a:gd name="T28" fmla="*/ 15 w 25"/>
                  <a:gd name="T29" fmla="*/ 115 h 155"/>
                  <a:gd name="T30" fmla="*/ 15 w 25"/>
                  <a:gd name="T31" fmla="*/ 96 h 155"/>
                  <a:gd name="T32" fmla="*/ 14 w 25"/>
                  <a:gd name="T33" fmla="*/ 77 h 155"/>
                  <a:gd name="T34" fmla="*/ 11 w 25"/>
                  <a:gd name="T35" fmla="*/ 58 h 155"/>
                  <a:gd name="T36" fmla="*/ 9 w 25"/>
                  <a:gd name="T37" fmla="*/ 40 h 155"/>
                  <a:gd name="T38" fmla="*/ 0 w 25"/>
                  <a:gd name="T39" fmla="*/ 5 h 155"/>
                  <a:gd name="T40" fmla="*/ 0 w 25"/>
                  <a:gd name="T41" fmla="*/ 5 h 155"/>
                  <a:gd name="T42" fmla="*/ 0 w 25"/>
                  <a:gd name="T43" fmla="*/ 2 h 155"/>
                  <a:gd name="T44" fmla="*/ 3 w 25"/>
                  <a:gd name="T45" fmla="*/ 0 h 155"/>
                  <a:gd name="T46" fmla="*/ 7 w 25"/>
                  <a:gd name="T47" fmla="*/ 0 h 155"/>
                  <a:gd name="T48" fmla="*/ 9 w 25"/>
                  <a:gd name="T49" fmla="*/ 2 h 1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 h="155">
                    <a:moveTo>
                      <a:pt x="9" y="2"/>
                    </a:moveTo>
                    <a:lnTo>
                      <a:pt x="9" y="2"/>
                    </a:lnTo>
                    <a:lnTo>
                      <a:pt x="15" y="40"/>
                    </a:lnTo>
                    <a:lnTo>
                      <a:pt x="22" y="78"/>
                    </a:lnTo>
                    <a:lnTo>
                      <a:pt x="25" y="97"/>
                    </a:lnTo>
                    <a:lnTo>
                      <a:pt x="25" y="116"/>
                    </a:lnTo>
                    <a:lnTo>
                      <a:pt x="22" y="136"/>
                    </a:lnTo>
                    <a:lnTo>
                      <a:pt x="18" y="155"/>
                    </a:lnTo>
                    <a:lnTo>
                      <a:pt x="15" y="155"/>
                    </a:lnTo>
                    <a:lnTo>
                      <a:pt x="14" y="154"/>
                    </a:lnTo>
                    <a:lnTo>
                      <a:pt x="11" y="151"/>
                    </a:lnTo>
                    <a:lnTo>
                      <a:pt x="14" y="132"/>
                    </a:lnTo>
                    <a:lnTo>
                      <a:pt x="15" y="115"/>
                    </a:lnTo>
                    <a:lnTo>
                      <a:pt x="15" y="96"/>
                    </a:lnTo>
                    <a:lnTo>
                      <a:pt x="14" y="77"/>
                    </a:lnTo>
                    <a:lnTo>
                      <a:pt x="11" y="58"/>
                    </a:lnTo>
                    <a:lnTo>
                      <a:pt x="9" y="40"/>
                    </a:lnTo>
                    <a:lnTo>
                      <a:pt x="0" y="5"/>
                    </a:lnTo>
                    <a:lnTo>
                      <a:pt x="0" y="2"/>
                    </a:lnTo>
                    <a:lnTo>
                      <a:pt x="3" y="0"/>
                    </a:lnTo>
                    <a:lnTo>
                      <a:pt x="7" y="0"/>
                    </a:lnTo>
                    <a:lnTo>
                      <a:pt x="9"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56" name="Freeform 148"/>
              <p:cNvSpPr>
                <a:spLocks/>
              </p:cNvSpPr>
              <p:nvPr/>
            </p:nvSpPr>
            <p:spPr bwMode="auto">
              <a:xfrm>
                <a:off x="4065" y="2969"/>
                <a:ext cx="28" cy="36"/>
              </a:xfrm>
              <a:custGeom>
                <a:avLst/>
                <a:gdLst>
                  <a:gd name="T0" fmla="*/ 27 w 28"/>
                  <a:gd name="T1" fmla="*/ 11 h 36"/>
                  <a:gd name="T2" fmla="*/ 27 w 28"/>
                  <a:gd name="T3" fmla="*/ 11 h 36"/>
                  <a:gd name="T4" fmla="*/ 28 w 28"/>
                  <a:gd name="T5" fmla="*/ 19 h 36"/>
                  <a:gd name="T6" fmla="*/ 25 w 28"/>
                  <a:gd name="T7" fmla="*/ 25 h 36"/>
                  <a:gd name="T8" fmla="*/ 21 w 28"/>
                  <a:gd name="T9" fmla="*/ 32 h 36"/>
                  <a:gd name="T10" fmla="*/ 16 w 28"/>
                  <a:gd name="T11" fmla="*/ 36 h 36"/>
                  <a:gd name="T12" fmla="*/ 16 w 28"/>
                  <a:gd name="T13" fmla="*/ 36 h 36"/>
                  <a:gd name="T14" fmla="*/ 11 w 28"/>
                  <a:gd name="T15" fmla="*/ 36 h 36"/>
                  <a:gd name="T16" fmla="*/ 5 w 28"/>
                  <a:gd name="T17" fmla="*/ 34 h 36"/>
                  <a:gd name="T18" fmla="*/ 2 w 28"/>
                  <a:gd name="T19" fmla="*/ 31 h 36"/>
                  <a:gd name="T20" fmla="*/ 0 w 28"/>
                  <a:gd name="T21" fmla="*/ 27 h 36"/>
                  <a:gd name="T22" fmla="*/ 0 w 28"/>
                  <a:gd name="T23" fmla="*/ 27 h 36"/>
                  <a:gd name="T24" fmla="*/ 0 w 28"/>
                  <a:gd name="T25" fmla="*/ 19 h 36"/>
                  <a:gd name="T26" fmla="*/ 1 w 28"/>
                  <a:gd name="T27" fmla="*/ 12 h 36"/>
                  <a:gd name="T28" fmla="*/ 5 w 28"/>
                  <a:gd name="T29" fmla="*/ 5 h 36"/>
                  <a:gd name="T30" fmla="*/ 11 w 28"/>
                  <a:gd name="T31" fmla="*/ 1 h 36"/>
                  <a:gd name="T32" fmla="*/ 11 w 28"/>
                  <a:gd name="T33" fmla="*/ 1 h 36"/>
                  <a:gd name="T34" fmla="*/ 13 w 28"/>
                  <a:gd name="T35" fmla="*/ 0 h 36"/>
                  <a:gd name="T36" fmla="*/ 16 w 28"/>
                  <a:gd name="T37" fmla="*/ 0 h 36"/>
                  <a:gd name="T38" fmla="*/ 21 w 28"/>
                  <a:gd name="T39" fmla="*/ 2 h 36"/>
                  <a:gd name="T40" fmla="*/ 25 w 28"/>
                  <a:gd name="T41" fmla="*/ 6 h 36"/>
                  <a:gd name="T42" fmla="*/ 27 w 28"/>
                  <a:gd name="T43" fmla="*/ 1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36">
                    <a:moveTo>
                      <a:pt x="27" y="11"/>
                    </a:moveTo>
                    <a:lnTo>
                      <a:pt x="27" y="11"/>
                    </a:lnTo>
                    <a:lnTo>
                      <a:pt x="28" y="19"/>
                    </a:lnTo>
                    <a:lnTo>
                      <a:pt x="25" y="25"/>
                    </a:lnTo>
                    <a:lnTo>
                      <a:pt x="21" y="32"/>
                    </a:lnTo>
                    <a:lnTo>
                      <a:pt x="16" y="36"/>
                    </a:lnTo>
                    <a:lnTo>
                      <a:pt x="11" y="36"/>
                    </a:lnTo>
                    <a:lnTo>
                      <a:pt x="5" y="34"/>
                    </a:lnTo>
                    <a:lnTo>
                      <a:pt x="2" y="31"/>
                    </a:lnTo>
                    <a:lnTo>
                      <a:pt x="0" y="27"/>
                    </a:lnTo>
                    <a:lnTo>
                      <a:pt x="0" y="19"/>
                    </a:lnTo>
                    <a:lnTo>
                      <a:pt x="1" y="12"/>
                    </a:lnTo>
                    <a:lnTo>
                      <a:pt x="5" y="5"/>
                    </a:lnTo>
                    <a:lnTo>
                      <a:pt x="11" y="1"/>
                    </a:lnTo>
                    <a:lnTo>
                      <a:pt x="13" y="0"/>
                    </a:lnTo>
                    <a:lnTo>
                      <a:pt x="16" y="0"/>
                    </a:lnTo>
                    <a:lnTo>
                      <a:pt x="21" y="2"/>
                    </a:lnTo>
                    <a:lnTo>
                      <a:pt x="25" y="6"/>
                    </a:lnTo>
                    <a:lnTo>
                      <a:pt x="27"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57" name="Freeform 149"/>
              <p:cNvSpPr>
                <a:spLocks/>
              </p:cNvSpPr>
              <p:nvPr/>
            </p:nvSpPr>
            <p:spPr bwMode="auto">
              <a:xfrm>
                <a:off x="4065" y="2969"/>
                <a:ext cx="28" cy="36"/>
              </a:xfrm>
              <a:custGeom>
                <a:avLst/>
                <a:gdLst>
                  <a:gd name="T0" fmla="*/ 27 w 28"/>
                  <a:gd name="T1" fmla="*/ 11 h 36"/>
                  <a:gd name="T2" fmla="*/ 27 w 28"/>
                  <a:gd name="T3" fmla="*/ 11 h 36"/>
                  <a:gd name="T4" fmla="*/ 28 w 28"/>
                  <a:gd name="T5" fmla="*/ 19 h 36"/>
                  <a:gd name="T6" fmla="*/ 25 w 28"/>
                  <a:gd name="T7" fmla="*/ 25 h 36"/>
                  <a:gd name="T8" fmla="*/ 21 w 28"/>
                  <a:gd name="T9" fmla="*/ 32 h 36"/>
                  <a:gd name="T10" fmla="*/ 16 w 28"/>
                  <a:gd name="T11" fmla="*/ 36 h 36"/>
                  <a:gd name="T12" fmla="*/ 16 w 28"/>
                  <a:gd name="T13" fmla="*/ 36 h 36"/>
                  <a:gd name="T14" fmla="*/ 11 w 28"/>
                  <a:gd name="T15" fmla="*/ 36 h 36"/>
                  <a:gd name="T16" fmla="*/ 5 w 28"/>
                  <a:gd name="T17" fmla="*/ 34 h 36"/>
                  <a:gd name="T18" fmla="*/ 2 w 28"/>
                  <a:gd name="T19" fmla="*/ 31 h 36"/>
                  <a:gd name="T20" fmla="*/ 0 w 28"/>
                  <a:gd name="T21" fmla="*/ 27 h 36"/>
                  <a:gd name="T22" fmla="*/ 0 w 28"/>
                  <a:gd name="T23" fmla="*/ 27 h 36"/>
                  <a:gd name="T24" fmla="*/ 0 w 28"/>
                  <a:gd name="T25" fmla="*/ 19 h 36"/>
                  <a:gd name="T26" fmla="*/ 1 w 28"/>
                  <a:gd name="T27" fmla="*/ 12 h 36"/>
                  <a:gd name="T28" fmla="*/ 5 w 28"/>
                  <a:gd name="T29" fmla="*/ 5 h 36"/>
                  <a:gd name="T30" fmla="*/ 11 w 28"/>
                  <a:gd name="T31" fmla="*/ 1 h 36"/>
                  <a:gd name="T32" fmla="*/ 11 w 28"/>
                  <a:gd name="T33" fmla="*/ 1 h 36"/>
                  <a:gd name="T34" fmla="*/ 13 w 28"/>
                  <a:gd name="T35" fmla="*/ 0 h 36"/>
                  <a:gd name="T36" fmla="*/ 16 w 28"/>
                  <a:gd name="T37" fmla="*/ 0 h 36"/>
                  <a:gd name="T38" fmla="*/ 21 w 28"/>
                  <a:gd name="T39" fmla="*/ 2 h 36"/>
                  <a:gd name="T40" fmla="*/ 25 w 28"/>
                  <a:gd name="T41" fmla="*/ 6 h 36"/>
                  <a:gd name="T42" fmla="*/ 27 w 28"/>
                  <a:gd name="T43" fmla="*/ 1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36">
                    <a:moveTo>
                      <a:pt x="27" y="11"/>
                    </a:moveTo>
                    <a:lnTo>
                      <a:pt x="27" y="11"/>
                    </a:lnTo>
                    <a:lnTo>
                      <a:pt x="28" y="19"/>
                    </a:lnTo>
                    <a:lnTo>
                      <a:pt x="25" y="25"/>
                    </a:lnTo>
                    <a:lnTo>
                      <a:pt x="21" y="32"/>
                    </a:lnTo>
                    <a:lnTo>
                      <a:pt x="16" y="36"/>
                    </a:lnTo>
                    <a:lnTo>
                      <a:pt x="11" y="36"/>
                    </a:lnTo>
                    <a:lnTo>
                      <a:pt x="5" y="34"/>
                    </a:lnTo>
                    <a:lnTo>
                      <a:pt x="2" y="31"/>
                    </a:lnTo>
                    <a:lnTo>
                      <a:pt x="0" y="27"/>
                    </a:lnTo>
                    <a:lnTo>
                      <a:pt x="0" y="19"/>
                    </a:lnTo>
                    <a:lnTo>
                      <a:pt x="1" y="12"/>
                    </a:lnTo>
                    <a:lnTo>
                      <a:pt x="5" y="5"/>
                    </a:lnTo>
                    <a:lnTo>
                      <a:pt x="11" y="1"/>
                    </a:lnTo>
                    <a:lnTo>
                      <a:pt x="13" y="0"/>
                    </a:lnTo>
                    <a:lnTo>
                      <a:pt x="16" y="0"/>
                    </a:lnTo>
                    <a:lnTo>
                      <a:pt x="21" y="2"/>
                    </a:lnTo>
                    <a:lnTo>
                      <a:pt x="25" y="6"/>
                    </a:lnTo>
                    <a:lnTo>
                      <a:pt x="27"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58" name="Freeform 150"/>
              <p:cNvSpPr>
                <a:spLocks/>
              </p:cNvSpPr>
              <p:nvPr/>
            </p:nvSpPr>
            <p:spPr bwMode="auto">
              <a:xfrm>
                <a:off x="4054" y="2974"/>
                <a:ext cx="290" cy="160"/>
              </a:xfrm>
              <a:custGeom>
                <a:avLst/>
                <a:gdLst>
                  <a:gd name="T0" fmla="*/ 181 w 290"/>
                  <a:gd name="T1" fmla="*/ 20 h 160"/>
                  <a:gd name="T2" fmla="*/ 188 w 290"/>
                  <a:gd name="T3" fmla="*/ 16 h 160"/>
                  <a:gd name="T4" fmla="*/ 237 w 290"/>
                  <a:gd name="T5" fmla="*/ 33 h 160"/>
                  <a:gd name="T6" fmla="*/ 283 w 290"/>
                  <a:gd name="T7" fmla="*/ 56 h 160"/>
                  <a:gd name="T8" fmla="*/ 290 w 290"/>
                  <a:gd name="T9" fmla="*/ 65 h 160"/>
                  <a:gd name="T10" fmla="*/ 290 w 290"/>
                  <a:gd name="T11" fmla="*/ 84 h 160"/>
                  <a:gd name="T12" fmla="*/ 286 w 290"/>
                  <a:gd name="T13" fmla="*/ 94 h 160"/>
                  <a:gd name="T14" fmla="*/ 283 w 290"/>
                  <a:gd name="T15" fmla="*/ 103 h 160"/>
                  <a:gd name="T16" fmla="*/ 249 w 290"/>
                  <a:gd name="T17" fmla="*/ 104 h 160"/>
                  <a:gd name="T18" fmla="*/ 229 w 290"/>
                  <a:gd name="T19" fmla="*/ 117 h 160"/>
                  <a:gd name="T20" fmla="*/ 225 w 290"/>
                  <a:gd name="T21" fmla="*/ 133 h 160"/>
                  <a:gd name="T22" fmla="*/ 219 w 290"/>
                  <a:gd name="T23" fmla="*/ 156 h 160"/>
                  <a:gd name="T24" fmla="*/ 210 w 290"/>
                  <a:gd name="T25" fmla="*/ 159 h 160"/>
                  <a:gd name="T26" fmla="*/ 204 w 290"/>
                  <a:gd name="T27" fmla="*/ 153 h 160"/>
                  <a:gd name="T28" fmla="*/ 206 w 290"/>
                  <a:gd name="T29" fmla="*/ 132 h 160"/>
                  <a:gd name="T30" fmla="*/ 203 w 290"/>
                  <a:gd name="T31" fmla="*/ 123 h 160"/>
                  <a:gd name="T32" fmla="*/ 190 w 290"/>
                  <a:gd name="T33" fmla="*/ 110 h 160"/>
                  <a:gd name="T34" fmla="*/ 177 w 290"/>
                  <a:gd name="T35" fmla="*/ 111 h 160"/>
                  <a:gd name="T36" fmla="*/ 167 w 290"/>
                  <a:gd name="T37" fmla="*/ 119 h 160"/>
                  <a:gd name="T38" fmla="*/ 160 w 290"/>
                  <a:gd name="T39" fmla="*/ 138 h 160"/>
                  <a:gd name="T40" fmla="*/ 145 w 290"/>
                  <a:gd name="T41" fmla="*/ 150 h 160"/>
                  <a:gd name="T42" fmla="*/ 145 w 290"/>
                  <a:gd name="T43" fmla="*/ 123 h 160"/>
                  <a:gd name="T44" fmla="*/ 135 w 290"/>
                  <a:gd name="T45" fmla="*/ 107 h 160"/>
                  <a:gd name="T46" fmla="*/ 125 w 290"/>
                  <a:gd name="T47" fmla="*/ 103 h 160"/>
                  <a:gd name="T48" fmla="*/ 115 w 290"/>
                  <a:gd name="T49" fmla="*/ 109 h 160"/>
                  <a:gd name="T50" fmla="*/ 106 w 290"/>
                  <a:gd name="T51" fmla="*/ 129 h 160"/>
                  <a:gd name="T52" fmla="*/ 100 w 290"/>
                  <a:gd name="T53" fmla="*/ 150 h 160"/>
                  <a:gd name="T54" fmla="*/ 93 w 290"/>
                  <a:gd name="T55" fmla="*/ 153 h 160"/>
                  <a:gd name="T56" fmla="*/ 89 w 290"/>
                  <a:gd name="T57" fmla="*/ 148 h 160"/>
                  <a:gd name="T58" fmla="*/ 92 w 290"/>
                  <a:gd name="T59" fmla="*/ 115 h 160"/>
                  <a:gd name="T60" fmla="*/ 91 w 290"/>
                  <a:gd name="T61" fmla="*/ 94 h 160"/>
                  <a:gd name="T62" fmla="*/ 81 w 290"/>
                  <a:gd name="T63" fmla="*/ 83 h 160"/>
                  <a:gd name="T64" fmla="*/ 72 w 290"/>
                  <a:gd name="T65" fmla="*/ 81 h 160"/>
                  <a:gd name="T66" fmla="*/ 57 w 290"/>
                  <a:gd name="T67" fmla="*/ 91 h 160"/>
                  <a:gd name="T68" fmla="*/ 46 w 290"/>
                  <a:gd name="T69" fmla="*/ 111 h 160"/>
                  <a:gd name="T70" fmla="*/ 39 w 290"/>
                  <a:gd name="T71" fmla="*/ 140 h 160"/>
                  <a:gd name="T72" fmla="*/ 45 w 290"/>
                  <a:gd name="T73" fmla="*/ 153 h 160"/>
                  <a:gd name="T74" fmla="*/ 32 w 290"/>
                  <a:gd name="T75" fmla="*/ 160 h 160"/>
                  <a:gd name="T76" fmla="*/ 19 w 290"/>
                  <a:gd name="T77" fmla="*/ 152 h 160"/>
                  <a:gd name="T78" fmla="*/ 3 w 290"/>
                  <a:gd name="T79" fmla="*/ 123 h 160"/>
                  <a:gd name="T80" fmla="*/ 1 w 290"/>
                  <a:gd name="T81" fmla="*/ 106 h 160"/>
                  <a:gd name="T82" fmla="*/ 13 w 290"/>
                  <a:gd name="T83" fmla="*/ 77 h 160"/>
                  <a:gd name="T84" fmla="*/ 39 w 290"/>
                  <a:gd name="T85" fmla="*/ 48 h 160"/>
                  <a:gd name="T86" fmla="*/ 91 w 290"/>
                  <a:gd name="T87" fmla="*/ 0 h 160"/>
                  <a:gd name="T88" fmla="*/ 134 w 290"/>
                  <a:gd name="T89" fmla="*/ 7 h 160"/>
                  <a:gd name="T90" fmla="*/ 175 w 290"/>
                  <a:gd name="T91" fmla="*/ 20 h 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90" h="160">
                    <a:moveTo>
                      <a:pt x="175" y="20"/>
                    </a:moveTo>
                    <a:lnTo>
                      <a:pt x="175" y="20"/>
                    </a:lnTo>
                    <a:lnTo>
                      <a:pt x="181" y="20"/>
                    </a:lnTo>
                    <a:lnTo>
                      <a:pt x="185" y="19"/>
                    </a:lnTo>
                    <a:lnTo>
                      <a:pt x="188" y="16"/>
                    </a:lnTo>
                    <a:lnTo>
                      <a:pt x="200" y="19"/>
                    </a:lnTo>
                    <a:lnTo>
                      <a:pt x="213" y="23"/>
                    </a:lnTo>
                    <a:lnTo>
                      <a:pt x="237" y="33"/>
                    </a:lnTo>
                    <a:lnTo>
                      <a:pt x="260" y="45"/>
                    </a:lnTo>
                    <a:lnTo>
                      <a:pt x="283" y="56"/>
                    </a:lnTo>
                    <a:lnTo>
                      <a:pt x="286" y="58"/>
                    </a:lnTo>
                    <a:lnTo>
                      <a:pt x="288" y="61"/>
                    </a:lnTo>
                    <a:lnTo>
                      <a:pt x="290" y="65"/>
                    </a:lnTo>
                    <a:lnTo>
                      <a:pt x="290" y="69"/>
                    </a:lnTo>
                    <a:lnTo>
                      <a:pt x="288" y="77"/>
                    </a:lnTo>
                    <a:lnTo>
                      <a:pt x="290" y="84"/>
                    </a:lnTo>
                    <a:lnTo>
                      <a:pt x="287" y="88"/>
                    </a:lnTo>
                    <a:lnTo>
                      <a:pt x="286" y="94"/>
                    </a:lnTo>
                    <a:lnTo>
                      <a:pt x="284" y="99"/>
                    </a:lnTo>
                    <a:lnTo>
                      <a:pt x="283" y="103"/>
                    </a:lnTo>
                    <a:lnTo>
                      <a:pt x="265" y="103"/>
                    </a:lnTo>
                    <a:lnTo>
                      <a:pt x="257" y="103"/>
                    </a:lnTo>
                    <a:lnTo>
                      <a:pt x="249" y="104"/>
                    </a:lnTo>
                    <a:lnTo>
                      <a:pt x="241" y="107"/>
                    </a:lnTo>
                    <a:lnTo>
                      <a:pt x="234" y="111"/>
                    </a:lnTo>
                    <a:lnTo>
                      <a:pt x="229" y="117"/>
                    </a:lnTo>
                    <a:lnTo>
                      <a:pt x="225" y="123"/>
                    </a:lnTo>
                    <a:lnTo>
                      <a:pt x="225" y="133"/>
                    </a:lnTo>
                    <a:lnTo>
                      <a:pt x="223" y="141"/>
                    </a:lnTo>
                    <a:lnTo>
                      <a:pt x="222" y="149"/>
                    </a:lnTo>
                    <a:lnTo>
                      <a:pt x="219" y="156"/>
                    </a:lnTo>
                    <a:lnTo>
                      <a:pt x="213" y="159"/>
                    </a:lnTo>
                    <a:lnTo>
                      <a:pt x="210" y="159"/>
                    </a:lnTo>
                    <a:lnTo>
                      <a:pt x="206" y="156"/>
                    </a:lnTo>
                    <a:lnTo>
                      <a:pt x="204" y="153"/>
                    </a:lnTo>
                    <a:lnTo>
                      <a:pt x="204" y="149"/>
                    </a:lnTo>
                    <a:lnTo>
                      <a:pt x="206" y="140"/>
                    </a:lnTo>
                    <a:lnTo>
                      <a:pt x="206" y="132"/>
                    </a:lnTo>
                    <a:lnTo>
                      <a:pt x="206" y="127"/>
                    </a:lnTo>
                    <a:lnTo>
                      <a:pt x="203" y="123"/>
                    </a:lnTo>
                    <a:lnTo>
                      <a:pt x="199" y="117"/>
                    </a:lnTo>
                    <a:lnTo>
                      <a:pt x="192" y="111"/>
                    </a:lnTo>
                    <a:lnTo>
                      <a:pt x="190" y="110"/>
                    </a:lnTo>
                    <a:lnTo>
                      <a:pt x="185" y="110"/>
                    </a:lnTo>
                    <a:lnTo>
                      <a:pt x="181" y="110"/>
                    </a:lnTo>
                    <a:lnTo>
                      <a:pt x="177" y="111"/>
                    </a:lnTo>
                    <a:lnTo>
                      <a:pt x="171" y="114"/>
                    </a:lnTo>
                    <a:lnTo>
                      <a:pt x="167" y="119"/>
                    </a:lnTo>
                    <a:lnTo>
                      <a:pt x="164" y="126"/>
                    </a:lnTo>
                    <a:lnTo>
                      <a:pt x="161" y="133"/>
                    </a:lnTo>
                    <a:lnTo>
                      <a:pt x="160" y="138"/>
                    </a:lnTo>
                    <a:lnTo>
                      <a:pt x="156" y="144"/>
                    </a:lnTo>
                    <a:lnTo>
                      <a:pt x="152" y="148"/>
                    </a:lnTo>
                    <a:lnTo>
                      <a:pt x="145" y="150"/>
                    </a:lnTo>
                    <a:lnTo>
                      <a:pt x="145" y="137"/>
                    </a:lnTo>
                    <a:lnTo>
                      <a:pt x="145" y="123"/>
                    </a:lnTo>
                    <a:lnTo>
                      <a:pt x="143" y="117"/>
                    </a:lnTo>
                    <a:lnTo>
                      <a:pt x="141" y="111"/>
                    </a:lnTo>
                    <a:lnTo>
                      <a:pt x="135" y="107"/>
                    </a:lnTo>
                    <a:lnTo>
                      <a:pt x="130" y="103"/>
                    </a:lnTo>
                    <a:lnTo>
                      <a:pt x="125" y="103"/>
                    </a:lnTo>
                    <a:lnTo>
                      <a:pt x="122" y="104"/>
                    </a:lnTo>
                    <a:lnTo>
                      <a:pt x="115" y="109"/>
                    </a:lnTo>
                    <a:lnTo>
                      <a:pt x="111" y="113"/>
                    </a:lnTo>
                    <a:lnTo>
                      <a:pt x="108" y="118"/>
                    </a:lnTo>
                    <a:lnTo>
                      <a:pt x="106" y="129"/>
                    </a:lnTo>
                    <a:lnTo>
                      <a:pt x="104" y="140"/>
                    </a:lnTo>
                    <a:lnTo>
                      <a:pt x="103" y="145"/>
                    </a:lnTo>
                    <a:lnTo>
                      <a:pt x="100" y="150"/>
                    </a:lnTo>
                    <a:lnTo>
                      <a:pt x="95" y="152"/>
                    </a:lnTo>
                    <a:lnTo>
                      <a:pt x="93" y="153"/>
                    </a:lnTo>
                    <a:lnTo>
                      <a:pt x="91" y="152"/>
                    </a:lnTo>
                    <a:lnTo>
                      <a:pt x="89" y="148"/>
                    </a:lnTo>
                    <a:lnTo>
                      <a:pt x="88" y="142"/>
                    </a:lnTo>
                    <a:lnTo>
                      <a:pt x="88" y="133"/>
                    </a:lnTo>
                    <a:lnTo>
                      <a:pt x="92" y="115"/>
                    </a:lnTo>
                    <a:lnTo>
                      <a:pt x="93" y="106"/>
                    </a:lnTo>
                    <a:lnTo>
                      <a:pt x="92" y="98"/>
                    </a:lnTo>
                    <a:lnTo>
                      <a:pt x="91" y="94"/>
                    </a:lnTo>
                    <a:lnTo>
                      <a:pt x="89" y="90"/>
                    </a:lnTo>
                    <a:lnTo>
                      <a:pt x="85" y="85"/>
                    </a:lnTo>
                    <a:lnTo>
                      <a:pt x="81" y="83"/>
                    </a:lnTo>
                    <a:lnTo>
                      <a:pt x="76" y="81"/>
                    </a:lnTo>
                    <a:lnTo>
                      <a:pt x="72" y="81"/>
                    </a:lnTo>
                    <a:lnTo>
                      <a:pt x="68" y="83"/>
                    </a:lnTo>
                    <a:lnTo>
                      <a:pt x="64" y="85"/>
                    </a:lnTo>
                    <a:lnTo>
                      <a:pt x="57" y="91"/>
                    </a:lnTo>
                    <a:lnTo>
                      <a:pt x="53" y="98"/>
                    </a:lnTo>
                    <a:lnTo>
                      <a:pt x="46" y="111"/>
                    </a:lnTo>
                    <a:lnTo>
                      <a:pt x="41" y="125"/>
                    </a:lnTo>
                    <a:lnTo>
                      <a:pt x="39" y="133"/>
                    </a:lnTo>
                    <a:lnTo>
                      <a:pt x="39" y="140"/>
                    </a:lnTo>
                    <a:lnTo>
                      <a:pt x="42" y="146"/>
                    </a:lnTo>
                    <a:lnTo>
                      <a:pt x="45" y="153"/>
                    </a:lnTo>
                    <a:lnTo>
                      <a:pt x="42" y="157"/>
                    </a:lnTo>
                    <a:lnTo>
                      <a:pt x="38" y="160"/>
                    </a:lnTo>
                    <a:lnTo>
                      <a:pt x="32" y="160"/>
                    </a:lnTo>
                    <a:lnTo>
                      <a:pt x="28" y="159"/>
                    </a:lnTo>
                    <a:lnTo>
                      <a:pt x="19" y="152"/>
                    </a:lnTo>
                    <a:lnTo>
                      <a:pt x="11" y="144"/>
                    </a:lnTo>
                    <a:lnTo>
                      <a:pt x="5" y="134"/>
                    </a:lnTo>
                    <a:lnTo>
                      <a:pt x="3" y="123"/>
                    </a:lnTo>
                    <a:lnTo>
                      <a:pt x="0" y="114"/>
                    </a:lnTo>
                    <a:lnTo>
                      <a:pt x="1" y="106"/>
                    </a:lnTo>
                    <a:lnTo>
                      <a:pt x="3" y="98"/>
                    </a:lnTo>
                    <a:lnTo>
                      <a:pt x="5" y="91"/>
                    </a:lnTo>
                    <a:lnTo>
                      <a:pt x="13" y="77"/>
                    </a:lnTo>
                    <a:lnTo>
                      <a:pt x="23" y="64"/>
                    </a:lnTo>
                    <a:lnTo>
                      <a:pt x="39" y="48"/>
                    </a:lnTo>
                    <a:lnTo>
                      <a:pt x="55" y="30"/>
                    </a:lnTo>
                    <a:lnTo>
                      <a:pt x="73" y="15"/>
                    </a:lnTo>
                    <a:lnTo>
                      <a:pt x="91" y="0"/>
                    </a:lnTo>
                    <a:lnTo>
                      <a:pt x="112" y="3"/>
                    </a:lnTo>
                    <a:lnTo>
                      <a:pt x="134" y="7"/>
                    </a:lnTo>
                    <a:lnTo>
                      <a:pt x="154" y="12"/>
                    </a:lnTo>
                    <a:lnTo>
                      <a:pt x="165" y="15"/>
                    </a:lnTo>
                    <a:lnTo>
                      <a:pt x="175" y="20"/>
                    </a:lnTo>
                    <a:close/>
                  </a:path>
                </a:pathLst>
              </a:custGeom>
              <a:solidFill>
                <a:srgbClr val="FDC5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59" name="Freeform 151"/>
              <p:cNvSpPr>
                <a:spLocks/>
              </p:cNvSpPr>
              <p:nvPr/>
            </p:nvSpPr>
            <p:spPr bwMode="auto">
              <a:xfrm>
                <a:off x="4054" y="2974"/>
                <a:ext cx="290" cy="160"/>
              </a:xfrm>
              <a:custGeom>
                <a:avLst/>
                <a:gdLst>
                  <a:gd name="T0" fmla="*/ 181 w 290"/>
                  <a:gd name="T1" fmla="*/ 20 h 160"/>
                  <a:gd name="T2" fmla="*/ 188 w 290"/>
                  <a:gd name="T3" fmla="*/ 16 h 160"/>
                  <a:gd name="T4" fmla="*/ 237 w 290"/>
                  <a:gd name="T5" fmla="*/ 33 h 160"/>
                  <a:gd name="T6" fmla="*/ 283 w 290"/>
                  <a:gd name="T7" fmla="*/ 56 h 160"/>
                  <a:gd name="T8" fmla="*/ 290 w 290"/>
                  <a:gd name="T9" fmla="*/ 65 h 160"/>
                  <a:gd name="T10" fmla="*/ 290 w 290"/>
                  <a:gd name="T11" fmla="*/ 84 h 160"/>
                  <a:gd name="T12" fmla="*/ 286 w 290"/>
                  <a:gd name="T13" fmla="*/ 94 h 160"/>
                  <a:gd name="T14" fmla="*/ 283 w 290"/>
                  <a:gd name="T15" fmla="*/ 103 h 160"/>
                  <a:gd name="T16" fmla="*/ 249 w 290"/>
                  <a:gd name="T17" fmla="*/ 104 h 160"/>
                  <a:gd name="T18" fmla="*/ 229 w 290"/>
                  <a:gd name="T19" fmla="*/ 117 h 160"/>
                  <a:gd name="T20" fmla="*/ 225 w 290"/>
                  <a:gd name="T21" fmla="*/ 133 h 160"/>
                  <a:gd name="T22" fmla="*/ 219 w 290"/>
                  <a:gd name="T23" fmla="*/ 156 h 160"/>
                  <a:gd name="T24" fmla="*/ 210 w 290"/>
                  <a:gd name="T25" fmla="*/ 159 h 160"/>
                  <a:gd name="T26" fmla="*/ 204 w 290"/>
                  <a:gd name="T27" fmla="*/ 153 h 160"/>
                  <a:gd name="T28" fmla="*/ 206 w 290"/>
                  <a:gd name="T29" fmla="*/ 132 h 160"/>
                  <a:gd name="T30" fmla="*/ 203 w 290"/>
                  <a:gd name="T31" fmla="*/ 123 h 160"/>
                  <a:gd name="T32" fmla="*/ 190 w 290"/>
                  <a:gd name="T33" fmla="*/ 110 h 160"/>
                  <a:gd name="T34" fmla="*/ 177 w 290"/>
                  <a:gd name="T35" fmla="*/ 111 h 160"/>
                  <a:gd name="T36" fmla="*/ 167 w 290"/>
                  <a:gd name="T37" fmla="*/ 119 h 160"/>
                  <a:gd name="T38" fmla="*/ 160 w 290"/>
                  <a:gd name="T39" fmla="*/ 138 h 160"/>
                  <a:gd name="T40" fmla="*/ 145 w 290"/>
                  <a:gd name="T41" fmla="*/ 150 h 160"/>
                  <a:gd name="T42" fmla="*/ 145 w 290"/>
                  <a:gd name="T43" fmla="*/ 123 h 160"/>
                  <a:gd name="T44" fmla="*/ 135 w 290"/>
                  <a:gd name="T45" fmla="*/ 107 h 160"/>
                  <a:gd name="T46" fmla="*/ 125 w 290"/>
                  <a:gd name="T47" fmla="*/ 103 h 160"/>
                  <a:gd name="T48" fmla="*/ 115 w 290"/>
                  <a:gd name="T49" fmla="*/ 109 h 160"/>
                  <a:gd name="T50" fmla="*/ 106 w 290"/>
                  <a:gd name="T51" fmla="*/ 129 h 160"/>
                  <a:gd name="T52" fmla="*/ 100 w 290"/>
                  <a:gd name="T53" fmla="*/ 150 h 160"/>
                  <a:gd name="T54" fmla="*/ 93 w 290"/>
                  <a:gd name="T55" fmla="*/ 153 h 160"/>
                  <a:gd name="T56" fmla="*/ 89 w 290"/>
                  <a:gd name="T57" fmla="*/ 148 h 160"/>
                  <a:gd name="T58" fmla="*/ 92 w 290"/>
                  <a:gd name="T59" fmla="*/ 115 h 160"/>
                  <a:gd name="T60" fmla="*/ 91 w 290"/>
                  <a:gd name="T61" fmla="*/ 94 h 160"/>
                  <a:gd name="T62" fmla="*/ 81 w 290"/>
                  <a:gd name="T63" fmla="*/ 83 h 160"/>
                  <a:gd name="T64" fmla="*/ 72 w 290"/>
                  <a:gd name="T65" fmla="*/ 81 h 160"/>
                  <a:gd name="T66" fmla="*/ 57 w 290"/>
                  <a:gd name="T67" fmla="*/ 91 h 160"/>
                  <a:gd name="T68" fmla="*/ 46 w 290"/>
                  <a:gd name="T69" fmla="*/ 111 h 160"/>
                  <a:gd name="T70" fmla="*/ 39 w 290"/>
                  <a:gd name="T71" fmla="*/ 140 h 160"/>
                  <a:gd name="T72" fmla="*/ 45 w 290"/>
                  <a:gd name="T73" fmla="*/ 153 h 160"/>
                  <a:gd name="T74" fmla="*/ 32 w 290"/>
                  <a:gd name="T75" fmla="*/ 160 h 160"/>
                  <a:gd name="T76" fmla="*/ 19 w 290"/>
                  <a:gd name="T77" fmla="*/ 152 h 160"/>
                  <a:gd name="T78" fmla="*/ 3 w 290"/>
                  <a:gd name="T79" fmla="*/ 123 h 160"/>
                  <a:gd name="T80" fmla="*/ 1 w 290"/>
                  <a:gd name="T81" fmla="*/ 106 h 160"/>
                  <a:gd name="T82" fmla="*/ 13 w 290"/>
                  <a:gd name="T83" fmla="*/ 77 h 160"/>
                  <a:gd name="T84" fmla="*/ 39 w 290"/>
                  <a:gd name="T85" fmla="*/ 48 h 160"/>
                  <a:gd name="T86" fmla="*/ 91 w 290"/>
                  <a:gd name="T87" fmla="*/ 0 h 160"/>
                  <a:gd name="T88" fmla="*/ 134 w 290"/>
                  <a:gd name="T89" fmla="*/ 7 h 160"/>
                  <a:gd name="T90" fmla="*/ 175 w 290"/>
                  <a:gd name="T91" fmla="*/ 20 h 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90" h="160">
                    <a:moveTo>
                      <a:pt x="175" y="20"/>
                    </a:moveTo>
                    <a:lnTo>
                      <a:pt x="175" y="20"/>
                    </a:lnTo>
                    <a:lnTo>
                      <a:pt x="181" y="20"/>
                    </a:lnTo>
                    <a:lnTo>
                      <a:pt x="185" y="19"/>
                    </a:lnTo>
                    <a:lnTo>
                      <a:pt x="188" y="16"/>
                    </a:lnTo>
                    <a:lnTo>
                      <a:pt x="200" y="19"/>
                    </a:lnTo>
                    <a:lnTo>
                      <a:pt x="213" y="23"/>
                    </a:lnTo>
                    <a:lnTo>
                      <a:pt x="237" y="33"/>
                    </a:lnTo>
                    <a:lnTo>
                      <a:pt x="260" y="45"/>
                    </a:lnTo>
                    <a:lnTo>
                      <a:pt x="283" y="56"/>
                    </a:lnTo>
                    <a:lnTo>
                      <a:pt x="286" y="58"/>
                    </a:lnTo>
                    <a:lnTo>
                      <a:pt x="288" y="61"/>
                    </a:lnTo>
                    <a:lnTo>
                      <a:pt x="290" y="65"/>
                    </a:lnTo>
                    <a:lnTo>
                      <a:pt x="290" y="69"/>
                    </a:lnTo>
                    <a:lnTo>
                      <a:pt x="288" y="77"/>
                    </a:lnTo>
                    <a:lnTo>
                      <a:pt x="290" y="84"/>
                    </a:lnTo>
                    <a:lnTo>
                      <a:pt x="287" y="88"/>
                    </a:lnTo>
                    <a:lnTo>
                      <a:pt x="286" y="94"/>
                    </a:lnTo>
                    <a:lnTo>
                      <a:pt x="284" y="99"/>
                    </a:lnTo>
                    <a:lnTo>
                      <a:pt x="283" y="103"/>
                    </a:lnTo>
                    <a:lnTo>
                      <a:pt x="265" y="103"/>
                    </a:lnTo>
                    <a:lnTo>
                      <a:pt x="257" y="103"/>
                    </a:lnTo>
                    <a:lnTo>
                      <a:pt x="249" y="104"/>
                    </a:lnTo>
                    <a:lnTo>
                      <a:pt x="241" y="107"/>
                    </a:lnTo>
                    <a:lnTo>
                      <a:pt x="234" y="111"/>
                    </a:lnTo>
                    <a:lnTo>
                      <a:pt x="229" y="117"/>
                    </a:lnTo>
                    <a:lnTo>
                      <a:pt x="225" y="123"/>
                    </a:lnTo>
                    <a:lnTo>
                      <a:pt x="225" y="133"/>
                    </a:lnTo>
                    <a:lnTo>
                      <a:pt x="223" y="141"/>
                    </a:lnTo>
                    <a:lnTo>
                      <a:pt x="222" y="149"/>
                    </a:lnTo>
                    <a:lnTo>
                      <a:pt x="219" y="156"/>
                    </a:lnTo>
                    <a:lnTo>
                      <a:pt x="213" y="159"/>
                    </a:lnTo>
                    <a:lnTo>
                      <a:pt x="210" y="159"/>
                    </a:lnTo>
                    <a:lnTo>
                      <a:pt x="206" y="156"/>
                    </a:lnTo>
                    <a:lnTo>
                      <a:pt x="204" y="153"/>
                    </a:lnTo>
                    <a:lnTo>
                      <a:pt x="204" y="149"/>
                    </a:lnTo>
                    <a:lnTo>
                      <a:pt x="206" y="140"/>
                    </a:lnTo>
                    <a:lnTo>
                      <a:pt x="206" y="132"/>
                    </a:lnTo>
                    <a:lnTo>
                      <a:pt x="206" y="127"/>
                    </a:lnTo>
                    <a:lnTo>
                      <a:pt x="203" y="123"/>
                    </a:lnTo>
                    <a:lnTo>
                      <a:pt x="199" y="117"/>
                    </a:lnTo>
                    <a:lnTo>
                      <a:pt x="192" y="111"/>
                    </a:lnTo>
                    <a:lnTo>
                      <a:pt x="190" y="110"/>
                    </a:lnTo>
                    <a:lnTo>
                      <a:pt x="185" y="110"/>
                    </a:lnTo>
                    <a:lnTo>
                      <a:pt x="181" y="110"/>
                    </a:lnTo>
                    <a:lnTo>
                      <a:pt x="177" y="111"/>
                    </a:lnTo>
                    <a:lnTo>
                      <a:pt x="171" y="114"/>
                    </a:lnTo>
                    <a:lnTo>
                      <a:pt x="167" y="119"/>
                    </a:lnTo>
                    <a:lnTo>
                      <a:pt x="164" y="126"/>
                    </a:lnTo>
                    <a:lnTo>
                      <a:pt x="161" y="133"/>
                    </a:lnTo>
                    <a:lnTo>
                      <a:pt x="160" y="138"/>
                    </a:lnTo>
                    <a:lnTo>
                      <a:pt x="156" y="144"/>
                    </a:lnTo>
                    <a:lnTo>
                      <a:pt x="152" y="148"/>
                    </a:lnTo>
                    <a:lnTo>
                      <a:pt x="145" y="150"/>
                    </a:lnTo>
                    <a:lnTo>
                      <a:pt x="145" y="137"/>
                    </a:lnTo>
                    <a:lnTo>
                      <a:pt x="145" y="123"/>
                    </a:lnTo>
                    <a:lnTo>
                      <a:pt x="143" y="117"/>
                    </a:lnTo>
                    <a:lnTo>
                      <a:pt x="141" y="111"/>
                    </a:lnTo>
                    <a:lnTo>
                      <a:pt x="135" y="107"/>
                    </a:lnTo>
                    <a:lnTo>
                      <a:pt x="130" y="103"/>
                    </a:lnTo>
                    <a:lnTo>
                      <a:pt x="125" y="103"/>
                    </a:lnTo>
                    <a:lnTo>
                      <a:pt x="122" y="104"/>
                    </a:lnTo>
                    <a:lnTo>
                      <a:pt x="115" y="109"/>
                    </a:lnTo>
                    <a:lnTo>
                      <a:pt x="111" y="113"/>
                    </a:lnTo>
                    <a:lnTo>
                      <a:pt x="108" y="118"/>
                    </a:lnTo>
                    <a:lnTo>
                      <a:pt x="106" y="129"/>
                    </a:lnTo>
                    <a:lnTo>
                      <a:pt x="104" y="140"/>
                    </a:lnTo>
                    <a:lnTo>
                      <a:pt x="103" y="145"/>
                    </a:lnTo>
                    <a:lnTo>
                      <a:pt x="100" y="150"/>
                    </a:lnTo>
                    <a:lnTo>
                      <a:pt x="95" y="152"/>
                    </a:lnTo>
                    <a:lnTo>
                      <a:pt x="93" y="153"/>
                    </a:lnTo>
                    <a:lnTo>
                      <a:pt x="91" y="152"/>
                    </a:lnTo>
                    <a:lnTo>
                      <a:pt x="89" y="148"/>
                    </a:lnTo>
                    <a:lnTo>
                      <a:pt x="88" y="142"/>
                    </a:lnTo>
                    <a:lnTo>
                      <a:pt x="88" y="133"/>
                    </a:lnTo>
                    <a:lnTo>
                      <a:pt x="92" y="115"/>
                    </a:lnTo>
                    <a:lnTo>
                      <a:pt x="93" y="106"/>
                    </a:lnTo>
                    <a:lnTo>
                      <a:pt x="92" y="98"/>
                    </a:lnTo>
                    <a:lnTo>
                      <a:pt x="91" y="94"/>
                    </a:lnTo>
                    <a:lnTo>
                      <a:pt x="89" y="90"/>
                    </a:lnTo>
                    <a:lnTo>
                      <a:pt x="85" y="85"/>
                    </a:lnTo>
                    <a:lnTo>
                      <a:pt x="81" y="83"/>
                    </a:lnTo>
                    <a:lnTo>
                      <a:pt x="76" y="81"/>
                    </a:lnTo>
                    <a:lnTo>
                      <a:pt x="72" y="81"/>
                    </a:lnTo>
                    <a:lnTo>
                      <a:pt x="68" y="83"/>
                    </a:lnTo>
                    <a:lnTo>
                      <a:pt x="64" y="85"/>
                    </a:lnTo>
                    <a:lnTo>
                      <a:pt x="57" y="91"/>
                    </a:lnTo>
                    <a:lnTo>
                      <a:pt x="53" y="98"/>
                    </a:lnTo>
                    <a:lnTo>
                      <a:pt x="46" y="111"/>
                    </a:lnTo>
                    <a:lnTo>
                      <a:pt x="41" y="125"/>
                    </a:lnTo>
                    <a:lnTo>
                      <a:pt x="39" y="133"/>
                    </a:lnTo>
                    <a:lnTo>
                      <a:pt x="39" y="140"/>
                    </a:lnTo>
                    <a:lnTo>
                      <a:pt x="42" y="146"/>
                    </a:lnTo>
                    <a:lnTo>
                      <a:pt x="45" y="153"/>
                    </a:lnTo>
                    <a:lnTo>
                      <a:pt x="42" y="157"/>
                    </a:lnTo>
                    <a:lnTo>
                      <a:pt x="38" y="160"/>
                    </a:lnTo>
                    <a:lnTo>
                      <a:pt x="32" y="160"/>
                    </a:lnTo>
                    <a:lnTo>
                      <a:pt x="28" y="159"/>
                    </a:lnTo>
                    <a:lnTo>
                      <a:pt x="19" y="152"/>
                    </a:lnTo>
                    <a:lnTo>
                      <a:pt x="11" y="144"/>
                    </a:lnTo>
                    <a:lnTo>
                      <a:pt x="5" y="134"/>
                    </a:lnTo>
                    <a:lnTo>
                      <a:pt x="3" y="123"/>
                    </a:lnTo>
                    <a:lnTo>
                      <a:pt x="0" y="114"/>
                    </a:lnTo>
                    <a:lnTo>
                      <a:pt x="1" y="106"/>
                    </a:lnTo>
                    <a:lnTo>
                      <a:pt x="3" y="98"/>
                    </a:lnTo>
                    <a:lnTo>
                      <a:pt x="5" y="91"/>
                    </a:lnTo>
                    <a:lnTo>
                      <a:pt x="13" y="77"/>
                    </a:lnTo>
                    <a:lnTo>
                      <a:pt x="23" y="64"/>
                    </a:lnTo>
                    <a:lnTo>
                      <a:pt x="39" y="48"/>
                    </a:lnTo>
                    <a:lnTo>
                      <a:pt x="55" y="30"/>
                    </a:lnTo>
                    <a:lnTo>
                      <a:pt x="73" y="15"/>
                    </a:lnTo>
                    <a:lnTo>
                      <a:pt x="91" y="0"/>
                    </a:lnTo>
                    <a:lnTo>
                      <a:pt x="112" y="3"/>
                    </a:lnTo>
                    <a:lnTo>
                      <a:pt x="134" y="7"/>
                    </a:lnTo>
                    <a:lnTo>
                      <a:pt x="154" y="12"/>
                    </a:lnTo>
                    <a:lnTo>
                      <a:pt x="165" y="15"/>
                    </a:lnTo>
                    <a:lnTo>
                      <a:pt x="175"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60" name="Freeform 152"/>
              <p:cNvSpPr>
                <a:spLocks/>
              </p:cNvSpPr>
              <p:nvPr/>
            </p:nvSpPr>
            <p:spPr bwMode="auto">
              <a:xfrm>
                <a:off x="4074" y="2980"/>
                <a:ext cx="8" cy="13"/>
              </a:xfrm>
              <a:custGeom>
                <a:avLst/>
                <a:gdLst>
                  <a:gd name="T0" fmla="*/ 8 w 8"/>
                  <a:gd name="T1" fmla="*/ 13 h 13"/>
                  <a:gd name="T2" fmla="*/ 2 w 8"/>
                  <a:gd name="T3" fmla="*/ 13 h 13"/>
                  <a:gd name="T4" fmla="*/ 2 w 8"/>
                  <a:gd name="T5" fmla="*/ 13 h 13"/>
                  <a:gd name="T6" fmla="*/ 0 w 8"/>
                  <a:gd name="T7" fmla="*/ 9 h 13"/>
                  <a:gd name="T8" fmla="*/ 0 w 8"/>
                  <a:gd name="T9" fmla="*/ 6 h 13"/>
                  <a:gd name="T10" fmla="*/ 2 w 8"/>
                  <a:gd name="T11" fmla="*/ 2 h 13"/>
                  <a:gd name="T12" fmla="*/ 4 w 8"/>
                  <a:gd name="T13" fmla="*/ 0 h 13"/>
                  <a:gd name="T14" fmla="*/ 8 w 8"/>
                  <a:gd name="T15" fmla="*/ 0 h 13"/>
                  <a:gd name="T16" fmla="*/ 8 w 8"/>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13">
                    <a:moveTo>
                      <a:pt x="8" y="13"/>
                    </a:moveTo>
                    <a:lnTo>
                      <a:pt x="2" y="13"/>
                    </a:lnTo>
                    <a:lnTo>
                      <a:pt x="0" y="9"/>
                    </a:lnTo>
                    <a:lnTo>
                      <a:pt x="0" y="6"/>
                    </a:lnTo>
                    <a:lnTo>
                      <a:pt x="2" y="2"/>
                    </a:lnTo>
                    <a:lnTo>
                      <a:pt x="4" y="0"/>
                    </a:lnTo>
                    <a:lnTo>
                      <a:pt x="8" y="0"/>
                    </a:lnTo>
                    <a:lnTo>
                      <a:pt x="8"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61" name="Freeform 153"/>
              <p:cNvSpPr>
                <a:spLocks/>
              </p:cNvSpPr>
              <p:nvPr/>
            </p:nvSpPr>
            <p:spPr bwMode="auto">
              <a:xfrm>
                <a:off x="4470" y="2994"/>
                <a:ext cx="12" cy="97"/>
              </a:xfrm>
              <a:custGeom>
                <a:avLst/>
                <a:gdLst>
                  <a:gd name="T0" fmla="*/ 9 w 12"/>
                  <a:gd name="T1" fmla="*/ 30 h 97"/>
                  <a:gd name="T2" fmla="*/ 9 w 12"/>
                  <a:gd name="T3" fmla="*/ 30 h 97"/>
                  <a:gd name="T4" fmla="*/ 11 w 12"/>
                  <a:gd name="T5" fmla="*/ 38 h 97"/>
                  <a:gd name="T6" fmla="*/ 12 w 12"/>
                  <a:gd name="T7" fmla="*/ 47 h 97"/>
                  <a:gd name="T8" fmla="*/ 9 w 12"/>
                  <a:gd name="T9" fmla="*/ 61 h 97"/>
                  <a:gd name="T10" fmla="*/ 8 w 12"/>
                  <a:gd name="T11" fmla="*/ 78 h 97"/>
                  <a:gd name="T12" fmla="*/ 8 w 12"/>
                  <a:gd name="T13" fmla="*/ 86 h 97"/>
                  <a:gd name="T14" fmla="*/ 8 w 12"/>
                  <a:gd name="T15" fmla="*/ 95 h 97"/>
                  <a:gd name="T16" fmla="*/ 8 w 12"/>
                  <a:gd name="T17" fmla="*/ 95 h 97"/>
                  <a:gd name="T18" fmla="*/ 4 w 12"/>
                  <a:gd name="T19" fmla="*/ 97 h 97"/>
                  <a:gd name="T20" fmla="*/ 1 w 12"/>
                  <a:gd name="T21" fmla="*/ 95 h 97"/>
                  <a:gd name="T22" fmla="*/ 1 w 12"/>
                  <a:gd name="T23" fmla="*/ 95 h 97"/>
                  <a:gd name="T24" fmla="*/ 0 w 12"/>
                  <a:gd name="T25" fmla="*/ 71 h 97"/>
                  <a:gd name="T26" fmla="*/ 1 w 12"/>
                  <a:gd name="T27" fmla="*/ 48 h 97"/>
                  <a:gd name="T28" fmla="*/ 2 w 12"/>
                  <a:gd name="T29" fmla="*/ 25 h 97"/>
                  <a:gd name="T30" fmla="*/ 1 w 12"/>
                  <a:gd name="T31" fmla="*/ 14 h 97"/>
                  <a:gd name="T32" fmla="*/ 0 w 12"/>
                  <a:gd name="T33" fmla="*/ 3 h 97"/>
                  <a:gd name="T34" fmla="*/ 0 w 12"/>
                  <a:gd name="T35" fmla="*/ 3 h 97"/>
                  <a:gd name="T36" fmla="*/ 1 w 12"/>
                  <a:gd name="T37" fmla="*/ 0 h 97"/>
                  <a:gd name="T38" fmla="*/ 2 w 12"/>
                  <a:gd name="T39" fmla="*/ 0 h 97"/>
                  <a:gd name="T40" fmla="*/ 7 w 12"/>
                  <a:gd name="T41" fmla="*/ 2 h 97"/>
                  <a:gd name="T42" fmla="*/ 7 w 12"/>
                  <a:gd name="T43" fmla="*/ 2 h 97"/>
                  <a:gd name="T44" fmla="*/ 8 w 12"/>
                  <a:gd name="T45" fmla="*/ 9 h 97"/>
                  <a:gd name="T46" fmla="*/ 8 w 12"/>
                  <a:gd name="T47" fmla="*/ 15 h 97"/>
                  <a:gd name="T48" fmla="*/ 8 w 12"/>
                  <a:gd name="T49" fmla="*/ 22 h 97"/>
                  <a:gd name="T50" fmla="*/ 9 w 12"/>
                  <a:gd name="T51" fmla="*/ 30 h 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 h="97">
                    <a:moveTo>
                      <a:pt x="9" y="30"/>
                    </a:moveTo>
                    <a:lnTo>
                      <a:pt x="9" y="30"/>
                    </a:lnTo>
                    <a:lnTo>
                      <a:pt x="11" y="38"/>
                    </a:lnTo>
                    <a:lnTo>
                      <a:pt x="12" y="47"/>
                    </a:lnTo>
                    <a:lnTo>
                      <a:pt x="9" y="61"/>
                    </a:lnTo>
                    <a:lnTo>
                      <a:pt x="8" y="78"/>
                    </a:lnTo>
                    <a:lnTo>
                      <a:pt x="8" y="86"/>
                    </a:lnTo>
                    <a:lnTo>
                      <a:pt x="8" y="95"/>
                    </a:lnTo>
                    <a:lnTo>
                      <a:pt x="4" y="97"/>
                    </a:lnTo>
                    <a:lnTo>
                      <a:pt x="1" y="95"/>
                    </a:lnTo>
                    <a:lnTo>
                      <a:pt x="0" y="71"/>
                    </a:lnTo>
                    <a:lnTo>
                      <a:pt x="1" y="48"/>
                    </a:lnTo>
                    <a:lnTo>
                      <a:pt x="2" y="25"/>
                    </a:lnTo>
                    <a:lnTo>
                      <a:pt x="1" y="14"/>
                    </a:lnTo>
                    <a:lnTo>
                      <a:pt x="0" y="3"/>
                    </a:lnTo>
                    <a:lnTo>
                      <a:pt x="1" y="0"/>
                    </a:lnTo>
                    <a:lnTo>
                      <a:pt x="2" y="0"/>
                    </a:lnTo>
                    <a:lnTo>
                      <a:pt x="7" y="2"/>
                    </a:lnTo>
                    <a:lnTo>
                      <a:pt x="8" y="9"/>
                    </a:lnTo>
                    <a:lnTo>
                      <a:pt x="8" y="15"/>
                    </a:lnTo>
                    <a:lnTo>
                      <a:pt x="8" y="22"/>
                    </a:lnTo>
                    <a:lnTo>
                      <a:pt x="9"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62" name="Freeform 154"/>
              <p:cNvSpPr>
                <a:spLocks/>
              </p:cNvSpPr>
              <p:nvPr/>
            </p:nvSpPr>
            <p:spPr bwMode="auto">
              <a:xfrm>
                <a:off x="4470" y="2994"/>
                <a:ext cx="12" cy="97"/>
              </a:xfrm>
              <a:custGeom>
                <a:avLst/>
                <a:gdLst>
                  <a:gd name="T0" fmla="*/ 9 w 12"/>
                  <a:gd name="T1" fmla="*/ 30 h 97"/>
                  <a:gd name="T2" fmla="*/ 9 w 12"/>
                  <a:gd name="T3" fmla="*/ 30 h 97"/>
                  <a:gd name="T4" fmla="*/ 11 w 12"/>
                  <a:gd name="T5" fmla="*/ 38 h 97"/>
                  <a:gd name="T6" fmla="*/ 12 w 12"/>
                  <a:gd name="T7" fmla="*/ 47 h 97"/>
                  <a:gd name="T8" fmla="*/ 9 w 12"/>
                  <a:gd name="T9" fmla="*/ 61 h 97"/>
                  <a:gd name="T10" fmla="*/ 8 w 12"/>
                  <a:gd name="T11" fmla="*/ 78 h 97"/>
                  <a:gd name="T12" fmla="*/ 8 w 12"/>
                  <a:gd name="T13" fmla="*/ 86 h 97"/>
                  <a:gd name="T14" fmla="*/ 8 w 12"/>
                  <a:gd name="T15" fmla="*/ 95 h 97"/>
                  <a:gd name="T16" fmla="*/ 8 w 12"/>
                  <a:gd name="T17" fmla="*/ 95 h 97"/>
                  <a:gd name="T18" fmla="*/ 4 w 12"/>
                  <a:gd name="T19" fmla="*/ 97 h 97"/>
                  <a:gd name="T20" fmla="*/ 1 w 12"/>
                  <a:gd name="T21" fmla="*/ 95 h 97"/>
                  <a:gd name="T22" fmla="*/ 1 w 12"/>
                  <a:gd name="T23" fmla="*/ 95 h 97"/>
                  <a:gd name="T24" fmla="*/ 0 w 12"/>
                  <a:gd name="T25" fmla="*/ 71 h 97"/>
                  <a:gd name="T26" fmla="*/ 1 w 12"/>
                  <a:gd name="T27" fmla="*/ 48 h 97"/>
                  <a:gd name="T28" fmla="*/ 2 w 12"/>
                  <a:gd name="T29" fmla="*/ 25 h 97"/>
                  <a:gd name="T30" fmla="*/ 1 w 12"/>
                  <a:gd name="T31" fmla="*/ 14 h 97"/>
                  <a:gd name="T32" fmla="*/ 0 w 12"/>
                  <a:gd name="T33" fmla="*/ 3 h 97"/>
                  <a:gd name="T34" fmla="*/ 0 w 12"/>
                  <a:gd name="T35" fmla="*/ 3 h 97"/>
                  <a:gd name="T36" fmla="*/ 1 w 12"/>
                  <a:gd name="T37" fmla="*/ 0 h 97"/>
                  <a:gd name="T38" fmla="*/ 2 w 12"/>
                  <a:gd name="T39" fmla="*/ 0 h 97"/>
                  <a:gd name="T40" fmla="*/ 7 w 12"/>
                  <a:gd name="T41" fmla="*/ 2 h 97"/>
                  <a:gd name="T42" fmla="*/ 7 w 12"/>
                  <a:gd name="T43" fmla="*/ 2 h 97"/>
                  <a:gd name="T44" fmla="*/ 8 w 12"/>
                  <a:gd name="T45" fmla="*/ 9 h 97"/>
                  <a:gd name="T46" fmla="*/ 8 w 12"/>
                  <a:gd name="T47" fmla="*/ 15 h 97"/>
                  <a:gd name="T48" fmla="*/ 8 w 12"/>
                  <a:gd name="T49" fmla="*/ 22 h 97"/>
                  <a:gd name="T50" fmla="*/ 9 w 12"/>
                  <a:gd name="T51" fmla="*/ 30 h 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 h="97">
                    <a:moveTo>
                      <a:pt x="9" y="30"/>
                    </a:moveTo>
                    <a:lnTo>
                      <a:pt x="9" y="30"/>
                    </a:lnTo>
                    <a:lnTo>
                      <a:pt x="11" y="38"/>
                    </a:lnTo>
                    <a:lnTo>
                      <a:pt x="12" y="47"/>
                    </a:lnTo>
                    <a:lnTo>
                      <a:pt x="9" y="61"/>
                    </a:lnTo>
                    <a:lnTo>
                      <a:pt x="8" y="78"/>
                    </a:lnTo>
                    <a:lnTo>
                      <a:pt x="8" y="86"/>
                    </a:lnTo>
                    <a:lnTo>
                      <a:pt x="8" y="95"/>
                    </a:lnTo>
                    <a:lnTo>
                      <a:pt x="4" y="97"/>
                    </a:lnTo>
                    <a:lnTo>
                      <a:pt x="1" y="95"/>
                    </a:lnTo>
                    <a:lnTo>
                      <a:pt x="0" y="71"/>
                    </a:lnTo>
                    <a:lnTo>
                      <a:pt x="1" y="48"/>
                    </a:lnTo>
                    <a:lnTo>
                      <a:pt x="2" y="25"/>
                    </a:lnTo>
                    <a:lnTo>
                      <a:pt x="1" y="14"/>
                    </a:lnTo>
                    <a:lnTo>
                      <a:pt x="0" y="3"/>
                    </a:lnTo>
                    <a:lnTo>
                      <a:pt x="1" y="0"/>
                    </a:lnTo>
                    <a:lnTo>
                      <a:pt x="2" y="0"/>
                    </a:lnTo>
                    <a:lnTo>
                      <a:pt x="7" y="2"/>
                    </a:lnTo>
                    <a:lnTo>
                      <a:pt x="8" y="9"/>
                    </a:lnTo>
                    <a:lnTo>
                      <a:pt x="8" y="15"/>
                    </a:lnTo>
                    <a:lnTo>
                      <a:pt x="8" y="22"/>
                    </a:lnTo>
                    <a:lnTo>
                      <a:pt x="9"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63" name="Freeform 155"/>
              <p:cNvSpPr>
                <a:spLocks/>
              </p:cNvSpPr>
              <p:nvPr/>
            </p:nvSpPr>
            <p:spPr bwMode="auto">
              <a:xfrm>
                <a:off x="3852" y="3054"/>
                <a:ext cx="698" cy="646"/>
              </a:xfrm>
              <a:custGeom>
                <a:avLst/>
                <a:gdLst>
                  <a:gd name="T0" fmla="*/ 656 w 698"/>
                  <a:gd name="T1" fmla="*/ 102 h 646"/>
                  <a:gd name="T2" fmla="*/ 684 w 698"/>
                  <a:gd name="T3" fmla="*/ 146 h 646"/>
                  <a:gd name="T4" fmla="*/ 596 w 698"/>
                  <a:gd name="T5" fmla="*/ 243 h 646"/>
                  <a:gd name="T6" fmla="*/ 508 w 698"/>
                  <a:gd name="T7" fmla="*/ 320 h 646"/>
                  <a:gd name="T8" fmla="*/ 454 w 698"/>
                  <a:gd name="T9" fmla="*/ 381 h 646"/>
                  <a:gd name="T10" fmla="*/ 377 w 698"/>
                  <a:gd name="T11" fmla="*/ 543 h 646"/>
                  <a:gd name="T12" fmla="*/ 286 w 698"/>
                  <a:gd name="T13" fmla="*/ 645 h 646"/>
                  <a:gd name="T14" fmla="*/ 210 w 698"/>
                  <a:gd name="T15" fmla="*/ 635 h 646"/>
                  <a:gd name="T16" fmla="*/ 148 w 698"/>
                  <a:gd name="T17" fmla="*/ 576 h 646"/>
                  <a:gd name="T18" fmla="*/ 115 w 698"/>
                  <a:gd name="T19" fmla="*/ 543 h 646"/>
                  <a:gd name="T20" fmla="*/ 152 w 698"/>
                  <a:gd name="T21" fmla="*/ 522 h 646"/>
                  <a:gd name="T22" fmla="*/ 169 w 698"/>
                  <a:gd name="T23" fmla="*/ 501 h 646"/>
                  <a:gd name="T24" fmla="*/ 154 w 698"/>
                  <a:gd name="T25" fmla="*/ 505 h 646"/>
                  <a:gd name="T26" fmla="*/ 188 w 698"/>
                  <a:gd name="T27" fmla="*/ 386 h 646"/>
                  <a:gd name="T28" fmla="*/ 205 w 698"/>
                  <a:gd name="T29" fmla="*/ 241 h 646"/>
                  <a:gd name="T30" fmla="*/ 272 w 698"/>
                  <a:gd name="T31" fmla="*/ 144 h 646"/>
                  <a:gd name="T32" fmla="*/ 312 w 698"/>
                  <a:gd name="T33" fmla="*/ 88 h 646"/>
                  <a:gd name="T34" fmla="*/ 226 w 698"/>
                  <a:gd name="T35" fmla="*/ 171 h 646"/>
                  <a:gd name="T36" fmla="*/ 187 w 698"/>
                  <a:gd name="T37" fmla="*/ 245 h 646"/>
                  <a:gd name="T38" fmla="*/ 178 w 698"/>
                  <a:gd name="T39" fmla="*/ 356 h 646"/>
                  <a:gd name="T40" fmla="*/ 111 w 698"/>
                  <a:gd name="T41" fmla="*/ 350 h 646"/>
                  <a:gd name="T42" fmla="*/ 75 w 698"/>
                  <a:gd name="T43" fmla="*/ 297 h 646"/>
                  <a:gd name="T44" fmla="*/ 87 w 698"/>
                  <a:gd name="T45" fmla="*/ 201 h 646"/>
                  <a:gd name="T46" fmla="*/ 125 w 698"/>
                  <a:gd name="T47" fmla="*/ 115 h 646"/>
                  <a:gd name="T48" fmla="*/ 85 w 698"/>
                  <a:gd name="T49" fmla="*/ 178 h 646"/>
                  <a:gd name="T50" fmla="*/ 62 w 698"/>
                  <a:gd name="T51" fmla="*/ 294 h 646"/>
                  <a:gd name="T52" fmla="*/ 88 w 698"/>
                  <a:gd name="T53" fmla="*/ 344 h 646"/>
                  <a:gd name="T54" fmla="*/ 164 w 698"/>
                  <a:gd name="T55" fmla="*/ 425 h 646"/>
                  <a:gd name="T56" fmla="*/ 43 w 698"/>
                  <a:gd name="T57" fmla="*/ 356 h 646"/>
                  <a:gd name="T58" fmla="*/ 0 w 698"/>
                  <a:gd name="T59" fmla="*/ 278 h 646"/>
                  <a:gd name="T60" fmla="*/ 15 w 698"/>
                  <a:gd name="T61" fmla="*/ 196 h 646"/>
                  <a:gd name="T62" fmla="*/ 66 w 698"/>
                  <a:gd name="T63" fmla="*/ 133 h 646"/>
                  <a:gd name="T64" fmla="*/ 141 w 698"/>
                  <a:gd name="T65" fmla="*/ 69 h 646"/>
                  <a:gd name="T66" fmla="*/ 192 w 698"/>
                  <a:gd name="T67" fmla="*/ 57 h 646"/>
                  <a:gd name="T68" fmla="*/ 232 w 698"/>
                  <a:gd name="T69" fmla="*/ 99 h 646"/>
                  <a:gd name="T70" fmla="*/ 260 w 698"/>
                  <a:gd name="T71" fmla="*/ 83 h 646"/>
                  <a:gd name="T72" fmla="*/ 256 w 698"/>
                  <a:gd name="T73" fmla="*/ 54 h 646"/>
                  <a:gd name="T74" fmla="*/ 276 w 698"/>
                  <a:gd name="T75" fmla="*/ 16 h 646"/>
                  <a:gd name="T76" fmla="*/ 278 w 698"/>
                  <a:gd name="T77" fmla="*/ 38 h 646"/>
                  <a:gd name="T78" fmla="*/ 278 w 698"/>
                  <a:gd name="T79" fmla="*/ 76 h 646"/>
                  <a:gd name="T80" fmla="*/ 305 w 698"/>
                  <a:gd name="T81" fmla="*/ 85 h 646"/>
                  <a:gd name="T82" fmla="*/ 321 w 698"/>
                  <a:gd name="T83" fmla="*/ 52 h 646"/>
                  <a:gd name="T84" fmla="*/ 332 w 698"/>
                  <a:gd name="T85" fmla="*/ 52 h 646"/>
                  <a:gd name="T86" fmla="*/ 337 w 698"/>
                  <a:gd name="T87" fmla="*/ 84 h 646"/>
                  <a:gd name="T88" fmla="*/ 373 w 698"/>
                  <a:gd name="T89" fmla="*/ 72 h 646"/>
                  <a:gd name="T90" fmla="*/ 392 w 698"/>
                  <a:gd name="T91" fmla="*/ 50 h 646"/>
                  <a:gd name="T92" fmla="*/ 392 w 698"/>
                  <a:gd name="T93" fmla="*/ 79 h 646"/>
                  <a:gd name="T94" fmla="*/ 413 w 698"/>
                  <a:gd name="T95" fmla="*/ 94 h 646"/>
                  <a:gd name="T96" fmla="*/ 436 w 698"/>
                  <a:gd name="T97" fmla="*/ 83 h 646"/>
                  <a:gd name="T98" fmla="*/ 444 w 698"/>
                  <a:gd name="T99" fmla="*/ 43 h 646"/>
                  <a:gd name="T100" fmla="*/ 469 w 698"/>
                  <a:gd name="T101" fmla="*/ 38 h 646"/>
                  <a:gd name="T102" fmla="*/ 504 w 698"/>
                  <a:gd name="T103" fmla="*/ 23 h 646"/>
                  <a:gd name="T104" fmla="*/ 522 w 698"/>
                  <a:gd name="T105" fmla="*/ 1 h 6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98" h="646">
                    <a:moveTo>
                      <a:pt x="554" y="31"/>
                    </a:moveTo>
                    <a:lnTo>
                      <a:pt x="554" y="31"/>
                    </a:lnTo>
                    <a:lnTo>
                      <a:pt x="588" y="54"/>
                    </a:lnTo>
                    <a:lnTo>
                      <a:pt x="622" y="80"/>
                    </a:lnTo>
                    <a:lnTo>
                      <a:pt x="638" y="91"/>
                    </a:lnTo>
                    <a:lnTo>
                      <a:pt x="656" y="102"/>
                    </a:lnTo>
                    <a:lnTo>
                      <a:pt x="675" y="110"/>
                    </a:lnTo>
                    <a:lnTo>
                      <a:pt x="694" y="117"/>
                    </a:lnTo>
                    <a:lnTo>
                      <a:pt x="698" y="117"/>
                    </a:lnTo>
                    <a:lnTo>
                      <a:pt x="692" y="133"/>
                    </a:lnTo>
                    <a:lnTo>
                      <a:pt x="684" y="146"/>
                    </a:lnTo>
                    <a:lnTo>
                      <a:pt x="676" y="160"/>
                    </a:lnTo>
                    <a:lnTo>
                      <a:pt x="667" y="173"/>
                    </a:lnTo>
                    <a:lnTo>
                      <a:pt x="656" y="186"/>
                    </a:lnTo>
                    <a:lnTo>
                      <a:pt x="645" y="198"/>
                    </a:lnTo>
                    <a:lnTo>
                      <a:pt x="620" y="221"/>
                    </a:lnTo>
                    <a:lnTo>
                      <a:pt x="596" y="243"/>
                    </a:lnTo>
                    <a:lnTo>
                      <a:pt x="569" y="264"/>
                    </a:lnTo>
                    <a:lnTo>
                      <a:pt x="545" y="287"/>
                    </a:lnTo>
                    <a:lnTo>
                      <a:pt x="520" y="309"/>
                    </a:lnTo>
                    <a:lnTo>
                      <a:pt x="511" y="316"/>
                    </a:lnTo>
                    <a:lnTo>
                      <a:pt x="508" y="320"/>
                    </a:lnTo>
                    <a:lnTo>
                      <a:pt x="505" y="324"/>
                    </a:lnTo>
                    <a:lnTo>
                      <a:pt x="492" y="337"/>
                    </a:lnTo>
                    <a:lnTo>
                      <a:pt x="478" y="351"/>
                    </a:lnTo>
                    <a:lnTo>
                      <a:pt x="466" y="366"/>
                    </a:lnTo>
                    <a:lnTo>
                      <a:pt x="454" y="381"/>
                    </a:lnTo>
                    <a:lnTo>
                      <a:pt x="444" y="396"/>
                    </a:lnTo>
                    <a:lnTo>
                      <a:pt x="434" y="410"/>
                    </a:lnTo>
                    <a:lnTo>
                      <a:pt x="416" y="443"/>
                    </a:lnTo>
                    <a:lnTo>
                      <a:pt x="401" y="476"/>
                    </a:lnTo>
                    <a:lnTo>
                      <a:pt x="387" y="509"/>
                    </a:lnTo>
                    <a:lnTo>
                      <a:pt x="377" y="543"/>
                    </a:lnTo>
                    <a:lnTo>
                      <a:pt x="367" y="578"/>
                    </a:lnTo>
                    <a:lnTo>
                      <a:pt x="362" y="619"/>
                    </a:lnTo>
                    <a:lnTo>
                      <a:pt x="343" y="625"/>
                    </a:lnTo>
                    <a:lnTo>
                      <a:pt x="324" y="631"/>
                    </a:lnTo>
                    <a:lnTo>
                      <a:pt x="286" y="645"/>
                    </a:lnTo>
                    <a:lnTo>
                      <a:pt x="270" y="646"/>
                    </a:lnTo>
                    <a:lnTo>
                      <a:pt x="255" y="646"/>
                    </a:lnTo>
                    <a:lnTo>
                      <a:pt x="238" y="643"/>
                    </a:lnTo>
                    <a:lnTo>
                      <a:pt x="224" y="641"/>
                    </a:lnTo>
                    <a:lnTo>
                      <a:pt x="210" y="635"/>
                    </a:lnTo>
                    <a:lnTo>
                      <a:pt x="195" y="629"/>
                    </a:lnTo>
                    <a:lnTo>
                      <a:pt x="183" y="620"/>
                    </a:lnTo>
                    <a:lnTo>
                      <a:pt x="172" y="610"/>
                    </a:lnTo>
                    <a:lnTo>
                      <a:pt x="160" y="593"/>
                    </a:lnTo>
                    <a:lnTo>
                      <a:pt x="148" y="576"/>
                    </a:lnTo>
                    <a:lnTo>
                      <a:pt x="141" y="568"/>
                    </a:lnTo>
                    <a:lnTo>
                      <a:pt x="133" y="559"/>
                    </a:lnTo>
                    <a:lnTo>
                      <a:pt x="125" y="554"/>
                    </a:lnTo>
                    <a:lnTo>
                      <a:pt x="115" y="549"/>
                    </a:lnTo>
                    <a:lnTo>
                      <a:pt x="115" y="543"/>
                    </a:lnTo>
                    <a:lnTo>
                      <a:pt x="118" y="539"/>
                    </a:lnTo>
                    <a:lnTo>
                      <a:pt x="125" y="531"/>
                    </a:lnTo>
                    <a:lnTo>
                      <a:pt x="130" y="527"/>
                    </a:lnTo>
                    <a:lnTo>
                      <a:pt x="137" y="526"/>
                    </a:lnTo>
                    <a:lnTo>
                      <a:pt x="152" y="522"/>
                    </a:lnTo>
                    <a:lnTo>
                      <a:pt x="159" y="519"/>
                    </a:lnTo>
                    <a:lnTo>
                      <a:pt x="164" y="516"/>
                    </a:lnTo>
                    <a:lnTo>
                      <a:pt x="168" y="511"/>
                    </a:lnTo>
                    <a:lnTo>
                      <a:pt x="172" y="504"/>
                    </a:lnTo>
                    <a:lnTo>
                      <a:pt x="169" y="501"/>
                    </a:lnTo>
                    <a:lnTo>
                      <a:pt x="165" y="500"/>
                    </a:lnTo>
                    <a:lnTo>
                      <a:pt x="161" y="501"/>
                    </a:lnTo>
                    <a:lnTo>
                      <a:pt x="159" y="501"/>
                    </a:lnTo>
                    <a:lnTo>
                      <a:pt x="156" y="504"/>
                    </a:lnTo>
                    <a:lnTo>
                      <a:pt x="154" y="505"/>
                    </a:lnTo>
                    <a:lnTo>
                      <a:pt x="152" y="504"/>
                    </a:lnTo>
                    <a:lnTo>
                      <a:pt x="164" y="476"/>
                    </a:lnTo>
                    <a:lnTo>
                      <a:pt x="173" y="447"/>
                    </a:lnTo>
                    <a:lnTo>
                      <a:pt x="182" y="416"/>
                    </a:lnTo>
                    <a:lnTo>
                      <a:pt x="188" y="386"/>
                    </a:lnTo>
                    <a:lnTo>
                      <a:pt x="194" y="355"/>
                    </a:lnTo>
                    <a:lnTo>
                      <a:pt x="198" y="324"/>
                    </a:lnTo>
                    <a:lnTo>
                      <a:pt x="199" y="291"/>
                    </a:lnTo>
                    <a:lnTo>
                      <a:pt x="202" y="260"/>
                    </a:lnTo>
                    <a:lnTo>
                      <a:pt x="205" y="241"/>
                    </a:lnTo>
                    <a:lnTo>
                      <a:pt x="211" y="222"/>
                    </a:lnTo>
                    <a:lnTo>
                      <a:pt x="220" y="205"/>
                    </a:lnTo>
                    <a:lnTo>
                      <a:pt x="230" y="188"/>
                    </a:lnTo>
                    <a:lnTo>
                      <a:pt x="243" y="172"/>
                    </a:lnTo>
                    <a:lnTo>
                      <a:pt x="256" y="157"/>
                    </a:lnTo>
                    <a:lnTo>
                      <a:pt x="272" y="144"/>
                    </a:lnTo>
                    <a:lnTo>
                      <a:pt x="289" y="131"/>
                    </a:lnTo>
                    <a:lnTo>
                      <a:pt x="317" y="99"/>
                    </a:lnTo>
                    <a:lnTo>
                      <a:pt x="317" y="95"/>
                    </a:lnTo>
                    <a:lnTo>
                      <a:pt x="316" y="92"/>
                    </a:lnTo>
                    <a:lnTo>
                      <a:pt x="312" y="88"/>
                    </a:lnTo>
                    <a:lnTo>
                      <a:pt x="308" y="88"/>
                    </a:lnTo>
                    <a:lnTo>
                      <a:pt x="287" y="108"/>
                    </a:lnTo>
                    <a:lnTo>
                      <a:pt x="267" y="129"/>
                    </a:lnTo>
                    <a:lnTo>
                      <a:pt x="245" y="150"/>
                    </a:lnTo>
                    <a:lnTo>
                      <a:pt x="226" y="171"/>
                    </a:lnTo>
                    <a:lnTo>
                      <a:pt x="217" y="183"/>
                    </a:lnTo>
                    <a:lnTo>
                      <a:pt x="209" y="194"/>
                    </a:lnTo>
                    <a:lnTo>
                      <a:pt x="202" y="206"/>
                    </a:lnTo>
                    <a:lnTo>
                      <a:pt x="195" y="218"/>
                    </a:lnTo>
                    <a:lnTo>
                      <a:pt x="191" y="232"/>
                    </a:lnTo>
                    <a:lnTo>
                      <a:pt x="187" y="245"/>
                    </a:lnTo>
                    <a:lnTo>
                      <a:pt x="184" y="259"/>
                    </a:lnTo>
                    <a:lnTo>
                      <a:pt x="184" y="274"/>
                    </a:lnTo>
                    <a:lnTo>
                      <a:pt x="184" y="302"/>
                    </a:lnTo>
                    <a:lnTo>
                      <a:pt x="182" y="329"/>
                    </a:lnTo>
                    <a:lnTo>
                      <a:pt x="178" y="356"/>
                    </a:lnTo>
                    <a:lnTo>
                      <a:pt x="172" y="382"/>
                    </a:lnTo>
                    <a:lnTo>
                      <a:pt x="169" y="382"/>
                    </a:lnTo>
                    <a:lnTo>
                      <a:pt x="141" y="366"/>
                    </a:lnTo>
                    <a:lnTo>
                      <a:pt x="126" y="358"/>
                    </a:lnTo>
                    <a:lnTo>
                      <a:pt x="111" y="350"/>
                    </a:lnTo>
                    <a:lnTo>
                      <a:pt x="98" y="339"/>
                    </a:lnTo>
                    <a:lnTo>
                      <a:pt x="87" y="327"/>
                    </a:lnTo>
                    <a:lnTo>
                      <a:pt x="83" y="320"/>
                    </a:lnTo>
                    <a:lnTo>
                      <a:pt x="79" y="313"/>
                    </a:lnTo>
                    <a:lnTo>
                      <a:pt x="76" y="305"/>
                    </a:lnTo>
                    <a:lnTo>
                      <a:pt x="75" y="297"/>
                    </a:lnTo>
                    <a:lnTo>
                      <a:pt x="73" y="283"/>
                    </a:lnTo>
                    <a:lnTo>
                      <a:pt x="73" y="271"/>
                    </a:lnTo>
                    <a:lnTo>
                      <a:pt x="75" y="247"/>
                    </a:lnTo>
                    <a:lnTo>
                      <a:pt x="80" y="224"/>
                    </a:lnTo>
                    <a:lnTo>
                      <a:pt x="87" y="201"/>
                    </a:lnTo>
                    <a:lnTo>
                      <a:pt x="96" y="179"/>
                    </a:lnTo>
                    <a:lnTo>
                      <a:pt x="106" y="159"/>
                    </a:lnTo>
                    <a:lnTo>
                      <a:pt x="118" y="137"/>
                    </a:lnTo>
                    <a:lnTo>
                      <a:pt x="130" y="117"/>
                    </a:lnTo>
                    <a:lnTo>
                      <a:pt x="125" y="115"/>
                    </a:lnTo>
                    <a:lnTo>
                      <a:pt x="122" y="114"/>
                    </a:lnTo>
                    <a:lnTo>
                      <a:pt x="119" y="115"/>
                    </a:lnTo>
                    <a:lnTo>
                      <a:pt x="107" y="136"/>
                    </a:lnTo>
                    <a:lnTo>
                      <a:pt x="95" y="156"/>
                    </a:lnTo>
                    <a:lnTo>
                      <a:pt x="85" y="178"/>
                    </a:lnTo>
                    <a:lnTo>
                      <a:pt x="76" y="199"/>
                    </a:lnTo>
                    <a:lnTo>
                      <a:pt x="69" y="222"/>
                    </a:lnTo>
                    <a:lnTo>
                      <a:pt x="64" y="245"/>
                    </a:lnTo>
                    <a:lnTo>
                      <a:pt x="62" y="268"/>
                    </a:lnTo>
                    <a:lnTo>
                      <a:pt x="62" y="294"/>
                    </a:lnTo>
                    <a:lnTo>
                      <a:pt x="64" y="303"/>
                    </a:lnTo>
                    <a:lnTo>
                      <a:pt x="66" y="313"/>
                    </a:lnTo>
                    <a:lnTo>
                      <a:pt x="72" y="321"/>
                    </a:lnTo>
                    <a:lnTo>
                      <a:pt x="76" y="329"/>
                    </a:lnTo>
                    <a:lnTo>
                      <a:pt x="83" y="336"/>
                    </a:lnTo>
                    <a:lnTo>
                      <a:pt x="88" y="344"/>
                    </a:lnTo>
                    <a:lnTo>
                      <a:pt x="103" y="356"/>
                    </a:lnTo>
                    <a:lnTo>
                      <a:pt x="119" y="367"/>
                    </a:lnTo>
                    <a:lnTo>
                      <a:pt x="137" y="377"/>
                    </a:lnTo>
                    <a:lnTo>
                      <a:pt x="169" y="394"/>
                    </a:lnTo>
                    <a:lnTo>
                      <a:pt x="164" y="425"/>
                    </a:lnTo>
                    <a:lnTo>
                      <a:pt x="137" y="413"/>
                    </a:lnTo>
                    <a:lnTo>
                      <a:pt x="108" y="400"/>
                    </a:lnTo>
                    <a:lnTo>
                      <a:pt x="81" y="385"/>
                    </a:lnTo>
                    <a:lnTo>
                      <a:pt x="68" y="375"/>
                    </a:lnTo>
                    <a:lnTo>
                      <a:pt x="56" y="366"/>
                    </a:lnTo>
                    <a:lnTo>
                      <a:pt x="43" y="356"/>
                    </a:lnTo>
                    <a:lnTo>
                      <a:pt x="33" y="345"/>
                    </a:lnTo>
                    <a:lnTo>
                      <a:pt x="23" y="333"/>
                    </a:lnTo>
                    <a:lnTo>
                      <a:pt x="15" y="321"/>
                    </a:lnTo>
                    <a:lnTo>
                      <a:pt x="8" y="308"/>
                    </a:lnTo>
                    <a:lnTo>
                      <a:pt x="4" y="293"/>
                    </a:lnTo>
                    <a:lnTo>
                      <a:pt x="0" y="278"/>
                    </a:lnTo>
                    <a:lnTo>
                      <a:pt x="0" y="261"/>
                    </a:lnTo>
                    <a:lnTo>
                      <a:pt x="1" y="244"/>
                    </a:lnTo>
                    <a:lnTo>
                      <a:pt x="4" y="228"/>
                    </a:lnTo>
                    <a:lnTo>
                      <a:pt x="10" y="211"/>
                    </a:lnTo>
                    <a:lnTo>
                      <a:pt x="15" y="196"/>
                    </a:lnTo>
                    <a:lnTo>
                      <a:pt x="22" y="182"/>
                    </a:lnTo>
                    <a:lnTo>
                      <a:pt x="29" y="167"/>
                    </a:lnTo>
                    <a:lnTo>
                      <a:pt x="46" y="138"/>
                    </a:lnTo>
                    <a:lnTo>
                      <a:pt x="57" y="136"/>
                    </a:lnTo>
                    <a:lnTo>
                      <a:pt x="66" y="133"/>
                    </a:lnTo>
                    <a:lnTo>
                      <a:pt x="76" y="127"/>
                    </a:lnTo>
                    <a:lnTo>
                      <a:pt x="84" y="121"/>
                    </a:lnTo>
                    <a:lnTo>
                      <a:pt x="100" y="107"/>
                    </a:lnTo>
                    <a:lnTo>
                      <a:pt x="117" y="91"/>
                    </a:lnTo>
                    <a:lnTo>
                      <a:pt x="133" y="76"/>
                    </a:lnTo>
                    <a:lnTo>
                      <a:pt x="141" y="69"/>
                    </a:lnTo>
                    <a:lnTo>
                      <a:pt x="150" y="64"/>
                    </a:lnTo>
                    <a:lnTo>
                      <a:pt x="160" y="60"/>
                    </a:lnTo>
                    <a:lnTo>
                      <a:pt x="169" y="57"/>
                    </a:lnTo>
                    <a:lnTo>
                      <a:pt x="180" y="56"/>
                    </a:lnTo>
                    <a:lnTo>
                      <a:pt x="192" y="57"/>
                    </a:lnTo>
                    <a:lnTo>
                      <a:pt x="199" y="70"/>
                    </a:lnTo>
                    <a:lnTo>
                      <a:pt x="207" y="83"/>
                    </a:lnTo>
                    <a:lnTo>
                      <a:pt x="213" y="88"/>
                    </a:lnTo>
                    <a:lnTo>
                      <a:pt x="220" y="92"/>
                    </a:lnTo>
                    <a:lnTo>
                      <a:pt x="226" y="96"/>
                    </a:lnTo>
                    <a:lnTo>
                      <a:pt x="232" y="99"/>
                    </a:lnTo>
                    <a:lnTo>
                      <a:pt x="237" y="99"/>
                    </a:lnTo>
                    <a:lnTo>
                      <a:pt x="241" y="98"/>
                    </a:lnTo>
                    <a:lnTo>
                      <a:pt x="248" y="94"/>
                    </a:lnTo>
                    <a:lnTo>
                      <a:pt x="255" y="88"/>
                    </a:lnTo>
                    <a:lnTo>
                      <a:pt x="260" y="83"/>
                    </a:lnTo>
                    <a:lnTo>
                      <a:pt x="262" y="80"/>
                    </a:lnTo>
                    <a:lnTo>
                      <a:pt x="262" y="76"/>
                    </a:lnTo>
                    <a:lnTo>
                      <a:pt x="260" y="69"/>
                    </a:lnTo>
                    <a:lnTo>
                      <a:pt x="257" y="61"/>
                    </a:lnTo>
                    <a:lnTo>
                      <a:pt x="256" y="54"/>
                    </a:lnTo>
                    <a:lnTo>
                      <a:pt x="263" y="34"/>
                    </a:lnTo>
                    <a:lnTo>
                      <a:pt x="268" y="24"/>
                    </a:lnTo>
                    <a:lnTo>
                      <a:pt x="272" y="20"/>
                    </a:lnTo>
                    <a:lnTo>
                      <a:pt x="276" y="16"/>
                    </a:lnTo>
                    <a:lnTo>
                      <a:pt x="278" y="19"/>
                    </a:lnTo>
                    <a:lnTo>
                      <a:pt x="279" y="22"/>
                    </a:lnTo>
                    <a:lnTo>
                      <a:pt x="279" y="26"/>
                    </a:lnTo>
                    <a:lnTo>
                      <a:pt x="278" y="31"/>
                    </a:lnTo>
                    <a:lnTo>
                      <a:pt x="278" y="38"/>
                    </a:lnTo>
                    <a:lnTo>
                      <a:pt x="276" y="47"/>
                    </a:lnTo>
                    <a:lnTo>
                      <a:pt x="275" y="57"/>
                    </a:lnTo>
                    <a:lnTo>
                      <a:pt x="275" y="68"/>
                    </a:lnTo>
                    <a:lnTo>
                      <a:pt x="276" y="72"/>
                    </a:lnTo>
                    <a:lnTo>
                      <a:pt x="278" y="76"/>
                    </a:lnTo>
                    <a:lnTo>
                      <a:pt x="279" y="80"/>
                    </a:lnTo>
                    <a:lnTo>
                      <a:pt x="283" y="83"/>
                    </a:lnTo>
                    <a:lnTo>
                      <a:pt x="286" y="85"/>
                    </a:lnTo>
                    <a:lnTo>
                      <a:pt x="290" y="87"/>
                    </a:lnTo>
                    <a:lnTo>
                      <a:pt x="298" y="87"/>
                    </a:lnTo>
                    <a:lnTo>
                      <a:pt x="305" y="85"/>
                    </a:lnTo>
                    <a:lnTo>
                      <a:pt x="312" y="81"/>
                    </a:lnTo>
                    <a:lnTo>
                      <a:pt x="316" y="77"/>
                    </a:lnTo>
                    <a:lnTo>
                      <a:pt x="317" y="72"/>
                    </a:lnTo>
                    <a:lnTo>
                      <a:pt x="320" y="65"/>
                    </a:lnTo>
                    <a:lnTo>
                      <a:pt x="321" y="52"/>
                    </a:lnTo>
                    <a:lnTo>
                      <a:pt x="324" y="46"/>
                    </a:lnTo>
                    <a:lnTo>
                      <a:pt x="327" y="41"/>
                    </a:lnTo>
                    <a:lnTo>
                      <a:pt x="329" y="41"/>
                    </a:lnTo>
                    <a:lnTo>
                      <a:pt x="331" y="46"/>
                    </a:lnTo>
                    <a:lnTo>
                      <a:pt x="332" y="52"/>
                    </a:lnTo>
                    <a:lnTo>
                      <a:pt x="331" y="64"/>
                    </a:lnTo>
                    <a:lnTo>
                      <a:pt x="331" y="69"/>
                    </a:lnTo>
                    <a:lnTo>
                      <a:pt x="332" y="75"/>
                    </a:lnTo>
                    <a:lnTo>
                      <a:pt x="335" y="80"/>
                    </a:lnTo>
                    <a:lnTo>
                      <a:pt x="337" y="84"/>
                    </a:lnTo>
                    <a:lnTo>
                      <a:pt x="345" y="85"/>
                    </a:lnTo>
                    <a:lnTo>
                      <a:pt x="352" y="85"/>
                    </a:lnTo>
                    <a:lnTo>
                      <a:pt x="360" y="83"/>
                    </a:lnTo>
                    <a:lnTo>
                      <a:pt x="367" y="79"/>
                    </a:lnTo>
                    <a:lnTo>
                      <a:pt x="373" y="72"/>
                    </a:lnTo>
                    <a:lnTo>
                      <a:pt x="375" y="62"/>
                    </a:lnTo>
                    <a:lnTo>
                      <a:pt x="379" y="53"/>
                    </a:lnTo>
                    <a:lnTo>
                      <a:pt x="385" y="46"/>
                    </a:lnTo>
                    <a:lnTo>
                      <a:pt x="389" y="47"/>
                    </a:lnTo>
                    <a:lnTo>
                      <a:pt x="392" y="50"/>
                    </a:lnTo>
                    <a:lnTo>
                      <a:pt x="393" y="54"/>
                    </a:lnTo>
                    <a:lnTo>
                      <a:pt x="393" y="60"/>
                    </a:lnTo>
                    <a:lnTo>
                      <a:pt x="390" y="69"/>
                    </a:lnTo>
                    <a:lnTo>
                      <a:pt x="390" y="75"/>
                    </a:lnTo>
                    <a:lnTo>
                      <a:pt x="392" y="79"/>
                    </a:lnTo>
                    <a:lnTo>
                      <a:pt x="394" y="84"/>
                    </a:lnTo>
                    <a:lnTo>
                      <a:pt x="398" y="88"/>
                    </a:lnTo>
                    <a:lnTo>
                      <a:pt x="402" y="91"/>
                    </a:lnTo>
                    <a:lnTo>
                      <a:pt x="408" y="94"/>
                    </a:lnTo>
                    <a:lnTo>
                      <a:pt x="413" y="94"/>
                    </a:lnTo>
                    <a:lnTo>
                      <a:pt x="420" y="94"/>
                    </a:lnTo>
                    <a:lnTo>
                      <a:pt x="425" y="92"/>
                    </a:lnTo>
                    <a:lnTo>
                      <a:pt x="429" y="88"/>
                    </a:lnTo>
                    <a:lnTo>
                      <a:pt x="434" y="85"/>
                    </a:lnTo>
                    <a:lnTo>
                      <a:pt x="436" y="83"/>
                    </a:lnTo>
                    <a:lnTo>
                      <a:pt x="439" y="76"/>
                    </a:lnTo>
                    <a:lnTo>
                      <a:pt x="439" y="69"/>
                    </a:lnTo>
                    <a:lnTo>
                      <a:pt x="439" y="61"/>
                    </a:lnTo>
                    <a:lnTo>
                      <a:pt x="440" y="53"/>
                    </a:lnTo>
                    <a:lnTo>
                      <a:pt x="442" y="46"/>
                    </a:lnTo>
                    <a:lnTo>
                      <a:pt x="444" y="43"/>
                    </a:lnTo>
                    <a:lnTo>
                      <a:pt x="447" y="42"/>
                    </a:lnTo>
                    <a:lnTo>
                      <a:pt x="450" y="41"/>
                    </a:lnTo>
                    <a:lnTo>
                      <a:pt x="455" y="39"/>
                    </a:lnTo>
                    <a:lnTo>
                      <a:pt x="462" y="38"/>
                    </a:lnTo>
                    <a:lnTo>
                      <a:pt x="469" y="38"/>
                    </a:lnTo>
                    <a:lnTo>
                      <a:pt x="484" y="38"/>
                    </a:lnTo>
                    <a:lnTo>
                      <a:pt x="490" y="37"/>
                    </a:lnTo>
                    <a:lnTo>
                      <a:pt x="496" y="35"/>
                    </a:lnTo>
                    <a:lnTo>
                      <a:pt x="501" y="31"/>
                    </a:lnTo>
                    <a:lnTo>
                      <a:pt x="504" y="23"/>
                    </a:lnTo>
                    <a:lnTo>
                      <a:pt x="505" y="12"/>
                    </a:lnTo>
                    <a:lnTo>
                      <a:pt x="505" y="7"/>
                    </a:lnTo>
                    <a:lnTo>
                      <a:pt x="508" y="1"/>
                    </a:lnTo>
                    <a:lnTo>
                      <a:pt x="515" y="0"/>
                    </a:lnTo>
                    <a:lnTo>
                      <a:pt x="522" y="1"/>
                    </a:lnTo>
                    <a:lnTo>
                      <a:pt x="527" y="5"/>
                    </a:lnTo>
                    <a:lnTo>
                      <a:pt x="532" y="10"/>
                    </a:lnTo>
                    <a:lnTo>
                      <a:pt x="542" y="22"/>
                    </a:lnTo>
                    <a:lnTo>
                      <a:pt x="547" y="27"/>
                    </a:lnTo>
                    <a:lnTo>
                      <a:pt x="554" y="31"/>
                    </a:lnTo>
                    <a:close/>
                  </a:path>
                </a:pathLst>
              </a:custGeom>
              <a:solidFill>
                <a:srgbClr val="A0CC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64" name="Freeform 156"/>
              <p:cNvSpPr>
                <a:spLocks/>
              </p:cNvSpPr>
              <p:nvPr/>
            </p:nvSpPr>
            <p:spPr bwMode="auto">
              <a:xfrm>
                <a:off x="3852" y="3054"/>
                <a:ext cx="698" cy="646"/>
              </a:xfrm>
              <a:custGeom>
                <a:avLst/>
                <a:gdLst>
                  <a:gd name="T0" fmla="*/ 656 w 698"/>
                  <a:gd name="T1" fmla="*/ 102 h 646"/>
                  <a:gd name="T2" fmla="*/ 684 w 698"/>
                  <a:gd name="T3" fmla="*/ 146 h 646"/>
                  <a:gd name="T4" fmla="*/ 596 w 698"/>
                  <a:gd name="T5" fmla="*/ 243 h 646"/>
                  <a:gd name="T6" fmla="*/ 508 w 698"/>
                  <a:gd name="T7" fmla="*/ 320 h 646"/>
                  <a:gd name="T8" fmla="*/ 454 w 698"/>
                  <a:gd name="T9" fmla="*/ 381 h 646"/>
                  <a:gd name="T10" fmla="*/ 377 w 698"/>
                  <a:gd name="T11" fmla="*/ 543 h 646"/>
                  <a:gd name="T12" fmla="*/ 286 w 698"/>
                  <a:gd name="T13" fmla="*/ 645 h 646"/>
                  <a:gd name="T14" fmla="*/ 210 w 698"/>
                  <a:gd name="T15" fmla="*/ 635 h 646"/>
                  <a:gd name="T16" fmla="*/ 148 w 698"/>
                  <a:gd name="T17" fmla="*/ 576 h 646"/>
                  <a:gd name="T18" fmla="*/ 115 w 698"/>
                  <a:gd name="T19" fmla="*/ 543 h 646"/>
                  <a:gd name="T20" fmla="*/ 152 w 698"/>
                  <a:gd name="T21" fmla="*/ 522 h 646"/>
                  <a:gd name="T22" fmla="*/ 169 w 698"/>
                  <a:gd name="T23" fmla="*/ 501 h 646"/>
                  <a:gd name="T24" fmla="*/ 154 w 698"/>
                  <a:gd name="T25" fmla="*/ 505 h 646"/>
                  <a:gd name="T26" fmla="*/ 188 w 698"/>
                  <a:gd name="T27" fmla="*/ 386 h 646"/>
                  <a:gd name="T28" fmla="*/ 205 w 698"/>
                  <a:gd name="T29" fmla="*/ 241 h 646"/>
                  <a:gd name="T30" fmla="*/ 272 w 698"/>
                  <a:gd name="T31" fmla="*/ 144 h 646"/>
                  <a:gd name="T32" fmla="*/ 312 w 698"/>
                  <a:gd name="T33" fmla="*/ 88 h 646"/>
                  <a:gd name="T34" fmla="*/ 226 w 698"/>
                  <a:gd name="T35" fmla="*/ 171 h 646"/>
                  <a:gd name="T36" fmla="*/ 187 w 698"/>
                  <a:gd name="T37" fmla="*/ 245 h 646"/>
                  <a:gd name="T38" fmla="*/ 178 w 698"/>
                  <a:gd name="T39" fmla="*/ 356 h 646"/>
                  <a:gd name="T40" fmla="*/ 111 w 698"/>
                  <a:gd name="T41" fmla="*/ 350 h 646"/>
                  <a:gd name="T42" fmla="*/ 75 w 698"/>
                  <a:gd name="T43" fmla="*/ 297 h 646"/>
                  <a:gd name="T44" fmla="*/ 87 w 698"/>
                  <a:gd name="T45" fmla="*/ 201 h 646"/>
                  <a:gd name="T46" fmla="*/ 125 w 698"/>
                  <a:gd name="T47" fmla="*/ 115 h 646"/>
                  <a:gd name="T48" fmla="*/ 85 w 698"/>
                  <a:gd name="T49" fmla="*/ 178 h 646"/>
                  <a:gd name="T50" fmla="*/ 62 w 698"/>
                  <a:gd name="T51" fmla="*/ 294 h 646"/>
                  <a:gd name="T52" fmla="*/ 88 w 698"/>
                  <a:gd name="T53" fmla="*/ 344 h 646"/>
                  <a:gd name="T54" fmla="*/ 164 w 698"/>
                  <a:gd name="T55" fmla="*/ 425 h 646"/>
                  <a:gd name="T56" fmla="*/ 43 w 698"/>
                  <a:gd name="T57" fmla="*/ 356 h 646"/>
                  <a:gd name="T58" fmla="*/ 0 w 698"/>
                  <a:gd name="T59" fmla="*/ 278 h 646"/>
                  <a:gd name="T60" fmla="*/ 15 w 698"/>
                  <a:gd name="T61" fmla="*/ 196 h 646"/>
                  <a:gd name="T62" fmla="*/ 66 w 698"/>
                  <a:gd name="T63" fmla="*/ 133 h 646"/>
                  <a:gd name="T64" fmla="*/ 141 w 698"/>
                  <a:gd name="T65" fmla="*/ 69 h 646"/>
                  <a:gd name="T66" fmla="*/ 192 w 698"/>
                  <a:gd name="T67" fmla="*/ 57 h 646"/>
                  <a:gd name="T68" fmla="*/ 232 w 698"/>
                  <a:gd name="T69" fmla="*/ 99 h 646"/>
                  <a:gd name="T70" fmla="*/ 260 w 698"/>
                  <a:gd name="T71" fmla="*/ 83 h 646"/>
                  <a:gd name="T72" fmla="*/ 256 w 698"/>
                  <a:gd name="T73" fmla="*/ 54 h 646"/>
                  <a:gd name="T74" fmla="*/ 276 w 698"/>
                  <a:gd name="T75" fmla="*/ 16 h 646"/>
                  <a:gd name="T76" fmla="*/ 278 w 698"/>
                  <a:gd name="T77" fmla="*/ 38 h 646"/>
                  <a:gd name="T78" fmla="*/ 278 w 698"/>
                  <a:gd name="T79" fmla="*/ 76 h 646"/>
                  <a:gd name="T80" fmla="*/ 305 w 698"/>
                  <a:gd name="T81" fmla="*/ 85 h 646"/>
                  <a:gd name="T82" fmla="*/ 321 w 698"/>
                  <a:gd name="T83" fmla="*/ 52 h 646"/>
                  <a:gd name="T84" fmla="*/ 332 w 698"/>
                  <a:gd name="T85" fmla="*/ 52 h 646"/>
                  <a:gd name="T86" fmla="*/ 337 w 698"/>
                  <a:gd name="T87" fmla="*/ 84 h 646"/>
                  <a:gd name="T88" fmla="*/ 373 w 698"/>
                  <a:gd name="T89" fmla="*/ 72 h 646"/>
                  <a:gd name="T90" fmla="*/ 392 w 698"/>
                  <a:gd name="T91" fmla="*/ 50 h 646"/>
                  <a:gd name="T92" fmla="*/ 392 w 698"/>
                  <a:gd name="T93" fmla="*/ 79 h 646"/>
                  <a:gd name="T94" fmla="*/ 413 w 698"/>
                  <a:gd name="T95" fmla="*/ 94 h 646"/>
                  <a:gd name="T96" fmla="*/ 436 w 698"/>
                  <a:gd name="T97" fmla="*/ 83 h 646"/>
                  <a:gd name="T98" fmla="*/ 444 w 698"/>
                  <a:gd name="T99" fmla="*/ 43 h 646"/>
                  <a:gd name="T100" fmla="*/ 469 w 698"/>
                  <a:gd name="T101" fmla="*/ 38 h 646"/>
                  <a:gd name="T102" fmla="*/ 504 w 698"/>
                  <a:gd name="T103" fmla="*/ 23 h 646"/>
                  <a:gd name="T104" fmla="*/ 522 w 698"/>
                  <a:gd name="T105" fmla="*/ 1 h 6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98" h="646">
                    <a:moveTo>
                      <a:pt x="554" y="31"/>
                    </a:moveTo>
                    <a:lnTo>
                      <a:pt x="554" y="31"/>
                    </a:lnTo>
                    <a:lnTo>
                      <a:pt x="588" y="54"/>
                    </a:lnTo>
                    <a:lnTo>
                      <a:pt x="622" y="80"/>
                    </a:lnTo>
                    <a:lnTo>
                      <a:pt x="638" y="91"/>
                    </a:lnTo>
                    <a:lnTo>
                      <a:pt x="656" y="102"/>
                    </a:lnTo>
                    <a:lnTo>
                      <a:pt x="675" y="110"/>
                    </a:lnTo>
                    <a:lnTo>
                      <a:pt x="694" y="117"/>
                    </a:lnTo>
                    <a:lnTo>
                      <a:pt x="698" y="117"/>
                    </a:lnTo>
                    <a:lnTo>
                      <a:pt x="692" y="133"/>
                    </a:lnTo>
                    <a:lnTo>
                      <a:pt x="684" y="146"/>
                    </a:lnTo>
                    <a:lnTo>
                      <a:pt x="676" y="160"/>
                    </a:lnTo>
                    <a:lnTo>
                      <a:pt x="667" y="173"/>
                    </a:lnTo>
                    <a:lnTo>
                      <a:pt x="656" y="186"/>
                    </a:lnTo>
                    <a:lnTo>
                      <a:pt x="645" y="198"/>
                    </a:lnTo>
                    <a:lnTo>
                      <a:pt x="620" y="221"/>
                    </a:lnTo>
                    <a:lnTo>
                      <a:pt x="596" y="243"/>
                    </a:lnTo>
                    <a:lnTo>
                      <a:pt x="569" y="264"/>
                    </a:lnTo>
                    <a:lnTo>
                      <a:pt x="545" y="287"/>
                    </a:lnTo>
                    <a:lnTo>
                      <a:pt x="520" y="309"/>
                    </a:lnTo>
                    <a:lnTo>
                      <a:pt x="511" y="316"/>
                    </a:lnTo>
                    <a:lnTo>
                      <a:pt x="508" y="320"/>
                    </a:lnTo>
                    <a:lnTo>
                      <a:pt x="505" y="324"/>
                    </a:lnTo>
                    <a:lnTo>
                      <a:pt x="492" y="337"/>
                    </a:lnTo>
                    <a:lnTo>
                      <a:pt x="478" y="351"/>
                    </a:lnTo>
                    <a:lnTo>
                      <a:pt x="466" y="366"/>
                    </a:lnTo>
                    <a:lnTo>
                      <a:pt x="454" y="381"/>
                    </a:lnTo>
                    <a:lnTo>
                      <a:pt x="444" y="396"/>
                    </a:lnTo>
                    <a:lnTo>
                      <a:pt x="434" y="410"/>
                    </a:lnTo>
                    <a:lnTo>
                      <a:pt x="416" y="443"/>
                    </a:lnTo>
                    <a:lnTo>
                      <a:pt x="401" y="476"/>
                    </a:lnTo>
                    <a:lnTo>
                      <a:pt x="387" y="509"/>
                    </a:lnTo>
                    <a:lnTo>
                      <a:pt x="377" y="543"/>
                    </a:lnTo>
                    <a:lnTo>
                      <a:pt x="367" y="578"/>
                    </a:lnTo>
                    <a:lnTo>
                      <a:pt x="362" y="619"/>
                    </a:lnTo>
                    <a:lnTo>
                      <a:pt x="343" y="625"/>
                    </a:lnTo>
                    <a:lnTo>
                      <a:pt x="324" y="631"/>
                    </a:lnTo>
                    <a:lnTo>
                      <a:pt x="286" y="645"/>
                    </a:lnTo>
                    <a:lnTo>
                      <a:pt x="270" y="646"/>
                    </a:lnTo>
                    <a:lnTo>
                      <a:pt x="255" y="646"/>
                    </a:lnTo>
                    <a:lnTo>
                      <a:pt x="238" y="643"/>
                    </a:lnTo>
                    <a:lnTo>
                      <a:pt x="224" y="641"/>
                    </a:lnTo>
                    <a:lnTo>
                      <a:pt x="210" y="635"/>
                    </a:lnTo>
                    <a:lnTo>
                      <a:pt x="195" y="629"/>
                    </a:lnTo>
                    <a:lnTo>
                      <a:pt x="183" y="620"/>
                    </a:lnTo>
                    <a:lnTo>
                      <a:pt x="172" y="610"/>
                    </a:lnTo>
                    <a:lnTo>
                      <a:pt x="160" y="593"/>
                    </a:lnTo>
                    <a:lnTo>
                      <a:pt x="148" y="576"/>
                    </a:lnTo>
                    <a:lnTo>
                      <a:pt x="141" y="568"/>
                    </a:lnTo>
                    <a:lnTo>
                      <a:pt x="133" y="559"/>
                    </a:lnTo>
                    <a:lnTo>
                      <a:pt x="125" y="554"/>
                    </a:lnTo>
                    <a:lnTo>
                      <a:pt x="115" y="549"/>
                    </a:lnTo>
                    <a:lnTo>
                      <a:pt x="115" y="543"/>
                    </a:lnTo>
                    <a:lnTo>
                      <a:pt x="118" y="539"/>
                    </a:lnTo>
                    <a:lnTo>
                      <a:pt x="125" y="531"/>
                    </a:lnTo>
                    <a:lnTo>
                      <a:pt x="130" y="527"/>
                    </a:lnTo>
                    <a:lnTo>
                      <a:pt x="137" y="526"/>
                    </a:lnTo>
                    <a:lnTo>
                      <a:pt x="152" y="522"/>
                    </a:lnTo>
                    <a:lnTo>
                      <a:pt x="159" y="519"/>
                    </a:lnTo>
                    <a:lnTo>
                      <a:pt x="164" y="516"/>
                    </a:lnTo>
                    <a:lnTo>
                      <a:pt x="168" y="511"/>
                    </a:lnTo>
                    <a:lnTo>
                      <a:pt x="172" y="504"/>
                    </a:lnTo>
                    <a:lnTo>
                      <a:pt x="169" y="501"/>
                    </a:lnTo>
                    <a:lnTo>
                      <a:pt x="165" y="500"/>
                    </a:lnTo>
                    <a:lnTo>
                      <a:pt x="161" y="501"/>
                    </a:lnTo>
                    <a:lnTo>
                      <a:pt x="159" y="501"/>
                    </a:lnTo>
                    <a:lnTo>
                      <a:pt x="156" y="504"/>
                    </a:lnTo>
                    <a:lnTo>
                      <a:pt x="154" y="505"/>
                    </a:lnTo>
                    <a:lnTo>
                      <a:pt x="152" y="504"/>
                    </a:lnTo>
                    <a:lnTo>
                      <a:pt x="164" y="476"/>
                    </a:lnTo>
                    <a:lnTo>
                      <a:pt x="173" y="447"/>
                    </a:lnTo>
                    <a:lnTo>
                      <a:pt x="182" y="416"/>
                    </a:lnTo>
                    <a:lnTo>
                      <a:pt x="188" y="386"/>
                    </a:lnTo>
                    <a:lnTo>
                      <a:pt x="194" y="355"/>
                    </a:lnTo>
                    <a:lnTo>
                      <a:pt x="198" y="324"/>
                    </a:lnTo>
                    <a:lnTo>
                      <a:pt x="199" y="291"/>
                    </a:lnTo>
                    <a:lnTo>
                      <a:pt x="202" y="260"/>
                    </a:lnTo>
                    <a:lnTo>
                      <a:pt x="205" y="241"/>
                    </a:lnTo>
                    <a:lnTo>
                      <a:pt x="211" y="222"/>
                    </a:lnTo>
                    <a:lnTo>
                      <a:pt x="220" y="205"/>
                    </a:lnTo>
                    <a:lnTo>
                      <a:pt x="230" y="188"/>
                    </a:lnTo>
                    <a:lnTo>
                      <a:pt x="243" y="172"/>
                    </a:lnTo>
                    <a:lnTo>
                      <a:pt x="256" y="157"/>
                    </a:lnTo>
                    <a:lnTo>
                      <a:pt x="272" y="144"/>
                    </a:lnTo>
                    <a:lnTo>
                      <a:pt x="289" y="131"/>
                    </a:lnTo>
                    <a:lnTo>
                      <a:pt x="317" y="99"/>
                    </a:lnTo>
                    <a:lnTo>
                      <a:pt x="317" y="95"/>
                    </a:lnTo>
                    <a:lnTo>
                      <a:pt x="316" y="92"/>
                    </a:lnTo>
                    <a:lnTo>
                      <a:pt x="312" y="88"/>
                    </a:lnTo>
                    <a:lnTo>
                      <a:pt x="308" y="88"/>
                    </a:lnTo>
                    <a:lnTo>
                      <a:pt x="287" y="108"/>
                    </a:lnTo>
                    <a:lnTo>
                      <a:pt x="267" y="129"/>
                    </a:lnTo>
                    <a:lnTo>
                      <a:pt x="245" y="150"/>
                    </a:lnTo>
                    <a:lnTo>
                      <a:pt x="226" y="171"/>
                    </a:lnTo>
                    <a:lnTo>
                      <a:pt x="217" y="183"/>
                    </a:lnTo>
                    <a:lnTo>
                      <a:pt x="209" y="194"/>
                    </a:lnTo>
                    <a:lnTo>
                      <a:pt x="202" y="206"/>
                    </a:lnTo>
                    <a:lnTo>
                      <a:pt x="195" y="218"/>
                    </a:lnTo>
                    <a:lnTo>
                      <a:pt x="191" y="232"/>
                    </a:lnTo>
                    <a:lnTo>
                      <a:pt x="187" y="245"/>
                    </a:lnTo>
                    <a:lnTo>
                      <a:pt x="184" y="259"/>
                    </a:lnTo>
                    <a:lnTo>
                      <a:pt x="184" y="274"/>
                    </a:lnTo>
                    <a:lnTo>
                      <a:pt x="184" y="302"/>
                    </a:lnTo>
                    <a:lnTo>
                      <a:pt x="182" y="329"/>
                    </a:lnTo>
                    <a:lnTo>
                      <a:pt x="178" y="356"/>
                    </a:lnTo>
                    <a:lnTo>
                      <a:pt x="172" y="382"/>
                    </a:lnTo>
                    <a:lnTo>
                      <a:pt x="169" y="382"/>
                    </a:lnTo>
                    <a:lnTo>
                      <a:pt x="141" y="366"/>
                    </a:lnTo>
                    <a:lnTo>
                      <a:pt x="126" y="358"/>
                    </a:lnTo>
                    <a:lnTo>
                      <a:pt x="111" y="350"/>
                    </a:lnTo>
                    <a:lnTo>
                      <a:pt x="98" y="339"/>
                    </a:lnTo>
                    <a:lnTo>
                      <a:pt x="87" y="327"/>
                    </a:lnTo>
                    <a:lnTo>
                      <a:pt x="83" y="320"/>
                    </a:lnTo>
                    <a:lnTo>
                      <a:pt x="79" y="313"/>
                    </a:lnTo>
                    <a:lnTo>
                      <a:pt x="76" y="305"/>
                    </a:lnTo>
                    <a:lnTo>
                      <a:pt x="75" y="297"/>
                    </a:lnTo>
                    <a:lnTo>
                      <a:pt x="73" y="283"/>
                    </a:lnTo>
                    <a:lnTo>
                      <a:pt x="73" y="271"/>
                    </a:lnTo>
                    <a:lnTo>
                      <a:pt x="75" y="247"/>
                    </a:lnTo>
                    <a:lnTo>
                      <a:pt x="80" y="224"/>
                    </a:lnTo>
                    <a:lnTo>
                      <a:pt x="87" y="201"/>
                    </a:lnTo>
                    <a:lnTo>
                      <a:pt x="96" y="179"/>
                    </a:lnTo>
                    <a:lnTo>
                      <a:pt x="106" y="159"/>
                    </a:lnTo>
                    <a:lnTo>
                      <a:pt x="118" y="137"/>
                    </a:lnTo>
                    <a:lnTo>
                      <a:pt x="130" y="117"/>
                    </a:lnTo>
                    <a:lnTo>
                      <a:pt x="125" y="115"/>
                    </a:lnTo>
                    <a:lnTo>
                      <a:pt x="122" y="114"/>
                    </a:lnTo>
                    <a:lnTo>
                      <a:pt x="119" y="115"/>
                    </a:lnTo>
                    <a:lnTo>
                      <a:pt x="107" y="136"/>
                    </a:lnTo>
                    <a:lnTo>
                      <a:pt x="95" y="156"/>
                    </a:lnTo>
                    <a:lnTo>
                      <a:pt x="85" y="178"/>
                    </a:lnTo>
                    <a:lnTo>
                      <a:pt x="76" y="199"/>
                    </a:lnTo>
                    <a:lnTo>
                      <a:pt x="69" y="222"/>
                    </a:lnTo>
                    <a:lnTo>
                      <a:pt x="64" y="245"/>
                    </a:lnTo>
                    <a:lnTo>
                      <a:pt x="62" y="268"/>
                    </a:lnTo>
                    <a:lnTo>
                      <a:pt x="62" y="294"/>
                    </a:lnTo>
                    <a:lnTo>
                      <a:pt x="64" y="303"/>
                    </a:lnTo>
                    <a:lnTo>
                      <a:pt x="66" y="313"/>
                    </a:lnTo>
                    <a:lnTo>
                      <a:pt x="72" y="321"/>
                    </a:lnTo>
                    <a:lnTo>
                      <a:pt x="76" y="329"/>
                    </a:lnTo>
                    <a:lnTo>
                      <a:pt x="83" y="336"/>
                    </a:lnTo>
                    <a:lnTo>
                      <a:pt x="88" y="344"/>
                    </a:lnTo>
                    <a:lnTo>
                      <a:pt x="103" y="356"/>
                    </a:lnTo>
                    <a:lnTo>
                      <a:pt x="119" y="367"/>
                    </a:lnTo>
                    <a:lnTo>
                      <a:pt x="137" y="377"/>
                    </a:lnTo>
                    <a:lnTo>
                      <a:pt x="169" y="394"/>
                    </a:lnTo>
                    <a:lnTo>
                      <a:pt x="164" y="425"/>
                    </a:lnTo>
                    <a:lnTo>
                      <a:pt x="137" y="413"/>
                    </a:lnTo>
                    <a:lnTo>
                      <a:pt x="108" y="400"/>
                    </a:lnTo>
                    <a:lnTo>
                      <a:pt x="81" y="385"/>
                    </a:lnTo>
                    <a:lnTo>
                      <a:pt x="68" y="375"/>
                    </a:lnTo>
                    <a:lnTo>
                      <a:pt x="56" y="366"/>
                    </a:lnTo>
                    <a:lnTo>
                      <a:pt x="43" y="356"/>
                    </a:lnTo>
                    <a:lnTo>
                      <a:pt x="33" y="345"/>
                    </a:lnTo>
                    <a:lnTo>
                      <a:pt x="23" y="333"/>
                    </a:lnTo>
                    <a:lnTo>
                      <a:pt x="15" y="321"/>
                    </a:lnTo>
                    <a:lnTo>
                      <a:pt x="8" y="308"/>
                    </a:lnTo>
                    <a:lnTo>
                      <a:pt x="4" y="293"/>
                    </a:lnTo>
                    <a:lnTo>
                      <a:pt x="0" y="278"/>
                    </a:lnTo>
                    <a:lnTo>
                      <a:pt x="0" y="261"/>
                    </a:lnTo>
                    <a:lnTo>
                      <a:pt x="1" y="244"/>
                    </a:lnTo>
                    <a:lnTo>
                      <a:pt x="4" y="228"/>
                    </a:lnTo>
                    <a:lnTo>
                      <a:pt x="10" y="211"/>
                    </a:lnTo>
                    <a:lnTo>
                      <a:pt x="15" y="196"/>
                    </a:lnTo>
                    <a:lnTo>
                      <a:pt x="22" y="182"/>
                    </a:lnTo>
                    <a:lnTo>
                      <a:pt x="29" y="167"/>
                    </a:lnTo>
                    <a:lnTo>
                      <a:pt x="46" y="138"/>
                    </a:lnTo>
                    <a:lnTo>
                      <a:pt x="57" y="136"/>
                    </a:lnTo>
                    <a:lnTo>
                      <a:pt x="66" y="133"/>
                    </a:lnTo>
                    <a:lnTo>
                      <a:pt x="76" y="127"/>
                    </a:lnTo>
                    <a:lnTo>
                      <a:pt x="84" y="121"/>
                    </a:lnTo>
                    <a:lnTo>
                      <a:pt x="100" y="107"/>
                    </a:lnTo>
                    <a:lnTo>
                      <a:pt x="117" y="91"/>
                    </a:lnTo>
                    <a:lnTo>
                      <a:pt x="133" y="76"/>
                    </a:lnTo>
                    <a:lnTo>
                      <a:pt x="141" y="69"/>
                    </a:lnTo>
                    <a:lnTo>
                      <a:pt x="150" y="64"/>
                    </a:lnTo>
                    <a:lnTo>
                      <a:pt x="160" y="60"/>
                    </a:lnTo>
                    <a:lnTo>
                      <a:pt x="169" y="57"/>
                    </a:lnTo>
                    <a:lnTo>
                      <a:pt x="180" y="56"/>
                    </a:lnTo>
                    <a:lnTo>
                      <a:pt x="192" y="57"/>
                    </a:lnTo>
                    <a:lnTo>
                      <a:pt x="199" y="70"/>
                    </a:lnTo>
                    <a:lnTo>
                      <a:pt x="207" y="83"/>
                    </a:lnTo>
                    <a:lnTo>
                      <a:pt x="213" y="88"/>
                    </a:lnTo>
                    <a:lnTo>
                      <a:pt x="220" y="92"/>
                    </a:lnTo>
                    <a:lnTo>
                      <a:pt x="226" y="96"/>
                    </a:lnTo>
                    <a:lnTo>
                      <a:pt x="232" y="99"/>
                    </a:lnTo>
                    <a:lnTo>
                      <a:pt x="237" y="99"/>
                    </a:lnTo>
                    <a:lnTo>
                      <a:pt x="241" y="98"/>
                    </a:lnTo>
                    <a:lnTo>
                      <a:pt x="248" y="94"/>
                    </a:lnTo>
                    <a:lnTo>
                      <a:pt x="255" y="88"/>
                    </a:lnTo>
                    <a:lnTo>
                      <a:pt x="260" y="83"/>
                    </a:lnTo>
                    <a:lnTo>
                      <a:pt x="262" y="80"/>
                    </a:lnTo>
                    <a:lnTo>
                      <a:pt x="262" y="76"/>
                    </a:lnTo>
                    <a:lnTo>
                      <a:pt x="260" y="69"/>
                    </a:lnTo>
                    <a:lnTo>
                      <a:pt x="257" y="61"/>
                    </a:lnTo>
                    <a:lnTo>
                      <a:pt x="256" y="54"/>
                    </a:lnTo>
                    <a:lnTo>
                      <a:pt x="263" y="34"/>
                    </a:lnTo>
                    <a:lnTo>
                      <a:pt x="268" y="24"/>
                    </a:lnTo>
                    <a:lnTo>
                      <a:pt x="272" y="20"/>
                    </a:lnTo>
                    <a:lnTo>
                      <a:pt x="276" y="16"/>
                    </a:lnTo>
                    <a:lnTo>
                      <a:pt x="278" y="19"/>
                    </a:lnTo>
                    <a:lnTo>
                      <a:pt x="279" y="22"/>
                    </a:lnTo>
                    <a:lnTo>
                      <a:pt x="279" y="26"/>
                    </a:lnTo>
                    <a:lnTo>
                      <a:pt x="278" y="31"/>
                    </a:lnTo>
                    <a:lnTo>
                      <a:pt x="278" y="38"/>
                    </a:lnTo>
                    <a:lnTo>
                      <a:pt x="276" y="47"/>
                    </a:lnTo>
                    <a:lnTo>
                      <a:pt x="275" y="57"/>
                    </a:lnTo>
                    <a:lnTo>
                      <a:pt x="275" y="68"/>
                    </a:lnTo>
                    <a:lnTo>
                      <a:pt x="276" y="72"/>
                    </a:lnTo>
                    <a:lnTo>
                      <a:pt x="278" y="76"/>
                    </a:lnTo>
                    <a:lnTo>
                      <a:pt x="279" y="80"/>
                    </a:lnTo>
                    <a:lnTo>
                      <a:pt x="283" y="83"/>
                    </a:lnTo>
                    <a:lnTo>
                      <a:pt x="286" y="85"/>
                    </a:lnTo>
                    <a:lnTo>
                      <a:pt x="290" y="87"/>
                    </a:lnTo>
                    <a:lnTo>
                      <a:pt x="298" y="87"/>
                    </a:lnTo>
                    <a:lnTo>
                      <a:pt x="305" y="85"/>
                    </a:lnTo>
                    <a:lnTo>
                      <a:pt x="312" y="81"/>
                    </a:lnTo>
                    <a:lnTo>
                      <a:pt x="316" y="77"/>
                    </a:lnTo>
                    <a:lnTo>
                      <a:pt x="317" y="72"/>
                    </a:lnTo>
                    <a:lnTo>
                      <a:pt x="320" y="65"/>
                    </a:lnTo>
                    <a:lnTo>
                      <a:pt x="321" y="52"/>
                    </a:lnTo>
                    <a:lnTo>
                      <a:pt x="324" y="46"/>
                    </a:lnTo>
                    <a:lnTo>
                      <a:pt x="327" y="41"/>
                    </a:lnTo>
                    <a:lnTo>
                      <a:pt x="329" y="41"/>
                    </a:lnTo>
                    <a:lnTo>
                      <a:pt x="331" y="46"/>
                    </a:lnTo>
                    <a:lnTo>
                      <a:pt x="332" y="52"/>
                    </a:lnTo>
                    <a:lnTo>
                      <a:pt x="331" y="64"/>
                    </a:lnTo>
                    <a:lnTo>
                      <a:pt x="331" y="69"/>
                    </a:lnTo>
                    <a:lnTo>
                      <a:pt x="332" y="75"/>
                    </a:lnTo>
                    <a:lnTo>
                      <a:pt x="335" y="80"/>
                    </a:lnTo>
                    <a:lnTo>
                      <a:pt x="337" y="84"/>
                    </a:lnTo>
                    <a:lnTo>
                      <a:pt x="345" y="85"/>
                    </a:lnTo>
                    <a:lnTo>
                      <a:pt x="352" y="85"/>
                    </a:lnTo>
                    <a:lnTo>
                      <a:pt x="360" y="83"/>
                    </a:lnTo>
                    <a:lnTo>
                      <a:pt x="367" y="79"/>
                    </a:lnTo>
                    <a:lnTo>
                      <a:pt x="373" y="72"/>
                    </a:lnTo>
                    <a:lnTo>
                      <a:pt x="375" y="62"/>
                    </a:lnTo>
                    <a:lnTo>
                      <a:pt x="379" y="53"/>
                    </a:lnTo>
                    <a:lnTo>
                      <a:pt x="385" y="46"/>
                    </a:lnTo>
                    <a:lnTo>
                      <a:pt x="389" y="47"/>
                    </a:lnTo>
                    <a:lnTo>
                      <a:pt x="392" y="50"/>
                    </a:lnTo>
                    <a:lnTo>
                      <a:pt x="393" y="54"/>
                    </a:lnTo>
                    <a:lnTo>
                      <a:pt x="393" y="60"/>
                    </a:lnTo>
                    <a:lnTo>
                      <a:pt x="390" y="69"/>
                    </a:lnTo>
                    <a:lnTo>
                      <a:pt x="390" y="75"/>
                    </a:lnTo>
                    <a:lnTo>
                      <a:pt x="392" y="79"/>
                    </a:lnTo>
                    <a:lnTo>
                      <a:pt x="394" y="84"/>
                    </a:lnTo>
                    <a:lnTo>
                      <a:pt x="398" y="88"/>
                    </a:lnTo>
                    <a:lnTo>
                      <a:pt x="402" y="91"/>
                    </a:lnTo>
                    <a:lnTo>
                      <a:pt x="408" y="94"/>
                    </a:lnTo>
                    <a:lnTo>
                      <a:pt x="413" y="94"/>
                    </a:lnTo>
                    <a:lnTo>
                      <a:pt x="420" y="94"/>
                    </a:lnTo>
                    <a:lnTo>
                      <a:pt x="425" y="92"/>
                    </a:lnTo>
                    <a:lnTo>
                      <a:pt x="429" y="88"/>
                    </a:lnTo>
                    <a:lnTo>
                      <a:pt x="434" y="85"/>
                    </a:lnTo>
                    <a:lnTo>
                      <a:pt x="436" y="83"/>
                    </a:lnTo>
                    <a:lnTo>
                      <a:pt x="439" y="76"/>
                    </a:lnTo>
                    <a:lnTo>
                      <a:pt x="439" y="69"/>
                    </a:lnTo>
                    <a:lnTo>
                      <a:pt x="439" y="61"/>
                    </a:lnTo>
                    <a:lnTo>
                      <a:pt x="440" y="53"/>
                    </a:lnTo>
                    <a:lnTo>
                      <a:pt x="442" y="46"/>
                    </a:lnTo>
                    <a:lnTo>
                      <a:pt x="444" y="43"/>
                    </a:lnTo>
                    <a:lnTo>
                      <a:pt x="447" y="42"/>
                    </a:lnTo>
                    <a:lnTo>
                      <a:pt x="450" y="41"/>
                    </a:lnTo>
                    <a:lnTo>
                      <a:pt x="455" y="39"/>
                    </a:lnTo>
                    <a:lnTo>
                      <a:pt x="462" y="38"/>
                    </a:lnTo>
                    <a:lnTo>
                      <a:pt x="469" y="38"/>
                    </a:lnTo>
                    <a:lnTo>
                      <a:pt x="484" y="38"/>
                    </a:lnTo>
                    <a:lnTo>
                      <a:pt x="490" y="37"/>
                    </a:lnTo>
                    <a:lnTo>
                      <a:pt x="496" y="35"/>
                    </a:lnTo>
                    <a:lnTo>
                      <a:pt x="501" y="31"/>
                    </a:lnTo>
                    <a:lnTo>
                      <a:pt x="504" y="23"/>
                    </a:lnTo>
                    <a:lnTo>
                      <a:pt x="505" y="12"/>
                    </a:lnTo>
                    <a:lnTo>
                      <a:pt x="505" y="7"/>
                    </a:lnTo>
                    <a:lnTo>
                      <a:pt x="508" y="1"/>
                    </a:lnTo>
                    <a:lnTo>
                      <a:pt x="515" y="0"/>
                    </a:lnTo>
                    <a:lnTo>
                      <a:pt x="522" y="1"/>
                    </a:lnTo>
                    <a:lnTo>
                      <a:pt x="527" y="5"/>
                    </a:lnTo>
                    <a:lnTo>
                      <a:pt x="532" y="10"/>
                    </a:lnTo>
                    <a:lnTo>
                      <a:pt x="542" y="22"/>
                    </a:lnTo>
                    <a:lnTo>
                      <a:pt x="547" y="27"/>
                    </a:lnTo>
                    <a:lnTo>
                      <a:pt x="55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65" name="Freeform 157"/>
              <p:cNvSpPr>
                <a:spLocks/>
              </p:cNvSpPr>
              <p:nvPr/>
            </p:nvSpPr>
            <p:spPr bwMode="auto">
              <a:xfrm>
                <a:off x="4612" y="3072"/>
                <a:ext cx="96" cy="233"/>
              </a:xfrm>
              <a:custGeom>
                <a:avLst/>
                <a:gdLst>
                  <a:gd name="T0" fmla="*/ 93 w 96"/>
                  <a:gd name="T1" fmla="*/ 11 h 233"/>
                  <a:gd name="T2" fmla="*/ 93 w 96"/>
                  <a:gd name="T3" fmla="*/ 11 h 233"/>
                  <a:gd name="T4" fmla="*/ 96 w 96"/>
                  <a:gd name="T5" fmla="*/ 43 h 233"/>
                  <a:gd name="T6" fmla="*/ 95 w 96"/>
                  <a:gd name="T7" fmla="*/ 59 h 233"/>
                  <a:gd name="T8" fmla="*/ 95 w 96"/>
                  <a:gd name="T9" fmla="*/ 76 h 233"/>
                  <a:gd name="T10" fmla="*/ 92 w 96"/>
                  <a:gd name="T11" fmla="*/ 92 h 233"/>
                  <a:gd name="T12" fmla="*/ 89 w 96"/>
                  <a:gd name="T13" fmla="*/ 107 h 233"/>
                  <a:gd name="T14" fmla="*/ 85 w 96"/>
                  <a:gd name="T15" fmla="*/ 122 h 233"/>
                  <a:gd name="T16" fmla="*/ 81 w 96"/>
                  <a:gd name="T17" fmla="*/ 136 h 233"/>
                  <a:gd name="T18" fmla="*/ 75 w 96"/>
                  <a:gd name="T19" fmla="*/ 150 h 233"/>
                  <a:gd name="T20" fmla="*/ 68 w 96"/>
                  <a:gd name="T21" fmla="*/ 164 h 233"/>
                  <a:gd name="T22" fmla="*/ 61 w 96"/>
                  <a:gd name="T23" fmla="*/ 177 h 233"/>
                  <a:gd name="T24" fmla="*/ 51 w 96"/>
                  <a:gd name="T25" fmla="*/ 189 h 233"/>
                  <a:gd name="T26" fmla="*/ 42 w 96"/>
                  <a:gd name="T27" fmla="*/ 201 h 233"/>
                  <a:gd name="T28" fmla="*/ 30 w 96"/>
                  <a:gd name="T29" fmla="*/ 212 h 233"/>
                  <a:gd name="T30" fmla="*/ 18 w 96"/>
                  <a:gd name="T31" fmla="*/ 223 h 233"/>
                  <a:gd name="T32" fmla="*/ 4 w 96"/>
                  <a:gd name="T33" fmla="*/ 233 h 233"/>
                  <a:gd name="T34" fmla="*/ 4 w 96"/>
                  <a:gd name="T35" fmla="*/ 233 h 233"/>
                  <a:gd name="T36" fmla="*/ 1 w 96"/>
                  <a:gd name="T37" fmla="*/ 233 h 233"/>
                  <a:gd name="T38" fmla="*/ 0 w 96"/>
                  <a:gd name="T39" fmla="*/ 231 h 233"/>
                  <a:gd name="T40" fmla="*/ 0 w 96"/>
                  <a:gd name="T41" fmla="*/ 230 h 233"/>
                  <a:gd name="T42" fmla="*/ 0 w 96"/>
                  <a:gd name="T43" fmla="*/ 230 h 233"/>
                  <a:gd name="T44" fmla="*/ 3 w 96"/>
                  <a:gd name="T45" fmla="*/ 226 h 233"/>
                  <a:gd name="T46" fmla="*/ 5 w 96"/>
                  <a:gd name="T47" fmla="*/ 222 h 233"/>
                  <a:gd name="T48" fmla="*/ 14 w 96"/>
                  <a:gd name="T49" fmla="*/ 216 h 233"/>
                  <a:gd name="T50" fmla="*/ 20 w 96"/>
                  <a:gd name="T51" fmla="*/ 211 h 233"/>
                  <a:gd name="T52" fmla="*/ 24 w 96"/>
                  <a:gd name="T53" fmla="*/ 207 h 233"/>
                  <a:gd name="T54" fmla="*/ 27 w 96"/>
                  <a:gd name="T55" fmla="*/ 203 h 233"/>
                  <a:gd name="T56" fmla="*/ 27 w 96"/>
                  <a:gd name="T57" fmla="*/ 203 h 233"/>
                  <a:gd name="T58" fmla="*/ 37 w 96"/>
                  <a:gd name="T59" fmla="*/ 193 h 233"/>
                  <a:gd name="T60" fmla="*/ 46 w 96"/>
                  <a:gd name="T61" fmla="*/ 183 h 233"/>
                  <a:gd name="T62" fmla="*/ 53 w 96"/>
                  <a:gd name="T63" fmla="*/ 172 h 233"/>
                  <a:gd name="T64" fmla="*/ 60 w 96"/>
                  <a:gd name="T65" fmla="*/ 161 h 233"/>
                  <a:gd name="T66" fmla="*/ 66 w 96"/>
                  <a:gd name="T67" fmla="*/ 150 h 233"/>
                  <a:gd name="T68" fmla="*/ 72 w 96"/>
                  <a:gd name="T69" fmla="*/ 138 h 233"/>
                  <a:gd name="T70" fmla="*/ 76 w 96"/>
                  <a:gd name="T71" fmla="*/ 126 h 233"/>
                  <a:gd name="T72" fmla="*/ 80 w 96"/>
                  <a:gd name="T73" fmla="*/ 113 h 233"/>
                  <a:gd name="T74" fmla="*/ 84 w 96"/>
                  <a:gd name="T75" fmla="*/ 88 h 233"/>
                  <a:gd name="T76" fmla="*/ 87 w 96"/>
                  <a:gd name="T77" fmla="*/ 61 h 233"/>
                  <a:gd name="T78" fmla="*/ 87 w 96"/>
                  <a:gd name="T79" fmla="*/ 34 h 233"/>
                  <a:gd name="T80" fmla="*/ 84 w 96"/>
                  <a:gd name="T81" fmla="*/ 6 h 233"/>
                  <a:gd name="T82" fmla="*/ 84 w 96"/>
                  <a:gd name="T83" fmla="*/ 6 h 233"/>
                  <a:gd name="T84" fmla="*/ 84 w 96"/>
                  <a:gd name="T85" fmla="*/ 2 h 233"/>
                  <a:gd name="T86" fmla="*/ 84 w 96"/>
                  <a:gd name="T87" fmla="*/ 0 h 233"/>
                  <a:gd name="T88" fmla="*/ 87 w 96"/>
                  <a:gd name="T89" fmla="*/ 0 h 233"/>
                  <a:gd name="T90" fmla="*/ 88 w 96"/>
                  <a:gd name="T91" fmla="*/ 1 h 233"/>
                  <a:gd name="T92" fmla="*/ 92 w 96"/>
                  <a:gd name="T93" fmla="*/ 5 h 233"/>
                  <a:gd name="T94" fmla="*/ 93 w 96"/>
                  <a:gd name="T95" fmla="*/ 8 h 233"/>
                  <a:gd name="T96" fmla="*/ 93 w 96"/>
                  <a:gd name="T97" fmla="*/ 11 h 2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6" h="233">
                    <a:moveTo>
                      <a:pt x="93" y="11"/>
                    </a:moveTo>
                    <a:lnTo>
                      <a:pt x="93" y="11"/>
                    </a:lnTo>
                    <a:lnTo>
                      <a:pt x="96" y="43"/>
                    </a:lnTo>
                    <a:lnTo>
                      <a:pt x="95" y="59"/>
                    </a:lnTo>
                    <a:lnTo>
                      <a:pt x="95" y="76"/>
                    </a:lnTo>
                    <a:lnTo>
                      <a:pt x="92" y="92"/>
                    </a:lnTo>
                    <a:lnTo>
                      <a:pt x="89" y="107"/>
                    </a:lnTo>
                    <a:lnTo>
                      <a:pt x="85" y="122"/>
                    </a:lnTo>
                    <a:lnTo>
                      <a:pt x="81" y="136"/>
                    </a:lnTo>
                    <a:lnTo>
                      <a:pt x="75" y="150"/>
                    </a:lnTo>
                    <a:lnTo>
                      <a:pt x="68" y="164"/>
                    </a:lnTo>
                    <a:lnTo>
                      <a:pt x="61" y="177"/>
                    </a:lnTo>
                    <a:lnTo>
                      <a:pt x="51" y="189"/>
                    </a:lnTo>
                    <a:lnTo>
                      <a:pt x="42" y="201"/>
                    </a:lnTo>
                    <a:lnTo>
                      <a:pt x="30" y="212"/>
                    </a:lnTo>
                    <a:lnTo>
                      <a:pt x="18" y="223"/>
                    </a:lnTo>
                    <a:lnTo>
                      <a:pt x="4" y="233"/>
                    </a:lnTo>
                    <a:lnTo>
                      <a:pt x="1" y="233"/>
                    </a:lnTo>
                    <a:lnTo>
                      <a:pt x="0" y="231"/>
                    </a:lnTo>
                    <a:lnTo>
                      <a:pt x="0" y="230"/>
                    </a:lnTo>
                    <a:lnTo>
                      <a:pt x="3" y="226"/>
                    </a:lnTo>
                    <a:lnTo>
                      <a:pt x="5" y="222"/>
                    </a:lnTo>
                    <a:lnTo>
                      <a:pt x="14" y="216"/>
                    </a:lnTo>
                    <a:lnTo>
                      <a:pt x="20" y="211"/>
                    </a:lnTo>
                    <a:lnTo>
                      <a:pt x="24" y="207"/>
                    </a:lnTo>
                    <a:lnTo>
                      <a:pt x="27" y="203"/>
                    </a:lnTo>
                    <a:lnTo>
                      <a:pt x="37" y="193"/>
                    </a:lnTo>
                    <a:lnTo>
                      <a:pt x="46" y="183"/>
                    </a:lnTo>
                    <a:lnTo>
                      <a:pt x="53" y="172"/>
                    </a:lnTo>
                    <a:lnTo>
                      <a:pt x="60" y="161"/>
                    </a:lnTo>
                    <a:lnTo>
                      <a:pt x="66" y="150"/>
                    </a:lnTo>
                    <a:lnTo>
                      <a:pt x="72" y="138"/>
                    </a:lnTo>
                    <a:lnTo>
                      <a:pt x="76" y="126"/>
                    </a:lnTo>
                    <a:lnTo>
                      <a:pt x="80" y="113"/>
                    </a:lnTo>
                    <a:lnTo>
                      <a:pt x="84" y="88"/>
                    </a:lnTo>
                    <a:lnTo>
                      <a:pt x="87" y="61"/>
                    </a:lnTo>
                    <a:lnTo>
                      <a:pt x="87" y="34"/>
                    </a:lnTo>
                    <a:lnTo>
                      <a:pt x="84" y="6"/>
                    </a:lnTo>
                    <a:lnTo>
                      <a:pt x="84" y="2"/>
                    </a:lnTo>
                    <a:lnTo>
                      <a:pt x="84" y="0"/>
                    </a:lnTo>
                    <a:lnTo>
                      <a:pt x="87" y="0"/>
                    </a:lnTo>
                    <a:lnTo>
                      <a:pt x="88" y="1"/>
                    </a:lnTo>
                    <a:lnTo>
                      <a:pt x="92" y="5"/>
                    </a:lnTo>
                    <a:lnTo>
                      <a:pt x="93" y="8"/>
                    </a:lnTo>
                    <a:lnTo>
                      <a:pt x="9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66" name="Freeform 158"/>
              <p:cNvSpPr>
                <a:spLocks/>
              </p:cNvSpPr>
              <p:nvPr/>
            </p:nvSpPr>
            <p:spPr bwMode="auto">
              <a:xfrm>
                <a:off x="4612" y="3072"/>
                <a:ext cx="96" cy="233"/>
              </a:xfrm>
              <a:custGeom>
                <a:avLst/>
                <a:gdLst>
                  <a:gd name="T0" fmla="*/ 93 w 96"/>
                  <a:gd name="T1" fmla="*/ 11 h 233"/>
                  <a:gd name="T2" fmla="*/ 93 w 96"/>
                  <a:gd name="T3" fmla="*/ 11 h 233"/>
                  <a:gd name="T4" fmla="*/ 96 w 96"/>
                  <a:gd name="T5" fmla="*/ 43 h 233"/>
                  <a:gd name="T6" fmla="*/ 95 w 96"/>
                  <a:gd name="T7" fmla="*/ 59 h 233"/>
                  <a:gd name="T8" fmla="*/ 95 w 96"/>
                  <a:gd name="T9" fmla="*/ 76 h 233"/>
                  <a:gd name="T10" fmla="*/ 92 w 96"/>
                  <a:gd name="T11" fmla="*/ 92 h 233"/>
                  <a:gd name="T12" fmla="*/ 89 w 96"/>
                  <a:gd name="T13" fmla="*/ 107 h 233"/>
                  <a:gd name="T14" fmla="*/ 85 w 96"/>
                  <a:gd name="T15" fmla="*/ 122 h 233"/>
                  <a:gd name="T16" fmla="*/ 81 w 96"/>
                  <a:gd name="T17" fmla="*/ 136 h 233"/>
                  <a:gd name="T18" fmla="*/ 75 w 96"/>
                  <a:gd name="T19" fmla="*/ 150 h 233"/>
                  <a:gd name="T20" fmla="*/ 68 w 96"/>
                  <a:gd name="T21" fmla="*/ 164 h 233"/>
                  <a:gd name="T22" fmla="*/ 61 w 96"/>
                  <a:gd name="T23" fmla="*/ 177 h 233"/>
                  <a:gd name="T24" fmla="*/ 51 w 96"/>
                  <a:gd name="T25" fmla="*/ 189 h 233"/>
                  <a:gd name="T26" fmla="*/ 42 w 96"/>
                  <a:gd name="T27" fmla="*/ 201 h 233"/>
                  <a:gd name="T28" fmla="*/ 30 w 96"/>
                  <a:gd name="T29" fmla="*/ 212 h 233"/>
                  <a:gd name="T30" fmla="*/ 18 w 96"/>
                  <a:gd name="T31" fmla="*/ 223 h 233"/>
                  <a:gd name="T32" fmla="*/ 4 w 96"/>
                  <a:gd name="T33" fmla="*/ 233 h 233"/>
                  <a:gd name="T34" fmla="*/ 4 w 96"/>
                  <a:gd name="T35" fmla="*/ 233 h 233"/>
                  <a:gd name="T36" fmla="*/ 1 w 96"/>
                  <a:gd name="T37" fmla="*/ 233 h 233"/>
                  <a:gd name="T38" fmla="*/ 0 w 96"/>
                  <a:gd name="T39" fmla="*/ 231 h 233"/>
                  <a:gd name="T40" fmla="*/ 0 w 96"/>
                  <a:gd name="T41" fmla="*/ 230 h 233"/>
                  <a:gd name="T42" fmla="*/ 0 w 96"/>
                  <a:gd name="T43" fmla="*/ 230 h 233"/>
                  <a:gd name="T44" fmla="*/ 3 w 96"/>
                  <a:gd name="T45" fmla="*/ 226 h 233"/>
                  <a:gd name="T46" fmla="*/ 5 w 96"/>
                  <a:gd name="T47" fmla="*/ 222 h 233"/>
                  <a:gd name="T48" fmla="*/ 14 w 96"/>
                  <a:gd name="T49" fmla="*/ 216 h 233"/>
                  <a:gd name="T50" fmla="*/ 20 w 96"/>
                  <a:gd name="T51" fmla="*/ 211 h 233"/>
                  <a:gd name="T52" fmla="*/ 24 w 96"/>
                  <a:gd name="T53" fmla="*/ 207 h 233"/>
                  <a:gd name="T54" fmla="*/ 27 w 96"/>
                  <a:gd name="T55" fmla="*/ 203 h 233"/>
                  <a:gd name="T56" fmla="*/ 27 w 96"/>
                  <a:gd name="T57" fmla="*/ 203 h 233"/>
                  <a:gd name="T58" fmla="*/ 37 w 96"/>
                  <a:gd name="T59" fmla="*/ 193 h 233"/>
                  <a:gd name="T60" fmla="*/ 46 w 96"/>
                  <a:gd name="T61" fmla="*/ 183 h 233"/>
                  <a:gd name="T62" fmla="*/ 53 w 96"/>
                  <a:gd name="T63" fmla="*/ 172 h 233"/>
                  <a:gd name="T64" fmla="*/ 60 w 96"/>
                  <a:gd name="T65" fmla="*/ 161 h 233"/>
                  <a:gd name="T66" fmla="*/ 66 w 96"/>
                  <a:gd name="T67" fmla="*/ 150 h 233"/>
                  <a:gd name="T68" fmla="*/ 72 w 96"/>
                  <a:gd name="T69" fmla="*/ 138 h 233"/>
                  <a:gd name="T70" fmla="*/ 76 w 96"/>
                  <a:gd name="T71" fmla="*/ 126 h 233"/>
                  <a:gd name="T72" fmla="*/ 80 w 96"/>
                  <a:gd name="T73" fmla="*/ 113 h 233"/>
                  <a:gd name="T74" fmla="*/ 84 w 96"/>
                  <a:gd name="T75" fmla="*/ 88 h 233"/>
                  <a:gd name="T76" fmla="*/ 87 w 96"/>
                  <a:gd name="T77" fmla="*/ 61 h 233"/>
                  <a:gd name="T78" fmla="*/ 87 w 96"/>
                  <a:gd name="T79" fmla="*/ 34 h 233"/>
                  <a:gd name="T80" fmla="*/ 84 w 96"/>
                  <a:gd name="T81" fmla="*/ 6 h 233"/>
                  <a:gd name="T82" fmla="*/ 84 w 96"/>
                  <a:gd name="T83" fmla="*/ 6 h 233"/>
                  <a:gd name="T84" fmla="*/ 84 w 96"/>
                  <a:gd name="T85" fmla="*/ 2 h 233"/>
                  <a:gd name="T86" fmla="*/ 84 w 96"/>
                  <a:gd name="T87" fmla="*/ 0 h 233"/>
                  <a:gd name="T88" fmla="*/ 87 w 96"/>
                  <a:gd name="T89" fmla="*/ 0 h 233"/>
                  <a:gd name="T90" fmla="*/ 88 w 96"/>
                  <a:gd name="T91" fmla="*/ 1 h 233"/>
                  <a:gd name="T92" fmla="*/ 92 w 96"/>
                  <a:gd name="T93" fmla="*/ 5 h 233"/>
                  <a:gd name="T94" fmla="*/ 93 w 96"/>
                  <a:gd name="T95" fmla="*/ 8 h 233"/>
                  <a:gd name="T96" fmla="*/ 93 w 96"/>
                  <a:gd name="T97" fmla="*/ 11 h 2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6" h="233">
                    <a:moveTo>
                      <a:pt x="93" y="11"/>
                    </a:moveTo>
                    <a:lnTo>
                      <a:pt x="93" y="11"/>
                    </a:lnTo>
                    <a:lnTo>
                      <a:pt x="96" y="43"/>
                    </a:lnTo>
                    <a:lnTo>
                      <a:pt x="95" y="59"/>
                    </a:lnTo>
                    <a:lnTo>
                      <a:pt x="95" y="76"/>
                    </a:lnTo>
                    <a:lnTo>
                      <a:pt x="92" y="92"/>
                    </a:lnTo>
                    <a:lnTo>
                      <a:pt x="89" y="107"/>
                    </a:lnTo>
                    <a:lnTo>
                      <a:pt x="85" y="122"/>
                    </a:lnTo>
                    <a:lnTo>
                      <a:pt x="81" y="136"/>
                    </a:lnTo>
                    <a:lnTo>
                      <a:pt x="75" y="150"/>
                    </a:lnTo>
                    <a:lnTo>
                      <a:pt x="68" y="164"/>
                    </a:lnTo>
                    <a:lnTo>
                      <a:pt x="61" y="177"/>
                    </a:lnTo>
                    <a:lnTo>
                      <a:pt x="51" y="189"/>
                    </a:lnTo>
                    <a:lnTo>
                      <a:pt x="42" y="201"/>
                    </a:lnTo>
                    <a:lnTo>
                      <a:pt x="30" y="212"/>
                    </a:lnTo>
                    <a:lnTo>
                      <a:pt x="18" y="223"/>
                    </a:lnTo>
                    <a:lnTo>
                      <a:pt x="4" y="233"/>
                    </a:lnTo>
                    <a:lnTo>
                      <a:pt x="1" y="233"/>
                    </a:lnTo>
                    <a:lnTo>
                      <a:pt x="0" y="231"/>
                    </a:lnTo>
                    <a:lnTo>
                      <a:pt x="0" y="230"/>
                    </a:lnTo>
                    <a:lnTo>
                      <a:pt x="3" y="226"/>
                    </a:lnTo>
                    <a:lnTo>
                      <a:pt x="5" y="222"/>
                    </a:lnTo>
                    <a:lnTo>
                      <a:pt x="14" y="216"/>
                    </a:lnTo>
                    <a:lnTo>
                      <a:pt x="20" y="211"/>
                    </a:lnTo>
                    <a:lnTo>
                      <a:pt x="24" y="207"/>
                    </a:lnTo>
                    <a:lnTo>
                      <a:pt x="27" y="203"/>
                    </a:lnTo>
                    <a:lnTo>
                      <a:pt x="37" y="193"/>
                    </a:lnTo>
                    <a:lnTo>
                      <a:pt x="46" y="183"/>
                    </a:lnTo>
                    <a:lnTo>
                      <a:pt x="53" y="172"/>
                    </a:lnTo>
                    <a:lnTo>
                      <a:pt x="60" y="161"/>
                    </a:lnTo>
                    <a:lnTo>
                      <a:pt x="66" y="150"/>
                    </a:lnTo>
                    <a:lnTo>
                      <a:pt x="72" y="138"/>
                    </a:lnTo>
                    <a:lnTo>
                      <a:pt x="76" y="126"/>
                    </a:lnTo>
                    <a:lnTo>
                      <a:pt x="80" y="113"/>
                    </a:lnTo>
                    <a:lnTo>
                      <a:pt x="84" y="88"/>
                    </a:lnTo>
                    <a:lnTo>
                      <a:pt x="87" y="61"/>
                    </a:lnTo>
                    <a:lnTo>
                      <a:pt x="87" y="34"/>
                    </a:lnTo>
                    <a:lnTo>
                      <a:pt x="84" y="6"/>
                    </a:lnTo>
                    <a:lnTo>
                      <a:pt x="84" y="2"/>
                    </a:lnTo>
                    <a:lnTo>
                      <a:pt x="84" y="0"/>
                    </a:lnTo>
                    <a:lnTo>
                      <a:pt x="87" y="0"/>
                    </a:lnTo>
                    <a:lnTo>
                      <a:pt x="88" y="1"/>
                    </a:lnTo>
                    <a:lnTo>
                      <a:pt x="92" y="5"/>
                    </a:lnTo>
                    <a:lnTo>
                      <a:pt x="93" y="8"/>
                    </a:lnTo>
                    <a:lnTo>
                      <a:pt x="93"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67" name="Freeform 159"/>
              <p:cNvSpPr>
                <a:spLocks/>
              </p:cNvSpPr>
              <p:nvPr/>
            </p:nvSpPr>
            <p:spPr bwMode="auto">
              <a:xfrm>
                <a:off x="4147" y="3115"/>
                <a:ext cx="262" cy="526"/>
              </a:xfrm>
              <a:custGeom>
                <a:avLst/>
                <a:gdLst>
                  <a:gd name="T0" fmla="*/ 259 w 262"/>
                  <a:gd name="T1" fmla="*/ 11 h 526"/>
                  <a:gd name="T2" fmla="*/ 259 w 262"/>
                  <a:gd name="T3" fmla="*/ 11 h 526"/>
                  <a:gd name="T4" fmla="*/ 254 w 262"/>
                  <a:gd name="T5" fmla="*/ 24 h 526"/>
                  <a:gd name="T6" fmla="*/ 247 w 262"/>
                  <a:gd name="T7" fmla="*/ 39 h 526"/>
                  <a:gd name="T8" fmla="*/ 231 w 262"/>
                  <a:gd name="T9" fmla="*/ 65 h 526"/>
                  <a:gd name="T10" fmla="*/ 212 w 262"/>
                  <a:gd name="T11" fmla="*/ 91 h 526"/>
                  <a:gd name="T12" fmla="*/ 193 w 262"/>
                  <a:gd name="T13" fmla="*/ 117 h 526"/>
                  <a:gd name="T14" fmla="*/ 151 w 262"/>
                  <a:gd name="T15" fmla="*/ 167 h 526"/>
                  <a:gd name="T16" fmla="*/ 130 w 262"/>
                  <a:gd name="T17" fmla="*/ 192 h 526"/>
                  <a:gd name="T18" fmla="*/ 113 w 262"/>
                  <a:gd name="T19" fmla="*/ 218 h 526"/>
                  <a:gd name="T20" fmla="*/ 113 w 262"/>
                  <a:gd name="T21" fmla="*/ 218 h 526"/>
                  <a:gd name="T22" fmla="*/ 98 w 262"/>
                  <a:gd name="T23" fmla="*/ 248 h 526"/>
                  <a:gd name="T24" fmla="*/ 83 w 262"/>
                  <a:gd name="T25" fmla="*/ 278 h 526"/>
                  <a:gd name="T26" fmla="*/ 71 w 262"/>
                  <a:gd name="T27" fmla="*/ 308 h 526"/>
                  <a:gd name="T28" fmla="*/ 60 w 262"/>
                  <a:gd name="T29" fmla="*/ 339 h 526"/>
                  <a:gd name="T30" fmla="*/ 38 w 262"/>
                  <a:gd name="T31" fmla="*/ 401 h 526"/>
                  <a:gd name="T32" fmla="*/ 18 w 262"/>
                  <a:gd name="T33" fmla="*/ 465 h 526"/>
                  <a:gd name="T34" fmla="*/ 18 w 262"/>
                  <a:gd name="T35" fmla="*/ 465 h 526"/>
                  <a:gd name="T36" fmla="*/ 15 w 262"/>
                  <a:gd name="T37" fmla="*/ 480 h 526"/>
                  <a:gd name="T38" fmla="*/ 13 w 262"/>
                  <a:gd name="T39" fmla="*/ 496 h 526"/>
                  <a:gd name="T40" fmla="*/ 8 w 262"/>
                  <a:gd name="T41" fmla="*/ 511 h 526"/>
                  <a:gd name="T42" fmla="*/ 4 w 262"/>
                  <a:gd name="T43" fmla="*/ 526 h 526"/>
                  <a:gd name="T44" fmla="*/ 0 w 262"/>
                  <a:gd name="T45" fmla="*/ 526 h 526"/>
                  <a:gd name="T46" fmla="*/ 0 w 262"/>
                  <a:gd name="T47" fmla="*/ 526 h 526"/>
                  <a:gd name="T48" fmla="*/ 3 w 262"/>
                  <a:gd name="T49" fmla="*/ 497 h 526"/>
                  <a:gd name="T50" fmla="*/ 8 w 262"/>
                  <a:gd name="T51" fmla="*/ 469 h 526"/>
                  <a:gd name="T52" fmla="*/ 15 w 262"/>
                  <a:gd name="T53" fmla="*/ 442 h 526"/>
                  <a:gd name="T54" fmla="*/ 23 w 262"/>
                  <a:gd name="T55" fmla="*/ 416 h 526"/>
                  <a:gd name="T56" fmla="*/ 42 w 262"/>
                  <a:gd name="T57" fmla="*/ 363 h 526"/>
                  <a:gd name="T58" fmla="*/ 61 w 262"/>
                  <a:gd name="T59" fmla="*/ 310 h 526"/>
                  <a:gd name="T60" fmla="*/ 61 w 262"/>
                  <a:gd name="T61" fmla="*/ 310 h 526"/>
                  <a:gd name="T62" fmla="*/ 67 w 262"/>
                  <a:gd name="T63" fmla="*/ 287 h 526"/>
                  <a:gd name="T64" fmla="*/ 76 w 262"/>
                  <a:gd name="T65" fmla="*/ 267 h 526"/>
                  <a:gd name="T66" fmla="*/ 86 w 262"/>
                  <a:gd name="T67" fmla="*/ 247 h 526"/>
                  <a:gd name="T68" fmla="*/ 98 w 262"/>
                  <a:gd name="T69" fmla="*/ 226 h 526"/>
                  <a:gd name="T70" fmla="*/ 110 w 262"/>
                  <a:gd name="T71" fmla="*/ 207 h 526"/>
                  <a:gd name="T72" fmla="*/ 124 w 262"/>
                  <a:gd name="T73" fmla="*/ 188 h 526"/>
                  <a:gd name="T74" fmla="*/ 153 w 262"/>
                  <a:gd name="T75" fmla="*/ 152 h 526"/>
                  <a:gd name="T76" fmla="*/ 183 w 262"/>
                  <a:gd name="T77" fmla="*/ 115 h 526"/>
                  <a:gd name="T78" fmla="*/ 212 w 262"/>
                  <a:gd name="T79" fmla="*/ 79 h 526"/>
                  <a:gd name="T80" fmla="*/ 225 w 262"/>
                  <a:gd name="T81" fmla="*/ 60 h 526"/>
                  <a:gd name="T82" fmla="*/ 237 w 262"/>
                  <a:gd name="T83" fmla="*/ 41 h 526"/>
                  <a:gd name="T84" fmla="*/ 248 w 262"/>
                  <a:gd name="T85" fmla="*/ 20 h 526"/>
                  <a:gd name="T86" fmla="*/ 258 w 262"/>
                  <a:gd name="T87" fmla="*/ 0 h 526"/>
                  <a:gd name="T88" fmla="*/ 258 w 262"/>
                  <a:gd name="T89" fmla="*/ 0 h 526"/>
                  <a:gd name="T90" fmla="*/ 259 w 262"/>
                  <a:gd name="T91" fmla="*/ 0 h 526"/>
                  <a:gd name="T92" fmla="*/ 260 w 262"/>
                  <a:gd name="T93" fmla="*/ 0 h 526"/>
                  <a:gd name="T94" fmla="*/ 262 w 262"/>
                  <a:gd name="T95" fmla="*/ 4 h 526"/>
                  <a:gd name="T96" fmla="*/ 259 w 262"/>
                  <a:gd name="T97" fmla="*/ 11 h 5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2" h="526">
                    <a:moveTo>
                      <a:pt x="259" y="11"/>
                    </a:moveTo>
                    <a:lnTo>
                      <a:pt x="259" y="11"/>
                    </a:lnTo>
                    <a:lnTo>
                      <a:pt x="254" y="24"/>
                    </a:lnTo>
                    <a:lnTo>
                      <a:pt x="247" y="39"/>
                    </a:lnTo>
                    <a:lnTo>
                      <a:pt x="231" y="65"/>
                    </a:lnTo>
                    <a:lnTo>
                      <a:pt x="212" y="91"/>
                    </a:lnTo>
                    <a:lnTo>
                      <a:pt x="193" y="117"/>
                    </a:lnTo>
                    <a:lnTo>
                      <a:pt x="151" y="167"/>
                    </a:lnTo>
                    <a:lnTo>
                      <a:pt x="130" y="192"/>
                    </a:lnTo>
                    <a:lnTo>
                      <a:pt x="113" y="218"/>
                    </a:lnTo>
                    <a:lnTo>
                      <a:pt x="98" y="248"/>
                    </a:lnTo>
                    <a:lnTo>
                      <a:pt x="83" y="278"/>
                    </a:lnTo>
                    <a:lnTo>
                      <a:pt x="71" y="308"/>
                    </a:lnTo>
                    <a:lnTo>
                      <a:pt x="60" y="339"/>
                    </a:lnTo>
                    <a:lnTo>
                      <a:pt x="38" y="401"/>
                    </a:lnTo>
                    <a:lnTo>
                      <a:pt x="18" y="465"/>
                    </a:lnTo>
                    <a:lnTo>
                      <a:pt x="15" y="480"/>
                    </a:lnTo>
                    <a:lnTo>
                      <a:pt x="13" y="496"/>
                    </a:lnTo>
                    <a:lnTo>
                      <a:pt x="8" y="511"/>
                    </a:lnTo>
                    <a:lnTo>
                      <a:pt x="4" y="526"/>
                    </a:lnTo>
                    <a:lnTo>
                      <a:pt x="0" y="526"/>
                    </a:lnTo>
                    <a:lnTo>
                      <a:pt x="3" y="497"/>
                    </a:lnTo>
                    <a:lnTo>
                      <a:pt x="8" y="469"/>
                    </a:lnTo>
                    <a:lnTo>
                      <a:pt x="15" y="442"/>
                    </a:lnTo>
                    <a:lnTo>
                      <a:pt x="23" y="416"/>
                    </a:lnTo>
                    <a:lnTo>
                      <a:pt x="42" y="363"/>
                    </a:lnTo>
                    <a:lnTo>
                      <a:pt x="61" y="310"/>
                    </a:lnTo>
                    <a:lnTo>
                      <a:pt x="67" y="287"/>
                    </a:lnTo>
                    <a:lnTo>
                      <a:pt x="76" y="267"/>
                    </a:lnTo>
                    <a:lnTo>
                      <a:pt x="86" y="247"/>
                    </a:lnTo>
                    <a:lnTo>
                      <a:pt x="98" y="226"/>
                    </a:lnTo>
                    <a:lnTo>
                      <a:pt x="110" y="207"/>
                    </a:lnTo>
                    <a:lnTo>
                      <a:pt x="124" y="188"/>
                    </a:lnTo>
                    <a:lnTo>
                      <a:pt x="153" y="152"/>
                    </a:lnTo>
                    <a:lnTo>
                      <a:pt x="183" y="115"/>
                    </a:lnTo>
                    <a:lnTo>
                      <a:pt x="212" y="79"/>
                    </a:lnTo>
                    <a:lnTo>
                      <a:pt x="225" y="60"/>
                    </a:lnTo>
                    <a:lnTo>
                      <a:pt x="237" y="41"/>
                    </a:lnTo>
                    <a:lnTo>
                      <a:pt x="248" y="20"/>
                    </a:lnTo>
                    <a:lnTo>
                      <a:pt x="258" y="0"/>
                    </a:lnTo>
                    <a:lnTo>
                      <a:pt x="259" y="0"/>
                    </a:lnTo>
                    <a:lnTo>
                      <a:pt x="260" y="0"/>
                    </a:lnTo>
                    <a:lnTo>
                      <a:pt x="262" y="4"/>
                    </a:lnTo>
                    <a:lnTo>
                      <a:pt x="259"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68" name="Freeform 160"/>
              <p:cNvSpPr>
                <a:spLocks/>
              </p:cNvSpPr>
              <p:nvPr/>
            </p:nvSpPr>
            <p:spPr bwMode="auto">
              <a:xfrm>
                <a:off x="4147" y="3115"/>
                <a:ext cx="262" cy="526"/>
              </a:xfrm>
              <a:custGeom>
                <a:avLst/>
                <a:gdLst>
                  <a:gd name="T0" fmla="*/ 259 w 262"/>
                  <a:gd name="T1" fmla="*/ 11 h 526"/>
                  <a:gd name="T2" fmla="*/ 259 w 262"/>
                  <a:gd name="T3" fmla="*/ 11 h 526"/>
                  <a:gd name="T4" fmla="*/ 254 w 262"/>
                  <a:gd name="T5" fmla="*/ 24 h 526"/>
                  <a:gd name="T6" fmla="*/ 247 w 262"/>
                  <a:gd name="T7" fmla="*/ 39 h 526"/>
                  <a:gd name="T8" fmla="*/ 231 w 262"/>
                  <a:gd name="T9" fmla="*/ 65 h 526"/>
                  <a:gd name="T10" fmla="*/ 212 w 262"/>
                  <a:gd name="T11" fmla="*/ 91 h 526"/>
                  <a:gd name="T12" fmla="*/ 193 w 262"/>
                  <a:gd name="T13" fmla="*/ 117 h 526"/>
                  <a:gd name="T14" fmla="*/ 151 w 262"/>
                  <a:gd name="T15" fmla="*/ 167 h 526"/>
                  <a:gd name="T16" fmla="*/ 130 w 262"/>
                  <a:gd name="T17" fmla="*/ 192 h 526"/>
                  <a:gd name="T18" fmla="*/ 113 w 262"/>
                  <a:gd name="T19" fmla="*/ 218 h 526"/>
                  <a:gd name="T20" fmla="*/ 113 w 262"/>
                  <a:gd name="T21" fmla="*/ 218 h 526"/>
                  <a:gd name="T22" fmla="*/ 98 w 262"/>
                  <a:gd name="T23" fmla="*/ 248 h 526"/>
                  <a:gd name="T24" fmla="*/ 83 w 262"/>
                  <a:gd name="T25" fmla="*/ 278 h 526"/>
                  <a:gd name="T26" fmla="*/ 71 w 262"/>
                  <a:gd name="T27" fmla="*/ 308 h 526"/>
                  <a:gd name="T28" fmla="*/ 60 w 262"/>
                  <a:gd name="T29" fmla="*/ 339 h 526"/>
                  <a:gd name="T30" fmla="*/ 38 w 262"/>
                  <a:gd name="T31" fmla="*/ 401 h 526"/>
                  <a:gd name="T32" fmla="*/ 18 w 262"/>
                  <a:gd name="T33" fmla="*/ 465 h 526"/>
                  <a:gd name="T34" fmla="*/ 18 w 262"/>
                  <a:gd name="T35" fmla="*/ 465 h 526"/>
                  <a:gd name="T36" fmla="*/ 15 w 262"/>
                  <a:gd name="T37" fmla="*/ 480 h 526"/>
                  <a:gd name="T38" fmla="*/ 13 w 262"/>
                  <a:gd name="T39" fmla="*/ 496 h 526"/>
                  <a:gd name="T40" fmla="*/ 8 w 262"/>
                  <a:gd name="T41" fmla="*/ 511 h 526"/>
                  <a:gd name="T42" fmla="*/ 4 w 262"/>
                  <a:gd name="T43" fmla="*/ 526 h 526"/>
                  <a:gd name="T44" fmla="*/ 0 w 262"/>
                  <a:gd name="T45" fmla="*/ 526 h 526"/>
                  <a:gd name="T46" fmla="*/ 0 w 262"/>
                  <a:gd name="T47" fmla="*/ 526 h 526"/>
                  <a:gd name="T48" fmla="*/ 3 w 262"/>
                  <a:gd name="T49" fmla="*/ 497 h 526"/>
                  <a:gd name="T50" fmla="*/ 8 w 262"/>
                  <a:gd name="T51" fmla="*/ 469 h 526"/>
                  <a:gd name="T52" fmla="*/ 15 w 262"/>
                  <a:gd name="T53" fmla="*/ 442 h 526"/>
                  <a:gd name="T54" fmla="*/ 23 w 262"/>
                  <a:gd name="T55" fmla="*/ 416 h 526"/>
                  <a:gd name="T56" fmla="*/ 42 w 262"/>
                  <a:gd name="T57" fmla="*/ 363 h 526"/>
                  <a:gd name="T58" fmla="*/ 61 w 262"/>
                  <a:gd name="T59" fmla="*/ 310 h 526"/>
                  <a:gd name="T60" fmla="*/ 61 w 262"/>
                  <a:gd name="T61" fmla="*/ 310 h 526"/>
                  <a:gd name="T62" fmla="*/ 67 w 262"/>
                  <a:gd name="T63" fmla="*/ 287 h 526"/>
                  <a:gd name="T64" fmla="*/ 76 w 262"/>
                  <a:gd name="T65" fmla="*/ 267 h 526"/>
                  <a:gd name="T66" fmla="*/ 86 w 262"/>
                  <a:gd name="T67" fmla="*/ 247 h 526"/>
                  <a:gd name="T68" fmla="*/ 98 w 262"/>
                  <a:gd name="T69" fmla="*/ 226 h 526"/>
                  <a:gd name="T70" fmla="*/ 110 w 262"/>
                  <a:gd name="T71" fmla="*/ 207 h 526"/>
                  <a:gd name="T72" fmla="*/ 124 w 262"/>
                  <a:gd name="T73" fmla="*/ 188 h 526"/>
                  <a:gd name="T74" fmla="*/ 153 w 262"/>
                  <a:gd name="T75" fmla="*/ 152 h 526"/>
                  <a:gd name="T76" fmla="*/ 183 w 262"/>
                  <a:gd name="T77" fmla="*/ 115 h 526"/>
                  <a:gd name="T78" fmla="*/ 212 w 262"/>
                  <a:gd name="T79" fmla="*/ 79 h 526"/>
                  <a:gd name="T80" fmla="*/ 225 w 262"/>
                  <a:gd name="T81" fmla="*/ 60 h 526"/>
                  <a:gd name="T82" fmla="*/ 237 w 262"/>
                  <a:gd name="T83" fmla="*/ 41 h 526"/>
                  <a:gd name="T84" fmla="*/ 248 w 262"/>
                  <a:gd name="T85" fmla="*/ 20 h 526"/>
                  <a:gd name="T86" fmla="*/ 258 w 262"/>
                  <a:gd name="T87" fmla="*/ 0 h 526"/>
                  <a:gd name="T88" fmla="*/ 258 w 262"/>
                  <a:gd name="T89" fmla="*/ 0 h 526"/>
                  <a:gd name="T90" fmla="*/ 259 w 262"/>
                  <a:gd name="T91" fmla="*/ 0 h 526"/>
                  <a:gd name="T92" fmla="*/ 260 w 262"/>
                  <a:gd name="T93" fmla="*/ 0 h 526"/>
                  <a:gd name="T94" fmla="*/ 262 w 262"/>
                  <a:gd name="T95" fmla="*/ 4 h 526"/>
                  <a:gd name="T96" fmla="*/ 259 w 262"/>
                  <a:gd name="T97" fmla="*/ 11 h 5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2" h="526">
                    <a:moveTo>
                      <a:pt x="259" y="11"/>
                    </a:moveTo>
                    <a:lnTo>
                      <a:pt x="259" y="11"/>
                    </a:lnTo>
                    <a:lnTo>
                      <a:pt x="254" y="24"/>
                    </a:lnTo>
                    <a:lnTo>
                      <a:pt x="247" y="39"/>
                    </a:lnTo>
                    <a:lnTo>
                      <a:pt x="231" y="65"/>
                    </a:lnTo>
                    <a:lnTo>
                      <a:pt x="212" y="91"/>
                    </a:lnTo>
                    <a:lnTo>
                      <a:pt x="193" y="117"/>
                    </a:lnTo>
                    <a:lnTo>
                      <a:pt x="151" y="167"/>
                    </a:lnTo>
                    <a:lnTo>
                      <a:pt x="130" y="192"/>
                    </a:lnTo>
                    <a:lnTo>
                      <a:pt x="113" y="218"/>
                    </a:lnTo>
                    <a:lnTo>
                      <a:pt x="98" y="248"/>
                    </a:lnTo>
                    <a:lnTo>
                      <a:pt x="83" y="278"/>
                    </a:lnTo>
                    <a:lnTo>
                      <a:pt x="71" y="308"/>
                    </a:lnTo>
                    <a:lnTo>
                      <a:pt x="60" y="339"/>
                    </a:lnTo>
                    <a:lnTo>
                      <a:pt x="38" y="401"/>
                    </a:lnTo>
                    <a:lnTo>
                      <a:pt x="18" y="465"/>
                    </a:lnTo>
                    <a:lnTo>
                      <a:pt x="15" y="480"/>
                    </a:lnTo>
                    <a:lnTo>
                      <a:pt x="13" y="496"/>
                    </a:lnTo>
                    <a:lnTo>
                      <a:pt x="8" y="511"/>
                    </a:lnTo>
                    <a:lnTo>
                      <a:pt x="4" y="526"/>
                    </a:lnTo>
                    <a:lnTo>
                      <a:pt x="0" y="526"/>
                    </a:lnTo>
                    <a:lnTo>
                      <a:pt x="3" y="497"/>
                    </a:lnTo>
                    <a:lnTo>
                      <a:pt x="8" y="469"/>
                    </a:lnTo>
                    <a:lnTo>
                      <a:pt x="15" y="442"/>
                    </a:lnTo>
                    <a:lnTo>
                      <a:pt x="23" y="416"/>
                    </a:lnTo>
                    <a:lnTo>
                      <a:pt x="42" y="363"/>
                    </a:lnTo>
                    <a:lnTo>
                      <a:pt x="61" y="310"/>
                    </a:lnTo>
                    <a:lnTo>
                      <a:pt x="67" y="287"/>
                    </a:lnTo>
                    <a:lnTo>
                      <a:pt x="76" y="267"/>
                    </a:lnTo>
                    <a:lnTo>
                      <a:pt x="86" y="247"/>
                    </a:lnTo>
                    <a:lnTo>
                      <a:pt x="98" y="226"/>
                    </a:lnTo>
                    <a:lnTo>
                      <a:pt x="110" y="207"/>
                    </a:lnTo>
                    <a:lnTo>
                      <a:pt x="124" y="188"/>
                    </a:lnTo>
                    <a:lnTo>
                      <a:pt x="153" y="152"/>
                    </a:lnTo>
                    <a:lnTo>
                      <a:pt x="183" y="115"/>
                    </a:lnTo>
                    <a:lnTo>
                      <a:pt x="212" y="79"/>
                    </a:lnTo>
                    <a:lnTo>
                      <a:pt x="225" y="60"/>
                    </a:lnTo>
                    <a:lnTo>
                      <a:pt x="237" y="41"/>
                    </a:lnTo>
                    <a:lnTo>
                      <a:pt x="248" y="20"/>
                    </a:lnTo>
                    <a:lnTo>
                      <a:pt x="258" y="0"/>
                    </a:lnTo>
                    <a:lnTo>
                      <a:pt x="259" y="0"/>
                    </a:lnTo>
                    <a:lnTo>
                      <a:pt x="260" y="0"/>
                    </a:lnTo>
                    <a:lnTo>
                      <a:pt x="262" y="4"/>
                    </a:lnTo>
                    <a:lnTo>
                      <a:pt x="259"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69" name="Freeform 161"/>
              <p:cNvSpPr>
                <a:spLocks/>
              </p:cNvSpPr>
              <p:nvPr/>
            </p:nvSpPr>
            <p:spPr bwMode="auto">
              <a:xfrm>
                <a:off x="4199" y="3164"/>
                <a:ext cx="282" cy="481"/>
              </a:xfrm>
              <a:custGeom>
                <a:avLst/>
                <a:gdLst>
                  <a:gd name="T0" fmla="*/ 282 w 282"/>
                  <a:gd name="T1" fmla="*/ 4 h 481"/>
                  <a:gd name="T2" fmla="*/ 282 w 282"/>
                  <a:gd name="T3" fmla="*/ 4 h 481"/>
                  <a:gd name="T4" fmla="*/ 278 w 282"/>
                  <a:gd name="T5" fmla="*/ 20 h 481"/>
                  <a:gd name="T6" fmla="*/ 272 w 282"/>
                  <a:gd name="T7" fmla="*/ 34 h 481"/>
                  <a:gd name="T8" fmla="*/ 265 w 282"/>
                  <a:gd name="T9" fmla="*/ 49 h 481"/>
                  <a:gd name="T10" fmla="*/ 257 w 282"/>
                  <a:gd name="T11" fmla="*/ 62 h 481"/>
                  <a:gd name="T12" fmla="*/ 248 w 282"/>
                  <a:gd name="T13" fmla="*/ 74 h 481"/>
                  <a:gd name="T14" fmla="*/ 238 w 282"/>
                  <a:gd name="T15" fmla="*/ 88 h 481"/>
                  <a:gd name="T16" fmla="*/ 217 w 282"/>
                  <a:gd name="T17" fmla="*/ 112 h 481"/>
                  <a:gd name="T18" fmla="*/ 194 w 282"/>
                  <a:gd name="T19" fmla="*/ 137 h 481"/>
                  <a:gd name="T20" fmla="*/ 169 w 282"/>
                  <a:gd name="T21" fmla="*/ 160 h 481"/>
                  <a:gd name="T22" fmla="*/ 146 w 282"/>
                  <a:gd name="T23" fmla="*/ 183 h 481"/>
                  <a:gd name="T24" fmla="*/ 123 w 282"/>
                  <a:gd name="T25" fmla="*/ 207 h 481"/>
                  <a:gd name="T26" fmla="*/ 123 w 282"/>
                  <a:gd name="T27" fmla="*/ 207 h 481"/>
                  <a:gd name="T28" fmla="*/ 101 w 282"/>
                  <a:gd name="T29" fmla="*/ 238 h 481"/>
                  <a:gd name="T30" fmla="*/ 81 w 282"/>
                  <a:gd name="T31" fmla="*/ 271 h 481"/>
                  <a:gd name="T32" fmla="*/ 62 w 282"/>
                  <a:gd name="T33" fmla="*/ 302 h 481"/>
                  <a:gd name="T34" fmla="*/ 45 w 282"/>
                  <a:gd name="T35" fmla="*/ 336 h 481"/>
                  <a:gd name="T36" fmla="*/ 30 w 282"/>
                  <a:gd name="T37" fmla="*/ 370 h 481"/>
                  <a:gd name="T38" fmla="*/ 24 w 282"/>
                  <a:gd name="T39" fmla="*/ 387 h 481"/>
                  <a:gd name="T40" fmla="*/ 19 w 282"/>
                  <a:gd name="T41" fmla="*/ 405 h 481"/>
                  <a:gd name="T42" fmla="*/ 13 w 282"/>
                  <a:gd name="T43" fmla="*/ 424 h 481"/>
                  <a:gd name="T44" fmla="*/ 9 w 282"/>
                  <a:gd name="T45" fmla="*/ 441 h 481"/>
                  <a:gd name="T46" fmla="*/ 7 w 282"/>
                  <a:gd name="T47" fmla="*/ 460 h 481"/>
                  <a:gd name="T48" fmla="*/ 5 w 282"/>
                  <a:gd name="T49" fmla="*/ 481 h 481"/>
                  <a:gd name="T50" fmla="*/ 0 w 282"/>
                  <a:gd name="T51" fmla="*/ 481 h 481"/>
                  <a:gd name="T52" fmla="*/ 0 w 282"/>
                  <a:gd name="T53" fmla="*/ 481 h 481"/>
                  <a:gd name="T54" fmla="*/ 1 w 282"/>
                  <a:gd name="T55" fmla="*/ 460 h 481"/>
                  <a:gd name="T56" fmla="*/ 4 w 282"/>
                  <a:gd name="T57" fmla="*/ 440 h 481"/>
                  <a:gd name="T58" fmla="*/ 8 w 282"/>
                  <a:gd name="T59" fmla="*/ 421 h 481"/>
                  <a:gd name="T60" fmla="*/ 12 w 282"/>
                  <a:gd name="T61" fmla="*/ 402 h 481"/>
                  <a:gd name="T62" fmla="*/ 17 w 282"/>
                  <a:gd name="T63" fmla="*/ 383 h 481"/>
                  <a:gd name="T64" fmla="*/ 24 w 282"/>
                  <a:gd name="T65" fmla="*/ 366 h 481"/>
                  <a:gd name="T66" fmla="*/ 31 w 282"/>
                  <a:gd name="T67" fmla="*/ 347 h 481"/>
                  <a:gd name="T68" fmla="*/ 39 w 282"/>
                  <a:gd name="T69" fmla="*/ 329 h 481"/>
                  <a:gd name="T70" fmla="*/ 57 w 282"/>
                  <a:gd name="T71" fmla="*/ 295 h 481"/>
                  <a:gd name="T72" fmla="*/ 77 w 282"/>
                  <a:gd name="T73" fmla="*/ 261 h 481"/>
                  <a:gd name="T74" fmla="*/ 99 w 282"/>
                  <a:gd name="T75" fmla="*/ 227 h 481"/>
                  <a:gd name="T76" fmla="*/ 122 w 282"/>
                  <a:gd name="T77" fmla="*/ 196 h 481"/>
                  <a:gd name="T78" fmla="*/ 122 w 282"/>
                  <a:gd name="T79" fmla="*/ 196 h 481"/>
                  <a:gd name="T80" fmla="*/ 143 w 282"/>
                  <a:gd name="T81" fmla="*/ 173 h 481"/>
                  <a:gd name="T82" fmla="*/ 166 w 282"/>
                  <a:gd name="T83" fmla="*/ 150 h 481"/>
                  <a:gd name="T84" fmla="*/ 189 w 282"/>
                  <a:gd name="T85" fmla="*/ 127 h 481"/>
                  <a:gd name="T86" fmla="*/ 213 w 282"/>
                  <a:gd name="T87" fmla="*/ 104 h 481"/>
                  <a:gd name="T88" fmla="*/ 233 w 282"/>
                  <a:gd name="T89" fmla="*/ 80 h 481"/>
                  <a:gd name="T90" fmla="*/ 242 w 282"/>
                  <a:gd name="T91" fmla="*/ 68 h 481"/>
                  <a:gd name="T92" fmla="*/ 250 w 282"/>
                  <a:gd name="T93" fmla="*/ 55 h 481"/>
                  <a:gd name="T94" fmla="*/ 259 w 282"/>
                  <a:gd name="T95" fmla="*/ 42 h 481"/>
                  <a:gd name="T96" fmla="*/ 265 w 282"/>
                  <a:gd name="T97" fmla="*/ 28 h 481"/>
                  <a:gd name="T98" fmla="*/ 271 w 282"/>
                  <a:gd name="T99" fmla="*/ 15 h 481"/>
                  <a:gd name="T100" fmla="*/ 275 w 282"/>
                  <a:gd name="T101" fmla="*/ 1 h 481"/>
                  <a:gd name="T102" fmla="*/ 275 w 282"/>
                  <a:gd name="T103" fmla="*/ 1 h 481"/>
                  <a:gd name="T104" fmla="*/ 278 w 282"/>
                  <a:gd name="T105" fmla="*/ 0 h 481"/>
                  <a:gd name="T106" fmla="*/ 280 w 282"/>
                  <a:gd name="T107" fmla="*/ 1 h 481"/>
                  <a:gd name="T108" fmla="*/ 282 w 282"/>
                  <a:gd name="T109" fmla="*/ 4 h 4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2" h="481">
                    <a:moveTo>
                      <a:pt x="282" y="4"/>
                    </a:moveTo>
                    <a:lnTo>
                      <a:pt x="282" y="4"/>
                    </a:lnTo>
                    <a:lnTo>
                      <a:pt x="278" y="20"/>
                    </a:lnTo>
                    <a:lnTo>
                      <a:pt x="272" y="34"/>
                    </a:lnTo>
                    <a:lnTo>
                      <a:pt x="265" y="49"/>
                    </a:lnTo>
                    <a:lnTo>
                      <a:pt x="257" y="62"/>
                    </a:lnTo>
                    <a:lnTo>
                      <a:pt x="248" y="74"/>
                    </a:lnTo>
                    <a:lnTo>
                      <a:pt x="238" y="88"/>
                    </a:lnTo>
                    <a:lnTo>
                      <a:pt x="217" y="112"/>
                    </a:lnTo>
                    <a:lnTo>
                      <a:pt x="194" y="137"/>
                    </a:lnTo>
                    <a:lnTo>
                      <a:pt x="169" y="160"/>
                    </a:lnTo>
                    <a:lnTo>
                      <a:pt x="146" y="183"/>
                    </a:lnTo>
                    <a:lnTo>
                      <a:pt x="123" y="207"/>
                    </a:lnTo>
                    <a:lnTo>
                      <a:pt x="101" y="238"/>
                    </a:lnTo>
                    <a:lnTo>
                      <a:pt x="81" y="271"/>
                    </a:lnTo>
                    <a:lnTo>
                      <a:pt x="62" y="302"/>
                    </a:lnTo>
                    <a:lnTo>
                      <a:pt x="45" y="336"/>
                    </a:lnTo>
                    <a:lnTo>
                      <a:pt x="30" y="370"/>
                    </a:lnTo>
                    <a:lnTo>
                      <a:pt x="24" y="387"/>
                    </a:lnTo>
                    <a:lnTo>
                      <a:pt x="19" y="405"/>
                    </a:lnTo>
                    <a:lnTo>
                      <a:pt x="13" y="424"/>
                    </a:lnTo>
                    <a:lnTo>
                      <a:pt x="9" y="441"/>
                    </a:lnTo>
                    <a:lnTo>
                      <a:pt x="7" y="460"/>
                    </a:lnTo>
                    <a:lnTo>
                      <a:pt x="5" y="481"/>
                    </a:lnTo>
                    <a:lnTo>
                      <a:pt x="0" y="481"/>
                    </a:lnTo>
                    <a:lnTo>
                      <a:pt x="1" y="460"/>
                    </a:lnTo>
                    <a:lnTo>
                      <a:pt x="4" y="440"/>
                    </a:lnTo>
                    <a:lnTo>
                      <a:pt x="8" y="421"/>
                    </a:lnTo>
                    <a:lnTo>
                      <a:pt x="12" y="402"/>
                    </a:lnTo>
                    <a:lnTo>
                      <a:pt x="17" y="383"/>
                    </a:lnTo>
                    <a:lnTo>
                      <a:pt x="24" y="366"/>
                    </a:lnTo>
                    <a:lnTo>
                      <a:pt x="31" y="347"/>
                    </a:lnTo>
                    <a:lnTo>
                      <a:pt x="39" y="329"/>
                    </a:lnTo>
                    <a:lnTo>
                      <a:pt x="57" y="295"/>
                    </a:lnTo>
                    <a:lnTo>
                      <a:pt x="77" y="261"/>
                    </a:lnTo>
                    <a:lnTo>
                      <a:pt x="99" y="227"/>
                    </a:lnTo>
                    <a:lnTo>
                      <a:pt x="122" y="196"/>
                    </a:lnTo>
                    <a:lnTo>
                      <a:pt x="143" y="173"/>
                    </a:lnTo>
                    <a:lnTo>
                      <a:pt x="166" y="150"/>
                    </a:lnTo>
                    <a:lnTo>
                      <a:pt x="189" y="127"/>
                    </a:lnTo>
                    <a:lnTo>
                      <a:pt x="213" y="104"/>
                    </a:lnTo>
                    <a:lnTo>
                      <a:pt x="233" y="80"/>
                    </a:lnTo>
                    <a:lnTo>
                      <a:pt x="242" y="68"/>
                    </a:lnTo>
                    <a:lnTo>
                      <a:pt x="250" y="55"/>
                    </a:lnTo>
                    <a:lnTo>
                      <a:pt x="259" y="42"/>
                    </a:lnTo>
                    <a:lnTo>
                      <a:pt x="265" y="28"/>
                    </a:lnTo>
                    <a:lnTo>
                      <a:pt x="271" y="15"/>
                    </a:lnTo>
                    <a:lnTo>
                      <a:pt x="275" y="1"/>
                    </a:lnTo>
                    <a:lnTo>
                      <a:pt x="278" y="0"/>
                    </a:lnTo>
                    <a:lnTo>
                      <a:pt x="280" y="1"/>
                    </a:lnTo>
                    <a:lnTo>
                      <a:pt x="28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70" name="Freeform 162"/>
              <p:cNvSpPr>
                <a:spLocks/>
              </p:cNvSpPr>
              <p:nvPr/>
            </p:nvSpPr>
            <p:spPr bwMode="auto">
              <a:xfrm>
                <a:off x="4199" y="3164"/>
                <a:ext cx="282" cy="481"/>
              </a:xfrm>
              <a:custGeom>
                <a:avLst/>
                <a:gdLst>
                  <a:gd name="T0" fmla="*/ 282 w 282"/>
                  <a:gd name="T1" fmla="*/ 4 h 481"/>
                  <a:gd name="T2" fmla="*/ 282 w 282"/>
                  <a:gd name="T3" fmla="*/ 4 h 481"/>
                  <a:gd name="T4" fmla="*/ 278 w 282"/>
                  <a:gd name="T5" fmla="*/ 20 h 481"/>
                  <a:gd name="T6" fmla="*/ 272 w 282"/>
                  <a:gd name="T7" fmla="*/ 34 h 481"/>
                  <a:gd name="T8" fmla="*/ 265 w 282"/>
                  <a:gd name="T9" fmla="*/ 49 h 481"/>
                  <a:gd name="T10" fmla="*/ 257 w 282"/>
                  <a:gd name="T11" fmla="*/ 62 h 481"/>
                  <a:gd name="T12" fmla="*/ 248 w 282"/>
                  <a:gd name="T13" fmla="*/ 74 h 481"/>
                  <a:gd name="T14" fmla="*/ 238 w 282"/>
                  <a:gd name="T15" fmla="*/ 88 h 481"/>
                  <a:gd name="T16" fmla="*/ 217 w 282"/>
                  <a:gd name="T17" fmla="*/ 112 h 481"/>
                  <a:gd name="T18" fmla="*/ 194 w 282"/>
                  <a:gd name="T19" fmla="*/ 137 h 481"/>
                  <a:gd name="T20" fmla="*/ 169 w 282"/>
                  <a:gd name="T21" fmla="*/ 160 h 481"/>
                  <a:gd name="T22" fmla="*/ 146 w 282"/>
                  <a:gd name="T23" fmla="*/ 183 h 481"/>
                  <a:gd name="T24" fmla="*/ 123 w 282"/>
                  <a:gd name="T25" fmla="*/ 207 h 481"/>
                  <a:gd name="T26" fmla="*/ 123 w 282"/>
                  <a:gd name="T27" fmla="*/ 207 h 481"/>
                  <a:gd name="T28" fmla="*/ 101 w 282"/>
                  <a:gd name="T29" fmla="*/ 238 h 481"/>
                  <a:gd name="T30" fmla="*/ 81 w 282"/>
                  <a:gd name="T31" fmla="*/ 271 h 481"/>
                  <a:gd name="T32" fmla="*/ 62 w 282"/>
                  <a:gd name="T33" fmla="*/ 302 h 481"/>
                  <a:gd name="T34" fmla="*/ 45 w 282"/>
                  <a:gd name="T35" fmla="*/ 336 h 481"/>
                  <a:gd name="T36" fmla="*/ 30 w 282"/>
                  <a:gd name="T37" fmla="*/ 370 h 481"/>
                  <a:gd name="T38" fmla="*/ 24 w 282"/>
                  <a:gd name="T39" fmla="*/ 387 h 481"/>
                  <a:gd name="T40" fmla="*/ 19 w 282"/>
                  <a:gd name="T41" fmla="*/ 405 h 481"/>
                  <a:gd name="T42" fmla="*/ 13 w 282"/>
                  <a:gd name="T43" fmla="*/ 424 h 481"/>
                  <a:gd name="T44" fmla="*/ 9 w 282"/>
                  <a:gd name="T45" fmla="*/ 441 h 481"/>
                  <a:gd name="T46" fmla="*/ 7 w 282"/>
                  <a:gd name="T47" fmla="*/ 460 h 481"/>
                  <a:gd name="T48" fmla="*/ 5 w 282"/>
                  <a:gd name="T49" fmla="*/ 481 h 481"/>
                  <a:gd name="T50" fmla="*/ 0 w 282"/>
                  <a:gd name="T51" fmla="*/ 481 h 481"/>
                  <a:gd name="T52" fmla="*/ 0 w 282"/>
                  <a:gd name="T53" fmla="*/ 481 h 481"/>
                  <a:gd name="T54" fmla="*/ 1 w 282"/>
                  <a:gd name="T55" fmla="*/ 460 h 481"/>
                  <a:gd name="T56" fmla="*/ 4 w 282"/>
                  <a:gd name="T57" fmla="*/ 440 h 481"/>
                  <a:gd name="T58" fmla="*/ 8 w 282"/>
                  <a:gd name="T59" fmla="*/ 421 h 481"/>
                  <a:gd name="T60" fmla="*/ 12 w 282"/>
                  <a:gd name="T61" fmla="*/ 402 h 481"/>
                  <a:gd name="T62" fmla="*/ 17 w 282"/>
                  <a:gd name="T63" fmla="*/ 383 h 481"/>
                  <a:gd name="T64" fmla="*/ 24 w 282"/>
                  <a:gd name="T65" fmla="*/ 366 h 481"/>
                  <a:gd name="T66" fmla="*/ 31 w 282"/>
                  <a:gd name="T67" fmla="*/ 347 h 481"/>
                  <a:gd name="T68" fmla="*/ 39 w 282"/>
                  <a:gd name="T69" fmla="*/ 329 h 481"/>
                  <a:gd name="T70" fmla="*/ 57 w 282"/>
                  <a:gd name="T71" fmla="*/ 295 h 481"/>
                  <a:gd name="T72" fmla="*/ 77 w 282"/>
                  <a:gd name="T73" fmla="*/ 261 h 481"/>
                  <a:gd name="T74" fmla="*/ 99 w 282"/>
                  <a:gd name="T75" fmla="*/ 227 h 481"/>
                  <a:gd name="T76" fmla="*/ 122 w 282"/>
                  <a:gd name="T77" fmla="*/ 196 h 481"/>
                  <a:gd name="T78" fmla="*/ 122 w 282"/>
                  <a:gd name="T79" fmla="*/ 196 h 481"/>
                  <a:gd name="T80" fmla="*/ 143 w 282"/>
                  <a:gd name="T81" fmla="*/ 173 h 481"/>
                  <a:gd name="T82" fmla="*/ 166 w 282"/>
                  <a:gd name="T83" fmla="*/ 150 h 481"/>
                  <a:gd name="T84" fmla="*/ 189 w 282"/>
                  <a:gd name="T85" fmla="*/ 127 h 481"/>
                  <a:gd name="T86" fmla="*/ 213 w 282"/>
                  <a:gd name="T87" fmla="*/ 104 h 481"/>
                  <a:gd name="T88" fmla="*/ 233 w 282"/>
                  <a:gd name="T89" fmla="*/ 80 h 481"/>
                  <a:gd name="T90" fmla="*/ 242 w 282"/>
                  <a:gd name="T91" fmla="*/ 68 h 481"/>
                  <a:gd name="T92" fmla="*/ 250 w 282"/>
                  <a:gd name="T93" fmla="*/ 55 h 481"/>
                  <a:gd name="T94" fmla="*/ 259 w 282"/>
                  <a:gd name="T95" fmla="*/ 42 h 481"/>
                  <a:gd name="T96" fmla="*/ 265 w 282"/>
                  <a:gd name="T97" fmla="*/ 28 h 481"/>
                  <a:gd name="T98" fmla="*/ 271 w 282"/>
                  <a:gd name="T99" fmla="*/ 15 h 481"/>
                  <a:gd name="T100" fmla="*/ 275 w 282"/>
                  <a:gd name="T101" fmla="*/ 1 h 481"/>
                  <a:gd name="T102" fmla="*/ 275 w 282"/>
                  <a:gd name="T103" fmla="*/ 1 h 481"/>
                  <a:gd name="T104" fmla="*/ 278 w 282"/>
                  <a:gd name="T105" fmla="*/ 0 h 481"/>
                  <a:gd name="T106" fmla="*/ 280 w 282"/>
                  <a:gd name="T107" fmla="*/ 1 h 481"/>
                  <a:gd name="T108" fmla="*/ 282 w 282"/>
                  <a:gd name="T109" fmla="*/ 4 h 4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2" h="481">
                    <a:moveTo>
                      <a:pt x="282" y="4"/>
                    </a:moveTo>
                    <a:lnTo>
                      <a:pt x="282" y="4"/>
                    </a:lnTo>
                    <a:lnTo>
                      <a:pt x="278" y="20"/>
                    </a:lnTo>
                    <a:lnTo>
                      <a:pt x="272" y="34"/>
                    </a:lnTo>
                    <a:lnTo>
                      <a:pt x="265" y="49"/>
                    </a:lnTo>
                    <a:lnTo>
                      <a:pt x="257" y="62"/>
                    </a:lnTo>
                    <a:lnTo>
                      <a:pt x="248" y="74"/>
                    </a:lnTo>
                    <a:lnTo>
                      <a:pt x="238" y="88"/>
                    </a:lnTo>
                    <a:lnTo>
                      <a:pt x="217" y="112"/>
                    </a:lnTo>
                    <a:lnTo>
                      <a:pt x="194" y="137"/>
                    </a:lnTo>
                    <a:lnTo>
                      <a:pt x="169" y="160"/>
                    </a:lnTo>
                    <a:lnTo>
                      <a:pt x="146" y="183"/>
                    </a:lnTo>
                    <a:lnTo>
                      <a:pt x="123" y="207"/>
                    </a:lnTo>
                    <a:lnTo>
                      <a:pt x="101" y="238"/>
                    </a:lnTo>
                    <a:lnTo>
                      <a:pt x="81" y="271"/>
                    </a:lnTo>
                    <a:lnTo>
                      <a:pt x="62" y="302"/>
                    </a:lnTo>
                    <a:lnTo>
                      <a:pt x="45" y="336"/>
                    </a:lnTo>
                    <a:lnTo>
                      <a:pt x="30" y="370"/>
                    </a:lnTo>
                    <a:lnTo>
                      <a:pt x="24" y="387"/>
                    </a:lnTo>
                    <a:lnTo>
                      <a:pt x="19" y="405"/>
                    </a:lnTo>
                    <a:lnTo>
                      <a:pt x="13" y="424"/>
                    </a:lnTo>
                    <a:lnTo>
                      <a:pt x="9" y="441"/>
                    </a:lnTo>
                    <a:lnTo>
                      <a:pt x="7" y="460"/>
                    </a:lnTo>
                    <a:lnTo>
                      <a:pt x="5" y="481"/>
                    </a:lnTo>
                    <a:lnTo>
                      <a:pt x="0" y="481"/>
                    </a:lnTo>
                    <a:lnTo>
                      <a:pt x="1" y="460"/>
                    </a:lnTo>
                    <a:lnTo>
                      <a:pt x="4" y="440"/>
                    </a:lnTo>
                    <a:lnTo>
                      <a:pt x="8" y="421"/>
                    </a:lnTo>
                    <a:lnTo>
                      <a:pt x="12" y="402"/>
                    </a:lnTo>
                    <a:lnTo>
                      <a:pt x="17" y="383"/>
                    </a:lnTo>
                    <a:lnTo>
                      <a:pt x="24" y="366"/>
                    </a:lnTo>
                    <a:lnTo>
                      <a:pt x="31" y="347"/>
                    </a:lnTo>
                    <a:lnTo>
                      <a:pt x="39" y="329"/>
                    </a:lnTo>
                    <a:lnTo>
                      <a:pt x="57" y="295"/>
                    </a:lnTo>
                    <a:lnTo>
                      <a:pt x="77" y="261"/>
                    </a:lnTo>
                    <a:lnTo>
                      <a:pt x="99" y="227"/>
                    </a:lnTo>
                    <a:lnTo>
                      <a:pt x="122" y="196"/>
                    </a:lnTo>
                    <a:lnTo>
                      <a:pt x="143" y="173"/>
                    </a:lnTo>
                    <a:lnTo>
                      <a:pt x="166" y="150"/>
                    </a:lnTo>
                    <a:lnTo>
                      <a:pt x="189" y="127"/>
                    </a:lnTo>
                    <a:lnTo>
                      <a:pt x="213" y="104"/>
                    </a:lnTo>
                    <a:lnTo>
                      <a:pt x="233" y="80"/>
                    </a:lnTo>
                    <a:lnTo>
                      <a:pt x="242" y="68"/>
                    </a:lnTo>
                    <a:lnTo>
                      <a:pt x="250" y="55"/>
                    </a:lnTo>
                    <a:lnTo>
                      <a:pt x="259" y="42"/>
                    </a:lnTo>
                    <a:lnTo>
                      <a:pt x="265" y="28"/>
                    </a:lnTo>
                    <a:lnTo>
                      <a:pt x="271" y="15"/>
                    </a:lnTo>
                    <a:lnTo>
                      <a:pt x="275" y="1"/>
                    </a:lnTo>
                    <a:lnTo>
                      <a:pt x="278" y="0"/>
                    </a:lnTo>
                    <a:lnTo>
                      <a:pt x="280" y="1"/>
                    </a:lnTo>
                    <a:lnTo>
                      <a:pt x="28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71" name="Freeform 163"/>
              <p:cNvSpPr>
                <a:spLocks/>
              </p:cNvSpPr>
              <p:nvPr/>
            </p:nvSpPr>
            <p:spPr bwMode="auto">
              <a:xfrm>
                <a:off x="3996" y="3168"/>
                <a:ext cx="35" cy="165"/>
              </a:xfrm>
              <a:custGeom>
                <a:avLst/>
                <a:gdLst>
                  <a:gd name="T0" fmla="*/ 32 w 35"/>
                  <a:gd name="T1" fmla="*/ 9 h 165"/>
                  <a:gd name="T2" fmla="*/ 32 w 35"/>
                  <a:gd name="T3" fmla="*/ 9 h 165"/>
                  <a:gd name="T4" fmla="*/ 27 w 35"/>
                  <a:gd name="T5" fmla="*/ 26 h 165"/>
                  <a:gd name="T6" fmla="*/ 21 w 35"/>
                  <a:gd name="T7" fmla="*/ 43 h 165"/>
                  <a:gd name="T8" fmla="*/ 15 w 35"/>
                  <a:gd name="T9" fmla="*/ 61 h 165"/>
                  <a:gd name="T10" fmla="*/ 10 w 35"/>
                  <a:gd name="T11" fmla="*/ 78 h 165"/>
                  <a:gd name="T12" fmla="*/ 6 w 35"/>
                  <a:gd name="T13" fmla="*/ 96 h 165"/>
                  <a:gd name="T14" fmla="*/ 6 w 35"/>
                  <a:gd name="T15" fmla="*/ 105 h 165"/>
                  <a:gd name="T16" fmla="*/ 8 w 35"/>
                  <a:gd name="T17" fmla="*/ 114 h 165"/>
                  <a:gd name="T18" fmla="*/ 9 w 35"/>
                  <a:gd name="T19" fmla="*/ 122 h 165"/>
                  <a:gd name="T20" fmla="*/ 12 w 35"/>
                  <a:gd name="T21" fmla="*/ 131 h 165"/>
                  <a:gd name="T22" fmla="*/ 16 w 35"/>
                  <a:gd name="T23" fmla="*/ 139 h 165"/>
                  <a:gd name="T24" fmla="*/ 23 w 35"/>
                  <a:gd name="T25" fmla="*/ 147 h 165"/>
                  <a:gd name="T26" fmla="*/ 23 w 35"/>
                  <a:gd name="T27" fmla="*/ 147 h 165"/>
                  <a:gd name="T28" fmla="*/ 27 w 35"/>
                  <a:gd name="T29" fmla="*/ 152 h 165"/>
                  <a:gd name="T30" fmla="*/ 31 w 35"/>
                  <a:gd name="T31" fmla="*/ 156 h 165"/>
                  <a:gd name="T32" fmla="*/ 34 w 35"/>
                  <a:gd name="T33" fmla="*/ 158 h 165"/>
                  <a:gd name="T34" fmla="*/ 35 w 35"/>
                  <a:gd name="T35" fmla="*/ 160 h 165"/>
                  <a:gd name="T36" fmla="*/ 34 w 35"/>
                  <a:gd name="T37" fmla="*/ 162 h 165"/>
                  <a:gd name="T38" fmla="*/ 32 w 35"/>
                  <a:gd name="T39" fmla="*/ 165 h 165"/>
                  <a:gd name="T40" fmla="*/ 32 w 35"/>
                  <a:gd name="T41" fmla="*/ 165 h 165"/>
                  <a:gd name="T42" fmla="*/ 25 w 35"/>
                  <a:gd name="T43" fmla="*/ 162 h 165"/>
                  <a:gd name="T44" fmla="*/ 20 w 35"/>
                  <a:gd name="T45" fmla="*/ 158 h 165"/>
                  <a:gd name="T46" fmla="*/ 16 w 35"/>
                  <a:gd name="T47" fmla="*/ 153 h 165"/>
                  <a:gd name="T48" fmla="*/ 12 w 35"/>
                  <a:gd name="T49" fmla="*/ 147 h 165"/>
                  <a:gd name="T50" fmla="*/ 6 w 35"/>
                  <a:gd name="T51" fmla="*/ 134 h 165"/>
                  <a:gd name="T52" fmla="*/ 0 w 35"/>
                  <a:gd name="T53" fmla="*/ 122 h 165"/>
                  <a:gd name="T54" fmla="*/ 0 w 35"/>
                  <a:gd name="T55" fmla="*/ 122 h 165"/>
                  <a:gd name="T56" fmla="*/ 0 w 35"/>
                  <a:gd name="T57" fmla="*/ 105 h 165"/>
                  <a:gd name="T58" fmla="*/ 1 w 35"/>
                  <a:gd name="T59" fmla="*/ 89 h 165"/>
                  <a:gd name="T60" fmla="*/ 4 w 35"/>
                  <a:gd name="T61" fmla="*/ 73 h 165"/>
                  <a:gd name="T62" fmla="*/ 6 w 35"/>
                  <a:gd name="T63" fmla="*/ 58 h 165"/>
                  <a:gd name="T64" fmla="*/ 12 w 35"/>
                  <a:gd name="T65" fmla="*/ 43 h 165"/>
                  <a:gd name="T66" fmla="*/ 17 w 35"/>
                  <a:gd name="T67" fmla="*/ 28 h 165"/>
                  <a:gd name="T68" fmla="*/ 28 w 35"/>
                  <a:gd name="T69" fmla="*/ 0 h 165"/>
                  <a:gd name="T70" fmla="*/ 28 w 35"/>
                  <a:gd name="T71" fmla="*/ 0 h 165"/>
                  <a:gd name="T72" fmla="*/ 32 w 35"/>
                  <a:gd name="T73" fmla="*/ 1 h 165"/>
                  <a:gd name="T74" fmla="*/ 34 w 35"/>
                  <a:gd name="T75" fmla="*/ 3 h 165"/>
                  <a:gd name="T76" fmla="*/ 34 w 35"/>
                  <a:gd name="T77" fmla="*/ 7 h 165"/>
                  <a:gd name="T78" fmla="*/ 32 w 35"/>
                  <a:gd name="T79" fmla="*/ 9 h 1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 h="165">
                    <a:moveTo>
                      <a:pt x="32" y="9"/>
                    </a:moveTo>
                    <a:lnTo>
                      <a:pt x="32" y="9"/>
                    </a:lnTo>
                    <a:lnTo>
                      <a:pt x="27" y="26"/>
                    </a:lnTo>
                    <a:lnTo>
                      <a:pt x="21" y="43"/>
                    </a:lnTo>
                    <a:lnTo>
                      <a:pt x="15" y="61"/>
                    </a:lnTo>
                    <a:lnTo>
                      <a:pt x="10" y="78"/>
                    </a:lnTo>
                    <a:lnTo>
                      <a:pt x="6" y="96"/>
                    </a:lnTo>
                    <a:lnTo>
                      <a:pt x="6" y="105"/>
                    </a:lnTo>
                    <a:lnTo>
                      <a:pt x="8" y="114"/>
                    </a:lnTo>
                    <a:lnTo>
                      <a:pt x="9" y="122"/>
                    </a:lnTo>
                    <a:lnTo>
                      <a:pt x="12" y="131"/>
                    </a:lnTo>
                    <a:lnTo>
                      <a:pt x="16" y="139"/>
                    </a:lnTo>
                    <a:lnTo>
                      <a:pt x="23" y="147"/>
                    </a:lnTo>
                    <a:lnTo>
                      <a:pt x="27" y="152"/>
                    </a:lnTo>
                    <a:lnTo>
                      <a:pt x="31" y="156"/>
                    </a:lnTo>
                    <a:lnTo>
                      <a:pt x="34" y="158"/>
                    </a:lnTo>
                    <a:lnTo>
                      <a:pt x="35" y="160"/>
                    </a:lnTo>
                    <a:lnTo>
                      <a:pt x="34" y="162"/>
                    </a:lnTo>
                    <a:lnTo>
                      <a:pt x="32" y="165"/>
                    </a:lnTo>
                    <a:lnTo>
                      <a:pt x="25" y="162"/>
                    </a:lnTo>
                    <a:lnTo>
                      <a:pt x="20" y="158"/>
                    </a:lnTo>
                    <a:lnTo>
                      <a:pt x="16" y="153"/>
                    </a:lnTo>
                    <a:lnTo>
                      <a:pt x="12" y="147"/>
                    </a:lnTo>
                    <a:lnTo>
                      <a:pt x="6" y="134"/>
                    </a:lnTo>
                    <a:lnTo>
                      <a:pt x="0" y="122"/>
                    </a:lnTo>
                    <a:lnTo>
                      <a:pt x="0" y="105"/>
                    </a:lnTo>
                    <a:lnTo>
                      <a:pt x="1" y="89"/>
                    </a:lnTo>
                    <a:lnTo>
                      <a:pt x="4" y="73"/>
                    </a:lnTo>
                    <a:lnTo>
                      <a:pt x="6" y="58"/>
                    </a:lnTo>
                    <a:lnTo>
                      <a:pt x="12" y="43"/>
                    </a:lnTo>
                    <a:lnTo>
                      <a:pt x="17" y="28"/>
                    </a:lnTo>
                    <a:lnTo>
                      <a:pt x="28" y="0"/>
                    </a:lnTo>
                    <a:lnTo>
                      <a:pt x="32" y="1"/>
                    </a:lnTo>
                    <a:lnTo>
                      <a:pt x="34" y="3"/>
                    </a:lnTo>
                    <a:lnTo>
                      <a:pt x="34" y="7"/>
                    </a:lnTo>
                    <a:lnTo>
                      <a:pt x="3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72" name="Freeform 164"/>
              <p:cNvSpPr>
                <a:spLocks/>
              </p:cNvSpPr>
              <p:nvPr/>
            </p:nvSpPr>
            <p:spPr bwMode="auto">
              <a:xfrm>
                <a:off x="3996" y="3168"/>
                <a:ext cx="35" cy="165"/>
              </a:xfrm>
              <a:custGeom>
                <a:avLst/>
                <a:gdLst>
                  <a:gd name="T0" fmla="*/ 32 w 35"/>
                  <a:gd name="T1" fmla="*/ 9 h 165"/>
                  <a:gd name="T2" fmla="*/ 32 w 35"/>
                  <a:gd name="T3" fmla="*/ 9 h 165"/>
                  <a:gd name="T4" fmla="*/ 27 w 35"/>
                  <a:gd name="T5" fmla="*/ 26 h 165"/>
                  <a:gd name="T6" fmla="*/ 21 w 35"/>
                  <a:gd name="T7" fmla="*/ 43 h 165"/>
                  <a:gd name="T8" fmla="*/ 15 w 35"/>
                  <a:gd name="T9" fmla="*/ 61 h 165"/>
                  <a:gd name="T10" fmla="*/ 10 w 35"/>
                  <a:gd name="T11" fmla="*/ 78 h 165"/>
                  <a:gd name="T12" fmla="*/ 6 w 35"/>
                  <a:gd name="T13" fmla="*/ 96 h 165"/>
                  <a:gd name="T14" fmla="*/ 6 w 35"/>
                  <a:gd name="T15" fmla="*/ 105 h 165"/>
                  <a:gd name="T16" fmla="*/ 8 w 35"/>
                  <a:gd name="T17" fmla="*/ 114 h 165"/>
                  <a:gd name="T18" fmla="*/ 9 w 35"/>
                  <a:gd name="T19" fmla="*/ 122 h 165"/>
                  <a:gd name="T20" fmla="*/ 12 w 35"/>
                  <a:gd name="T21" fmla="*/ 131 h 165"/>
                  <a:gd name="T22" fmla="*/ 16 w 35"/>
                  <a:gd name="T23" fmla="*/ 139 h 165"/>
                  <a:gd name="T24" fmla="*/ 23 w 35"/>
                  <a:gd name="T25" fmla="*/ 147 h 165"/>
                  <a:gd name="T26" fmla="*/ 23 w 35"/>
                  <a:gd name="T27" fmla="*/ 147 h 165"/>
                  <a:gd name="T28" fmla="*/ 27 w 35"/>
                  <a:gd name="T29" fmla="*/ 152 h 165"/>
                  <a:gd name="T30" fmla="*/ 31 w 35"/>
                  <a:gd name="T31" fmla="*/ 156 h 165"/>
                  <a:gd name="T32" fmla="*/ 34 w 35"/>
                  <a:gd name="T33" fmla="*/ 158 h 165"/>
                  <a:gd name="T34" fmla="*/ 35 w 35"/>
                  <a:gd name="T35" fmla="*/ 160 h 165"/>
                  <a:gd name="T36" fmla="*/ 34 w 35"/>
                  <a:gd name="T37" fmla="*/ 162 h 165"/>
                  <a:gd name="T38" fmla="*/ 32 w 35"/>
                  <a:gd name="T39" fmla="*/ 165 h 165"/>
                  <a:gd name="T40" fmla="*/ 32 w 35"/>
                  <a:gd name="T41" fmla="*/ 165 h 165"/>
                  <a:gd name="T42" fmla="*/ 25 w 35"/>
                  <a:gd name="T43" fmla="*/ 162 h 165"/>
                  <a:gd name="T44" fmla="*/ 20 w 35"/>
                  <a:gd name="T45" fmla="*/ 158 h 165"/>
                  <a:gd name="T46" fmla="*/ 16 w 35"/>
                  <a:gd name="T47" fmla="*/ 153 h 165"/>
                  <a:gd name="T48" fmla="*/ 12 w 35"/>
                  <a:gd name="T49" fmla="*/ 147 h 165"/>
                  <a:gd name="T50" fmla="*/ 6 w 35"/>
                  <a:gd name="T51" fmla="*/ 134 h 165"/>
                  <a:gd name="T52" fmla="*/ 0 w 35"/>
                  <a:gd name="T53" fmla="*/ 122 h 165"/>
                  <a:gd name="T54" fmla="*/ 0 w 35"/>
                  <a:gd name="T55" fmla="*/ 122 h 165"/>
                  <a:gd name="T56" fmla="*/ 0 w 35"/>
                  <a:gd name="T57" fmla="*/ 105 h 165"/>
                  <a:gd name="T58" fmla="*/ 1 w 35"/>
                  <a:gd name="T59" fmla="*/ 89 h 165"/>
                  <a:gd name="T60" fmla="*/ 4 w 35"/>
                  <a:gd name="T61" fmla="*/ 73 h 165"/>
                  <a:gd name="T62" fmla="*/ 6 w 35"/>
                  <a:gd name="T63" fmla="*/ 58 h 165"/>
                  <a:gd name="T64" fmla="*/ 12 w 35"/>
                  <a:gd name="T65" fmla="*/ 43 h 165"/>
                  <a:gd name="T66" fmla="*/ 17 w 35"/>
                  <a:gd name="T67" fmla="*/ 28 h 165"/>
                  <a:gd name="T68" fmla="*/ 28 w 35"/>
                  <a:gd name="T69" fmla="*/ 0 h 165"/>
                  <a:gd name="T70" fmla="*/ 28 w 35"/>
                  <a:gd name="T71" fmla="*/ 0 h 165"/>
                  <a:gd name="T72" fmla="*/ 32 w 35"/>
                  <a:gd name="T73" fmla="*/ 1 h 165"/>
                  <a:gd name="T74" fmla="*/ 34 w 35"/>
                  <a:gd name="T75" fmla="*/ 3 h 165"/>
                  <a:gd name="T76" fmla="*/ 34 w 35"/>
                  <a:gd name="T77" fmla="*/ 7 h 165"/>
                  <a:gd name="T78" fmla="*/ 32 w 35"/>
                  <a:gd name="T79" fmla="*/ 9 h 1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 h="165">
                    <a:moveTo>
                      <a:pt x="32" y="9"/>
                    </a:moveTo>
                    <a:lnTo>
                      <a:pt x="32" y="9"/>
                    </a:lnTo>
                    <a:lnTo>
                      <a:pt x="27" y="26"/>
                    </a:lnTo>
                    <a:lnTo>
                      <a:pt x="21" y="43"/>
                    </a:lnTo>
                    <a:lnTo>
                      <a:pt x="15" y="61"/>
                    </a:lnTo>
                    <a:lnTo>
                      <a:pt x="10" y="78"/>
                    </a:lnTo>
                    <a:lnTo>
                      <a:pt x="6" y="96"/>
                    </a:lnTo>
                    <a:lnTo>
                      <a:pt x="6" y="105"/>
                    </a:lnTo>
                    <a:lnTo>
                      <a:pt x="8" y="114"/>
                    </a:lnTo>
                    <a:lnTo>
                      <a:pt x="9" y="122"/>
                    </a:lnTo>
                    <a:lnTo>
                      <a:pt x="12" y="131"/>
                    </a:lnTo>
                    <a:lnTo>
                      <a:pt x="16" y="139"/>
                    </a:lnTo>
                    <a:lnTo>
                      <a:pt x="23" y="147"/>
                    </a:lnTo>
                    <a:lnTo>
                      <a:pt x="27" y="152"/>
                    </a:lnTo>
                    <a:lnTo>
                      <a:pt x="31" y="156"/>
                    </a:lnTo>
                    <a:lnTo>
                      <a:pt x="34" y="158"/>
                    </a:lnTo>
                    <a:lnTo>
                      <a:pt x="35" y="160"/>
                    </a:lnTo>
                    <a:lnTo>
                      <a:pt x="34" y="162"/>
                    </a:lnTo>
                    <a:lnTo>
                      <a:pt x="32" y="165"/>
                    </a:lnTo>
                    <a:lnTo>
                      <a:pt x="25" y="162"/>
                    </a:lnTo>
                    <a:lnTo>
                      <a:pt x="20" y="158"/>
                    </a:lnTo>
                    <a:lnTo>
                      <a:pt x="16" y="153"/>
                    </a:lnTo>
                    <a:lnTo>
                      <a:pt x="12" y="147"/>
                    </a:lnTo>
                    <a:lnTo>
                      <a:pt x="6" y="134"/>
                    </a:lnTo>
                    <a:lnTo>
                      <a:pt x="0" y="122"/>
                    </a:lnTo>
                    <a:lnTo>
                      <a:pt x="0" y="105"/>
                    </a:lnTo>
                    <a:lnTo>
                      <a:pt x="1" y="89"/>
                    </a:lnTo>
                    <a:lnTo>
                      <a:pt x="4" y="73"/>
                    </a:lnTo>
                    <a:lnTo>
                      <a:pt x="6" y="58"/>
                    </a:lnTo>
                    <a:lnTo>
                      <a:pt x="12" y="43"/>
                    </a:lnTo>
                    <a:lnTo>
                      <a:pt x="17" y="28"/>
                    </a:lnTo>
                    <a:lnTo>
                      <a:pt x="28" y="0"/>
                    </a:lnTo>
                    <a:lnTo>
                      <a:pt x="32" y="1"/>
                    </a:lnTo>
                    <a:lnTo>
                      <a:pt x="34" y="3"/>
                    </a:lnTo>
                    <a:lnTo>
                      <a:pt x="34" y="7"/>
                    </a:lnTo>
                    <a:lnTo>
                      <a:pt x="3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73" name="Freeform 165"/>
              <p:cNvSpPr>
                <a:spLocks/>
              </p:cNvSpPr>
              <p:nvPr/>
            </p:nvSpPr>
            <p:spPr bwMode="auto">
              <a:xfrm>
                <a:off x="4061" y="3172"/>
                <a:ext cx="184" cy="440"/>
              </a:xfrm>
              <a:custGeom>
                <a:avLst/>
                <a:gdLst>
                  <a:gd name="T0" fmla="*/ 184 w 184"/>
                  <a:gd name="T1" fmla="*/ 1 h 440"/>
                  <a:gd name="T2" fmla="*/ 184 w 184"/>
                  <a:gd name="T3" fmla="*/ 5 h 440"/>
                  <a:gd name="T4" fmla="*/ 184 w 184"/>
                  <a:gd name="T5" fmla="*/ 5 h 440"/>
                  <a:gd name="T6" fmla="*/ 160 w 184"/>
                  <a:gd name="T7" fmla="*/ 36 h 440"/>
                  <a:gd name="T8" fmla="*/ 149 w 184"/>
                  <a:gd name="T9" fmla="*/ 51 h 440"/>
                  <a:gd name="T10" fmla="*/ 138 w 184"/>
                  <a:gd name="T11" fmla="*/ 68 h 440"/>
                  <a:gd name="T12" fmla="*/ 128 w 184"/>
                  <a:gd name="T13" fmla="*/ 84 h 440"/>
                  <a:gd name="T14" fmla="*/ 119 w 184"/>
                  <a:gd name="T15" fmla="*/ 100 h 440"/>
                  <a:gd name="T16" fmla="*/ 112 w 184"/>
                  <a:gd name="T17" fmla="*/ 118 h 440"/>
                  <a:gd name="T18" fmla="*/ 108 w 184"/>
                  <a:gd name="T19" fmla="*/ 135 h 440"/>
                  <a:gd name="T20" fmla="*/ 108 w 184"/>
                  <a:gd name="T21" fmla="*/ 135 h 440"/>
                  <a:gd name="T22" fmla="*/ 101 w 184"/>
                  <a:gd name="T23" fmla="*/ 158 h 440"/>
                  <a:gd name="T24" fmla="*/ 94 w 184"/>
                  <a:gd name="T25" fmla="*/ 181 h 440"/>
                  <a:gd name="T26" fmla="*/ 84 w 184"/>
                  <a:gd name="T27" fmla="*/ 226 h 440"/>
                  <a:gd name="T28" fmla="*/ 84 w 184"/>
                  <a:gd name="T29" fmla="*/ 226 h 440"/>
                  <a:gd name="T30" fmla="*/ 76 w 184"/>
                  <a:gd name="T31" fmla="*/ 255 h 440"/>
                  <a:gd name="T32" fmla="*/ 67 w 184"/>
                  <a:gd name="T33" fmla="*/ 282 h 440"/>
                  <a:gd name="T34" fmla="*/ 48 w 184"/>
                  <a:gd name="T35" fmla="*/ 334 h 440"/>
                  <a:gd name="T36" fmla="*/ 27 w 184"/>
                  <a:gd name="T37" fmla="*/ 387 h 440"/>
                  <a:gd name="T38" fmla="*/ 6 w 184"/>
                  <a:gd name="T39" fmla="*/ 440 h 440"/>
                  <a:gd name="T40" fmla="*/ 6 w 184"/>
                  <a:gd name="T41" fmla="*/ 440 h 440"/>
                  <a:gd name="T42" fmla="*/ 4 w 184"/>
                  <a:gd name="T43" fmla="*/ 440 h 440"/>
                  <a:gd name="T44" fmla="*/ 2 w 184"/>
                  <a:gd name="T45" fmla="*/ 439 h 440"/>
                  <a:gd name="T46" fmla="*/ 0 w 184"/>
                  <a:gd name="T47" fmla="*/ 436 h 440"/>
                  <a:gd name="T48" fmla="*/ 0 w 184"/>
                  <a:gd name="T49" fmla="*/ 436 h 440"/>
                  <a:gd name="T50" fmla="*/ 6 w 184"/>
                  <a:gd name="T51" fmla="*/ 414 h 440"/>
                  <a:gd name="T52" fmla="*/ 15 w 184"/>
                  <a:gd name="T53" fmla="*/ 394 h 440"/>
                  <a:gd name="T54" fmla="*/ 32 w 184"/>
                  <a:gd name="T55" fmla="*/ 353 h 440"/>
                  <a:gd name="T56" fmla="*/ 48 w 184"/>
                  <a:gd name="T57" fmla="*/ 311 h 440"/>
                  <a:gd name="T58" fmla="*/ 55 w 184"/>
                  <a:gd name="T59" fmla="*/ 291 h 440"/>
                  <a:gd name="T60" fmla="*/ 62 w 184"/>
                  <a:gd name="T61" fmla="*/ 269 h 440"/>
                  <a:gd name="T62" fmla="*/ 62 w 184"/>
                  <a:gd name="T63" fmla="*/ 269 h 440"/>
                  <a:gd name="T64" fmla="*/ 81 w 184"/>
                  <a:gd name="T65" fmla="*/ 202 h 440"/>
                  <a:gd name="T66" fmla="*/ 90 w 184"/>
                  <a:gd name="T67" fmla="*/ 168 h 440"/>
                  <a:gd name="T68" fmla="*/ 97 w 184"/>
                  <a:gd name="T69" fmla="*/ 134 h 440"/>
                  <a:gd name="T70" fmla="*/ 97 w 184"/>
                  <a:gd name="T71" fmla="*/ 134 h 440"/>
                  <a:gd name="T72" fmla="*/ 104 w 184"/>
                  <a:gd name="T73" fmla="*/ 116 h 440"/>
                  <a:gd name="T74" fmla="*/ 111 w 184"/>
                  <a:gd name="T75" fmla="*/ 97 h 440"/>
                  <a:gd name="T76" fmla="*/ 120 w 184"/>
                  <a:gd name="T77" fmla="*/ 81 h 440"/>
                  <a:gd name="T78" fmla="*/ 130 w 184"/>
                  <a:gd name="T79" fmla="*/ 64 h 440"/>
                  <a:gd name="T80" fmla="*/ 141 w 184"/>
                  <a:gd name="T81" fmla="*/ 47 h 440"/>
                  <a:gd name="T82" fmla="*/ 153 w 184"/>
                  <a:gd name="T83" fmla="*/ 31 h 440"/>
                  <a:gd name="T84" fmla="*/ 177 w 184"/>
                  <a:gd name="T85" fmla="*/ 0 h 440"/>
                  <a:gd name="T86" fmla="*/ 177 w 184"/>
                  <a:gd name="T87" fmla="*/ 0 h 440"/>
                  <a:gd name="T88" fmla="*/ 181 w 184"/>
                  <a:gd name="T89" fmla="*/ 0 h 440"/>
                  <a:gd name="T90" fmla="*/ 183 w 184"/>
                  <a:gd name="T91" fmla="*/ 0 h 440"/>
                  <a:gd name="T92" fmla="*/ 184 w 184"/>
                  <a:gd name="T93" fmla="*/ 1 h 4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4" h="440">
                    <a:moveTo>
                      <a:pt x="184" y="1"/>
                    </a:moveTo>
                    <a:lnTo>
                      <a:pt x="184" y="5"/>
                    </a:lnTo>
                    <a:lnTo>
                      <a:pt x="160" y="36"/>
                    </a:lnTo>
                    <a:lnTo>
                      <a:pt x="149" y="51"/>
                    </a:lnTo>
                    <a:lnTo>
                      <a:pt x="138" y="68"/>
                    </a:lnTo>
                    <a:lnTo>
                      <a:pt x="128" y="84"/>
                    </a:lnTo>
                    <a:lnTo>
                      <a:pt x="119" y="100"/>
                    </a:lnTo>
                    <a:lnTo>
                      <a:pt x="112" y="118"/>
                    </a:lnTo>
                    <a:lnTo>
                      <a:pt x="108" y="135"/>
                    </a:lnTo>
                    <a:lnTo>
                      <a:pt x="101" y="158"/>
                    </a:lnTo>
                    <a:lnTo>
                      <a:pt x="94" y="181"/>
                    </a:lnTo>
                    <a:lnTo>
                      <a:pt x="84" y="226"/>
                    </a:lnTo>
                    <a:lnTo>
                      <a:pt x="76" y="255"/>
                    </a:lnTo>
                    <a:lnTo>
                      <a:pt x="67" y="282"/>
                    </a:lnTo>
                    <a:lnTo>
                      <a:pt x="48" y="334"/>
                    </a:lnTo>
                    <a:lnTo>
                      <a:pt x="27" y="387"/>
                    </a:lnTo>
                    <a:lnTo>
                      <a:pt x="6" y="440"/>
                    </a:lnTo>
                    <a:lnTo>
                      <a:pt x="4" y="440"/>
                    </a:lnTo>
                    <a:lnTo>
                      <a:pt x="2" y="439"/>
                    </a:lnTo>
                    <a:lnTo>
                      <a:pt x="0" y="436"/>
                    </a:lnTo>
                    <a:lnTo>
                      <a:pt x="6" y="414"/>
                    </a:lnTo>
                    <a:lnTo>
                      <a:pt x="15" y="394"/>
                    </a:lnTo>
                    <a:lnTo>
                      <a:pt x="32" y="353"/>
                    </a:lnTo>
                    <a:lnTo>
                      <a:pt x="48" y="311"/>
                    </a:lnTo>
                    <a:lnTo>
                      <a:pt x="55" y="291"/>
                    </a:lnTo>
                    <a:lnTo>
                      <a:pt x="62" y="269"/>
                    </a:lnTo>
                    <a:lnTo>
                      <a:pt x="81" y="202"/>
                    </a:lnTo>
                    <a:lnTo>
                      <a:pt x="90" y="168"/>
                    </a:lnTo>
                    <a:lnTo>
                      <a:pt x="97" y="134"/>
                    </a:lnTo>
                    <a:lnTo>
                      <a:pt x="104" y="116"/>
                    </a:lnTo>
                    <a:lnTo>
                      <a:pt x="111" y="97"/>
                    </a:lnTo>
                    <a:lnTo>
                      <a:pt x="120" y="81"/>
                    </a:lnTo>
                    <a:lnTo>
                      <a:pt x="130" y="64"/>
                    </a:lnTo>
                    <a:lnTo>
                      <a:pt x="141" y="47"/>
                    </a:lnTo>
                    <a:lnTo>
                      <a:pt x="153" y="31"/>
                    </a:lnTo>
                    <a:lnTo>
                      <a:pt x="177" y="0"/>
                    </a:lnTo>
                    <a:lnTo>
                      <a:pt x="181" y="0"/>
                    </a:lnTo>
                    <a:lnTo>
                      <a:pt x="183" y="0"/>
                    </a:lnTo>
                    <a:lnTo>
                      <a:pt x="18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74" name="Freeform 166"/>
              <p:cNvSpPr>
                <a:spLocks/>
              </p:cNvSpPr>
              <p:nvPr/>
            </p:nvSpPr>
            <p:spPr bwMode="auto">
              <a:xfrm>
                <a:off x="4061" y="3172"/>
                <a:ext cx="184" cy="440"/>
              </a:xfrm>
              <a:custGeom>
                <a:avLst/>
                <a:gdLst>
                  <a:gd name="T0" fmla="*/ 184 w 184"/>
                  <a:gd name="T1" fmla="*/ 1 h 440"/>
                  <a:gd name="T2" fmla="*/ 184 w 184"/>
                  <a:gd name="T3" fmla="*/ 5 h 440"/>
                  <a:gd name="T4" fmla="*/ 184 w 184"/>
                  <a:gd name="T5" fmla="*/ 5 h 440"/>
                  <a:gd name="T6" fmla="*/ 160 w 184"/>
                  <a:gd name="T7" fmla="*/ 36 h 440"/>
                  <a:gd name="T8" fmla="*/ 149 w 184"/>
                  <a:gd name="T9" fmla="*/ 51 h 440"/>
                  <a:gd name="T10" fmla="*/ 138 w 184"/>
                  <a:gd name="T11" fmla="*/ 68 h 440"/>
                  <a:gd name="T12" fmla="*/ 128 w 184"/>
                  <a:gd name="T13" fmla="*/ 84 h 440"/>
                  <a:gd name="T14" fmla="*/ 119 w 184"/>
                  <a:gd name="T15" fmla="*/ 100 h 440"/>
                  <a:gd name="T16" fmla="*/ 112 w 184"/>
                  <a:gd name="T17" fmla="*/ 118 h 440"/>
                  <a:gd name="T18" fmla="*/ 108 w 184"/>
                  <a:gd name="T19" fmla="*/ 135 h 440"/>
                  <a:gd name="T20" fmla="*/ 108 w 184"/>
                  <a:gd name="T21" fmla="*/ 135 h 440"/>
                  <a:gd name="T22" fmla="*/ 101 w 184"/>
                  <a:gd name="T23" fmla="*/ 158 h 440"/>
                  <a:gd name="T24" fmla="*/ 94 w 184"/>
                  <a:gd name="T25" fmla="*/ 181 h 440"/>
                  <a:gd name="T26" fmla="*/ 84 w 184"/>
                  <a:gd name="T27" fmla="*/ 226 h 440"/>
                  <a:gd name="T28" fmla="*/ 84 w 184"/>
                  <a:gd name="T29" fmla="*/ 226 h 440"/>
                  <a:gd name="T30" fmla="*/ 76 w 184"/>
                  <a:gd name="T31" fmla="*/ 255 h 440"/>
                  <a:gd name="T32" fmla="*/ 67 w 184"/>
                  <a:gd name="T33" fmla="*/ 282 h 440"/>
                  <a:gd name="T34" fmla="*/ 48 w 184"/>
                  <a:gd name="T35" fmla="*/ 334 h 440"/>
                  <a:gd name="T36" fmla="*/ 27 w 184"/>
                  <a:gd name="T37" fmla="*/ 387 h 440"/>
                  <a:gd name="T38" fmla="*/ 6 w 184"/>
                  <a:gd name="T39" fmla="*/ 440 h 440"/>
                  <a:gd name="T40" fmla="*/ 6 w 184"/>
                  <a:gd name="T41" fmla="*/ 440 h 440"/>
                  <a:gd name="T42" fmla="*/ 4 w 184"/>
                  <a:gd name="T43" fmla="*/ 440 h 440"/>
                  <a:gd name="T44" fmla="*/ 2 w 184"/>
                  <a:gd name="T45" fmla="*/ 439 h 440"/>
                  <a:gd name="T46" fmla="*/ 0 w 184"/>
                  <a:gd name="T47" fmla="*/ 436 h 440"/>
                  <a:gd name="T48" fmla="*/ 0 w 184"/>
                  <a:gd name="T49" fmla="*/ 436 h 440"/>
                  <a:gd name="T50" fmla="*/ 6 w 184"/>
                  <a:gd name="T51" fmla="*/ 414 h 440"/>
                  <a:gd name="T52" fmla="*/ 15 w 184"/>
                  <a:gd name="T53" fmla="*/ 394 h 440"/>
                  <a:gd name="T54" fmla="*/ 32 w 184"/>
                  <a:gd name="T55" fmla="*/ 353 h 440"/>
                  <a:gd name="T56" fmla="*/ 48 w 184"/>
                  <a:gd name="T57" fmla="*/ 311 h 440"/>
                  <a:gd name="T58" fmla="*/ 55 w 184"/>
                  <a:gd name="T59" fmla="*/ 291 h 440"/>
                  <a:gd name="T60" fmla="*/ 62 w 184"/>
                  <a:gd name="T61" fmla="*/ 269 h 440"/>
                  <a:gd name="T62" fmla="*/ 62 w 184"/>
                  <a:gd name="T63" fmla="*/ 269 h 440"/>
                  <a:gd name="T64" fmla="*/ 81 w 184"/>
                  <a:gd name="T65" fmla="*/ 202 h 440"/>
                  <a:gd name="T66" fmla="*/ 90 w 184"/>
                  <a:gd name="T67" fmla="*/ 168 h 440"/>
                  <a:gd name="T68" fmla="*/ 97 w 184"/>
                  <a:gd name="T69" fmla="*/ 134 h 440"/>
                  <a:gd name="T70" fmla="*/ 97 w 184"/>
                  <a:gd name="T71" fmla="*/ 134 h 440"/>
                  <a:gd name="T72" fmla="*/ 104 w 184"/>
                  <a:gd name="T73" fmla="*/ 116 h 440"/>
                  <a:gd name="T74" fmla="*/ 111 w 184"/>
                  <a:gd name="T75" fmla="*/ 97 h 440"/>
                  <a:gd name="T76" fmla="*/ 120 w 184"/>
                  <a:gd name="T77" fmla="*/ 81 h 440"/>
                  <a:gd name="T78" fmla="*/ 130 w 184"/>
                  <a:gd name="T79" fmla="*/ 64 h 440"/>
                  <a:gd name="T80" fmla="*/ 141 w 184"/>
                  <a:gd name="T81" fmla="*/ 47 h 440"/>
                  <a:gd name="T82" fmla="*/ 153 w 184"/>
                  <a:gd name="T83" fmla="*/ 31 h 440"/>
                  <a:gd name="T84" fmla="*/ 177 w 184"/>
                  <a:gd name="T85" fmla="*/ 0 h 440"/>
                  <a:gd name="T86" fmla="*/ 177 w 184"/>
                  <a:gd name="T87" fmla="*/ 0 h 440"/>
                  <a:gd name="T88" fmla="*/ 181 w 184"/>
                  <a:gd name="T89" fmla="*/ 0 h 440"/>
                  <a:gd name="T90" fmla="*/ 183 w 184"/>
                  <a:gd name="T91" fmla="*/ 0 h 440"/>
                  <a:gd name="T92" fmla="*/ 184 w 184"/>
                  <a:gd name="T93" fmla="*/ 1 h 4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4" h="440">
                    <a:moveTo>
                      <a:pt x="184" y="1"/>
                    </a:moveTo>
                    <a:lnTo>
                      <a:pt x="184" y="5"/>
                    </a:lnTo>
                    <a:lnTo>
                      <a:pt x="160" y="36"/>
                    </a:lnTo>
                    <a:lnTo>
                      <a:pt x="149" y="51"/>
                    </a:lnTo>
                    <a:lnTo>
                      <a:pt x="138" y="68"/>
                    </a:lnTo>
                    <a:lnTo>
                      <a:pt x="128" y="84"/>
                    </a:lnTo>
                    <a:lnTo>
                      <a:pt x="119" y="100"/>
                    </a:lnTo>
                    <a:lnTo>
                      <a:pt x="112" y="118"/>
                    </a:lnTo>
                    <a:lnTo>
                      <a:pt x="108" y="135"/>
                    </a:lnTo>
                    <a:lnTo>
                      <a:pt x="101" y="158"/>
                    </a:lnTo>
                    <a:lnTo>
                      <a:pt x="94" y="181"/>
                    </a:lnTo>
                    <a:lnTo>
                      <a:pt x="84" y="226"/>
                    </a:lnTo>
                    <a:lnTo>
                      <a:pt x="76" y="255"/>
                    </a:lnTo>
                    <a:lnTo>
                      <a:pt x="67" y="282"/>
                    </a:lnTo>
                    <a:lnTo>
                      <a:pt x="48" y="334"/>
                    </a:lnTo>
                    <a:lnTo>
                      <a:pt x="27" y="387"/>
                    </a:lnTo>
                    <a:lnTo>
                      <a:pt x="6" y="440"/>
                    </a:lnTo>
                    <a:lnTo>
                      <a:pt x="4" y="440"/>
                    </a:lnTo>
                    <a:lnTo>
                      <a:pt x="2" y="439"/>
                    </a:lnTo>
                    <a:lnTo>
                      <a:pt x="0" y="436"/>
                    </a:lnTo>
                    <a:lnTo>
                      <a:pt x="6" y="414"/>
                    </a:lnTo>
                    <a:lnTo>
                      <a:pt x="15" y="394"/>
                    </a:lnTo>
                    <a:lnTo>
                      <a:pt x="32" y="353"/>
                    </a:lnTo>
                    <a:lnTo>
                      <a:pt x="48" y="311"/>
                    </a:lnTo>
                    <a:lnTo>
                      <a:pt x="55" y="291"/>
                    </a:lnTo>
                    <a:lnTo>
                      <a:pt x="62" y="269"/>
                    </a:lnTo>
                    <a:lnTo>
                      <a:pt x="81" y="202"/>
                    </a:lnTo>
                    <a:lnTo>
                      <a:pt x="90" y="168"/>
                    </a:lnTo>
                    <a:lnTo>
                      <a:pt x="97" y="134"/>
                    </a:lnTo>
                    <a:lnTo>
                      <a:pt x="104" y="116"/>
                    </a:lnTo>
                    <a:lnTo>
                      <a:pt x="111" y="97"/>
                    </a:lnTo>
                    <a:lnTo>
                      <a:pt x="120" y="81"/>
                    </a:lnTo>
                    <a:lnTo>
                      <a:pt x="130" y="64"/>
                    </a:lnTo>
                    <a:lnTo>
                      <a:pt x="141" y="47"/>
                    </a:lnTo>
                    <a:lnTo>
                      <a:pt x="153" y="31"/>
                    </a:lnTo>
                    <a:lnTo>
                      <a:pt x="177" y="0"/>
                    </a:lnTo>
                    <a:lnTo>
                      <a:pt x="181" y="0"/>
                    </a:lnTo>
                    <a:lnTo>
                      <a:pt x="183" y="0"/>
                    </a:lnTo>
                    <a:lnTo>
                      <a:pt x="18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75" name="Freeform 167"/>
              <p:cNvSpPr>
                <a:spLocks/>
              </p:cNvSpPr>
              <p:nvPr/>
            </p:nvSpPr>
            <p:spPr bwMode="auto">
              <a:xfrm>
                <a:off x="3776" y="3192"/>
                <a:ext cx="41" cy="152"/>
              </a:xfrm>
              <a:custGeom>
                <a:avLst/>
                <a:gdLst>
                  <a:gd name="T0" fmla="*/ 41 w 41"/>
                  <a:gd name="T1" fmla="*/ 3 h 152"/>
                  <a:gd name="T2" fmla="*/ 41 w 41"/>
                  <a:gd name="T3" fmla="*/ 3 h 152"/>
                  <a:gd name="T4" fmla="*/ 39 w 41"/>
                  <a:gd name="T5" fmla="*/ 6 h 152"/>
                  <a:gd name="T6" fmla="*/ 38 w 41"/>
                  <a:gd name="T7" fmla="*/ 10 h 152"/>
                  <a:gd name="T8" fmla="*/ 33 w 41"/>
                  <a:gd name="T9" fmla="*/ 15 h 152"/>
                  <a:gd name="T10" fmla="*/ 27 w 41"/>
                  <a:gd name="T11" fmla="*/ 21 h 152"/>
                  <a:gd name="T12" fmla="*/ 26 w 41"/>
                  <a:gd name="T13" fmla="*/ 23 h 152"/>
                  <a:gd name="T14" fmla="*/ 23 w 41"/>
                  <a:gd name="T15" fmla="*/ 27 h 152"/>
                  <a:gd name="T16" fmla="*/ 23 w 41"/>
                  <a:gd name="T17" fmla="*/ 27 h 152"/>
                  <a:gd name="T18" fmla="*/ 19 w 41"/>
                  <a:gd name="T19" fmla="*/ 34 h 152"/>
                  <a:gd name="T20" fmla="*/ 16 w 41"/>
                  <a:gd name="T21" fmla="*/ 41 h 152"/>
                  <a:gd name="T22" fmla="*/ 11 w 41"/>
                  <a:gd name="T23" fmla="*/ 56 h 152"/>
                  <a:gd name="T24" fmla="*/ 8 w 41"/>
                  <a:gd name="T25" fmla="*/ 72 h 152"/>
                  <a:gd name="T26" fmla="*/ 8 w 41"/>
                  <a:gd name="T27" fmla="*/ 88 h 152"/>
                  <a:gd name="T28" fmla="*/ 11 w 41"/>
                  <a:gd name="T29" fmla="*/ 105 h 152"/>
                  <a:gd name="T30" fmla="*/ 15 w 41"/>
                  <a:gd name="T31" fmla="*/ 119 h 152"/>
                  <a:gd name="T32" fmla="*/ 21 w 41"/>
                  <a:gd name="T33" fmla="*/ 134 h 152"/>
                  <a:gd name="T34" fmla="*/ 27 w 41"/>
                  <a:gd name="T35" fmla="*/ 148 h 152"/>
                  <a:gd name="T36" fmla="*/ 27 w 41"/>
                  <a:gd name="T37" fmla="*/ 148 h 152"/>
                  <a:gd name="T38" fmla="*/ 26 w 41"/>
                  <a:gd name="T39" fmla="*/ 151 h 152"/>
                  <a:gd name="T40" fmla="*/ 25 w 41"/>
                  <a:gd name="T41" fmla="*/ 152 h 152"/>
                  <a:gd name="T42" fmla="*/ 22 w 41"/>
                  <a:gd name="T43" fmla="*/ 152 h 152"/>
                  <a:gd name="T44" fmla="*/ 21 w 41"/>
                  <a:gd name="T45" fmla="*/ 151 h 152"/>
                  <a:gd name="T46" fmla="*/ 21 w 41"/>
                  <a:gd name="T47" fmla="*/ 151 h 152"/>
                  <a:gd name="T48" fmla="*/ 14 w 41"/>
                  <a:gd name="T49" fmla="*/ 136 h 152"/>
                  <a:gd name="T50" fmla="*/ 7 w 41"/>
                  <a:gd name="T51" fmla="*/ 121 h 152"/>
                  <a:gd name="T52" fmla="*/ 3 w 41"/>
                  <a:gd name="T53" fmla="*/ 105 h 152"/>
                  <a:gd name="T54" fmla="*/ 0 w 41"/>
                  <a:gd name="T55" fmla="*/ 87 h 152"/>
                  <a:gd name="T56" fmla="*/ 0 w 41"/>
                  <a:gd name="T57" fmla="*/ 69 h 152"/>
                  <a:gd name="T58" fmla="*/ 2 w 41"/>
                  <a:gd name="T59" fmla="*/ 53 h 152"/>
                  <a:gd name="T60" fmla="*/ 4 w 41"/>
                  <a:gd name="T61" fmla="*/ 45 h 152"/>
                  <a:gd name="T62" fmla="*/ 7 w 41"/>
                  <a:gd name="T63" fmla="*/ 37 h 152"/>
                  <a:gd name="T64" fmla="*/ 11 w 41"/>
                  <a:gd name="T65" fmla="*/ 30 h 152"/>
                  <a:gd name="T66" fmla="*/ 15 w 41"/>
                  <a:gd name="T67" fmla="*/ 23 h 152"/>
                  <a:gd name="T68" fmla="*/ 15 w 41"/>
                  <a:gd name="T69" fmla="*/ 23 h 152"/>
                  <a:gd name="T70" fmla="*/ 26 w 41"/>
                  <a:gd name="T71" fmla="*/ 10 h 152"/>
                  <a:gd name="T72" fmla="*/ 31 w 41"/>
                  <a:gd name="T73" fmla="*/ 4 h 152"/>
                  <a:gd name="T74" fmla="*/ 38 w 41"/>
                  <a:gd name="T75" fmla="*/ 0 h 152"/>
                  <a:gd name="T76" fmla="*/ 41 w 41"/>
                  <a:gd name="T77" fmla="*/ 3 h 1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1" h="152">
                    <a:moveTo>
                      <a:pt x="41" y="3"/>
                    </a:moveTo>
                    <a:lnTo>
                      <a:pt x="41" y="3"/>
                    </a:lnTo>
                    <a:lnTo>
                      <a:pt x="39" y="6"/>
                    </a:lnTo>
                    <a:lnTo>
                      <a:pt x="38" y="10"/>
                    </a:lnTo>
                    <a:lnTo>
                      <a:pt x="33" y="15"/>
                    </a:lnTo>
                    <a:lnTo>
                      <a:pt x="27" y="21"/>
                    </a:lnTo>
                    <a:lnTo>
                      <a:pt x="26" y="23"/>
                    </a:lnTo>
                    <a:lnTo>
                      <a:pt x="23" y="27"/>
                    </a:lnTo>
                    <a:lnTo>
                      <a:pt x="19" y="34"/>
                    </a:lnTo>
                    <a:lnTo>
                      <a:pt x="16" y="41"/>
                    </a:lnTo>
                    <a:lnTo>
                      <a:pt x="11" y="56"/>
                    </a:lnTo>
                    <a:lnTo>
                      <a:pt x="8" y="72"/>
                    </a:lnTo>
                    <a:lnTo>
                      <a:pt x="8" y="88"/>
                    </a:lnTo>
                    <a:lnTo>
                      <a:pt x="11" y="105"/>
                    </a:lnTo>
                    <a:lnTo>
                      <a:pt x="15" y="119"/>
                    </a:lnTo>
                    <a:lnTo>
                      <a:pt x="21" y="134"/>
                    </a:lnTo>
                    <a:lnTo>
                      <a:pt x="27" y="148"/>
                    </a:lnTo>
                    <a:lnTo>
                      <a:pt x="26" y="151"/>
                    </a:lnTo>
                    <a:lnTo>
                      <a:pt x="25" y="152"/>
                    </a:lnTo>
                    <a:lnTo>
                      <a:pt x="22" y="152"/>
                    </a:lnTo>
                    <a:lnTo>
                      <a:pt x="21" y="151"/>
                    </a:lnTo>
                    <a:lnTo>
                      <a:pt x="14" y="136"/>
                    </a:lnTo>
                    <a:lnTo>
                      <a:pt x="7" y="121"/>
                    </a:lnTo>
                    <a:lnTo>
                      <a:pt x="3" y="105"/>
                    </a:lnTo>
                    <a:lnTo>
                      <a:pt x="0" y="87"/>
                    </a:lnTo>
                    <a:lnTo>
                      <a:pt x="0" y="69"/>
                    </a:lnTo>
                    <a:lnTo>
                      <a:pt x="2" y="53"/>
                    </a:lnTo>
                    <a:lnTo>
                      <a:pt x="4" y="45"/>
                    </a:lnTo>
                    <a:lnTo>
                      <a:pt x="7" y="37"/>
                    </a:lnTo>
                    <a:lnTo>
                      <a:pt x="11" y="30"/>
                    </a:lnTo>
                    <a:lnTo>
                      <a:pt x="15" y="23"/>
                    </a:lnTo>
                    <a:lnTo>
                      <a:pt x="26" y="10"/>
                    </a:lnTo>
                    <a:lnTo>
                      <a:pt x="31" y="4"/>
                    </a:lnTo>
                    <a:lnTo>
                      <a:pt x="38" y="0"/>
                    </a:lnTo>
                    <a:lnTo>
                      <a:pt x="4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76" name="Freeform 168"/>
              <p:cNvSpPr>
                <a:spLocks/>
              </p:cNvSpPr>
              <p:nvPr/>
            </p:nvSpPr>
            <p:spPr bwMode="auto">
              <a:xfrm>
                <a:off x="3706" y="3291"/>
                <a:ext cx="23" cy="46"/>
              </a:xfrm>
              <a:custGeom>
                <a:avLst/>
                <a:gdLst>
                  <a:gd name="T0" fmla="*/ 11 w 23"/>
                  <a:gd name="T1" fmla="*/ 4 h 46"/>
                  <a:gd name="T2" fmla="*/ 11 w 23"/>
                  <a:gd name="T3" fmla="*/ 4 h 46"/>
                  <a:gd name="T4" fmla="*/ 9 w 23"/>
                  <a:gd name="T5" fmla="*/ 15 h 46"/>
                  <a:gd name="T6" fmla="*/ 11 w 23"/>
                  <a:gd name="T7" fmla="*/ 26 h 46"/>
                  <a:gd name="T8" fmla="*/ 15 w 23"/>
                  <a:gd name="T9" fmla="*/ 35 h 46"/>
                  <a:gd name="T10" fmla="*/ 19 w 23"/>
                  <a:gd name="T11" fmla="*/ 39 h 46"/>
                  <a:gd name="T12" fmla="*/ 23 w 23"/>
                  <a:gd name="T13" fmla="*/ 43 h 46"/>
                  <a:gd name="T14" fmla="*/ 23 w 23"/>
                  <a:gd name="T15" fmla="*/ 43 h 46"/>
                  <a:gd name="T16" fmla="*/ 20 w 23"/>
                  <a:gd name="T17" fmla="*/ 46 h 46"/>
                  <a:gd name="T18" fmla="*/ 16 w 23"/>
                  <a:gd name="T19" fmla="*/ 46 h 46"/>
                  <a:gd name="T20" fmla="*/ 16 w 23"/>
                  <a:gd name="T21" fmla="*/ 46 h 46"/>
                  <a:gd name="T22" fmla="*/ 8 w 23"/>
                  <a:gd name="T23" fmla="*/ 38 h 46"/>
                  <a:gd name="T24" fmla="*/ 4 w 23"/>
                  <a:gd name="T25" fmla="*/ 33 h 46"/>
                  <a:gd name="T26" fmla="*/ 2 w 23"/>
                  <a:gd name="T27" fmla="*/ 29 h 46"/>
                  <a:gd name="T28" fmla="*/ 1 w 23"/>
                  <a:gd name="T29" fmla="*/ 23 h 46"/>
                  <a:gd name="T30" fmla="*/ 0 w 23"/>
                  <a:gd name="T31" fmla="*/ 16 h 46"/>
                  <a:gd name="T32" fmla="*/ 0 w 23"/>
                  <a:gd name="T33" fmla="*/ 11 h 46"/>
                  <a:gd name="T34" fmla="*/ 1 w 23"/>
                  <a:gd name="T35" fmla="*/ 4 h 46"/>
                  <a:gd name="T36" fmla="*/ 1 w 23"/>
                  <a:gd name="T37" fmla="*/ 4 h 46"/>
                  <a:gd name="T38" fmla="*/ 1 w 23"/>
                  <a:gd name="T39" fmla="*/ 3 h 46"/>
                  <a:gd name="T40" fmla="*/ 2 w 23"/>
                  <a:gd name="T41" fmla="*/ 1 h 46"/>
                  <a:gd name="T42" fmla="*/ 5 w 23"/>
                  <a:gd name="T43" fmla="*/ 0 h 46"/>
                  <a:gd name="T44" fmla="*/ 9 w 23"/>
                  <a:gd name="T45" fmla="*/ 1 h 46"/>
                  <a:gd name="T46" fmla="*/ 11 w 23"/>
                  <a:gd name="T47" fmla="*/ 3 h 46"/>
                  <a:gd name="T48" fmla="*/ 11 w 23"/>
                  <a:gd name="T49" fmla="*/ 4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3" h="46">
                    <a:moveTo>
                      <a:pt x="11" y="4"/>
                    </a:moveTo>
                    <a:lnTo>
                      <a:pt x="11" y="4"/>
                    </a:lnTo>
                    <a:lnTo>
                      <a:pt x="9" y="15"/>
                    </a:lnTo>
                    <a:lnTo>
                      <a:pt x="11" y="26"/>
                    </a:lnTo>
                    <a:lnTo>
                      <a:pt x="15" y="35"/>
                    </a:lnTo>
                    <a:lnTo>
                      <a:pt x="19" y="39"/>
                    </a:lnTo>
                    <a:lnTo>
                      <a:pt x="23" y="43"/>
                    </a:lnTo>
                    <a:lnTo>
                      <a:pt x="20" y="46"/>
                    </a:lnTo>
                    <a:lnTo>
                      <a:pt x="16" y="46"/>
                    </a:lnTo>
                    <a:lnTo>
                      <a:pt x="8" y="38"/>
                    </a:lnTo>
                    <a:lnTo>
                      <a:pt x="4" y="33"/>
                    </a:lnTo>
                    <a:lnTo>
                      <a:pt x="2" y="29"/>
                    </a:lnTo>
                    <a:lnTo>
                      <a:pt x="1" y="23"/>
                    </a:lnTo>
                    <a:lnTo>
                      <a:pt x="0" y="16"/>
                    </a:lnTo>
                    <a:lnTo>
                      <a:pt x="0" y="11"/>
                    </a:lnTo>
                    <a:lnTo>
                      <a:pt x="1" y="4"/>
                    </a:lnTo>
                    <a:lnTo>
                      <a:pt x="1" y="3"/>
                    </a:lnTo>
                    <a:lnTo>
                      <a:pt x="2" y="1"/>
                    </a:lnTo>
                    <a:lnTo>
                      <a:pt x="5" y="0"/>
                    </a:lnTo>
                    <a:lnTo>
                      <a:pt x="9" y="1"/>
                    </a:lnTo>
                    <a:lnTo>
                      <a:pt x="11" y="3"/>
                    </a:lnTo>
                    <a:lnTo>
                      <a:pt x="1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77" name="Freeform 169"/>
              <p:cNvSpPr>
                <a:spLocks/>
              </p:cNvSpPr>
              <p:nvPr/>
            </p:nvSpPr>
            <p:spPr bwMode="auto">
              <a:xfrm>
                <a:off x="3706" y="3291"/>
                <a:ext cx="23" cy="46"/>
              </a:xfrm>
              <a:custGeom>
                <a:avLst/>
                <a:gdLst>
                  <a:gd name="T0" fmla="*/ 11 w 23"/>
                  <a:gd name="T1" fmla="*/ 4 h 46"/>
                  <a:gd name="T2" fmla="*/ 11 w 23"/>
                  <a:gd name="T3" fmla="*/ 4 h 46"/>
                  <a:gd name="T4" fmla="*/ 9 w 23"/>
                  <a:gd name="T5" fmla="*/ 15 h 46"/>
                  <a:gd name="T6" fmla="*/ 11 w 23"/>
                  <a:gd name="T7" fmla="*/ 26 h 46"/>
                  <a:gd name="T8" fmla="*/ 15 w 23"/>
                  <a:gd name="T9" fmla="*/ 35 h 46"/>
                  <a:gd name="T10" fmla="*/ 19 w 23"/>
                  <a:gd name="T11" fmla="*/ 39 h 46"/>
                  <a:gd name="T12" fmla="*/ 23 w 23"/>
                  <a:gd name="T13" fmla="*/ 43 h 46"/>
                  <a:gd name="T14" fmla="*/ 23 w 23"/>
                  <a:gd name="T15" fmla="*/ 43 h 46"/>
                  <a:gd name="T16" fmla="*/ 20 w 23"/>
                  <a:gd name="T17" fmla="*/ 46 h 46"/>
                  <a:gd name="T18" fmla="*/ 16 w 23"/>
                  <a:gd name="T19" fmla="*/ 46 h 46"/>
                  <a:gd name="T20" fmla="*/ 16 w 23"/>
                  <a:gd name="T21" fmla="*/ 46 h 46"/>
                  <a:gd name="T22" fmla="*/ 8 w 23"/>
                  <a:gd name="T23" fmla="*/ 38 h 46"/>
                  <a:gd name="T24" fmla="*/ 4 w 23"/>
                  <a:gd name="T25" fmla="*/ 33 h 46"/>
                  <a:gd name="T26" fmla="*/ 2 w 23"/>
                  <a:gd name="T27" fmla="*/ 29 h 46"/>
                  <a:gd name="T28" fmla="*/ 1 w 23"/>
                  <a:gd name="T29" fmla="*/ 23 h 46"/>
                  <a:gd name="T30" fmla="*/ 0 w 23"/>
                  <a:gd name="T31" fmla="*/ 16 h 46"/>
                  <a:gd name="T32" fmla="*/ 0 w 23"/>
                  <a:gd name="T33" fmla="*/ 11 h 46"/>
                  <a:gd name="T34" fmla="*/ 1 w 23"/>
                  <a:gd name="T35" fmla="*/ 4 h 46"/>
                  <a:gd name="T36" fmla="*/ 1 w 23"/>
                  <a:gd name="T37" fmla="*/ 4 h 46"/>
                  <a:gd name="T38" fmla="*/ 1 w 23"/>
                  <a:gd name="T39" fmla="*/ 3 h 46"/>
                  <a:gd name="T40" fmla="*/ 2 w 23"/>
                  <a:gd name="T41" fmla="*/ 1 h 46"/>
                  <a:gd name="T42" fmla="*/ 5 w 23"/>
                  <a:gd name="T43" fmla="*/ 0 h 46"/>
                  <a:gd name="T44" fmla="*/ 9 w 23"/>
                  <a:gd name="T45" fmla="*/ 1 h 46"/>
                  <a:gd name="T46" fmla="*/ 11 w 23"/>
                  <a:gd name="T47" fmla="*/ 3 h 46"/>
                  <a:gd name="T48" fmla="*/ 11 w 23"/>
                  <a:gd name="T49" fmla="*/ 4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3" h="46">
                    <a:moveTo>
                      <a:pt x="11" y="4"/>
                    </a:moveTo>
                    <a:lnTo>
                      <a:pt x="11" y="4"/>
                    </a:lnTo>
                    <a:lnTo>
                      <a:pt x="9" y="15"/>
                    </a:lnTo>
                    <a:lnTo>
                      <a:pt x="11" y="26"/>
                    </a:lnTo>
                    <a:lnTo>
                      <a:pt x="15" y="35"/>
                    </a:lnTo>
                    <a:lnTo>
                      <a:pt x="19" y="39"/>
                    </a:lnTo>
                    <a:lnTo>
                      <a:pt x="23" y="43"/>
                    </a:lnTo>
                    <a:lnTo>
                      <a:pt x="20" y="46"/>
                    </a:lnTo>
                    <a:lnTo>
                      <a:pt x="16" y="46"/>
                    </a:lnTo>
                    <a:lnTo>
                      <a:pt x="8" y="38"/>
                    </a:lnTo>
                    <a:lnTo>
                      <a:pt x="4" y="33"/>
                    </a:lnTo>
                    <a:lnTo>
                      <a:pt x="2" y="29"/>
                    </a:lnTo>
                    <a:lnTo>
                      <a:pt x="1" y="23"/>
                    </a:lnTo>
                    <a:lnTo>
                      <a:pt x="0" y="16"/>
                    </a:lnTo>
                    <a:lnTo>
                      <a:pt x="0" y="11"/>
                    </a:lnTo>
                    <a:lnTo>
                      <a:pt x="1" y="4"/>
                    </a:lnTo>
                    <a:lnTo>
                      <a:pt x="1" y="3"/>
                    </a:lnTo>
                    <a:lnTo>
                      <a:pt x="2" y="1"/>
                    </a:lnTo>
                    <a:lnTo>
                      <a:pt x="5" y="0"/>
                    </a:lnTo>
                    <a:lnTo>
                      <a:pt x="9" y="1"/>
                    </a:lnTo>
                    <a:lnTo>
                      <a:pt x="11" y="3"/>
                    </a:lnTo>
                    <a:lnTo>
                      <a:pt x="11"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78" name="Freeform 170"/>
              <p:cNvSpPr>
                <a:spLocks/>
              </p:cNvSpPr>
              <p:nvPr/>
            </p:nvSpPr>
            <p:spPr bwMode="auto">
              <a:xfrm>
                <a:off x="4235" y="3488"/>
                <a:ext cx="101" cy="186"/>
              </a:xfrm>
              <a:custGeom>
                <a:avLst/>
                <a:gdLst>
                  <a:gd name="T0" fmla="*/ 101 w 101"/>
                  <a:gd name="T1" fmla="*/ 27 h 186"/>
                  <a:gd name="T2" fmla="*/ 101 w 101"/>
                  <a:gd name="T3" fmla="*/ 27 h 186"/>
                  <a:gd name="T4" fmla="*/ 101 w 101"/>
                  <a:gd name="T5" fmla="*/ 47 h 186"/>
                  <a:gd name="T6" fmla="*/ 99 w 101"/>
                  <a:gd name="T7" fmla="*/ 66 h 186"/>
                  <a:gd name="T8" fmla="*/ 97 w 101"/>
                  <a:gd name="T9" fmla="*/ 86 h 186"/>
                  <a:gd name="T10" fmla="*/ 93 w 101"/>
                  <a:gd name="T11" fmla="*/ 104 h 186"/>
                  <a:gd name="T12" fmla="*/ 87 w 101"/>
                  <a:gd name="T13" fmla="*/ 123 h 186"/>
                  <a:gd name="T14" fmla="*/ 80 w 101"/>
                  <a:gd name="T15" fmla="*/ 139 h 186"/>
                  <a:gd name="T16" fmla="*/ 71 w 101"/>
                  <a:gd name="T17" fmla="*/ 157 h 186"/>
                  <a:gd name="T18" fmla="*/ 60 w 101"/>
                  <a:gd name="T19" fmla="*/ 172 h 186"/>
                  <a:gd name="T20" fmla="*/ 60 w 101"/>
                  <a:gd name="T21" fmla="*/ 172 h 186"/>
                  <a:gd name="T22" fmla="*/ 52 w 101"/>
                  <a:gd name="T23" fmla="*/ 176 h 186"/>
                  <a:gd name="T24" fmla="*/ 45 w 101"/>
                  <a:gd name="T25" fmla="*/ 178 h 186"/>
                  <a:gd name="T26" fmla="*/ 37 w 101"/>
                  <a:gd name="T27" fmla="*/ 182 h 186"/>
                  <a:gd name="T28" fmla="*/ 29 w 101"/>
                  <a:gd name="T29" fmla="*/ 186 h 186"/>
                  <a:gd name="T30" fmla="*/ 29 w 101"/>
                  <a:gd name="T31" fmla="*/ 186 h 186"/>
                  <a:gd name="T32" fmla="*/ 22 w 101"/>
                  <a:gd name="T33" fmla="*/ 176 h 186"/>
                  <a:gd name="T34" fmla="*/ 15 w 101"/>
                  <a:gd name="T35" fmla="*/ 165 h 186"/>
                  <a:gd name="T36" fmla="*/ 10 w 101"/>
                  <a:gd name="T37" fmla="*/ 154 h 186"/>
                  <a:gd name="T38" fmla="*/ 6 w 101"/>
                  <a:gd name="T39" fmla="*/ 149 h 186"/>
                  <a:gd name="T40" fmla="*/ 0 w 101"/>
                  <a:gd name="T41" fmla="*/ 144 h 186"/>
                  <a:gd name="T42" fmla="*/ 0 w 101"/>
                  <a:gd name="T43" fmla="*/ 144 h 186"/>
                  <a:gd name="T44" fmla="*/ 11 w 101"/>
                  <a:gd name="T45" fmla="*/ 108 h 186"/>
                  <a:gd name="T46" fmla="*/ 23 w 101"/>
                  <a:gd name="T47" fmla="*/ 71 h 186"/>
                  <a:gd name="T48" fmla="*/ 38 w 101"/>
                  <a:gd name="T49" fmla="*/ 35 h 186"/>
                  <a:gd name="T50" fmla="*/ 55 w 101"/>
                  <a:gd name="T51" fmla="*/ 0 h 186"/>
                  <a:gd name="T52" fmla="*/ 55 w 101"/>
                  <a:gd name="T53" fmla="*/ 0 h 186"/>
                  <a:gd name="T54" fmla="*/ 68 w 101"/>
                  <a:gd name="T55" fmla="*/ 4 h 186"/>
                  <a:gd name="T56" fmla="*/ 82 w 101"/>
                  <a:gd name="T57" fmla="*/ 8 h 186"/>
                  <a:gd name="T58" fmla="*/ 88 w 101"/>
                  <a:gd name="T59" fmla="*/ 10 h 186"/>
                  <a:gd name="T60" fmla="*/ 94 w 101"/>
                  <a:gd name="T61" fmla="*/ 14 h 186"/>
                  <a:gd name="T62" fmla="*/ 98 w 101"/>
                  <a:gd name="T63" fmla="*/ 20 h 186"/>
                  <a:gd name="T64" fmla="*/ 101 w 101"/>
                  <a:gd name="T65" fmla="*/ 27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186">
                    <a:moveTo>
                      <a:pt x="101" y="27"/>
                    </a:moveTo>
                    <a:lnTo>
                      <a:pt x="101" y="27"/>
                    </a:lnTo>
                    <a:lnTo>
                      <a:pt x="101" y="47"/>
                    </a:lnTo>
                    <a:lnTo>
                      <a:pt x="99" y="66"/>
                    </a:lnTo>
                    <a:lnTo>
                      <a:pt x="97" y="86"/>
                    </a:lnTo>
                    <a:lnTo>
                      <a:pt x="93" y="104"/>
                    </a:lnTo>
                    <a:lnTo>
                      <a:pt x="87" y="123"/>
                    </a:lnTo>
                    <a:lnTo>
                      <a:pt x="80" y="139"/>
                    </a:lnTo>
                    <a:lnTo>
                      <a:pt x="71" y="157"/>
                    </a:lnTo>
                    <a:lnTo>
                      <a:pt x="60" y="172"/>
                    </a:lnTo>
                    <a:lnTo>
                      <a:pt x="52" y="176"/>
                    </a:lnTo>
                    <a:lnTo>
                      <a:pt x="45" y="178"/>
                    </a:lnTo>
                    <a:lnTo>
                      <a:pt x="37" y="182"/>
                    </a:lnTo>
                    <a:lnTo>
                      <a:pt x="29" y="186"/>
                    </a:lnTo>
                    <a:lnTo>
                      <a:pt x="22" y="176"/>
                    </a:lnTo>
                    <a:lnTo>
                      <a:pt x="15" y="165"/>
                    </a:lnTo>
                    <a:lnTo>
                      <a:pt x="10" y="154"/>
                    </a:lnTo>
                    <a:lnTo>
                      <a:pt x="6" y="149"/>
                    </a:lnTo>
                    <a:lnTo>
                      <a:pt x="0" y="144"/>
                    </a:lnTo>
                    <a:lnTo>
                      <a:pt x="11" y="108"/>
                    </a:lnTo>
                    <a:lnTo>
                      <a:pt x="23" y="71"/>
                    </a:lnTo>
                    <a:lnTo>
                      <a:pt x="38" y="35"/>
                    </a:lnTo>
                    <a:lnTo>
                      <a:pt x="55" y="0"/>
                    </a:lnTo>
                    <a:lnTo>
                      <a:pt x="68" y="4"/>
                    </a:lnTo>
                    <a:lnTo>
                      <a:pt x="82" y="8"/>
                    </a:lnTo>
                    <a:lnTo>
                      <a:pt x="88" y="10"/>
                    </a:lnTo>
                    <a:lnTo>
                      <a:pt x="94" y="14"/>
                    </a:lnTo>
                    <a:lnTo>
                      <a:pt x="98" y="20"/>
                    </a:lnTo>
                    <a:lnTo>
                      <a:pt x="101" y="27"/>
                    </a:lnTo>
                    <a:close/>
                  </a:path>
                </a:pathLst>
              </a:custGeom>
              <a:solidFill>
                <a:srgbClr val="FDC5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79" name="Freeform 171"/>
              <p:cNvSpPr>
                <a:spLocks/>
              </p:cNvSpPr>
              <p:nvPr/>
            </p:nvSpPr>
            <p:spPr bwMode="auto">
              <a:xfrm>
                <a:off x="4235" y="3488"/>
                <a:ext cx="101" cy="186"/>
              </a:xfrm>
              <a:custGeom>
                <a:avLst/>
                <a:gdLst>
                  <a:gd name="T0" fmla="*/ 101 w 101"/>
                  <a:gd name="T1" fmla="*/ 27 h 186"/>
                  <a:gd name="T2" fmla="*/ 101 w 101"/>
                  <a:gd name="T3" fmla="*/ 27 h 186"/>
                  <a:gd name="T4" fmla="*/ 101 w 101"/>
                  <a:gd name="T5" fmla="*/ 47 h 186"/>
                  <a:gd name="T6" fmla="*/ 99 w 101"/>
                  <a:gd name="T7" fmla="*/ 66 h 186"/>
                  <a:gd name="T8" fmla="*/ 97 w 101"/>
                  <a:gd name="T9" fmla="*/ 86 h 186"/>
                  <a:gd name="T10" fmla="*/ 93 w 101"/>
                  <a:gd name="T11" fmla="*/ 104 h 186"/>
                  <a:gd name="T12" fmla="*/ 87 w 101"/>
                  <a:gd name="T13" fmla="*/ 123 h 186"/>
                  <a:gd name="T14" fmla="*/ 80 w 101"/>
                  <a:gd name="T15" fmla="*/ 139 h 186"/>
                  <a:gd name="T16" fmla="*/ 71 w 101"/>
                  <a:gd name="T17" fmla="*/ 157 h 186"/>
                  <a:gd name="T18" fmla="*/ 60 w 101"/>
                  <a:gd name="T19" fmla="*/ 172 h 186"/>
                  <a:gd name="T20" fmla="*/ 60 w 101"/>
                  <a:gd name="T21" fmla="*/ 172 h 186"/>
                  <a:gd name="T22" fmla="*/ 52 w 101"/>
                  <a:gd name="T23" fmla="*/ 176 h 186"/>
                  <a:gd name="T24" fmla="*/ 45 w 101"/>
                  <a:gd name="T25" fmla="*/ 178 h 186"/>
                  <a:gd name="T26" fmla="*/ 37 w 101"/>
                  <a:gd name="T27" fmla="*/ 182 h 186"/>
                  <a:gd name="T28" fmla="*/ 29 w 101"/>
                  <a:gd name="T29" fmla="*/ 186 h 186"/>
                  <a:gd name="T30" fmla="*/ 29 w 101"/>
                  <a:gd name="T31" fmla="*/ 186 h 186"/>
                  <a:gd name="T32" fmla="*/ 22 w 101"/>
                  <a:gd name="T33" fmla="*/ 176 h 186"/>
                  <a:gd name="T34" fmla="*/ 15 w 101"/>
                  <a:gd name="T35" fmla="*/ 165 h 186"/>
                  <a:gd name="T36" fmla="*/ 10 w 101"/>
                  <a:gd name="T37" fmla="*/ 154 h 186"/>
                  <a:gd name="T38" fmla="*/ 6 w 101"/>
                  <a:gd name="T39" fmla="*/ 149 h 186"/>
                  <a:gd name="T40" fmla="*/ 0 w 101"/>
                  <a:gd name="T41" fmla="*/ 144 h 186"/>
                  <a:gd name="T42" fmla="*/ 0 w 101"/>
                  <a:gd name="T43" fmla="*/ 144 h 186"/>
                  <a:gd name="T44" fmla="*/ 11 w 101"/>
                  <a:gd name="T45" fmla="*/ 108 h 186"/>
                  <a:gd name="T46" fmla="*/ 23 w 101"/>
                  <a:gd name="T47" fmla="*/ 71 h 186"/>
                  <a:gd name="T48" fmla="*/ 38 w 101"/>
                  <a:gd name="T49" fmla="*/ 35 h 186"/>
                  <a:gd name="T50" fmla="*/ 55 w 101"/>
                  <a:gd name="T51" fmla="*/ 0 h 186"/>
                  <a:gd name="T52" fmla="*/ 55 w 101"/>
                  <a:gd name="T53" fmla="*/ 0 h 186"/>
                  <a:gd name="T54" fmla="*/ 68 w 101"/>
                  <a:gd name="T55" fmla="*/ 4 h 186"/>
                  <a:gd name="T56" fmla="*/ 82 w 101"/>
                  <a:gd name="T57" fmla="*/ 8 h 186"/>
                  <a:gd name="T58" fmla="*/ 88 w 101"/>
                  <a:gd name="T59" fmla="*/ 10 h 186"/>
                  <a:gd name="T60" fmla="*/ 94 w 101"/>
                  <a:gd name="T61" fmla="*/ 14 h 186"/>
                  <a:gd name="T62" fmla="*/ 98 w 101"/>
                  <a:gd name="T63" fmla="*/ 20 h 186"/>
                  <a:gd name="T64" fmla="*/ 101 w 101"/>
                  <a:gd name="T65" fmla="*/ 27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186">
                    <a:moveTo>
                      <a:pt x="101" y="27"/>
                    </a:moveTo>
                    <a:lnTo>
                      <a:pt x="101" y="27"/>
                    </a:lnTo>
                    <a:lnTo>
                      <a:pt x="101" y="47"/>
                    </a:lnTo>
                    <a:lnTo>
                      <a:pt x="99" y="66"/>
                    </a:lnTo>
                    <a:lnTo>
                      <a:pt x="97" y="86"/>
                    </a:lnTo>
                    <a:lnTo>
                      <a:pt x="93" y="104"/>
                    </a:lnTo>
                    <a:lnTo>
                      <a:pt x="87" y="123"/>
                    </a:lnTo>
                    <a:lnTo>
                      <a:pt x="80" y="139"/>
                    </a:lnTo>
                    <a:lnTo>
                      <a:pt x="71" y="157"/>
                    </a:lnTo>
                    <a:lnTo>
                      <a:pt x="60" y="172"/>
                    </a:lnTo>
                    <a:lnTo>
                      <a:pt x="52" y="176"/>
                    </a:lnTo>
                    <a:lnTo>
                      <a:pt x="45" y="178"/>
                    </a:lnTo>
                    <a:lnTo>
                      <a:pt x="37" y="182"/>
                    </a:lnTo>
                    <a:lnTo>
                      <a:pt x="29" y="186"/>
                    </a:lnTo>
                    <a:lnTo>
                      <a:pt x="22" y="176"/>
                    </a:lnTo>
                    <a:lnTo>
                      <a:pt x="15" y="165"/>
                    </a:lnTo>
                    <a:lnTo>
                      <a:pt x="10" y="154"/>
                    </a:lnTo>
                    <a:lnTo>
                      <a:pt x="6" y="149"/>
                    </a:lnTo>
                    <a:lnTo>
                      <a:pt x="0" y="144"/>
                    </a:lnTo>
                    <a:lnTo>
                      <a:pt x="11" y="108"/>
                    </a:lnTo>
                    <a:lnTo>
                      <a:pt x="23" y="71"/>
                    </a:lnTo>
                    <a:lnTo>
                      <a:pt x="38" y="35"/>
                    </a:lnTo>
                    <a:lnTo>
                      <a:pt x="55" y="0"/>
                    </a:lnTo>
                    <a:lnTo>
                      <a:pt x="68" y="4"/>
                    </a:lnTo>
                    <a:lnTo>
                      <a:pt x="82" y="8"/>
                    </a:lnTo>
                    <a:lnTo>
                      <a:pt x="88" y="10"/>
                    </a:lnTo>
                    <a:lnTo>
                      <a:pt x="94" y="14"/>
                    </a:lnTo>
                    <a:lnTo>
                      <a:pt x="98" y="20"/>
                    </a:lnTo>
                    <a:lnTo>
                      <a:pt x="101" y="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80" name="Freeform 172"/>
              <p:cNvSpPr>
                <a:spLocks/>
              </p:cNvSpPr>
              <p:nvPr/>
            </p:nvSpPr>
            <p:spPr bwMode="auto">
              <a:xfrm>
                <a:off x="4367" y="3492"/>
                <a:ext cx="389" cy="48"/>
              </a:xfrm>
              <a:custGeom>
                <a:avLst/>
                <a:gdLst>
                  <a:gd name="T0" fmla="*/ 386 w 389"/>
                  <a:gd name="T1" fmla="*/ 40 h 48"/>
                  <a:gd name="T2" fmla="*/ 386 w 389"/>
                  <a:gd name="T3" fmla="*/ 40 h 48"/>
                  <a:gd name="T4" fmla="*/ 387 w 389"/>
                  <a:gd name="T5" fmla="*/ 43 h 48"/>
                  <a:gd name="T6" fmla="*/ 389 w 389"/>
                  <a:gd name="T7" fmla="*/ 44 h 48"/>
                  <a:gd name="T8" fmla="*/ 389 w 389"/>
                  <a:gd name="T9" fmla="*/ 46 h 48"/>
                  <a:gd name="T10" fmla="*/ 386 w 389"/>
                  <a:gd name="T11" fmla="*/ 48 h 48"/>
                  <a:gd name="T12" fmla="*/ 386 w 389"/>
                  <a:gd name="T13" fmla="*/ 48 h 48"/>
                  <a:gd name="T14" fmla="*/ 340 w 389"/>
                  <a:gd name="T15" fmla="*/ 40 h 48"/>
                  <a:gd name="T16" fmla="*/ 292 w 389"/>
                  <a:gd name="T17" fmla="*/ 32 h 48"/>
                  <a:gd name="T18" fmla="*/ 244 w 389"/>
                  <a:gd name="T19" fmla="*/ 27 h 48"/>
                  <a:gd name="T20" fmla="*/ 196 w 389"/>
                  <a:gd name="T21" fmla="*/ 23 h 48"/>
                  <a:gd name="T22" fmla="*/ 99 w 389"/>
                  <a:gd name="T23" fmla="*/ 14 h 48"/>
                  <a:gd name="T24" fmla="*/ 3 w 389"/>
                  <a:gd name="T25" fmla="*/ 8 h 48"/>
                  <a:gd name="T26" fmla="*/ 0 w 389"/>
                  <a:gd name="T27" fmla="*/ 5 h 48"/>
                  <a:gd name="T28" fmla="*/ 4 w 389"/>
                  <a:gd name="T29" fmla="*/ 0 h 48"/>
                  <a:gd name="T30" fmla="*/ 4 w 389"/>
                  <a:gd name="T31" fmla="*/ 0 h 48"/>
                  <a:gd name="T32" fmla="*/ 100 w 389"/>
                  <a:gd name="T33" fmla="*/ 6 h 48"/>
                  <a:gd name="T34" fmla="*/ 198 w 389"/>
                  <a:gd name="T35" fmla="*/ 14 h 48"/>
                  <a:gd name="T36" fmla="*/ 245 w 389"/>
                  <a:gd name="T37" fmla="*/ 20 h 48"/>
                  <a:gd name="T38" fmla="*/ 292 w 389"/>
                  <a:gd name="T39" fmla="*/ 25 h 48"/>
                  <a:gd name="T40" fmla="*/ 340 w 389"/>
                  <a:gd name="T41" fmla="*/ 32 h 48"/>
                  <a:gd name="T42" fmla="*/ 386 w 389"/>
                  <a:gd name="T43" fmla="*/ 4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9" h="48">
                    <a:moveTo>
                      <a:pt x="386" y="40"/>
                    </a:moveTo>
                    <a:lnTo>
                      <a:pt x="386" y="40"/>
                    </a:lnTo>
                    <a:lnTo>
                      <a:pt x="387" y="43"/>
                    </a:lnTo>
                    <a:lnTo>
                      <a:pt x="389" y="44"/>
                    </a:lnTo>
                    <a:lnTo>
                      <a:pt x="389" y="46"/>
                    </a:lnTo>
                    <a:lnTo>
                      <a:pt x="386" y="48"/>
                    </a:lnTo>
                    <a:lnTo>
                      <a:pt x="340" y="40"/>
                    </a:lnTo>
                    <a:lnTo>
                      <a:pt x="292" y="32"/>
                    </a:lnTo>
                    <a:lnTo>
                      <a:pt x="244" y="27"/>
                    </a:lnTo>
                    <a:lnTo>
                      <a:pt x="196" y="23"/>
                    </a:lnTo>
                    <a:lnTo>
                      <a:pt x="99" y="14"/>
                    </a:lnTo>
                    <a:lnTo>
                      <a:pt x="3" y="8"/>
                    </a:lnTo>
                    <a:lnTo>
                      <a:pt x="0" y="5"/>
                    </a:lnTo>
                    <a:lnTo>
                      <a:pt x="4" y="0"/>
                    </a:lnTo>
                    <a:lnTo>
                      <a:pt x="100" y="6"/>
                    </a:lnTo>
                    <a:lnTo>
                      <a:pt x="198" y="14"/>
                    </a:lnTo>
                    <a:lnTo>
                      <a:pt x="245" y="20"/>
                    </a:lnTo>
                    <a:lnTo>
                      <a:pt x="292" y="25"/>
                    </a:lnTo>
                    <a:lnTo>
                      <a:pt x="340" y="32"/>
                    </a:lnTo>
                    <a:lnTo>
                      <a:pt x="38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81" name="Freeform 173"/>
              <p:cNvSpPr>
                <a:spLocks/>
              </p:cNvSpPr>
              <p:nvPr/>
            </p:nvSpPr>
            <p:spPr bwMode="auto">
              <a:xfrm>
                <a:off x="4367" y="3492"/>
                <a:ext cx="389" cy="48"/>
              </a:xfrm>
              <a:custGeom>
                <a:avLst/>
                <a:gdLst>
                  <a:gd name="T0" fmla="*/ 386 w 389"/>
                  <a:gd name="T1" fmla="*/ 40 h 48"/>
                  <a:gd name="T2" fmla="*/ 386 w 389"/>
                  <a:gd name="T3" fmla="*/ 40 h 48"/>
                  <a:gd name="T4" fmla="*/ 387 w 389"/>
                  <a:gd name="T5" fmla="*/ 43 h 48"/>
                  <a:gd name="T6" fmla="*/ 389 w 389"/>
                  <a:gd name="T7" fmla="*/ 44 h 48"/>
                  <a:gd name="T8" fmla="*/ 389 w 389"/>
                  <a:gd name="T9" fmla="*/ 46 h 48"/>
                  <a:gd name="T10" fmla="*/ 386 w 389"/>
                  <a:gd name="T11" fmla="*/ 48 h 48"/>
                  <a:gd name="T12" fmla="*/ 386 w 389"/>
                  <a:gd name="T13" fmla="*/ 48 h 48"/>
                  <a:gd name="T14" fmla="*/ 340 w 389"/>
                  <a:gd name="T15" fmla="*/ 40 h 48"/>
                  <a:gd name="T16" fmla="*/ 292 w 389"/>
                  <a:gd name="T17" fmla="*/ 32 h 48"/>
                  <a:gd name="T18" fmla="*/ 244 w 389"/>
                  <a:gd name="T19" fmla="*/ 27 h 48"/>
                  <a:gd name="T20" fmla="*/ 196 w 389"/>
                  <a:gd name="T21" fmla="*/ 23 h 48"/>
                  <a:gd name="T22" fmla="*/ 99 w 389"/>
                  <a:gd name="T23" fmla="*/ 14 h 48"/>
                  <a:gd name="T24" fmla="*/ 3 w 389"/>
                  <a:gd name="T25" fmla="*/ 8 h 48"/>
                  <a:gd name="T26" fmla="*/ 0 w 389"/>
                  <a:gd name="T27" fmla="*/ 5 h 48"/>
                  <a:gd name="T28" fmla="*/ 4 w 389"/>
                  <a:gd name="T29" fmla="*/ 0 h 48"/>
                  <a:gd name="T30" fmla="*/ 4 w 389"/>
                  <a:gd name="T31" fmla="*/ 0 h 48"/>
                  <a:gd name="T32" fmla="*/ 100 w 389"/>
                  <a:gd name="T33" fmla="*/ 6 h 48"/>
                  <a:gd name="T34" fmla="*/ 198 w 389"/>
                  <a:gd name="T35" fmla="*/ 14 h 48"/>
                  <a:gd name="T36" fmla="*/ 245 w 389"/>
                  <a:gd name="T37" fmla="*/ 20 h 48"/>
                  <a:gd name="T38" fmla="*/ 292 w 389"/>
                  <a:gd name="T39" fmla="*/ 25 h 48"/>
                  <a:gd name="T40" fmla="*/ 340 w 389"/>
                  <a:gd name="T41" fmla="*/ 32 h 48"/>
                  <a:gd name="T42" fmla="*/ 386 w 389"/>
                  <a:gd name="T43" fmla="*/ 4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9" h="48">
                    <a:moveTo>
                      <a:pt x="386" y="40"/>
                    </a:moveTo>
                    <a:lnTo>
                      <a:pt x="386" y="40"/>
                    </a:lnTo>
                    <a:lnTo>
                      <a:pt x="387" y="43"/>
                    </a:lnTo>
                    <a:lnTo>
                      <a:pt x="389" y="44"/>
                    </a:lnTo>
                    <a:lnTo>
                      <a:pt x="389" y="46"/>
                    </a:lnTo>
                    <a:lnTo>
                      <a:pt x="386" y="48"/>
                    </a:lnTo>
                    <a:lnTo>
                      <a:pt x="340" y="40"/>
                    </a:lnTo>
                    <a:lnTo>
                      <a:pt x="292" y="32"/>
                    </a:lnTo>
                    <a:lnTo>
                      <a:pt x="244" y="27"/>
                    </a:lnTo>
                    <a:lnTo>
                      <a:pt x="196" y="23"/>
                    </a:lnTo>
                    <a:lnTo>
                      <a:pt x="99" y="14"/>
                    </a:lnTo>
                    <a:lnTo>
                      <a:pt x="3" y="8"/>
                    </a:lnTo>
                    <a:lnTo>
                      <a:pt x="0" y="5"/>
                    </a:lnTo>
                    <a:lnTo>
                      <a:pt x="4" y="0"/>
                    </a:lnTo>
                    <a:lnTo>
                      <a:pt x="100" y="6"/>
                    </a:lnTo>
                    <a:lnTo>
                      <a:pt x="198" y="14"/>
                    </a:lnTo>
                    <a:lnTo>
                      <a:pt x="245" y="20"/>
                    </a:lnTo>
                    <a:lnTo>
                      <a:pt x="292" y="25"/>
                    </a:lnTo>
                    <a:lnTo>
                      <a:pt x="340" y="32"/>
                    </a:lnTo>
                    <a:lnTo>
                      <a:pt x="38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82" name="Freeform 174"/>
              <p:cNvSpPr>
                <a:spLocks/>
              </p:cNvSpPr>
              <p:nvPr/>
            </p:nvSpPr>
            <p:spPr bwMode="auto">
              <a:xfrm>
                <a:off x="3320" y="3530"/>
                <a:ext cx="458" cy="36"/>
              </a:xfrm>
              <a:custGeom>
                <a:avLst/>
                <a:gdLst>
                  <a:gd name="T0" fmla="*/ 239 w 458"/>
                  <a:gd name="T1" fmla="*/ 12 h 36"/>
                  <a:gd name="T2" fmla="*/ 239 w 458"/>
                  <a:gd name="T3" fmla="*/ 12 h 36"/>
                  <a:gd name="T4" fmla="*/ 292 w 458"/>
                  <a:gd name="T5" fmla="*/ 17 h 36"/>
                  <a:gd name="T6" fmla="*/ 346 w 458"/>
                  <a:gd name="T7" fmla="*/ 23 h 36"/>
                  <a:gd name="T8" fmla="*/ 455 w 458"/>
                  <a:gd name="T9" fmla="*/ 29 h 36"/>
                  <a:gd name="T10" fmla="*/ 455 w 458"/>
                  <a:gd name="T11" fmla="*/ 29 h 36"/>
                  <a:gd name="T12" fmla="*/ 456 w 458"/>
                  <a:gd name="T13" fmla="*/ 31 h 36"/>
                  <a:gd name="T14" fmla="*/ 458 w 458"/>
                  <a:gd name="T15" fmla="*/ 32 h 36"/>
                  <a:gd name="T16" fmla="*/ 458 w 458"/>
                  <a:gd name="T17" fmla="*/ 35 h 36"/>
                  <a:gd name="T18" fmla="*/ 456 w 458"/>
                  <a:gd name="T19" fmla="*/ 36 h 36"/>
                  <a:gd name="T20" fmla="*/ 456 w 458"/>
                  <a:gd name="T21" fmla="*/ 36 h 36"/>
                  <a:gd name="T22" fmla="*/ 402 w 458"/>
                  <a:gd name="T23" fmla="*/ 33 h 36"/>
                  <a:gd name="T24" fmla="*/ 349 w 458"/>
                  <a:gd name="T25" fmla="*/ 31 h 36"/>
                  <a:gd name="T26" fmla="*/ 242 w 458"/>
                  <a:gd name="T27" fmla="*/ 21 h 36"/>
                  <a:gd name="T28" fmla="*/ 189 w 458"/>
                  <a:gd name="T29" fmla="*/ 17 h 36"/>
                  <a:gd name="T30" fmla="*/ 135 w 458"/>
                  <a:gd name="T31" fmla="*/ 13 h 36"/>
                  <a:gd name="T32" fmla="*/ 80 w 458"/>
                  <a:gd name="T33" fmla="*/ 12 h 36"/>
                  <a:gd name="T34" fmla="*/ 24 w 458"/>
                  <a:gd name="T35" fmla="*/ 12 h 36"/>
                  <a:gd name="T36" fmla="*/ 24 w 458"/>
                  <a:gd name="T37" fmla="*/ 12 h 36"/>
                  <a:gd name="T38" fmla="*/ 17 w 458"/>
                  <a:gd name="T39" fmla="*/ 10 h 36"/>
                  <a:gd name="T40" fmla="*/ 9 w 458"/>
                  <a:gd name="T41" fmla="*/ 10 h 36"/>
                  <a:gd name="T42" fmla="*/ 6 w 458"/>
                  <a:gd name="T43" fmla="*/ 9 h 36"/>
                  <a:gd name="T44" fmla="*/ 4 w 458"/>
                  <a:gd name="T45" fmla="*/ 8 h 36"/>
                  <a:gd name="T46" fmla="*/ 1 w 458"/>
                  <a:gd name="T47" fmla="*/ 6 h 36"/>
                  <a:gd name="T48" fmla="*/ 0 w 458"/>
                  <a:gd name="T49" fmla="*/ 2 h 36"/>
                  <a:gd name="T50" fmla="*/ 2 w 458"/>
                  <a:gd name="T51" fmla="*/ 0 h 36"/>
                  <a:gd name="T52" fmla="*/ 2 w 458"/>
                  <a:gd name="T53" fmla="*/ 0 h 36"/>
                  <a:gd name="T54" fmla="*/ 31 w 458"/>
                  <a:gd name="T55" fmla="*/ 2 h 36"/>
                  <a:gd name="T56" fmla="*/ 61 w 458"/>
                  <a:gd name="T57" fmla="*/ 5 h 36"/>
                  <a:gd name="T58" fmla="*/ 120 w 458"/>
                  <a:gd name="T59" fmla="*/ 6 h 36"/>
                  <a:gd name="T60" fmla="*/ 181 w 458"/>
                  <a:gd name="T61" fmla="*/ 8 h 36"/>
                  <a:gd name="T62" fmla="*/ 210 w 458"/>
                  <a:gd name="T63" fmla="*/ 9 h 36"/>
                  <a:gd name="T64" fmla="*/ 239 w 458"/>
                  <a:gd name="T65" fmla="*/ 12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8" h="36">
                    <a:moveTo>
                      <a:pt x="239" y="12"/>
                    </a:moveTo>
                    <a:lnTo>
                      <a:pt x="239" y="12"/>
                    </a:lnTo>
                    <a:lnTo>
                      <a:pt x="292" y="17"/>
                    </a:lnTo>
                    <a:lnTo>
                      <a:pt x="346" y="23"/>
                    </a:lnTo>
                    <a:lnTo>
                      <a:pt x="455" y="29"/>
                    </a:lnTo>
                    <a:lnTo>
                      <a:pt x="456" y="31"/>
                    </a:lnTo>
                    <a:lnTo>
                      <a:pt x="458" y="32"/>
                    </a:lnTo>
                    <a:lnTo>
                      <a:pt x="458" y="35"/>
                    </a:lnTo>
                    <a:lnTo>
                      <a:pt x="456" y="36"/>
                    </a:lnTo>
                    <a:lnTo>
                      <a:pt x="402" y="33"/>
                    </a:lnTo>
                    <a:lnTo>
                      <a:pt x="349" y="31"/>
                    </a:lnTo>
                    <a:lnTo>
                      <a:pt x="242" y="21"/>
                    </a:lnTo>
                    <a:lnTo>
                      <a:pt x="189" y="17"/>
                    </a:lnTo>
                    <a:lnTo>
                      <a:pt x="135" y="13"/>
                    </a:lnTo>
                    <a:lnTo>
                      <a:pt x="80" y="12"/>
                    </a:lnTo>
                    <a:lnTo>
                      <a:pt x="24" y="12"/>
                    </a:lnTo>
                    <a:lnTo>
                      <a:pt x="17" y="10"/>
                    </a:lnTo>
                    <a:lnTo>
                      <a:pt x="9" y="10"/>
                    </a:lnTo>
                    <a:lnTo>
                      <a:pt x="6" y="9"/>
                    </a:lnTo>
                    <a:lnTo>
                      <a:pt x="4" y="8"/>
                    </a:lnTo>
                    <a:lnTo>
                      <a:pt x="1" y="6"/>
                    </a:lnTo>
                    <a:lnTo>
                      <a:pt x="0" y="2"/>
                    </a:lnTo>
                    <a:lnTo>
                      <a:pt x="2" y="0"/>
                    </a:lnTo>
                    <a:lnTo>
                      <a:pt x="31" y="2"/>
                    </a:lnTo>
                    <a:lnTo>
                      <a:pt x="61" y="5"/>
                    </a:lnTo>
                    <a:lnTo>
                      <a:pt x="120" y="6"/>
                    </a:lnTo>
                    <a:lnTo>
                      <a:pt x="181" y="8"/>
                    </a:lnTo>
                    <a:lnTo>
                      <a:pt x="210" y="9"/>
                    </a:lnTo>
                    <a:lnTo>
                      <a:pt x="23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83" name="Freeform 175"/>
              <p:cNvSpPr>
                <a:spLocks/>
              </p:cNvSpPr>
              <p:nvPr/>
            </p:nvSpPr>
            <p:spPr bwMode="auto">
              <a:xfrm>
                <a:off x="3320" y="3530"/>
                <a:ext cx="458" cy="36"/>
              </a:xfrm>
              <a:custGeom>
                <a:avLst/>
                <a:gdLst>
                  <a:gd name="T0" fmla="*/ 239 w 458"/>
                  <a:gd name="T1" fmla="*/ 12 h 36"/>
                  <a:gd name="T2" fmla="*/ 239 w 458"/>
                  <a:gd name="T3" fmla="*/ 12 h 36"/>
                  <a:gd name="T4" fmla="*/ 292 w 458"/>
                  <a:gd name="T5" fmla="*/ 17 h 36"/>
                  <a:gd name="T6" fmla="*/ 346 w 458"/>
                  <a:gd name="T7" fmla="*/ 23 h 36"/>
                  <a:gd name="T8" fmla="*/ 455 w 458"/>
                  <a:gd name="T9" fmla="*/ 29 h 36"/>
                  <a:gd name="T10" fmla="*/ 455 w 458"/>
                  <a:gd name="T11" fmla="*/ 29 h 36"/>
                  <a:gd name="T12" fmla="*/ 456 w 458"/>
                  <a:gd name="T13" fmla="*/ 31 h 36"/>
                  <a:gd name="T14" fmla="*/ 458 w 458"/>
                  <a:gd name="T15" fmla="*/ 32 h 36"/>
                  <a:gd name="T16" fmla="*/ 458 w 458"/>
                  <a:gd name="T17" fmla="*/ 35 h 36"/>
                  <a:gd name="T18" fmla="*/ 456 w 458"/>
                  <a:gd name="T19" fmla="*/ 36 h 36"/>
                  <a:gd name="T20" fmla="*/ 456 w 458"/>
                  <a:gd name="T21" fmla="*/ 36 h 36"/>
                  <a:gd name="T22" fmla="*/ 402 w 458"/>
                  <a:gd name="T23" fmla="*/ 33 h 36"/>
                  <a:gd name="T24" fmla="*/ 349 w 458"/>
                  <a:gd name="T25" fmla="*/ 31 h 36"/>
                  <a:gd name="T26" fmla="*/ 242 w 458"/>
                  <a:gd name="T27" fmla="*/ 21 h 36"/>
                  <a:gd name="T28" fmla="*/ 189 w 458"/>
                  <a:gd name="T29" fmla="*/ 17 h 36"/>
                  <a:gd name="T30" fmla="*/ 135 w 458"/>
                  <a:gd name="T31" fmla="*/ 13 h 36"/>
                  <a:gd name="T32" fmla="*/ 80 w 458"/>
                  <a:gd name="T33" fmla="*/ 12 h 36"/>
                  <a:gd name="T34" fmla="*/ 24 w 458"/>
                  <a:gd name="T35" fmla="*/ 12 h 36"/>
                  <a:gd name="T36" fmla="*/ 24 w 458"/>
                  <a:gd name="T37" fmla="*/ 12 h 36"/>
                  <a:gd name="T38" fmla="*/ 17 w 458"/>
                  <a:gd name="T39" fmla="*/ 10 h 36"/>
                  <a:gd name="T40" fmla="*/ 9 w 458"/>
                  <a:gd name="T41" fmla="*/ 10 h 36"/>
                  <a:gd name="T42" fmla="*/ 6 w 458"/>
                  <a:gd name="T43" fmla="*/ 9 h 36"/>
                  <a:gd name="T44" fmla="*/ 4 w 458"/>
                  <a:gd name="T45" fmla="*/ 8 h 36"/>
                  <a:gd name="T46" fmla="*/ 1 w 458"/>
                  <a:gd name="T47" fmla="*/ 6 h 36"/>
                  <a:gd name="T48" fmla="*/ 0 w 458"/>
                  <a:gd name="T49" fmla="*/ 2 h 36"/>
                  <a:gd name="T50" fmla="*/ 2 w 458"/>
                  <a:gd name="T51" fmla="*/ 0 h 36"/>
                  <a:gd name="T52" fmla="*/ 2 w 458"/>
                  <a:gd name="T53" fmla="*/ 0 h 36"/>
                  <a:gd name="T54" fmla="*/ 31 w 458"/>
                  <a:gd name="T55" fmla="*/ 2 h 36"/>
                  <a:gd name="T56" fmla="*/ 61 w 458"/>
                  <a:gd name="T57" fmla="*/ 5 h 36"/>
                  <a:gd name="T58" fmla="*/ 120 w 458"/>
                  <a:gd name="T59" fmla="*/ 6 h 36"/>
                  <a:gd name="T60" fmla="*/ 181 w 458"/>
                  <a:gd name="T61" fmla="*/ 8 h 36"/>
                  <a:gd name="T62" fmla="*/ 210 w 458"/>
                  <a:gd name="T63" fmla="*/ 9 h 36"/>
                  <a:gd name="T64" fmla="*/ 239 w 458"/>
                  <a:gd name="T65" fmla="*/ 12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8" h="36">
                    <a:moveTo>
                      <a:pt x="239" y="12"/>
                    </a:moveTo>
                    <a:lnTo>
                      <a:pt x="239" y="12"/>
                    </a:lnTo>
                    <a:lnTo>
                      <a:pt x="292" y="17"/>
                    </a:lnTo>
                    <a:lnTo>
                      <a:pt x="346" y="23"/>
                    </a:lnTo>
                    <a:lnTo>
                      <a:pt x="455" y="29"/>
                    </a:lnTo>
                    <a:lnTo>
                      <a:pt x="456" y="31"/>
                    </a:lnTo>
                    <a:lnTo>
                      <a:pt x="458" y="32"/>
                    </a:lnTo>
                    <a:lnTo>
                      <a:pt x="458" y="35"/>
                    </a:lnTo>
                    <a:lnTo>
                      <a:pt x="456" y="36"/>
                    </a:lnTo>
                    <a:lnTo>
                      <a:pt x="402" y="33"/>
                    </a:lnTo>
                    <a:lnTo>
                      <a:pt x="349" y="31"/>
                    </a:lnTo>
                    <a:lnTo>
                      <a:pt x="242" y="21"/>
                    </a:lnTo>
                    <a:lnTo>
                      <a:pt x="189" y="17"/>
                    </a:lnTo>
                    <a:lnTo>
                      <a:pt x="135" y="13"/>
                    </a:lnTo>
                    <a:lnTo>
                      <a:pt x="80" y="12"/>
                    </a:lnTo>
                    <a:lnTo>
                      <a:pt x="24" y="12"/>
                    </a:lnTo>
                    <a:lnTo>
                      <a:pt x="17" y="10"/>
                    </a:lnTo>
                    <a:lnTo>
                      <a:pt x="9" y="10"/>
                    </a:lnTo>
                    <a:lnTo>
                      <a:pt x="6" y="9"/>
                    </a:lnTo>
                    <a:lnTo>
                      <a:pt x="4" y="8"/>
                    </a:lnTo>
                    <a:lnTo>
                      <a:pt x="1" y="6"/>
                    </a:lnTo>
                    <a:lnTo>
                      <a:pt x="0" y="2"/>
                    </a:lnTo>
                    <a:lnTo>
                      <a:pt x="2" y="0"/>
                    </a:lnTo>
                    <a:lnTo>
                      <a:pt x="31" y="2"/>
                    </a:lnTo>
                    <a:lnTo>
                      <a:pt x="61" y="5"/>
                    </a:lnTo>
                    <a:lnTo>
                      <a:pt x="120" y="6"/>
                    </a:lnTo>
                    <a:lnTo>
                      <a:pt x="181" y="8"/>
                    </a:lnTo>
                    <a:lnTo>
                      <a:pt x="210" y="9"/>
                    </a:lnTo>
                    <a:lnTo>
                      <a:pt x="239"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84" name="Freeform 176"/>
              <p:cNvSpPr>
                <a:spLocks/>
              </p:cNvSpPr>
              <p:nvPr/>
            </p:nvSpPr>
            <p:spPr bwMode="auto">
              <a:xfrm>
                <a:off x="4177" y="3548"/>
                <a:ext cx="243" cy="177"/>
              </a:xfrm>
              <a:custGeom>
                <a:avLst/>
                <a:gdLst>
                  <a:gd name="T0" fmla="*/ 243 w 243"/>
                  <a:gd name="T1" fmla="*/ 25 h 177"/>
                  <a:gd name="T2" fmla="*/ 241 w 243"/>
                  <a:gd name="T3" fmla="*/ 32 h 177"/>
                  <a:gd name="T4" fmla="*/ 236 w 243"/>
                  <a:gd name="T5" fmla="*/ 36 h 177"/>
                  <a:gd name="T6" fmla="*/ 225 w 243"/>
                  <a:gd name="T7" fmla="*/ 38 h 177"/>
                  <a:gd name="T8" fmla="*/ 222 w 243"/>
                  <a:gd name="T9" fmla="*/ 40 h 177"/>
                  <a:gd name="T10" fmla="*/ 203 w 243"/>
                  <a:gd name="T11" fmla="*/ 55 h 177"/>
                  <a:gd name="T12" fmla="*/ 188 w 243"/>
                  <a:gd name="T13" fmla="*/ 71 h 177"/>
                  <a:gd name="T14" fmla="*/ 164 w 243"/>
                  <a:gd name="T15" fmla="*/ 109 h 177"/>
                  <a:gd name="T16" fmla="*/ 138 w 243"/>
                  <a:gd name="T17" fmla="*/ 144 h 177"/>
                  <a:gd name="T18" fmla="*/ 122 w 243"/>
                  <a:gd name="T19" fmla="*/ 159 h 177"/>
                  <a:gd name="T20" fmla="*/ 102 w 243"/>
                  <a:gd name="T21" fmla="*/ 170 h 177"/>
                  <a:gd name="T22" fmla="*/ 52 w 243"/>
                  <a:gd name="T23" fmla="*/ 175 h 177"/>
                  <a:gd name="T24" fmla="*/ 14 w 243"/>
                  <a:gd name="T25" fmla="*/ 177 h 177"/>
                  <a:gd name="T26" fmla="*/ 2 w 243"/>
                  <a:gd name="T27" fmla="*/ 152 h 177"/>
                  <a:gd name="T28" fmla="*/ 12 w 243"/>
                  <a:gd name="T29" fmla="*/ 148 h 177"/>
                  <a:gd name="T30" fmla="*/ 49 w 243"/>
                  <a:gd name="T31" fmla="*/ 139 h 177"/>
                  <a:gd name="T32" fmla="*/ 52 w 243"/>
                  <a:gd name="T33" fmla="*/ 135 h 177"/>
                  <a:gd name="T34" fmla="*/ 53 w 243"/>
                  <a:gd name="T35" fmla="*/ 122 h 177"/>
                  <a:gd name="T36" fmla="*/ 54 w 243"/>
                  <a:gd name="T37" fmla="*/ 105 h 177"/>
                  <a:gd name="T38" fmla="*/ 64 w 243"/>
                  <a:gd name="T39" fmla="*/ 116 h 177"/>
                  <a:gd name="T40" fmla="*/ 77 w 243"/>
                  <a:gd name="T41" fmla="*/ 143 h 177"/>
                  <a:gd name="T42" fmla="*/ 84 w 243"/>
                  <a:gd name="T43" fmla="*/ 156 h 177"/>
                  <a:gd name="T44" fmla="*/ 91 w 243"/>
                  <a:gd name="T45" fmla="*/ 155 h 177"/>
                  <a:gd name="T46" fmla="*/ 95 w 243"/>
                  <a:gd name="T47" fmla="*/ 151 h 177"/>
                  <a:gd name="T48" fmla="*/ 95 w 243"/>
                  <a:gd name="T49" fmla="*/ 145 h 177"/>
                  <a:gd name="T50" fmla="*/ 92 w 243"/>
                  <a:gd name="T51" fmla="*/ 141 h 177"/>
                  <a:gd name="T52" fmla="*/ 121 w 243"/>
                  <a:gd name="T53" fmla="*/ 128 h 177"/>
                  <a:gd name="T54" fmla="*/ 133 w 243"/>
                  <a:gd name="T55" fmla="*/ 118 h 177"/>
                  <a:gd name="T56" fmla="*/ 142 w 243"/>
                  <a:gd name="T57" fmla="*/ 105 h 177"/>
                  <a:gd name="T58" fmla="*/ 153 w 243"/>
                  <a:gd name="T59" fmla="*/ 82 h 177"/>
                  <a:gd name="T60" fmla="*/ 168 w 243"/>
                  <a:gd name="T61" fmla="*/ 36 h 177"/>
                  <a:gd name="T62" fmla="*/ 172 w 243"/>
                  <a:gd name="T63" fmla="*/ 10 h 177"/>
                  <a:gd name="T64" fmla="*/ 191 w 243"/>
                  <a:gd name="T65" fmla="*/ 2 h 177"/>
                  <a:gd name="T66" fmla="*/ 213 w 243"/>
                  <a:gd name="T67" fmla="*/ 2 h 177"/>
                  <a:gd name="T68" fmla="*/ 221 w 243"/>
                  <a:gd name="T69" fmla="*/ 6 h 177"/>
                  <a:gd name="T70" fmla="*/ 237 w 243"/>
                  <a:gd name="T71" fmla="*/ 17 h 1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43" h="177">
                    <a:moveTo>
                      <a:pt x="243" y="25"/>
                    </a:moveTo>
                    <a:lnTo>
                      <a:pt x="243" y="25"/>
                    </a:lnTo>
                    <a:lnTo>
                      <a:pt x="243" y="29"/>
                    </a:lnTo>
                    <a:lnTo>
                      <a:pt x="241" y="32"/>
                    </a:lnTo>
                    <a:lnTo>
                      <a:pt x="239" y="34"/>
                    </a:lnTo>
                    <a:lnTo>
                      <a:pt x="236" y="36"/>
                    </a:lnTo>
                    <a:lnTo>
                      <a:pt x="228" y="37"/>
                    </a:lnTo>
                    <a:lnTo>
                      <a:pt x="225" y="38"/>
                    </a:lnTo>
                    <a:lnTo>
                      <a:pt x="222" y="40"/>
                    </a:lnTo>
                    <a:lnTo>
                      <a:pt x="213" y="47"/>
                    </a:lnTo>
                    <a:lnTo>
                      <a:pt x="203" y="55"/>
                    </a:lnTo>
                    <a:lnTo>
                      <a:pt x="197" y="63"/>
                    </a:lnTo>
                    <a:lnTo>
                      <a:pt x="188" y="71"/>
                    </a:lnTo>
                    <a:lnTo>
                      <a:pt x="176" y="90"/>
                    </a:lnTo>
                    <a:lnTo>
                      <a:pt x="164" y="109"/>
                    </a:lnTo>
                    <a:lnTo>
                      <a:pt x="152" y="126"/>
                    </a:lnTo>
                    <a:lnTo>
                      <a:pt x="138" y="144"/>
                    </a:lnTo>
                    <a:lnTo>
                      <a:pt x="130" y="152"/>
                    </a:lnTo>
                    <a:lnTo>
                      <a:pt x="122" y="159"/>
                    </a:lnTo>
                    <a:lnTo>
                      <a:pt x="113" y="166"/>
                    </a:lnTo>
                    <a:lnTo>
                      <a:pt x="102" y="170"/>
                    </a:lnTo>
                    <a:lnTo>
                      <a:pt x="52" y="175"/>
                    </a:lnTo>
                    <a:lnTo>
                      <a:pt x="26" y="177"/>
                    </a:lnTo>
                    <a:lnTo>
                      <a:pt x="14" y="177"/>
                    </a:lnTo>
                    <a:lnTo>
                      <a:pt x="0" y="175"/>
                    </a:lnTo>
                    <a:lnTo>
                      <a:pt x="2" y="152"/>
                    </a:lnTo>
                    <a:lnTo>
                      <a:pt x="12" y="148"/>
                    </a:lnTo>
                    <a:lnTo>
                      <a:pt x="25" y="145"/>
                    </a:lnTo>
                    <a:lnTo>
                      <a:pt x="49" y="139"/>
                    </a:lnTo>
                    <a:lnTo>
                      <a:pt x="52" y="135"/>
                    </a:lnTo>
                    <a:lnTo>
                      <a:pt x="53" y="131"/>
                    </a:lnTo>
                    <a:lnTo>
                      <a:pt x="53" y="122"/>
                    </a:lnTo>
                    <a:lnTo>
                      <a:pt x="53" y="113"/>
                    </a:lnTo>
                    <a:lnTo>
                      <a:pt x="54" y="105"/>
                    </a:lnTo>
                    <a:lnTo>
                      <a:pt x="64" y="116"/>
                    </a:lnTo>
                    <a:lnTo>
                      <a:pt x="71" y="129"/>
                    </a:lnTo>
                    <a:lnTo>
                      <a:pt x="77" y="143"/>
                    </a:lnTo>
                    <a:lnTo>
                      <a:pt x="84" y="156"/>
                    </a:lnTo>
                    <a:lnTo>
                      <a:pt x="88" y="156"/>
                    </a:lnTo>
                    <a:lnTo>
                      <a:pt x="91" y="155"/>
                    </a:lnTo>
                    <a:lnTo>
                      <a:pt x="95" y="151"/>
                    </a:lnTo>
                    <a:lnTo>
                      <a:pt x="95" y="148"/>
                    </a:lnTo>
                    <a:lnTo>
                      <a:pt x="95" y="145"/>
                    </a:lnTo>
                    <a:lnTo>
                      <a:pt x="92" y="141"/>
                    </a:lnTo>
                    <a:lnTo>
                      <a:pt x="106" y="135"/>
                    </a:lnTo>
                    <a:lnTo>
                      <a:pt x="121" y="128"/>
                    </a:lnTo>
                    <a:lnTo>
                      <a:pt x="128" y="124"/>
                    </a:lnTo>
                    <a:lnTo>
                      <a:pt x="133" y="118"/>
                    </a:lnTo>
                    <a:lnTo>
                      <a:pt x="138" y="112"/>
                    </a:lnTo>
                    <a:lnTo>
                      <a:pt x="142" y="105"/>
                    </a:lnTo>
                    <a:lnTo>
                      <a:pt x="153" y="82"/>
                    </a:lnTo>
                    <a:lnTo>
                      <a:pt x="161" y="59"/>
                    </a:lnTo>
                    <a:lnTo>
                      <a:pt x="168" y="36"/>
                    </a:lnTo>
                    <a:lnTo>
                      <a:pt x="172" y="10"/>
                    </a:lnTo>
                    <a:lnTo>
                      <a:pt x="182" y="5"/>
                    </a:lnTo>
                    <a:lnTo>
                      <a:pt x="191" y="2"/>
                    </a:lnTo>
                    <a:lnTo>
                      <a:pt x="202" y="0"/>
                    </a:lnTo>
                    <a:lnTo>
                      <a:pt x="213" y="2"/>
                    </a:lnTo>
                    <a:lnTo>
                      <a:pt x="221" y="6"/>
                    </a:lnTo>
                    <a:lnTo>
                      <a:pt x="229" y="11"/>
                    </a:lnTo>
                    <a:lnTo>
                      <a:pt x="237" y="17"/>
                    </a:lnTo>
                    <a:lnTo>
                      <a:pt x="243" y="25"/>
                    </a:lnTo>
                    <a:close/>
                  </a:path>
                </a:pathLst>
              </a:custGeom>
              <a:solidFill>
                <a:srgbClr val="778D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85" name="Freeform 177"/>
              <p:cNvSpPr>
                <a:spLocks/>
              </p:cNvSpPr>
              <p:nvPr/>
            </p:nvSpPr>
            <p:spPr bwMode="auto">
              <a:xfrm>
                <a:off x="4177" y="3548"/>
                <a:ext cx="243" cy="177"/>
              </a:xfrm>
              <a:custGeom>
                <a:avLst/>
                <a:gdLst>
                  <a:gd name="T0" fmla="*/ 243 w 243"/>
                  <a:gd name="T1" fmla="*/ 25 h 177"/>
                  <a:gd name="T2" fmla="*/ 241 w 243"/>
                  <a:gd name="T3" fmla="*/ 32 h 177"/>
                  <a:gd name="T4" fmla="*/ 236 w 243"/>
                  <a:gd name="T5" fmla="*/ 36 h 177"/>
                  <a:gd name="T6" fmla="*/ 225 w 243"/>
                  <a:gd name="T7" fmla="*/ 38 h 177"/>
                  <a:gd name="T8" fmla="*/ 222 w 243"/>
                  <a:gd name="T9" fmla="*/ 40 h 177"/>
                  <a:gd name="T10" fmla="*/ 203 w 243"/>
                  <a:gd name="T11" fmla="*/ 55 h 177"/>
                  <a:gd name="T12" fmla="*/ 188 w 243"/>
                  <a:gd name="T13" fmla="*/ 71 h 177"/>
                  <a:gd name="T14" fmla="*/ 164 w 243"/>
                  <a:gd name="T15" fmla="*/ 109 h 177"/>
                  <a:gd name="T16" fmla="*/ 138 w 243"/>
                  <a:gd name="T17" fmla="*/ 144 h 177"/>
                  <a:gd name="T18" fmla="*/ 122 w 243"/>
                  <a:gd name="T19" fmla="*/ 159 h 177"/>
                  <a:gd name="T20" fmla="*/ 102 w 243"/>
                  <a:gd name="T21" fmla="*/ 170 h 177"/>
                  <a:gd name="T22" fmla="*/ 52 w 243"/>
                  <a:gd name="T23" fmla="*/ 175 h 177"/>
                  <a:gd name="T24" fmla="*/ 14 w 243"/>
                  <a:gd name="T25" fmla="*/ 177 h 177"/>
                  <a:gd name="T26" fmla="*/ 2 w 243"/>
                  <a:gd name="T27" fmla="*/ 152 h 177"/>
                  <a:gd name="T28" fmla="*/ 12 w 243"/>
                  <a:gd name="T29" fmla="*/ 148 h 177"/>
                  <a:gd name="T30" fmla="*/ 49 w 243"/>
                  <a:gd name="T31" fmla="*/ 139 h 177"/>
                  <a:gd name="T32" fmla="*/ 52 w 243"/>
                  <a:gd name="T33" fmla="*/ 135 h 177"/>
                  <a:gd name="T34" fmla="*/ 53 w 243"/>
                  <a:gd name="T35" fmla="*/ 122 h 177"/>
                  <a:gd name="T36" fmla="*/ 54 w 243"/>
                  <a:gd name="T37" fmla="*/ 105 h 177"/>
                  <a:gd name="T38" fmla="*/ 64 w 243"/>
                  <a:gd name="T39" fmla="*/ 116 h 177"/>
                  <a:gd name="T40" fmla="*/ 77 w 243"/>
                  <a:gd name="T41" fmla="*/ 143 h 177"/>
                  <a:gd name="T42" fmla="*/ 84 w 243"/>
                  <a:gd name="T43" fmla="*/ 156 h 177"/>
                  <a:gd name="T44" fmla="*/ 91 w 243"/>
                  <a:gd name="T45" fmla="*/ 155 h 177"/>
                  <a:gd name="T46" fmla="*/ 95 w 243"/>
                  <a:gd name="T47" fmla="*/ 151 h 177"/>
                  <a:gd name="T48" fmla="*/ 95 w 243"/>
                  <a:gd name="T49" fmla="*/ 145 h 177"/>
                  <a:gd name="T50" fmla="*/ 92 w 243"/>
                  <a:gd name="T51" fmla="*/ 141 h 177"/>
                  <a:gd name="T52" fmla="*/ 121 w 243"/>
                  <a:gd name="T53" fmla="*/ 128 h 177"/>
                  <a:gd name="T54" fmla="*/ 133 w 243"/>
                  <a:gd name="T55" fmla="*/ 118 h 177"/>
                  <a:gd name="T56" fmla="*/ 142 w 243"/>
                  <a:gd name="T57" fmla="*/ 105 h 177"/>
                  <a:gd name="T58" fmla="*/ 153 w 243"/>
                  <a:gd name="T59" fmla="*/ 82 h 177"/>
                  <a:gd name="T60" fmla="*/ 168 w 243"/>
                  <a:gd name="T61" fmla="*/ 36 h 177"/>
                  <a:gd name="T62" fmla="*/ 172 w 243"/>
                  <a:gd name="T63" fmla="*/ 10 h 177"/>
                  <a:gd name="T64" fmla="*/ 191 w 243"/>
                  <a:gd name="T65" fmla="*/ 2 h 177"/>
                  <a:gd name="T66" fmla="*/ 213 w 243"/>
                  <a:gd name="T67" fmla="*/ 2 h 177"/>
                  <a:gd name="T68" fmla="*/ 221 w 243"/>
                  <a:gd name="T69" fmla="*/ 6 h 177"/>
                  <a:gd name="T70" fmla="*/ 237 w 243"/>
                  <a:gd name="T71" fmla="*/ 17 h 1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43" h="177">
                    <a:moveTo>
                      <a:pt x="243" y="25"/>
                    </a:moveTo>
                    <a:lnTo>
                      <a:pt x="243" y="25"/>
                    </a:lnTo>
                    <a:lnTo>
                      <a:pt x="243" y="29"/>
                    </a:lnTo>
                    <a:lnTo>
                      <a:pt x="241" y="32"/>
                    </a:lnTo>
                    <a:lnTo>
                      <a:pt x="239" y="34"/>
                    </a:lnTo>
                    <a:lnTo>
                      <a:pt x="236" y="36"/>
                    </a:lnTo>
                    <a:lnTo>
                      <a:pt x="228" y="37"/>
                    </a:lnTo>
                    <a:lnTo>
                      <a:pt x="225" y="38"/>
                    </a:lnTo>
                    <a:lnTo>
                      <a:pt x="222" y="40"/>
                    </a:lnTo>
                    <a:lnTo>
                      <a:pt x="213" y="47"/>
                    </a:lnTo>
                    <a:lnTo>
                      <a:pt x="203" y="55"/>
                    </a:lnTo>
                    <a:lnTo>
                      <a:pt x="197" y="63"/>
                    </a:lnTo>
                    <a:lnTo>
                      <a:pt x="188" y="71"/>
                    </a:lnTo>
                    <a:lnTo>
                      <a:pt x="176" y="90"/>
                    </a:lnTo>
                    <a:lnTo>
                      <a:pt x="164" y="109"/>
                    </a:lnTo>
                    <a:lnTo>
                      <a:pt x="152" y="126"/>
                    </a:lnTo>
                    <a:lnTo>
                      <a:pt x="138" y="144"/>
                    </a:lnTo>
                    <a:lnTo>
                      <a:pt x="130" y="152"/>
                    </a:lnTo>
                    <a:lnTo>
                      <a:pt x="122" y="159"/>
                    </a:lnTo>
                    <a:lnTo>
                      <a:pt x="113" y="166"/>
                    </a:lnTo>
                    <a:lnTo>
                      <a:pt x="102" y="170"/>
                    </a:lnTo>
                    <a:lnTo>
                      <a:pt x="52" y="175"/>
                    </a:lnTo>
                    <a:lnTo>
                      <a:pt x="26" y="177"/>
                    </a:lnTo>
                    <a:lnTo>
                      <a:pt x="14" y="177"/>
                    </a:lnTo>
                    <a:lnTo>
                      <a:pt x="0" y="175"/>
                    </a:lnTo>
                    <a:lnTo>
                      <a:pt x="2" y="152"/>
                    </a:lnTo>
                    <a:lnTo>
                      <a:pt x="12" y="148"/>
                    </a:lnTo>
                    <a:lnTo>
                      <a:pt x="25" y="145"/>
                    </a:lnTo>
                    <a:lnTo>
                      <a:pt x="49" y="139"/>
                    </a:lnTo>
                    <a:lnTo>
                      <a:pt x="52" y="135"/>
                    </a:lnTo>
                    <a:lnTo>
                      <a:pt x="53" y="131"/>
                    </a:lnTo>
                    <a:lnTo>
                      <a:pt x="53" y="122"/>
                    </a:lnTo>
                    <a:lnTo>
                      <a:pt x="53" y="113"/>
                    </a:lnTo>
                    <a:lnTo>
                      <a:pt x="54" y="105"/>
                    </a:lnTo>
                    <a:lnTo>
                      <a:pt x="64" y="116"/>
                    </a:lnTo>
                    <a:lnTo>
                      <a:pt x="71" y="129"/>
                    </a:lnTo>
                    <a:lnTo>
                      <a:pt x="77" y="143"/>
                    </a:lnTo>
                    <a:lnTo>
                      <a:pt x="84" y="156"/>
                    </a:lnTo>
                    <a:lnTo>
                      <a:pt x="88" y="156"/>
                    </a:lnTo>
                    <a:lnTo>
                      <a:pt x="91" y="155"/>
                    </a:lnTo>
                    <a:lnTo>
                      <a:pt x="95" y="151"/>
                    </a:lnTo>
                    <a:lnTo>
                      <a:pt x="95" y="148"/>
                    </a:lnTo>
                    <a:lnTo>
                      <a:pt x="95" y="145"/>
                    </a:lnTo>
                    <a:lnTo>
                      <a:pt x="92" y="141"/>
                    </a:lnTo>
                    <a:lnTo>
                      <a:pt x="106" y="135"/>
                    </a:lnTo>
                    <a:lnTo>
                      <a:pt x="121" y="128"/>
                    </a:lnTo>
                    <a:lnTo>
                      <a:pt x="128" y="124"/>
                    </a:lnTo>
                    <a:lnTo>
                      <a:pt x="133" y="118"/>
                    </a:lnTo>
                    <a:lnTo>
                      <a:pt x="138" y="112"/>
                    </a:lnTo>
                    <a:lnTo>
                      <a:pt x="142" y="105"/>
                    </a:lnTo>
                    <a:lnTo>
                      <a:pt x="153" y="82"/>
                    </a:lnTo>
                    <a:lnTo>
                      <a:pt x="161" y="59"/>
                    </a:lnTo>
                    <a:lnTo>
                      <a:pt x="168" y="36"/>
                    </a:lnTo>
                    <a:lnTo>
                      <a:pt x="172" y="10"/>
                    </a:lnTo>
                    <a:lnTo>
                      <a:pt x="182" y="5"/>
                    </a:lnTo>
                    <a:lnTo>
                      <a:pt x="191" y="2"/>
                    </a:lnTo>
                    <a:lnTo>
                      <a:pt x="202" y="0"/>
                    </a:lnTo>
                    <a:lnTo>
                      <a:pt x="213" y="2"/>
                    </a:lnTo>
                    <a:lnTo>
                      <a:pt x="221" y="6"/>
                    </a:lnTo>
                    <a:lnTo>
                      <a:pt x="229" y="11"/>
                    </a:lnTo>
                    <a:lnTo>
                      <a:pt x="237" y="17"/>
                    </a:lnTo>
                    <a:lnTo>
                      <a:pt x="243" y="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86" name="Freeform 178"/>
              <p:cNvSpPr>
                <a:spLocks/>
              </p:cNvSpPr>
              <p:nvPr/>
            </p:nvSpPr>
            <p:spPr bwMode="auto">
              <a:xfrm>
                <a:off x="3721" y="3615"/>
                <a:ext cx="466" cy="183"/>
              </a:xfrm>
              <a:custGeom>
                <a:avLst/>
                <a:gdLst>
                  <a:gd name="T0" fmla="*/ 242 w 466"/>
                  <a:gd name="T1" fmla="*/ 38 h 183"/>
                  <a:gd name="T2" fmla="*/ 267 w 466"/>
                  <a:gd name="T3" fmla="*/ 88 h 183"/>
                  <a:gd name="T4" fmla="*/ 275 w 466"/>
                  <a:gd name="T5" fmla="*/ 115 h 183"/>
                  <a:gd name="T6" fmla="*/ 277 w 466"/>
                  <a:gd name="T7" fmla="*/ 145 h 183"/>
                  <a:gd name="T8" fmla="*/ 276 w 466"/>
                  <a:gd name="T9" fmla="*/ 149 h 183"/>
                  <a:gd name="T10" fmla="*/ 275 w 466"/>
                  <a:gd name="T11" fmla="*/ 160 h 183"/>
                  <a:gd name="T12" fmla="*/ 273 w 466"/>
                  <a:gd name="T13" fmla="*/ 165 h 183"/>
                  <a:gd name="T14" fmla="*/ 280 w 466"/>
                  <a:gd name="T15" fmla="*/ 169 h 183"/>
                  <a:gd name="T16" fmla="*/ 287 w 466"/>
                  <a:gd name="T17" fmla="*/ 168 h 183"/>
                  <a:gd name="T18" fmla="*/ 287 w 466"/>
                  <a:gd name="T19" fmla="*/ 164 h 183"/>
                  <a:gd name="T20" fmla="*/ 291 w 466"/>
                  <a:gd name="T21" fmla="*/ 160 h 183"/>
                  <a:gd name="T22" fmla="*/ 302 w 466"/>
                  <a:gd name="T23" fmla="*/ 161 h 183"/>
                  <a:gd name="T24" fmla="*/ 309 w 466"/>
                  <a:gd name="T25" fmla="*/ 162 h 183"/>
                  <a:gd name="T26" fmla="*/ 342 w 466"/>
                  <a:gd name="T27" fmla="*/ 160 h 183"/>
                  <a:gd name="T28" fmla="*/ 391 w 466"/>
                  <a:gd name="T29" fmla="*/ 162 h 183"/>
                  <a:gd name="T30" fmla="*/ 422 w 466"/>
                  <a:gd name="T31" fmla="*/ 158 h 183"/>
                  <a:gd name="T32" fmla="*/ 437 w 466"/>
                  <a:gd name="T33" fmla="*/ 152 h 183"/>
                  <a:gd name="T34" fmla="*/ 445 w 466"/>
                  <a:gd name="T35" fmla="*/ 143 h 183"/>
                  <a:gd name="T36" fmla="*/ 451 w 466"/>
                  <a:gd name="T37" fmla="*/ 141 h 183"/>
                  <a:gd name="T38" fmla="*/ 456 w 466"/>
                  <a:gd name="T39" fmla="*/ 143 h 183"/>
                  <a:gd name="T40" fmla="*/ 460 w 466"/>
                  <a:gd name="T41" fmla="*/ 147 h 183"/>
                  <a:gd name="T42" fmla="*/ 466 w 466"/>
                  <a:gd name="T43" fmla="*/ 157 h 183"/>
                  <a:gd name="T44" fmla="*/ 463 w 466"/>
                  <a:gd name="T45" fmla="*/ 162 h 183"/>
                  <a:gd name="T46" fmla="*/ 462 w 466"/>
                  <a:gd name="T47" fmla="*/ 166 h 183"/>
                  <a:gd name="T48" fmla="*/ 456 w 466"/>
                  <a:gd name="T49" fmla="*/ 171 h 183"/>
                  <a:gd name="T50" fmla="*/ 444 w 466"/>
                  <a:gd name="T51" fmla="*/ 175 h 183"/>
                  <a:gd name="T52" fmla="*/ 436 w 466"/>
                  <a:gd name="T53" fmla="*/ 176 h 183"/>
                  <a:gd name="T54" fmla="*/ 379 w 466"/>
                  <a:gd name="T55" fmla="*/ 183 h 183"/>
                  <a:gd name="T56" fmla="*/ 319 w 466"/>
                  <a:gd name="T57" fmla="*/ 181 h 183"/>
                  <a:gd name="T58" fmla="*/ 203 w 466"/>
                  <a:gd name="T59" fmla="*/ 172 h 183"/>
                  <a:gd name="T60" fmla="*/ 178 w 466"/>
                  <a:gd name="T61" fmla="*/ 169 h 183"/>
                  <a:gd name="T62" fmla="*/ 101 w 466"/>
                  <a:gd name="T63" fmla="*/ 165 h 183"/>
                  <a:gd name="T64" fmla="*/ 51 w 466"/>
                  <a:gd name="T65" fmla="*/ 160 h 183"/>
                  <a:gd name="T66" fmla="*/ 4 w 466"/>
                  <a:gd name="T67" fmla="*/ 147 h 183"/>
                  <a:gd name="T68" fmla="*/ 1 w 466"/>
                  <a:gd name="T69" fmla="*/ 145 h 183"/>
                  <a:gd name="T70" fmla="*/ 0 w 466"/>
                  <a:gd name="T71" fmla="*/ 134 h 183"/>
                  <a:gd name="T72" fmla="*/ 1 w 466"/>
                  <a:gd name="T73" fmla="*/ 131 h 183"/>
                  <a:gd name="T74" fmla="*/ 1 w 466"/>
                  <a:gd name="T75" fmla="*/ 124 h 183"/>
                  <a:gd name="T76" fmla="*/ 1 w 466"/>
                  <a:gd name="T77" fmla="*/ 116 h 183"/>
                  <a:gd name="T78" fmla="*/ 2 w 466"/>
                  <a:gd name="T79" fmla="*/ 114 h 183"/>
                  <a:gd name="T80" fmla="*/ 32 w 466"/>
                  <a:gd name="T81" fmla="*/ 74 h 183"/>
                  <a:gd name="T82" fmla="*/ 69 w 466"/>
                  <a:gd name="T83" fmla="*/ 40 h 183"/>
                  <a:gd name="T84" fmla="*/ 111 w 466"/>
                  <a:gd name="T85" fmla="*/ 15 h 183"/>
                  <a:gd name="T86" fmla="*/ 157 w 466"/>
                  <a:gd name="T87" fmla="*/ 0 h 183"/>
                  <a:gd name="T88" fmla="*/ 181 w 466"/>
                  <a:gd name="T89" fmla="*/ 3 h 183"/>
                  <a:gd name="T90" fmla="*/ 206 w 466"/>
                  <a:gd name="T91" fmla="*/ 7 h 183"/>
                  <a:gd name="T92" fmla="*/ 226 w 466"/>
                  <a:gd name="T93" fmla="*/ 17 h 183"/>
                  <a:gd name="T94" fmla="*/ 242 w 466"/>
                  <a:gd name="T95" fmla="*/ 38 h 1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66" h="183">
                    <a:moveTo>
                      <a:pt x="242" y="38"/>
                    </a:moveTo>
                    <a:lnTo>
                      <a:pt x="242" y="38"/>
                    </a:lnTo>
                    <a:lnTo>
                      <a:pt x="256" y="62"/>
                    </a:lnTo>
                    <a:lnTo>
                      <a:pt x="267" y="88"/>
                    </a:lnTo>
                    <a:lnTo>
                      <a:pt x="271" y="101"/>
                    </a:lnTo>
                    <a:lnTo>
                      <a:pt x="275" y="115"/>
                    </a:lnTo>
                    <a:lnTo>
                      <a:pt x="277" y="130"/>
                    </a:lnTo>
                    <a:lnTo>
                      <a:pt x="277" y="145"/>
                    </a:lnTo>
                    <a:lnTo>
                      <a:pt x="276" y="149"/>
                    </a:lnTo>
                    <a:lnTo>
                      <a:pt x="275" y="154"/>
                    </a:lnTo>
                    <a:lnTo>
                      <a:pt x="275" y="160"/>
                    </a:lnTo>
                    <a:lnTo>
                      <a:pt x="273" y="165"/>
                    </a:lnTo>
                    <a:lnTo>
                      <a:pt x="276" y="168"/>
                    </a:lnTo>
                    <a:lnTo>
                      <a:pt x="280" y="169"/>
                    </a:lnTo>
                    <a:lnTo>
                      <a:pt x="283" y="169"/>
                    </a:lnTo>
                    <a:lnTo>
                      <a:pt x="287" y="168"/>
                    </a:lnTo>
                    <a:lnTo>
                      <a:pt x="287" y="164"/>
                    </a:lnTo>
                    <a:lnTo>
                      <a:pt x="288" y="161"/>
                    </a:lnTo>
                    <a:lnTo>
                      <a:pt x="291" y="160"/>
                    </a:lnTo>
                    <a:lnTo>
                      <a:pt x="294" y="160"/>
                    </a:lnTo>
                    <a:lnTo>
                      <a:pt x="302" y="161"/>
                    </a:lnTo>
                    <a:lnTo>
                      <a:pt x="309" y="162"/>
                    </a:lnTo>
                    <a:lnTo>
                      <a:pt x="326" y="160"/>
                    </a:lnTo>
                    <a:lnTo>
                      <a:pt x="342" y="160"/>
                    </a:lnTo>
                    <a:lnTo>
                      <a:pt x="375" y="162"/>
                    </a:lnTo>
                    <a:lnTo>
                      <a:pt x="391" y="162"/>
                    </a:lnTo>
                    <a:lnTo>
                      <a:pt x="407" y="161"/>
                    </a:lnTo>
                    <a:lnTo>
                      <a:pt x="422" y="158"/>
                    </a:lnTo>
                    <a:lnTo>
                      <a:pt x="437" y="152"/>
                    </a:lnTo>
                    <a:lnTo>
                      <a:pt x="441" y="147"/>
                    </a:lnTo>
                    <a:lnTo>
                      <a:pt x="445" y="143"/>
                    </a:lnTo>
                    <a:lnTo>
                      <a:pt x="448" y="142"/>
                    </a:lnTo>
                    <a:lnTo>
                      <a:pt x="451" y="141"/>
                    </a:lnTo>
                    <a:lnTo>
                      <a:pt x="453" y="141"/>
                    </a:lnTo>
                    <a:lnTo>
                      <a:pt x="456" y="143"/>
                    </a:lnTo>
                    <a:lnTo>
                      <a:pt x="460" y="147"/>
                    </a:lnTo>
                    <a:lnTo>
                      <a:pt x="463" y="152"/>
                    </a:lnTo>
                    <a:lnTo>
                      <a:pt x="466" y="157"/>
                    </a:lnTo>
                    <a:lnTo>
                      <a:pt x="464" y="160"/>
                    </a:lnTo>
                    <a:lnTo>
                      <a:pt x="463" y="162"/>
                    </a:lnTo>
                    <a:lnTo>
                      <a:pt x="462" y="166"/>
                    </a:lnTo>
                    <a:lnTo>
                      <a:pt x="460" y="169"/>
                    </a:lnTo>
                    <a:lnTo>
                      <a:pt x="456" y="171"/>
                    </a:lnTo>
                    <a:lnTo>
                      <a:pt x="452" y="172"/>
                    </a:lnTo>
                    <a:lnTo>
                      <a:pt x="444" y="175"/>
                    </a:lnTo>
                    <a:lnTo>
                      <a:pt x="436" y="176"/>
                    </a:lnTo>
                    <a:lnTo>
                      <a:pt x="407" y="180"/>
                    </a:lnTo>
                    <a:lnTo>
                      <a:pt x="379" y="183"/>
                    </a:lnTo>
                    <a:lnTo>
                      <a:pt x="349" y="183"/>
                    </a:lnTo>
                    <a:lnTo>
                      <a:pt x="319" y="181"/>
                    </a:lnTo>
                    <a:lnTo>
                      <a:pt x="261" y="177"/>
                    </a:lnTo>
                    <a:lnTo>
                      <a:pt x="203" y="172"/>
                    </a:lnTo>
                    <a:lnTo>
                      <a:pt x="178" y="169"/>
                    </a:lnTo>
                    <a:lnTo>
                      <a:pt x="153" y="168"/>
                    </a:lnTo>
                    <a:lnTo>
                      <a:pt x="101" y="165"/>
                    </a:lnTo>
                    <a:lnTo>
                      <a:pt x="76" y="162"/>
                    </a:lnTo>
                    <a:lnTo>
                      <a:pt x="51" y="160"/>
                    </a:lnTo>
                    <a:lnTo>
                      <a:pt x="27" y="154"/>
                    </a:lnTo>
                    <a:lnTo>
                      <a:pt x="4" y="147"/>
                    </a:lnTo>
                    <a:lnTo>
                      <a:pt x="1" y="145"/>
                    </a:lnTo>
                    <a:lnTo>
                      <a:pt x="0" y="142"/>
                    </a:lnTo>
                    <a:lnTo>
                      <a:pt x="0" y="134"/>
                    </a:lnTo>
                    <a:lnTo>
                      <a:pt x="1" y="131"/>
                    </a:lnTo>
                    <a:lnTo>
                      <a:pt x="2" y="130"/>
                    </a:lnTo>
                    <a:lnTo>
                      <a:pt x="1" y="124"/>
                    </a:lnTo>
                    <a:lnTo>
                      <a:pt x="1" y="119"/>
                    </a:lnTo>
                    <a:lnTo>
                      <a:pt x="1" y="116"/>
                    </a:lnTo>
                    <a:lnTo>
                      <a:pt x="2" y="114"/>
                    </a:lnTo>
                    <a:lnTo>
                      <a:pt x="16" y="93"/>
                    </a:lnTo>
                    <a:lnTo>
                      <a:pt x="32" y="74"/>
                    </a:lnTo>
                    <a:lnTo>
                      <a:pt x="50" y="57"/>
                    </a:lnTo>
                    <a:lnTo>
                      <a:pt x="69" y="40"/>
                    </a:lnTo>
                    <a:lnTo>
                      <a:pt x="89" y="27"/>
                    </a:lnTo>
                    <a:lnTo>
                      <a:pt x="111" y="15"/>
                    </a:lnTo>
                    <a:lnTo>
                      <a:pt x="134" y="7"/>
                    </a:lnTo>
                    <a:lnTo>
                      <a:pt x="157" y="0"/>
                    </a:lnTo>
                    <a:lnTo>
                      <a:pt x="181" y="3"/>
                    </a:lnTo>
                    <a:lnTo>
                      <a:pt x="193" y="4"/>
                    </a:lnTo>
                    <a:lnTo>
                      <a:pt x="206" y="7"/>
                    </a:lnTo>
                    <a:lnTo>
                      <a:pt x="215" y="12"/>
                    </a:lnTo>
                    <a:lnTo>
                      <a:pt x="226" y="17"/>
                    </a:lnTo>
                    <a:lnTo>
                      <a:pt x="234" y="27"/>
                    </a:lnTo>
                    <a:lnTo>
                      <a:pt x="242" y="38"/>
                    </a:lnTo>
                    <a:close/>
                  </a:path>
                </a:pathLst>
              </a:custGeom>
              <a:solidFill>
                <a:srgbClr val="778D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87" name="Freeform 179"/>
              <p:cNvSpPr>
                <a:spLocks/>
              </p:cNvSpPr>
              <p:nvPr/>
            </p:nvSpPr>
            <p:spPr bwMode="auto">
              <a:xfrm>
                <a:off x="3721" y="3615"/>
                <a:ext cx="466" cy="183"/>
              </a:xfrm>
              <a:custGeom>
                <a:avLst/>
                <a:gdLst>
                  <a:gd name="T0" fmla="*/ 242 w 466"/>
                  <a:gd name="T1" fmla="*/ 38 h 183"/>
                  <a:gd name="T2" fmla="*/ 267 w 466"/>
                  <a:gd name="T3" fmla="*/ 88 h 183"/>
                  <a:gd name="T4" fmla="*/ 275 w 466"/>
                  <a:gd name="T5" fmla="*/ 115 h 183"/>
                  <a:gd name="T6" fmla="*/ 277 w 466"/>
                  <a:gd name="T7" fmla="*/ 145 h 183"/>
                  <a:gd name="T8" fmla="*/ 276 w 466"/>
                  <a:gd name="T9" fmla="*/ 149 h 183"/>
                  <a:gd name="T10" fmla="*/ 275 w 466"/>
                  <a:gd name="T11" fmla="*/ 160 h 183"/>
                  <a:gd name="T12" fmla="*/ 273 w 466"/>
                  <a:gd name="T13" fmla="*/ 165 h 183"/>
                  <a:gd name="T14" fmla="*/ 280 w 466"/>
                  <a:gd name="T15" fmla="*/ 169 h 183"/>
                  <a:gd name="T16" fmla="*/ 287 w 466"/>
                  <a:gd name="T17" fmla="*/ 168 h 183"/>
                  <a:gd name="T18" fmla="*/ 287 w 466"/>
                  <a:gd name="T19" fmla="*/ 164 h 183"/>
                  <a:gd name="T20" fmla="*/ 291 w 466"/>
                  <a:gd name="T21" fmla="*/ 160 h 183"/>
                  <a:gd name="T22" fmla="*/ 302 w 466"/>
                  <a:gd name="T23" fmla="*/ 161 h 183"/>
                  <a:gd name="T24" fmla="*/ 309 w 466"/>
                  <a:gd name="T25" fmla="*/ 162 h 183"/>
                  <a:gd name="T26" fmla="*/ 342 w 466"/>
                  <a:gd name="T27" fmla="*/ 160 h 183"/>
                  <a:gd name="T28" fmla="*/ 391 w 466"/>
                  <a:gd name="T29" fmla="*/ 162 h 183"/>
                  <a:gd name="T30" fmla="*/ 422 w 466"/>
                  <a:gd name="T31" fmla="*/ 158 h 183"/>
                  <a:gd name="T32" fmla="*/ 437 w 466"/>
                  <a:gd name="T33" fmla="*/ 152 h 183"/>
                  <a:gd name="T34" fmla="*/ 445 w 466"/>
                  <a:gd name="T35" fmla="*/ 143 h 183"/>
                  <a:gd name="T36" fmla="*/ 451 w 466"/>
                  <a:gd name="T37" fmla="*/ 141 h 183"/>
                  <a:gd name="T38" fmla="*/ 456 w 466"/>
                  <a:gd name="T39" fmla="*/ 143 h 183"/>
                  <a:gd name="T40" fmla="*/ 460 w 466"/>
                  <a:gd name="T41" fmla="*/ 147 h 183"/>
                  <a:gd name="T42" fmla="*/ 466 w 466"/>
                  <a:gd name="T43" fmla="*/ 157 h 183"/>
                  <a:gd name="T44" fmla="*/ 463 w 466"/>
                  <a:gd name="T45" fmla="*/ 162 h 183"/>
                  <a:gd name="T46" fmla="*/ 462 w 466"/>
                  <a:gd name="T47" fmla="*/ 166 h 183"/>
                  <a:gd name="T48" fmla="*/ 456 w 466"/>
                  <a:gd name="T49" fmla="*/ 171 h 183"/>
                  <a:gd name="T50" fmla="*/ 444 w 466"/>
                  <a:gd name="T51" fmla="*/ 175 h 183"/>
                  <a:gd name="T52" fmla="*/ 436 w 466"/>
                  <a:gd name="T53" fmla="*/ 176 h 183"/>
                  <a:gd name="T54" fmla="*/ 379 w 466"/>
                  <a:gd name="T55" fmla="*/ 183 h 183"/>
                  <a:gd name="T56" fmla="*/ 319 w 466"/>
                  <a:gd name="T57" fmla="*/ 181 h 183"/>
                  <a:gd name="T58" fmla="*/ 203 w 466"/>
                  <a:gd name="T59" fmla="*/ 172 h 183"/>
                  <a:gd name="T60" fmla="*/ 178 w 466"/>
                  <a:gd name="T61" fmla="*/ 169 h 183"/>
                  <a:gd name="T62" fmla="*/ 101 w 466"/>
                  <a:gd name="T63" fmla="*/ 165 h 183"/>
                  <a:gd name="T64" fmla="*/ 51 w 466"/>
                  <a:gd name="T65" fmla="*/ 160 h 183"/>
                  <a:gd name="T66" fmla="*/ 4 w 466"/>
                  <a:gd name="T67" fmla="*/ 147 h 183"/>
                  <a:gd name="T68" fmla="*/ 1 w 466"/>
                  <a:gd name="T69" fmla="*/ 145 h 183"/>
                  <a:gd name="T70" fmla="*/ 0 w 466"/>
                  <a:gd name="T71" fmla="*/ 134 h 183"/>
                  <a:gd name="T72" fmla="*/ 1 w 466"/>
                  <a:gd name="T73" fmla="*/ 131 h 183"/>
                  <a:gd name="T74" fmla="*/ 1 w 466"/>
                  <a:gd name="T75" fmla="*/ 124 h 183"/>
                  <a:gd name="T76" fmla="*/ 1 w 466"/>
                  <a:gd name="T77" fmla="*/ 116 h 183"/>
                  <a:gd name="T78" fmla="*/ 2 w 466"/>
                  <a:gd name="T79" fmla="*/ 114 h 183"/>
                  <a:gd name="T80" fmla="*/ 32 w 466"/>
                  <a:gd name="T81" fmla="*/ 74 h 183"/>
                  <a:gd name="T82" fmla="*/ 69 w 466"/>
                  <a:gd name="T83" fmla="*/ 40 h 183"/>
                  <a:gd name="T84" fmla="*/ 111 w 466"/>
                  <a:gd name="T85" fmla="*/ 15 h 183"/>
                  <a:gd name="T86" fmla="*/ 157 w 466"/>
                  <a:gd name="T87" fmla="*/ 0 h 183"/>
                  <a:gd name="T88" fmla="*/ 181 w 466"/>
                  <a:gd name="T89" fmla="*/ 3 h 183"/>
                  <a:gd name="T90" fmla="*/ 206 w 466"/>
                  <a:gd name="T91" fmla="*/ 7 h 183"/>
                  <a:gd name="T92" fmla="*/ 226 w 466"/>
                  <a:gd name="T93" fmla="*/ 17 h 183"/>
                  <a:gd name="T94" fmla="*/ 242 w 466"/>
                  <a:gd name="T95" fmla="*/ 38 h 1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66" h="183">
                    <a:moveTo>
                      <a:pt x="242" y="38"/>
                    </a:moveTo>
                    <a:lnTo>
                      <a:pt x="242" y="38"/>
                    </a:lnTo>
                    <a:lnTo>
                      <a:pt x="256" y="62"/>
                    </a:lnTo>
                    <a:lnTo>
                      <a:pt x="267" y="88"/>
                    </a:lnTo>
                    <a:lnTo>
                      <a:pt x="271" y="101"/>
                    </a:lnTo>
                    <a:lnTo>
                      <a:pt x="275" y="115"/>
                    </a:lnTo>
                    <a:lnTo>
                      <a:pt x="277" y="130"/>
                    </a:lnTo>
                    <a:lnTo>
                      <a:pt x="277" y="145"/>
                    </a:lnTo>
                    <a:lnTo>
                      <a:pt x="276" y="149"/>
                    </a:lnTo>
                    <a:lnTo>
                      <a:pt x="275" y="154"/>
                    </a:lnTo>
                    <a:lnTo>
                      <a:pt x="275" y="160"/>
                    </a:lnTo>
                    <a:lnTo>
                      <a:pt x="273" y="165"/>
                    </a:lnTo>
                    <a:lnTo>
                      <a:pt x="276" y="168"/>
                    </a:lnTo>
                    <a:lnTo>
                      <a:pt x="280" y="169"/>
                    </a:lnTo>
                    <a:lnTo>
                      <a:pt x="283" y="169"/>
                    </a:lnTo>
                    <a:lnTo>
                      <a:pt x="287" y="168"/>
                    </a:lnTo>
                    <a:lnTo>
                      <a:pt x="287" y="164"/>
                    </a:lnTo>
                    <a:lnTo>
                      <a:pt x="288" y="161"/>
                    </a:lnTo>
                    <a:lnTo>
                      <a:pt x="291" y="160"/>
                    </a:lnTo>
                    <a:lnTo>
                      <a:pt x="294" y="160"/>
                    </a:lnTo>
                    <a:lnTo>
                      <a:pt x="302" y="161"/>
                    </a:lnTo>
                    <a:lnTo>
                      <a:pt x="309" y="162"/>
                    </a:lnTo>
                    <a:lnTo>
                      <a:pt x="326" y="160"/>
                    </a:lnTo>
                    <a:lnTo>
                      <a:pt x="342" y="160"/>
                    </a:lnTo>
                    <a:lnTo>
                      <a:pt x="375" y="162"/>
                    </a:lnTo>
                    <a:lnTo>
                      <a:pt x="391" y="162"/>
                    </a:lnTo>
                    <a:lnTo>
                      <a:pt x="407" y="161"/>
                    </a:lnTo>
                    <a:lnTo>
                      <a:pt x="422" y="158"/>
                    </a:lnTo>
                    <a:lnTo>
                      <a:pt x="437" y="152"/>
                    </a:lnTo>
                    <a:lnTo>
                      <a:pt x="441" y="147"/>
                    </a:lnTo>
                    <a:lnTo>
                      <a:pt x="445" y="143"/>
                    </a:lnTo>
                    <a:lnTo>
                      <a:pt x="448" y="142"/>
                    </a:lnTo>
                    <a:lnTo>
                      <a:pt x="451" y="141"/>
                    </a:lnTo>
                    <a:lnTo>
                      <a:pt x="453" y="141"/>
                    </a:lnTo>
                    <a:lnTo>
                      <a:pt x="456" y="143"/>
                    </a:lnTo>
                    <a:lnTo>
                      <a:pt x="460" y="147"/>
                    </a:lnTo>
                    <a:lnTo>
                      <a:pt x="463" y="152"/>
                    </a:lnTo>
                    <a:lnTo>
                      <a:pt x="466" y="157"/>
                    </a:lnTo>
                    <a:lnTo>
                      <a:pt x="464" y="160"/>
                    </a:lnTo>
                    <a:lnTo>
                      <a:pt x="463" y="162"/>
                    </a:lnTo>
                    <a:lnTo>
                      <a:pt x="462" y="166"/>
                    </a:lnTo>
                    <a:lnTo>
                      <a:pt x="460" y="169"/>
                    </a:lnTo>
                    <a:lnTo>
                      <a:pt x="456" y="171"/>
                    </a:lnTo>
                    <a:lnTo>
                      <a:pt x="452" y="172"/>
                    </a:lnTo>
                    <a:lnTo>
                      <a:pt x="444" y="175"/>
                    </a:lnTo>
                    <a:lnTo>
                      <a:pt x="436" y="176"/>
                    </a:lnTo>
                    <a:lnTo>
                      <a:pt x="407" y="180"/>
                    </a:lnTo>
                    <a:lnTo>
                      <a:pt x="379" y="183"/>
                    </a:lnTo>
                    <a:lnTo>
                      <a:pt x="349" y="183"/>
                    </a:lnTo>
                    <a:lnTo>
                      <a:pt x="319" y="181"/>
                    </a:lnTo>
                    <a:lnTo>
                      <a:pt x="261" y="177"/>
                    </a:lnTo>
                    <a:lnTo>
                      <a:pt x="203" y="172"/>
                    </a:lnTo>
                    <a:lnTo>
                      <a:pt x="178" y="169"/>
                    </a:lnTo>
                    <a:lnTo>
                      <a:pt x="153" y="168"/>
                    </a:lnTo>
                    <a:lnTo>
                      <a:pt x="101" y="165"/>
                    </a:lnTo>
                    <a:lnTo>
                      <a:pt x="76" y="162"/>
                    </a:lnTo>
                    <a:lnTo>
                      <a:pt x="51" y="160"/>
                    </a:lnTo>
                    <a:lnTo>
                      <a:pt x="27" y="154"/>
                    </a:lnTo>
                    <a:lnTo>
                      <a:pt x="4" y="147"/>
                    </a:lnTo>
                    <a:lnTo>
                      <a:pt x="1" y="145"/>
                    </a:lnTo>
                    <a:lnTo>
                      <a:pt x="0" y="142"/>
                    </a:lnTo>
                    <a:lnTo>
                      <a:pt x="0" y="134"/>
                    </a:lnTo>
                    <a:lnTo>
                      <a:pt x="1" y="131"/>
                    </a:lnTo>
                    <a:lnTo>
                      <a:pt x="2" y="130"/>
                    </a:lnTo>
                    <a:lnTo>
                      <a:pt x="1" y="124"/>
                    </a:lnTo>
                    <a:lnTo>
                      <a:pt x="1" y="119"/>
                    </a:lnTo>
                    <a:lnTo>
                      <a:pt x="1" y="116"/>
                    </a:lnTo>
                    <a:lnTo>
                      <a:pt x="2" y="114"/>
                    </a:lnTo>
                    <a:lnTo>
                      <a:pt x="16" y="93"/>
                    </a:lnTo>
                    <a:lnTo>
                      <a:pt x="32" y="74"/>
                    </a:lnTo>
                    <a:lnTo>
                      <a:pt x="50" y="57"/>
                    </a:lnTo>
                    <a:lnTo>
                      <a:pt x="69" y="40"/>
                    </a:lnTo>
                    <a:lnTo>
                      <a:pt x="89" y="27"/>
                    </a:lnTo>
                    <a:lnTo>
                      <a:pt x="111" y="15"/>
                    </a:lnTo>
                    <a:lnTo>
                      <a:pt x="134" y="7"/>
                    </a:lnTo>
                    <a:lnTo>
                      <a:pt x="157" y="0"/>
                    </a:lnTo>
                    <a:lnTo>
                      <a:pt x="181" y="3"/>
                    </a:lnTo>
                    <a:lnTo>
                      <a:pt x="193" y="4"/>
                    </a:lnTo>
                    <a:lnTo>
                      <a:pt x="206" y="7"/>
                    </a:lnTo>
                    <a:lnTo>
                      <a:pt x="215" y="12"/>
                    </a:lnTo>
                    <a:lnTo>
                      <a:pt x="226" y="17"/>
                    </a:lnTo>
                    <a:lnTo>
                      <a:pt x="234" y="27"/>
                    </a:lnTo>
                    <a:lnTo>
                      <a:pt x="242"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88" name="Freeform 180"/>
              <p:cNvSpPr>
                <a:spLocks/>
              </p:cNvSpPr>
              <p:nvPr/>
            </p:nvSpPr>
            <p:spPr bwMode="auto">
              <a:xfrm>
                <a:off x="4407" y="3622"/>
                <a:ext cx="216" cy="21"/>
              </a:xfrm>
              <a:custGeom>
                <a:avLst/>
                <a:gdLst>
                  <a:gd name="T0" fmla="*/ 212 w 216"/>
                  <a:gd name="T1" fmla="*/ 15 h 21"/>
                  <a:gd name="T2" fmla="*/ 212 w 216"/>
                  <a:gd name="T3" fmla="*/ 15 h 21"/>
                  <a:gd name="T4" fmla="*/ 214 w 216"/>
                  <a:gd name="T5" fmla="*/ 16 h 21"/>
                  <a:gd name="T6" fmla="*/ 216 w 216"/>
                  <a:gd name="T7" fmla="*/ 17 h 21"/>
                  <a:gd name="T8" fmla="*/ 216 w 216"/>
                  <a:gd name="T9" fmla="*/ 20 h 21"/>
                  <a:gd name="T10" fmla="*/ 216 w 216"/>
                  <a:gd name="T11" fmla="*/ 20 h 21"/>
                  <a:gd name="T12" fmla="*/ 210 w 216"/>
                  <a:gd name="T13" fmla="*/ 21 h 21"/>
                  <a:gd name="T14" fmla="*/ 206 w 216"/>
                  <a:gd name="T15" fmla="*/ 21 h 21"/>
                  <a:gd name="T16" fmla="*/ 196 w 216"/>
                  <a:gd name="T17" fmla="*/ 21 h 21"/>
                  <a:gd name="T18" fmla="*/ 185 w 216"/>
                  <a:gd name="T19" fmla="*/ 20 h 21"/>
                  <a:gd name="T20" fmla="*/ 174 w 216"/>
                  <a:gd name="T21" fmla="*/ 20 h 21"/>
                  <a:gd name="T22" fmla="*/ 174 w 216"/>
                  <a:gd name="T23" fmla="*/ 20 h 21"/>
                  <a:gd name="T24" fmla="*/ 154 w 216"/>
                  <a:gd name="T25" fmla="*/ 16 h 21"/>
                  <a:gd name="T26" fmla="*/ 132 w 216"/>
                  <a:gd name="T27" fmla="*/ 13 h 21"/>
                  <a:gd name="T28" fmla="*/ 89 w 216"/>
                  <a:gd name="T29" fmla="*/ 12 h 21"/>
                  <a:gd name="T30" fmla="*/ 45 w 216"/>
                  <a:gd name="T31" fmla="*/ 12 h 21"/>
                  <a:gd name="T32" fmla="*/ 23 w 216"/>
                  <a:gd name="T33" fmla="*/ 10 h 21"/>
                  <a:gd name="T34" fmla="*/ 2 w 216"/>
                  <a:gd name="T35" fmla="*/ 9 h 21"/>
                  <a:gd name="T36" fmla="*/ 2 w 216"/>
                  <a:gd name="T37" fmla="*/ 9 h 21"/>
                  <a:gd name="T38" fmla="*/ 0 w 216"/>
                  <a:gd name="T39" fmla="*/ 6 h 21"/>
                  <a:gd name="T40" fmla="*/ 0 w 216"/>
                  <a:gd name="T41" fmla="*/ 5 h 21"/>
                  <a:gd name="T42" fmla="*/ 2 w 216"/>
                  <a:gd name="T43" fmla="*/ 2 h 21"/>
                  <a:gd name="T44" fmla="*/ 5 w 216"/>
                  <a:gd name="T45" fmla="*/ 1 h 21"/>
                  <a:gd name="T46" fmla="*/ 7 w 216"/>
                  <a:gd name="T47" fmla="*/ 0 h 21"/>
                  <a:gd name="T48" fmla="*/ 7 w 216"/>
                  <a:gd name="T49" fmla="*/ 0 h 21"/>
                  <a:gd name="T50" fmla="*/ 60 w 216"/>
                  <a:gd name="T51" fmla="*/ 2 h 21"/>
                  <a:gd name="T52" fmla="*/ 112 w 216"/>
                  <a:gd name="T53" fmla="*/ 5 h 21"/>
                  <a:gd name="T54" fmla="*/ 162 w 216"/>
                  <a:gd name="T55" fmla="*/ 9 h 21"/>
                  <a:gd name="T56" fmla="*/ 212 w 216"/>
                  <a:gd name="T57" fmla="*/ 15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6" h="21">
                    <a:moveTo>
                      <a:pt x="212" y="15"/>
                    </a:moveTo>
                    <a:lnTo>
                      <a:pt x="212" y="15"/>
                    </a:lnTo>
                    <a:lnTo>
                      <a:pt x="214" y="16"/>
                    </a:lnTo>
                    <a:lnTo>
                      <a:pt x="216" y="17"/>
                    </a:lnTo>
                    <a:lnTo>
                      <a:pt x="216" y="20"/>
                    </a:lnTo>
                    <a:lnTo>
                      <a:pt x="210" y="21"/>
                    </a:lnTo>
                    <a:lnTo>
                      <a:pt x="206" y="21"/>
                    </a:lnTo>
                    <a:lnTo>
                      <a:pt x="196" y="21"/>
                    </a:lnTo>
                    <a:lnTo>
                      <a:pt x="185" y="20"/>
                    </a:lnTo>
                    <a:lnTo>
                      <a:pt x="174" y="20"/>
                    </a:lnTo>
                    <a:lnTo>
                      <a:pt x="154" y="16"/>
                    </a:lnTo>
                    <a:lnTo>
                      <a:pt x="132" y="13"/>
                    </a:lnTo>
                    <a:lnTo>
                      <a:pt x="89" y="12"/>
                    </a:lnTo>
                    <a:lnTo>
                      <a:pt x="45" y="12"/>
                    </a:lnTo>
                    <a:lnTo>
                      <a:pt x="23" y="10"/>
                    </a:lnTo>
                    <a:lnTo>
                      <a:pt x="2" y="9"/>
                    </a:lnTo>
                    <a:lnTo>
                      <a:pt x="0" y="6"/>
                    </a:lnTo>
                    <a:lnTo>
                      <a:pt x="0" y="5"/>
                    </a:lnTo>
                    <a:lnTo>
                      <a:pt x="2" y="2"/>
                    </a:lnTo>
                    <a:lnTo>
                      <a:pt x="5" y="1"/>
                    </a:lnTo>
                    <a:lnTo>
                      <a:pt x="7" y="0"/>
                    </a:lnTo>
                    <a:lnTo>
                      <a:pt x="60" y="2"/>
                    </a:lnTo>
                    <a:lnTo>
                      <a:pt x="112" y="5"/>
                    </a:lnTo>
                    <a:lnTo>
                      <a:pt x="162" y="9"/>
                    </a:lnTo>
                    <a:lnTo>
                      <a:pt x="21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89" name="Freeform 181"/>
              <p:cNvSpPr>
                <a:spLocks/>
              </p:cNvSpPr>
              <p:nvPr/>
            </p:nvSpPr>
            <p:spPr bwMode="auto">
              <a:xfrm>
                <a:off x="4407" y="3622"/>
                <a:ext cx="216" cy="21"/>
              </a:xfrm>
              <a:custGeom>
                <a:avLst/>
                <a:gdLst>
                  <a:gd name="T0" fmla="*/ 212 w 216"/>
                  <a:gd name="T1" fmla="*/ 15 h 21"/>
                  <a:gd name="T2" fmla="*/ 212 w 216"/>
                  <a:gd name="T3" fmla="*/ 15 h 21"/>
                  <a:gd name="T4" fmla="*/ 214 w 216"/>
                  <a:gd name="T5" fmla="*/ 16 h 21"/>
                  <a:gd name="T6" fmla="*/ 216 w 216"/>
                  <a:gd name="T7" fmla="*/ 17 h 21"/>
                  <a:gd name="T8" fmla="*/ 216 w 216"/>
                  <a:gd name="T9" fmla="*/ 20 h 21"/>
                  <a:gd name="T10" fmla="*/ 216 w 216"/>
                  <a:gd name="T11" fmla="*/ 20 h 21"/>
                  <a:gd name="T12" fmla="*/ 210 w 216"/>
                  <a:gd name="T13" fmla="*/ 21 h 21"/>
                  <a:gd name="T14" fmla="*/ 206 w 216"/>
                  <a:gd name="T15" fmla="*/ 21 h 21"/>
                  <a:gd name="T16" fmla="*/ 196 w 216"/>
                  <a:gd name="T17" fmla="*/ 21 h 21"/>
                  <a:gd name="T18" fmla="*/ 185 w 216"/>
                  <a:gd name="T19" fmla="*/ 20 h 21"/>
                  <a:gd name="T20" fmla="*/ 174 w 216"/>
                  <a:gd name="T21" fmla="*/ 20 h 21"/>
                  <a:gd name="T22" fmla="*/ 174 w 216"/>
                  <a:gd name="T23" fmla="*/ 20 h 21"/>
                  <a:gd name="T24" fmla="*/ 154 w 216"/>
                  <a:gd name="T25" fmla="*/ 16 h 21"/>
                  <a:gd name="T26" fmla="*/ 132 w 216"/>
                  <a:gd name="T27" fmla="*/ 13 h 21"/>
                  <a:gd name="T28" fmla="*/ 89 w 216"/>
                  <a:gd name="T29" fmla="*/ 12 h 21"/>
                  <a:gd name="T30" fmla="*/ 45 w 216"/>
                  <a:gd name="T31" fmla="*/ 12 h 21"/>
                  <a:gd name="T32" fmla="*/ 23 w 216"/>
                  <a:gd name="T33" fmla="*/ 10 h 21"/>
                  <a:gd name="T34" fmla="*/ 2 w 216"/>
                  <a:gd name="T35" fmla="*/ 9 h 21"/>
                  <a:gd name="T36" fmla="*/ 2 w 216"/>
                  <a:gd name="T37" fmla="*/ 9 h 21"/>
                  <a:gd name="T38" fmla="*/ 0 w 216"/>
                  <a:gd name="T39" fmla="*/ 6 h 21"/>
                  <a:gd name="T40" fmla="*/ 0 w 216"/>
                  <a:gd name="T41" fmla="*/ 5 h 21"/>
                  <a:gd name="T42" fmla="*/ 2 w 216"/>
                  <a:gd name="T43" fmla="*/ 2 h 21"/>
                  <a:gd name="T44" fmla="*/ 5 w 216"/>
                  <a:gd name="T45" fmla="*/ 1 h 21"/>
                  <a:gd name="T46" fmla="*/ 7 w 216"/>
                  <a:gd name="T47" fmla="*/ 0 h 21"/>
                  <a:gd name="T48" fmla="*/ 7 w 216"/>
                  <a:gd name="T49" fmla="*/ 0 h 21"/>
                  <a:gd name="T50" fmla="*/ 60 w 216"/>
                  <a:gd name="T51" fmla="*/ 2 h 21"/>
                  <a:gd name="T52" fmla="*/ 112 w 216"/>
                  <a:gd name="T53" fmla="*/ 5 h 21"/>
                  <a:gd name="T54" fmla="*/ 162 w 216"/>
                  <a:gd name="T55" fmla="*/ 9 h 21"/>
                  <a:gd name="T56" fmla="*/ 212 w 216"/>
                  <a:gd name="T57" fmla="*/ 15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6" h="21">
                    <a:moveTo>
                      <a:pt x="212" y="15"/>
                    </a:moveTo>
                    <a:lnTo>
                      <a:pt x="212" y="15"/>
                    </a:lnTo>
                    <a:lnTo>
                      <a:pt x="214" y="16"/>
                    </a:lnTo>
                    <a:lnTo>
                      <a:pt x="216" y="17"/>
                    </a:lnTo>
                    <a:lnTo>
                      <a:pt x="216" y="20"/>
                    </a:lnTo>
                    <a:lnTo>
                      <a:pt x="210" y="21"/>
                    </a:lnTo>
                    <a:lnTo>
                      <a:pt x="206" y="21"/>
                    </a:lnTo>
                    <a:lnTo>
                      <a:pt x="196" y="21"/>
                    </a:lnTo>
                    <a:lnTo>
                      <a:pt x="185" y="20"/>
                    </a:lnTo>
                    <a:lnTo>
                      <a:pt x="174" y="20"/>
                    </a:lnTo>
                    <a:lnTo>
                      <a:pt x="154" y="16"/>
                    </a:lnTo>
                    <a:lnTo>
                      <a:pt x="132" y="13"/>
                    </a:lnTo>
                    <a:lnTo>
                      <a:pt x="89" y="12"/>
                    </a:lnTo>
                    <a:lnTo>
                      <a:pt x="45" y="12"/>
                    </a:lnTo>
                    <a:lnTo>
                      <a:pt x="23" y="10"/>
                    </a:lnTo>
                    <a:lnTo>
                      <a:pt x="2" y="9"/>
                    </a:lnTo>
                    <a:lnTo>
                      <a:pt x="0" y="6"/>
                    </a:lnTo>
                    <a:lnTo>
                      <a:pt x="0" y="5"/>
                    </a:lnTo>
                    <a:lnTo>
                      <a:pt x="2" y="2"/>
                    </a:lnTo>
                    <a:lnTo>
                      <a:pt x="5" y="1"/>
                    </a:lnTo>
                    <a:lnTo>
                      <a:pt x="7" y="0"/>
                    </a:lnTo>
                    <a:lnTo>
                      <a:pt x="60" y="2"/>
                    </a:lnTo>
                    <a:lnTo>
                      <a:pt x="112" y="5"/>
                    </a:lnTo>
                    <a:lnTo>
                      <a:pt x="162" y="9"/>
                    </a:lnTo>
                    <a:lnTo>
                      <a:pt x="212"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90" name="Freeform 182"/>
              <p:cNvSpPr>
                <a:spLocks/>
              </p:cNvSpPr>
              <p:nvPr/>
            </p:nvSpPr>
            <p:spPr bwMode="auto">
              <a:xfrm>
                <a:off x="3079" y="3623"/>
                <a:ext cx="623" cy="37"/>
              </a:xfrm>
              <a:custGeom>
                <a:avLst/>
                <a:gdLst>
                  <a:gd name="T0" fmla="*/ 620 w 623"/>
                  <a:gd name="T1" fmla="*/ 30 h 37"/>
                  <a:gd name="T2" fmla="*/ 620 w 623"/>
                  <a:gd name="T3" fmla="*/ 30 h 37"/>
                  <a:gd name="T4" fmla="*/ 623 w 623"/>
                  <a:gd name="T5" fmla="*/ 32 h 37"/>
                  <a:gd name="T6" fmla="*/ 620 w 623"/>
                  <a:gd name="T7" fmla="*/ 37 h 37"/>
                  <a:gd name="T8" fmla="*/ 620 w 623"/>
                  <a:gd name="T9" fmla="*/ 37 h 37"/>
                  <a:gd name="T10" fmla="*/ 312 w 623"/>
                  <a:gd name="T11" fmla="*/ 20 h 37"/>
                  <a:gd name="T12" fmla="*/ 158 w 623"/>
                  <a:gd name="T13" fmla="*/ 12 h 37"/>
                  <a:gd name="T14" fmla="*/ 79 w 623"/>
                  <a:gd name="T15" fmla="*/ 9 h 37"/>
                  <a:gd name="T16" fmla="*/ 2 w 623"/>
                  <a:gd name="T17" fmla="*/ 8 h 37"/>
                  <a:gd name="T18" fmla="*/ 0 w 623"/>
                  <a:gd name="T19" fmla="*/ 5 h 37"/>
                  <a:gd name="T20" fmla="*/ 2 w 623"/>
                  <a:gd name="T21" fmla="*/ 0 h 37"/>
                  <a:gd name="T22" fmla="*/ 2 w 623"/>
                  <a:gd name="T23" fmla="*/ 0 h 37"/>
                  <a:gd name="T24" fmla="*/ 158 w 623"/>
                  <a:gd name="T25" fmla="*/ 5 h 37"/>
                  <a:gd name="T26" fmla="*/ 312 w 623"/>
                  <a:gd name="T27" fmla="*/ 11 h 37"/>
                  <a:gd name="T28" fmla="*/ 467 w 623"/>
                  <a:gd name="T29" fmla="*/ 19 h 37"/>
                  <a:gd name="T30" fmla="*/ 620 w 623"/>
                  <a:gd name="T31" fmla="*/ 30 h 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3" h="37">
                    <a:moveTo>
                      <a:pt x="620" y="30"/>
                    </a:moveTo>
                    <a:lnTo>
                      <a:pt x="620" y="30"/>
                    </a:lnTo>
                    <a:lnTo>
                      <a:pt x="623" y="32"/>
                    </a:lnTo>
                    <a:lnTo>
                      <a:pt x="620" y="37"/>
                    </a:lnTo>
                    <a:lnTo>
                      <a:pt x="312" y="20"/>
                    </a:lnTo>
                    <a:lnTo>
                      <a:pt x="158" y="12"/>
                    </a:lnTo>
                    <a:lnTo>
                      <a:pt x="79" y="9"/>
                    </a:lnTo>
                    <a:lnTo>
                      <a:pt x="2" y="8"/>
                    </a:lnTo>
                    <a:lnTo>
                      <a:pt x="0" y="5"/>
                    </a:lnTo>
                    <a:lnTo>
                      <a:pt x="2" y="0"/>
                    </a:lnTo>
                    <a:lnTo>
                      <a:pt x="158" y="5"/>
                    </a:lnTo>
                    <a:lnTo>
                      <a:pt x="312" y="11"/>
                    </a:lnTo>
                    <a:lnTo>
                      <a:pt x="467" y="19"/>
                    </a:lnTo>
                    <a:lnTo>
                      <a:pt x="62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91" name="Freeform 183"/>
              <p:cNvSpPr>
                <a:spLocks/>
              </p:cNvSpPr>
              <p:nvPr/>
            </p:nvSpPr>
            <p:spPr bwMode="auto">
              <a:xfrm>
                <a:off x="3079" y="3623"/>
                <a:ext cx="623" cy="37"/>
              </a:xfrm>
              <a:custGeom>
                <a:avLst/>
                <a:gdLst>
                  <a:gd name="T0" fmla="*/ 620 w 623"/>
                  <a:gd name="T1" fmla="*/ 30 h 37"/>
                  <a:gd name="T2" fmla="*/ 620 w 623"/>
                  <a:gd name="T3" fmla="*/ 30 h 37"/>
                  <a:gd name="T4" fmla="*/ 623 w 623"/>
                  <a:gd name="T5" fmla="*/ 32 h 37"/>
                  <a:gd name="T6" fmla="*/ 620 w 623"/>
                  <a:gd name="T7" fmla="*/ 37 h 37"/>
                  <a:gd name="T8" fmla="*/ 620 w 623"/>
                  <a:gd name="T9" fmla="*/ 37 h 37"/>
                  <a:gd name="T10" fmla="*/ 312 w 623"/>
                  <a:gd name="T11" fmla="*/ 20 h 37"/>
                  <a:gd name="T12" fmla="*/ 158 w 623"/>
                  <a:gd name="T13" fmla="*/ 12 h 37"/>
                  <a:gd name="T14" fmla="*/ 79 w 623"/>
                  <a:gd name="T15" fmla="*/ 9 h 37"/>
                  <a:gd name="T16" fmla="*/ 2 w 623"/>
                  <a:gd name="T17" fmla="*/ 8 h 37"/>
                  <a:gd name="T18" fmla="*/ 0 w 623"/>
                  <a:gd name="T19" fmla="*/ 5 h 37"/>
                  <a:gd name="T20" fmla="*/ 2 w 623"/>
                  <a:gd name="T21" fmla="*/ 0 h 37"/>
                  <a:gd name="T22" fmla="*/ 2 w 623"/>
                  <a:gd name="T23" fmla="*/ 0 h 37"/>
                  <a:gd name="T24" fmla="*/ 158 w 623"/>
                  <a:gd name="T25" fmla="*/ 5 h 37"/>
                  <a:gd name="T26" fmla="*/ 312 w 623"/>
                  <a:gd name="T27" fmla="*/ 11 h 37"/>
                  <a:gd name="T28" fmla="*/ 467 w 623"/>
                  <a:gd name="T29" fmla="*/ 19 h 37"/>
                  <a:gd name="T30" fmla="*/ 620 w 623"/>
                  <a:gd name="T31" fmla="*/ 30 h 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3" h="37">
                    <a:moveTo>
                      <a:pt x="620" y="30"/>
                    </a:moveTo>
                    <a:lnTo>
                      <a:pt x="620" y="30"/>
                    </a:lnTo>
                    <a:lnTo>
                      <a:pt x="623" y="32"/>
                    </a:lnTo>
                    <a:lnTo>
                      <a:pt x="620" y="37"/>
                    </a:lnTo>
                    <a:lnTo>
                      <a:pt x="312" y="20"/>
                    </a:lnTo>
                    <a:lnTo>
                      <a:pt x="158" y="12"/>
                    </a:lnTo>
                    <a:lnTo>
                      <a:pt x="79" y="9"/>
                    </a:lnTo>
                    <a:lnTo>
                      <a:pt x="2" y="8"/>
                    </a:lnTo>
                    <a:lnTo>
                      <a:pt x="0" y="5"/>
                    </a:lnTo>
                    <a:lnTo>
                      <a:pt x="2" y="0"/>
                    </a:lnTo>
                    <a:lnTo>
                      <a:pt x="158" y="5"/>
                    </a:lnTo>
                    <a:lnTo>
                      <a:pt x="312" y="11"/>
                    </a:lnTo>
                    <a:lnTo>
                      <a:pt x="467" y="19"/>
                    </a:lnTo>
                    <a:lnTo>
                      <a:pt x="62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92" name="Freeform 184"/>
              <p:cNvSpPr>
                <a:spLocks/>
              </p:cNvSpPr>
              <p:nvPr/>
            </p:nvSpPr>
            <p:spPr bwMode="auto">
              <a:xfrm>
                <a:off x="3963" y="3624"/>
                <a:ext cx="198" cy="138"/>
              </a:xfrm>
              <a:custGeom>
                <a:avLst/>
                <a:gdLst>
                  <a:gd name="T0" fmla="*/ 99 w 198"/>
                  <a:gd name="T1" fmla="*/ 83 h 138"/>
                  <a:gd name="T2" fmla="*/ 99 w 198"/>
                  <a:gd name="T3" fmla="*/ 83 h 138"/>
                  <a:gd name="T4" fmla="*/ 111 w 198"/>
                  <a:gd name="T5" fmla="*/ 86 h 138"/>
                  <a:gd name="T6" fmla="*/ 123 w 198"/>
                  <a:gd name="T7" fmla="*/ 88 h 138"/>
                  <a:gd name="T8" fmla="*/ 136 w 198"/>
                  <a:gd name="T9" fmla="*/ 91 h 138"/>
                  <a:gd name="T10" fmla="*/ 149 w 198"/>
                  <a:gd name="T11" fmla="*/ 92 h 138"/>
                  <a:gd name="T12" fmla="*/ 161 w 198"/>
                  <a:gd name="T13" fmla="*/ 92 h 138"/>
                  <a:gd name="T14" fmla="*/ 174 w 198"/>
                  <a:gd name="T15" fmla="*/ 91 h 138"/>
                  <a:gd name="T16" fmla="*/ 186 w 198"/>
                  <a:gd name="T17" fmla="*/ 87 h 138"/>
                  <a:gd name="T18" fmla="*/ 197 w 198"/>
                  <a:gd name="T19" fmla="*/ 83 h 138"/>
                  <a:gd name="T20" fmla="*/ 197 w 198"/>
                  <a:gd name="T21" fmla="*/ 83 h 138"/>
                  <a:gd name="T22" fmla="*/ 198 w 198"/>
                  <a:gd name="T23" fmla="*/ 95 h 138"/>
                  <a:gd name="T24" fmla="*/ 197 w 198"/>
                  <a:gd name="T25" fmla="*/ 107 h 138"/>
                  <a:gd name="T26" fmla="*/ 197 w 198"/>
                  <a:gd name="T27" fmla="*/ 114 h 138"/>
                  <a:gd name="T28" fmla="*/ 194 w 198"/>
                  <a:gd name="T29" fmla="*/ 121 h 138"/>
                  <a:gd name="T30" fmla="*/ 191 w 198"/>
                  <a:gd name="T31" fmla="*/ 126 h 138"/>
                  <a:gd name="T32" fmla="*/ 186 w 198"/>
                  <a:gd name="T33" fmla="*/ 130 h 138"/>
                  <a:gd name="T34" fmla="*/ 186 w 198"/>
                  <a:gd name="T35" fmla="*/ 130 h 138"/>
                  <a:gd name="T36" fmla="*/ 171 w 198"/>
                  <a:gd name="T37" fmla="*/ 136 h 138"/>
                  <a:gd name="T38" fmla="*/ 155 w 198"/>
                  <a:gd name="T39" fmla="*/ 138 h 138"/>
                  <a:gd name="T40" fmla="*/ 138 w 198"/>
                  <a:gd name="T41" fmla="*/ 138 h 138"/>
                  <a:gd name="T42" fmla="*/ 121 w 198"/>
                  <a:gd name="T43" fmla="*/ 137 h 138"/>
                  <a:gd name="T44" fmla="*/ 87 w 198"/>
                  <a:gd name="T45" fmla="*/ 136 h 138"/>
                  <a:gd name="T46" fmla="*/ 71 w 198"/>
                  <a:gd name="T47" fmla="*/ 134 h 138"/>
                  <a:gd name="T48" fmla="*/ 54 w 198"/>
                  <a:gd name="T49" fmla="*/ 136 h 138"/>
                  <a:gd name="T50" fmla="*/ 52 w 198"/>
                  <a:gd name="T51" fmla="*/ 132 h 138"/>
                  <a:gd name="T52" fmla="*/ 52 w 198"/>
                  <a:gd name="T53" fmla="*/ 132 h 138"/>
                  <a:gd name="T54" fmla="*/ 50 w 198"/>
                  <a:gd name="T55" fmla="*/ 115 h 138"/>
                  <a:gd name="T56" fmla="*/ 48 w 198"/>
                  <a:gd name="T57" fmla="*/ 101 h 138"/>
                  <a:gd name="T58" fmla="*/ 43 w 198"/>
                  <a:gd name="T59" fmla="*/ 86 h 138"/>
                  <a:gd name="T60" fmla="*/ 38 w 198"/>
                  <a:gd name="T61" fmla="*/ 71 h 138"/>
                  <a:gd name="T62" fmla="*/ 33 w 198"/>
                  <a:gd name="T63" fmla="*/ 57 h 138"/>
                  <a:gd name="T64" fmla="*/ 26 w 198"/>
                  <a:gd name="T65" fmla="*/ 44 h 138"/>
                  <a:gd name="T66" fmla="*/ 11 w 198"/>
                  <a:gd name="T67" fmla="*/ 17 h 138"/>
                  <a:gd name="T68" fmla="*/ 0 w 198"/>
                  <a:gd name="T69" fmla="*/ 4 h 138"/>
                  <a:gd name="T70" fmla="*/ 0 w 198"/>
                  <a:gd name="T71" fmla="*/ 4 h 138"/>
                  <a:gd name="T72" fmla="*/ 6 w 198"/>
                  <a:gd name="T73" fmla="*/ 0 h 138"/>
                  <a:gd name="T74" fmla="*/ 11 w 198"/>
                  <a:gd name="T75" fmla="*/ 0 h 138"/>
                  <a:gd name="T76" fmla="*/ 15 w 198"/>
                  <a:gd name="T77" fmla="*/ 3 h 138"/>
                  <a:gd name="T78" fmla="*/ 18 w 198"/>
                  <a:gd name="T79" fmla="*/ 7 h 138"/>
                  <a:gd name="T80" fmla="*/ 25 w 198"/>
                  <a:gd name="T81" fmla="*/ 17 h 138"/>
                  <a:gd name="T82" fmla="*/ 29 w 198"/>
                  <a:gd name="T83" fmla="*/ 22 h 138"/>
                  <a:gd name="T84" fmla="*/ 31 w 198"/>
                  <a:gd name="T85" fmla="*/ 26 h 138"/>
                  <a:gd name="T86" fmla="*/ 31 w 198"/>
                  <a:gd name="T87" fmla="*/ 26 h 138"/>
                  <a:gd name="T88" fmla="*/ 37 w 198"/>
                  <a:gd name="T89" fmla="*/ 36 h 138"/>
                  <a:gd name="T90" fmla="*/ 43 w 198"/>
                  <a:gd name="T91" fmla="*/ 45 h 138"/>
                  <a:gd name="T92" fmla="*/ 52 w 198"/>
                  <a:gd name="T93" fmla="*/ 53 h 138"/>
                  <a:gd name="T94" fmla="*/ 60 w 198"/>
                  <a:gd name="T95" fmla="*/ 61 h 138"/>
                  <a:gd name="T96" fmla="*/ 69 w 198"/>
                  <a:gd name="T97" fmla="*/ 68 h 138"/>
                  <a:gd name="T98" fmla="*/ 79 w 198"/>
                  <a:gd name="T99" fmla="*/ 73 h 138"/>
                  <a:gd name="T100" fmla="*/ 90 w 198"/>
                  <a:gd name="T101" fmla="*/ 79 h 138"/>
                  <a:gd name="T102" fmla="*/ 99 w 198"/>
                  <a:gd name="T103" fmla="*/ 8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8" h="138">
                    <a:moveTo>
                      <a:pt x="99" y="83"/>
                    </a:moveTo>
                    <a:lnTo>
                      <a:pt x="99" y="83"/>
                    </a:lnTo>
                    <a:lnTo>
                      <a:pt x="111" y="86"/>
                    </a:lnTo>
                    <a:lnTo>
                      <a:pt x="123" y="88"/>
                    </a:lnTo>
                    <a:lnTo>
                      <a:pt x="136" y="91"/>
                    </a:lnTo>
                    <a:lnTo>
                      <a:pt x="149" y="92"/>
                    </a:lnTo>
                    <a:lnTo>
                      <a:pt x="161" y="92"/>
                    </a:lnTo>
                    <a:lnTo>
                      <a:pt x="174" y="91"/>
                    </a:lnTo>
                    <a:lnTo>
                      <a:pt x="186" y="87"/>
                    </a:lnTo>
                    <a:lnTo>
                      <a:pt x="197" y="83"/>
                    </a:lnTo>
                    <a:lnTo>
                      <a:pt x="198" y="95"/>
                    </a:lnTo>
                    <a:lnTo>
                      <a:pt x="197" y="107"/>
                    </a:lnTo>
                    <a:lnTo>
                      <a:pt x="197" y="114"/>
                    </a:lnTo>
                    <a:lnTo>
                      <a:pt x="194" y="121"/>
                    </a:lnTo>
                    <a:lnTo>
                      <a:pt x="191" y="126"/>
                    </a:lnTo>
                    <a:lnTo>
                      <a:pt x="186" y="130"/>
                    </a:lnTo>
                    <a:lnTo>
                      <a:pt x="171" y="136"/>
                    </a:lnTo>
                    <a:lnTo>
                      <a:pt x="155" y="138"/>
                    </a:lnTo>
                    <a:lnTo>
                      <a:pt x="138" y="138"/>
                    </a:lnTo>
                    <a:lnTo>
                      <a:pt x="121" y="137"/>
                    </a:lnTo>
                    <a:lnTo>
                      <a:pt x="87" y="136"/>
                    </a:lnTo>
                    <a:lnTo>
                      <a:pt x="71" y="134"/>
                    </a:lnTo>
                    <a:lnTo>
                      <a:pt x="54" y="136"/>
                    </a:lnTo>
                    <a:lnTo>
                      <a:pt x="52" y="132"/>
                    </a:lnTo>
                    <a:lnTo>
                      <a:pt x="50" y="115"/>
                    </a:lnTo>
                    <a:lnTo>
                      <a:pt x="48" y="101"/>
                    </a:lnTo>
                    <a:lnTo>
                      <a:pt x="43" y="86"/>
                    </a:lnTo>
                    <a:lnTo>
                      <a:pt x="38" y="71"/>
                    </a:lnTo>
                    <a:lnTo>
                      <a:pt x="33" y="57"/>
                    </a:lnTo>
                    <a:lnTo>
                      <a:pt x="26" y="44"/>
                    </a:lnTo>
                    <a:lnTo>
                      <a:pt x="11" y="17"/>
                    </a:lnTo>
                    <a:lnTo>
                      <a:pt x="0" y="4"/>
                    </a:lnTo>
                    <a:lnTo>
                      <a:pt x="6" y="0"/>
                    </a:lnTo>
                    <a:lnTo>
                      <a:pt x="11" y="0"/>
                    </a:lnTo>
                    <a:lnTo>
                      <a:pt x="15" y="3"/>
                    </a:lnTo>
                    <a:lnTo>
                      <a:pt x="18" y="7"/>
                    </a:lnTo>
                    <a:lnTo>
                      <a:pt x="25" y="17"/>
                    </a:lnTo>
                    <a:lnTo>
                      <a:pt x="29" y="22"/>
                    </a:lnTo>
                    <a:lnTo>
                      <a:pt x="31" y="26"/>
                    </a:lnTo>
                    <a:lnTo>
                      <a:pt x="37" y="36"/>
                    </a:lnTo>
                    <a:lnTo>
                      <a:pt x="43" y="45"/>
                    </a:lnTo>
                    <a:lnTo>
                      <a:pt x="52" y="53"/>
                    </a:lnTo>
                    <a:lnTo>
                      <a:pt x="60" y="61"/>
                    </a:lnTo>
                    <a:lnTo>
                      <a:pt x="69" y="68"/>
                    </a:lnTo>
                    <a:lnTo>
                      <a:pt x="79" y="73"/>
                    </a:lnTo>
                    <a:lnTo>
                      <a:pt x="90" y="79"/>
                    </a:lnTo>
                    <a:lnTo>
                      <a:pt x="99" y="83"/>
                    </a:lnTo>
                    <a:close/>
                  </a:path>
                </a:pathLst>
              </a:custGeom>
              <a:solidFill>
                <a:srgbClr val="FDC5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993" name="Freeform 185"/>
              <p:cNvSpPr>
                <a:spLocks/>
              </p:cNvSpPr>
              <p:nvPr/>
            </p:nvSpPr>
            <p:spPr bwMode="auto">
              <a:xfrm>
                <a:off x="3963" y="3624"/>
                <a:ext cx="198" cy="138"/>
              </a:xfrm>
              <a:custGeom>
                <a:avLst/>
                <a:gdLst>
                  <a:gd name="T0" fmla="*/ 99 w 198"/>
                  <a:gd name="T1" fmla="*/ 83 h 138"/>
                  <a:gd name="T2" fmla="*/ 99 w 198"/>
                  <a:gd name="T3" fmla="*/ 83 h 138"/>
                  <a:gd name="T4" fmla="*/ 111 w 198"/>
                  <a:gd name="T5" fmla="*/ 86 h 138"/>
                  <a:gd name="T6" fmla="*/ 123 w 198"/>
                  <a:gd name="T7" fmla="*/ 88 h 138"/>
                  <a:gd name="T8" fmla="*/ 136 w 198"/>
                  <a:gd name="T9" fmla="*/ 91 h 138"/>
                  <a:gd name="T10" fmla="*/ 149 w 198"/>
                  <a:gd name="T11" fmla="*/ 92 h 138"/>
                  <a:gd name="T12" fmla="*/ 161 w 198"/>
                  <a:gd name="T13" fmla="*/ 92 h 138"/>
                  <a:gd name="T14" fmla="*/ 174 w 198"/>
                  <a:gd name="T15" fmla="*/ 91 h 138"/>
                  <a:gd name="T16" fmla="*/ 186 w 198"/>
                  <a:gd name="T17" fmla="*/ 87 h 138"/>
                  <a:gd name="T18" fmla="*/ 197 w 198"/>
                  <a:gd name="T19" fmla="*/ 83 h 138"/>
                  <a:gd name="T20" fmla="*/ 197 w 198"/>
                  <a:gd name="T21" fmla="*/ 83 h 138"/>
                  <a:gd name="T22" fmla="*/ 198 w 198"/>
                  <a:gd name="T23" fmla="*/ 95 h 138"/>
                  <a:gd name="T24" fmla="*/ 197 w 198"/>
                  <a:gd name="T25" fmla="*/ 107 h 138"/>
                  <a:gd name="T26" fmla="*/ 197 w 198"/>
                  <a:gd name="T27" fmla="*/ 114 h 138"/>
                  <a:gd name="T28" fmla="*/ 194 w 198"/>
                  <a:gd name="T29" fmla="*/ 121 h 138"/>
                  <a:gd name="T30" fmla="*/ 191 w 198"/>
                  <a:gd name="T31" fmla="*/ 126 h 138"/>
                  <a:gd name="T32" fmla="*/ 186 w 198"/>
                  <a:gd name="T33" fmla="*/ 130 h 138"/>
                  <a:gd name="T34" fmla="*/ 186 w 198"/>
                  <a:gd name="T35" fmla="*/ 130 h 138"/>
                  <a:gd name="T36" fmla="*/ 171 w 198"/>
                  <a:gd name="T37" fmla="*/ 136 h 138"/>
                  <a:gd name="T38" fmla="*/ 155 w 198"/>
                  <a:gd name="T39" fmla="*/ 138 h 138"/>
                  <a:gd name="T40" fmla="*/ 138 w 198"/>
                  <a:gd name="T41" fmla="*/ 138 h 138"/>
                  <a:gd name="T42" fmla="*/ 121 w 198"/>
                  <a:gd name="T43" fmla="*/ 137 h 138"/>
                  <a:gd name="T44" fmla="*/ 87 w 198"/>
                  <a:gd name="T45" fmla="*/ 136 h 138"/>
                  <a:gd name="T46" fmla="*/ 71 w 198"/>
                  <a:gd name="T47" fmla="*/ 134 h 138"/>
                  <a:gd name="T48" fmla="*/ 54 w 198"/>
                  <a:gd name="T49" fmla="*/ 136 h 138"/>
                  <a:gd name="T50" fmla="*/ 52 w 198"/>
                  <a:gd name="T51" fmla="*/ 132 h 138"/>
                  <a:gd name="T52" fmla="*/ 52 w 198"/>
                  <a:gd name="T53" fmla="*/ 132 h 138"/>
                  <a:gd name="T54" fmla="*/ 50 w 198"/>
                  <a:gd name="T55" fmla="*/ 115 h 138"/>
                  <a:gd name="T56" fmla="*/ 48 w 198"/>
                  <a:gd name="T57" fmla="*/ 101 h 138"/>
                  <a:gd name="T58" fmla="*/ 43 w 198"/>
                  <a:gd name="T59" fmla="*/ 86 h 138"/>
                  <a:gd name="T60" fmla="*/ 38 w 198"/>
                  <a:gd name="T61" fmla="*/ 71 h 138"/>
                  <a:gd name="T62" fmla="*/ 33 w 198"/>
                  <a:gd name="T63" fmla="*/ 57 h 138"/>
                  <a:gd name="T64" fmla="*/ 26 w 198"/>
                  <a:gd name="T65" fmla="*/ 44 h 138"/>
                  <a:gd name="T66" fmla="*/ 11 w 198"/>
                  <a:gd name="T67" fmla="*/ 17 h 138"/>
                  <a:gd name="T68" fmla="*/ 0 w 198"/>
                  <a:gd name="T69" fmla="*/ 4 h 138"/>
                  <a:gd name="T70" fmla="*/ 0 w 198"/>
                  <a:gd name="T71" fmla="*/ 4 h 138"/>
                  <a:gd name="T72" fmla="*/ 6 w 198"/>
                  <a:gd name="T73" fmla="*/ 0 h 138"/>
                  <a:gd name="T74" fmla="*/ 11 w 198"/>
                  <a:gd name="T75" fmla="*/ 0 h 138"/>
                  <a:gd name="T76" fmla="*/ 15 w 198"/>
                  <a:gd name="T77" fmla="*/ 3 h 138"/>
                  <a:gd name="T78" fmla="*/ 18 w 198"/>
                  <a:gd name="T79" fmla="*/ 7 h 138"/>
                  <a:gd name="T80" fmla="*/ 25 w 198"/>
                  <a:gd name="T81" fmla="*/ 17 h 138"/>
                  <a:gd name="T82" fmla="*/ 29 w 198"/>
                  <a:gd name="T83" fmla="*/ 22 h 138"/>
                  <a:gd name="T84" fmla="*/ 31 w 198"/>
                  <a:gd name="T85" fmla="*/ 26 h 138"/>
                  <a:gd name="T86" fmla="*/ 31 w 198"/>
                  <a:gd name="T87" fmla="*/ 26 h 138"/>
                  <a:gd name="T88" fmla="*/ 37 w 198"/>
                  <a:gd name="T89" fmla="*/ 36 h 138"/>
                  <a:gd name="T90" fmla="*/ 43 w 198"/>
                  <a:gd name="T91" fmla="*/ 45 h 138"/>
                  <a:gd name="T92" fmla="*/ 52 w 198"/>
                  <a:gd name="T93" fmla="*/ 53 h 138"/>
                  <a:gd name="T94" fmla="*/ 60 w 198"/>
                  <a:gd name="T95" fmla="*/ 61 h 138"/>
                  <a:gd name="T96" fmla="*/ 69 w 198"/>
                  <a:gd name="T97" fmla="*/ 68 h 138"/>
                  <a:gd name="T98" fmla="*/ 79 w 198"/>
                  <a:gd name="T99" fmla="*/ 73 h 138"/>
                  <a:gd name="T100" fmla="*/ 90 w 198"/>
                  <a:gd name="T101" fmla="*/ 79 h 138"/>
                  <a:gd name="T102" fmla="*/ 99 w 198"/>
                  <a:gd name="T103" fmla="*/ 8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8" h="138">
                    <a:moveTo>
                      <a:pt x="99" y="83"/>
                    </a:moveTo>
                    <a:lnTo>
                      <a:pt x="99" y="83"/>
                    </a:lnTo>
                    <a:lnTo>
                      <a:pt x="111" y="86"/>
                    </a:lnTo>
                    <a:lnTo>
                      <a:pt x="123" y="88"/>
                    </a:lnTo>
                    <a:lnTo>
                      <a:pt x="136" y="91"/>
                    </a:lnTo>
                    <a:lnTo>
                      <a:pt x="149" y="92"/>
                    </a:lnTo>
                    <a:lnTo>
                      <a:pt x="161" y="92"/>
                    </a:lnTo>
                    <a:lnTo>
                      <a:pt x="174" y="91"/>
                    </a:lnTo>
                    <a:lnTo>
                      <a:pt x="186" y="87"/>
                    </a:lnTo>
                    <a:lnTo>
                      <a:pt x="197" y="83"/>
                    </a:lnTo>
                    <a:lnTo>
                      <a:pt x="198" y="95"/>
                    </a:lnTo>
                    <a:lnTo>
                      <a:pt x="197" y="107"/>
                    </a:lnTo>
                    <a:lnTo>
                      <a:pt x="197" y="114"/>
                    </a:lnTo>
                    <a:lnTo>
                      <a:pt x="194" y="121"/>
                    </a:lnTo>
                    <a:lnTo>
                      <a:pt x="191" y="126"/>
                    </a:lnTo>
                    <a:lnTo>
                      <a:pt x="186" y="130"/>
                    </a:lnTo>
                    <a:lnTo>
                      <a:pt x="171" y="136"/>
                    </a:lnTo>
                    <a:lnTo>
                      <a:pt x="155" y="138"/>
                    </a:lnTo>
                    <a:lnTo>
                      <a:pt x="138" y="138"/>
                    </a:lnTo>
                    <a:lnTo>
                      <a:pt x="121" y="137"/>
                    </a:lnTo>
                    <a:lnTo>
                      <a:pt x="87" y="136"/>
                    </a:lnTo>
                    <a:lnTo>
                      <a:pt x="71" y="134"/>
                    </a:lnTo>
                    <a:lnTo>
                      <a:pt x="54" y="136"/>
                    </a:lnTo>
                    <a:lnTo>
                      <a:pt x="52" y="132"/>
                    </a:lnTo>
                    <a:lnTo>
                      <a:pt x="50" y="115"/>
                    </a:lnTo>
                    <a:lnTo>
                      <a:pt x="48" y="101"/>
                    </a:lnTo>
                    <a:lnTo>
                      <a:pt x="43" y="86"/>
                    </a:lnTo>
                    <a:lnTo>
                      <a:pt x="38" y="71"/>
                    </a:lnTo>
                    <a:lnTo>
                      <a:pt x="33" y="57"/>
                    </a:lnTo>
                    <a:lnTo>
                      <a:pt x="26" y="44"/>
                    </a:lnTo>
                    <a:lnTo>
                      <a:pt x="11" y="17"/>
                    </a:lnTo>
                    <a:lnTo>
                      <a:pt x="0" y="4"/>
                    </a:lnTo>
                    <a:lnTo>
                      <a:pt x="6" y="0"/>
                    </a:lnTo>
                    <a:lnTo>
                      <a:pt x="11" y="0"/>
                    </a:lnTo>
                    <a:lnTo>
                      <a:pt x="15" y="3"/>
                    </a:lnTo>
                    <a:lnTo>
                      <a:pt x="18" y="7"/>
                    </a:lnTo>
                    <a:lnTo>
                      <a:pt x="25" y="17"/>
                    </a:lnTo>
                    <a:lnTo>
                      <a:pt x="29" y="22"/>
                    </a:lnTo>
                    <a:lnTo>
                      <a:pt x="31" y="26"/>
                    </a:lnTo>
                    <a:lnTo>
                      <a:pt x="37" y="36"/>
                    </a:lnTo>
                    <a:lnTo>
                      <a:pt x="43" y="45"/>
                    </a:lnTo>
                    <a:lnTo>
                      <a:pt x="52" y="53"/>
                    </a:lnTo>
                    <a:lnTo>
                      <a:pt x="60" y="61"/>
                    </a:lnTo>
                    <a:lnTo>
                      <a:pt x="69" y="68"/>
                    </a:lnTo>
                    <a:lnTo>
                      <a:pt x="79" y="73"/>
                    </a:lnTo>
                    <a:lnTo>
                      <a:pt x="90" y="79"/>
                    </a:lnTo>
                    <a:lnTo>
                      <a:pt x="99" y="8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grpSp>
      </p:grpSp>
      <p:sp>
        <p:nvSpPr>
          <p:cNvPr id="179" name="Rectangle 10"/>
          <p:cNvSpPr>
            <a:spLocks noGrp="1" noChangeArrowheads="1"/>
          </p:cNvSpPr>
          <p:nvPr>
            <p:ph type="title"/>
          </p:nvPr>
        </p:nvSpPr>
        <p:spPr>
          <a:xfrm>
            <a:off x="609600" y="46038"/>
            <a:ext cx="8080375" cy="908050"/>
          </a:xfrm>
        </p:spPr>
        <p:txBody>
          <a:bodyPr/>
          <a:lstStyle/>
          <a:p>
            <a:r>
              <a:rPr lang="ja-JP" altLang="en-US" dirty="0"/>
              <a:t>蓄尿症状</a:t>
            </a:r>
          </a:p>
        </p:txBody>
      </p:sp>
    </p:spTree>
    <p:extLst>
      <p:ext uri="{BB962C8B-B14F-4D97-AF65-F5344CB8AC3E}">
        <p14:creationId xmlns:p14="http://schemas.microsoft.com/office/powerpoint/2010/main" val="31401637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5" name="Group 209"/>
          <p:cNvGrpSpPr>
            <a:grpSpLocks/>
          </p:cNvGrpSpPr>
          <p:nvPr/>
        </p:nvGrpSpPr>
        <p:grpSpPr bwMode="auto">
          <a:xfrm>
            <a:off x="682869" y="1591408"/>
            <a:ext cx="7773866" cy="4576102"/>
            <a:chOff x="226" y="906"/>
            <a:chExt cx="5305" cy="3194"/>
          </a:xfrm>
        </p:grpSpPr>
        <p:sp>
          <p:nvSpPr>
            <p:cNvPr id="33796" name="AutoShape 3"/>
            <p:cNvSpPr>
              <a:spLocks noChangeArrowheads="1"/>
            </p:cNvSpPr>
            <p:nvPr/>
          </p:nvSpPr>
          <p:spPr bwMode="auto">
            <a:xfrm>
              <a:off x="226" y="906"/>
              <a:ext cx="5305" cy="3185"/>
            </a:xfrm>
            <a:prstGeom prst="roundRect">
              <a:avLst>
                <a:gd name="adj" fmla="val 3824"/>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buFontTx/>
                <a:buChar char="•"/>
              </a:pPr>
              <a:endParaRPr lang="ja-JP" altLang="ja-JP" sz="1477">
                <a:latin typeface="Arial" panose="020B0604020202020204" pitchFamily="34" charset="0"/>
                <a:ea typeface="ＭＳ Ｐゴシック" panose="020B0600070205080204" pitchFamily="50" charset="-128"/>
              </a:endParaRPr>
            </a:p>
          </p:txBody>
        </p:sp>
        <p:sp>
          <p:nvSpPr>
            <p:cNvPr id="33797" name="Text Box 5"/>
            <p:cNvSpPr txBox="1">
              <a:spLocks noChangeArrowheads="1"/>
            </p:cNvSpPr>
            <p:nvPr/>
          </p:nvSpPr>
          <p:spPr bwMode="auto">
            <a:xfrm>
              <a:off x="408" y="1117"/>
              <a:ext cx="3589" cy="2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Garamond" panose="02020404030301010803" pitchFamily="18" charset="0"/>
                </a:defRPr>
              </a:lvl1pPr>
              <a:lvl2pPr marL="800100" indent="-342900">
                <a:defRPr>
                  <a:solidFill>
                    <a:schemeClr val="tx1"/>
                  </a:solidFill>
                  <a:latin typeface="Garamond" panose="02020404030301010803" pitchFamily="18" charset="0"/>
                </a:defRPr>
              </a:lvl2pPr>
              <a:lvl3pPr marL="1257300" indent="-342900">
                <a:defRPr>
                  <a:solidFill>
                    <a:schemeClr val="tx1"/>
                  </a:solidFill>
                  <a:latin typeface="Garamond" panose="02020404030301010803" pitchFamily="18" charset="0"/>
                </a:defRPr>
              </a:lvl3pPr>
              <a:lvl4pPr marL="1714500" indent="-342900">
                <a:defRPr>
                  <a:solidFill>
                    <a:schemeClr val="tx1"/>
                  </a:solidFill>
                  <a:latin typeface="Garamond" panose="02020404030301010803" pitchFamily="18" charset="0"/>
                </a:defRPr>
              </a:lvl4pPr>
              <a:lvl5pPr marL="2171700" indent="-342900">
                <a:defRPr>
                  <a:solidFill>
                    <a:schemeClr val="tx1"/>
                  </a:solidFill>
                  <a:latin typeface="Garamond" panose="02020404030301010803" pitchFamily="18" charset="0"/>
                </a:defRPr>
              </a:lvl5pPr>
              <a:lvl6pPr marL="2628900" indent="-342900" defTabSz="457200" eaLnBrk="0" fontAlgn="base" hangingPunct="0">
                <a:spcBef>
                  <a:spcPct val="0"/>
                </a:spcBef>
                <a:spcAft>
                  <a:spcPct val="0"/>
                </a:spcAft>
                <a:defRPr>
                  <a:solidFill>
                    <a:schemeClr val="tx1"/>
                  </a:solidFill>
                  <a:latin typeface="Garamond" panose="02020404030301010803" pitchFamily="18" charset="0"/>
                </a:defRPr>
              </a:lvl6pPr>
              <a:lvl7pPr marL="3086100" indent="-342900" defTabSz="457200" eaLnBrk="0" fontAlgn="base" hangingPunct="0">
                <a:spcBef>
                  <a:spcPct val="0"/>
                </a:spcBef>
                <a:spcAft>
                  <a:spcPct val="0"/>
                </a:spcAft>
                <a:defRPr>
                  <a:solidFill>
                    <a:schemeClr val="tx1"/>
                  </a:solidFill>
                  <a:latin typeface="Garamond" panose="02020404030301010803" pitchFamily="18" charset="0"/>
                </a:defRPr>
              </a:lvl7pPr>
              <a:lvl8pPr marL="3543300" indent="-342900" defTabSz="457200" eaLnBrk="0" fontAlgn="base" hangingPunct="0">
                <a:spcBef>
                  <a:spcPct val="0"/>
                </a:spcBef>
                <a:spcAft>
                  <a:spcPct val="0"/>
                </a:spcAft>
                <a:defRPr>
                  <a:solidFill>
                    <a:schemeClr val="tx1"/>
                  </a:solidFill>
                  <a:latin typeface="Garamond" panose="02020404030301010803" pitchFamily="18" charset="0"/>
                </a:defRPr>
              </a:lvl8pPr>
              <a:lvl9pPr marL="4000500" indent="-342900" defTabSz="457200" eaLnBrk="0" fontAlgn="base" hangingPunct="0">
                <a:spcBef>
                  <a:spcPct val="0"/>
                </a:spcBef>
                <a:spcAft>
                  <a:spcPct val="0"/>
                </a:spcAft>
                <a:defRPr>
                  <a:solidFill>
                    <a:schemeClr val="tx1"/>
                  </a:solidFill>
                  <a:latin typeface="Garamond" panose="02020404030301010803" pitchFamily="18" charset="0"/>
                </a:defRPr>
              </a:lvl9pPr>
            </a:lstStyle>
            <a:p>
              <a:pPr algn="l" eaLnBrk="1" hangingPunct="1">
                <a:lnSpc>
                  <a:spcPct val="110000"/>
                </a:lnSpc>
                <a:spcBef>
                  <a:spcPct val="50000"/>
                </a:spcBef>
                <a:buClr>
                  <a:srgbClr val="0000FF"/>
                </a:buClr>
                <a:buFontTx/>
                <a:buChar char="•"/>
              </a:pPr>
              <a:r>
                <a:rPr lang="ja-JP" altLang="en-US" sz="2215" dirty="0">
                  <a:latin typeface="Arial" panose="020B0604020202020204" pitchFamily="34" charset="0"/>
                  <a:ea typeface="ＭＳ Ｐゴシック" panose="020B0600070205080204" pitchFamily="50" charset="-128"/>
                </a:rPr>
                <a:t>尿</a:t>
              </a:r>
              <a:r>
                <a:rPr lang="ja-JP" altLang="en-US" sz="2215" dirty="0">
                  <a:latin typeface="ＭＳ Ｐゴシック" panose="020B0600070205080204" pitchFamily="50" charset="-128"/>
                  <a:ea typeface="ＭＳ Ｐゴシック" panose="020B0600070205080204" pitchFamily="50" charset="-128"/>
                </a:rPr>
                <a:t>の勢いが弱い </a:t>
              </a:r>
              <a:r>
                <a:rPr lang="ja-JP" altLang="en-US" sz="2400" dirty="0">
                  <a:solidFill>
                    <a:srgbClr val="0066FF"/>
                  </a:solidFill>
                  <a:latin typeface="ＭＳ Ｐゴシック" panose="020B0600070205080204" pitchFamily="50" charset="-128"/>
                  <a:ea typeface="ＭＳ Ｐゴシック" panose="020B0600070205080204" pitchFamily="50" charset="-128"/>
                </a:rPr>
                <a:t>尿勢</a:t>
              </a:r>
              <a:r>
                <a:rPr lang="ja-JP" altLang="en-US" sz="2400" dirty="0">
                  <a:solidFill>
                    <a:srgbClr val="0066FF"/>
                  </a:solidFill>
                  <a:latin typeface="Arial" panose="020B0604020202020204" pitchFamily="34" charset="0"/>
                  <a:ea typeface="ＭＳ Ｐゴシック" panose="020B0600070205080204" pitchFamily="50" charset="-128"/>
                </a:rPr>
                <a:t>低下</a:t>
              </a:r>
              <a:endParaRPr lang="ja-JP" altLang="en-US" sz="2400" dirty="0">
                <a:solidFill>
                  <a:srgbClr val="0066FF"/>
                </a:solidFill>
                <a:latin typeface="ＭＳ Ｐゴシック" panose="020B0600070205080204" pitchFamily="50" charset="-128"/>
                <a:ea typeface="ＭＳ Ｐゴシック" panose="020B0600070205080204" pitchFamily="50" charset="-128"/>
              </a:endParaRPr>
            </a:p>
            <a:p>
              <a:pPr algn="l" eaLnBrk="1" hangingPunct="1">
                <a:lnSpc>
                  <a:spcPct val="110000"/>
                </a:lnSpc>
                <a:spcBef>
                  <a:spcPct val="50000"/>
                </a:spcBef>
                <a:buClr>
                  <a:srgbClr val="0000FF"/>
                </a:buClr>
                <a:buFontTx/>
                <a:buChar char="•"/>
              </a:pPr>
              <a:r>
                <a:rPr lang="ja-JP" altLang="en-US" sz="2215" dirty="0">
                  <a:latin typeface="Arial" panose="020B0604020202020204" pitchFamily="34" charset="0"/>
                  <a:ea typeface="ＭＳ Ｐゴシック" panose="020B0600070205080204" pitchFamily="50" charset="-128"/>
                </a:rPr>
                <a:t>尿</a:t>
              </a:r>
              <a:r>
                <a:rPr lang="ja-JP" altLang="en-US" sz="2215" dirty="0">
                  <a:latin typeface="ＭＳ Ｐゴシック" panose="020B0600070205080204" pitchFamily="50" charset="-128"/>
                  <a:ea typeface="ＭＳ Ｐゴシック" panose="020B0600070205080204" pitchFamily="50" charset="-128"/>
                </a:rPr>
                <a:t>を開始するまでに時間がかかる</a:t>
              </a:r>
              <a:br>
                <a:rPr lang="ja-JP" altLang="en-US" sz="2215" dirty="0">
                  <a:latin typeface="ＭＳ Ｐゴシック" panose="020B0600070205080204" pitchFamily="50" charset="-128"/>
                  <a:ea typeface="ＭＳ Ｐゴシック" panose="020B0600070205080204" pitchFamily="50" charset="-128"/>
                </a:rPr>
              </a:br>
              <a:r>
                <a:rPr lang="ja-JP" altLang="en-US" sz="2400" dirty="0">
                  <a:solidFill>
                    <a:srgbClr val="0066FF"/>
                  </a:solidFill>
                  <a:latin typeface="ＭＳ Ｐゴシック" panose="020B0600070205080204" pitchFamily="50" charset="-128"/>
                  <a:ea typeface="ＭＳ Ｐゴシック" panose="020B0600070205080204" pitchFamily="50" charset="-128"/>
                </a:rPr>
                <a:t>排尿遅延</a:t>
              </a:r>
            </a:p>
            <a:p>
              <a:pPr algn="l" eaLnBrk="1" hangingPunct="1">
                <a:lnSpc>
                  <a:spcPct val="110000"/>
                </a:lnSpc>
                <a:spcBef>
                  <a:spcPct val="50000"/>
                </a:spcBef>
                <a:buClr>
                  <a:srgbClr val="0000FF"/>
                </a:buClr>
                <a:buFontTx/>
                <a:buChar char="•"/>
              </a:pPr>
              <a:r>
                <a:rPr lang="ja-JP" altLang="en-US" sz="2215" dirty="0">
                  <a:latin typeface="Arial" panose="020B0604020202020204" pitchFamily="34" charset="0"/>
                  <a:ea typeface="ＭＳ Ｐゴシック" panose="020B0600070205080204" pitchFamily="50" charset="-128"/>
                </a:rPr>
                <a:t>尿</a:t>
              </a:r>
              <a:r>
                <a:rPr lang="ja-JP" altLang="en-US" sz="2215" dirty="0">
                  <a:latin typeface="ＭＳ Ｐゴシック" panose="020B0600070205080204" pitchFamily="50" charset="-128"/>
                  <a:ea typeface="ＭＳ Ｐゴシック" panose="020B0600070205080204" pitchFamily="50" charset="-128"/>
                </a:rPr>
                <a:t>をしている間に尿が何度も途切れる</a:t>
              </a:r>
              <a:br>
                <a:rPr lang="ja-JP" altLang="en-US" sz="2215" dirty="0">
                  <a:latin typeface="ＭＳ Ｐゴシック" panose="020B0600070205080204" pitchFamily="50" charset="-128"/>
                  <a:ea typeface="ＭＳ Ｐゴシック" panose="020B0600070205080204" pitchFamily="50" charset="-128"/>
                </a:rPr>
              </a:br>
              <a:r>
                <a:rPr lang="ja-JP" altLang="en-US" sz="2400" dirty="0">
                  <a:solidFill>
                    <a:srgbClr val="0066FF"/>
                  </a:solidFill>
                  <a:latin typeface="ＭＳ Ｐゴシック" panose="020B0600070205080204" pitchFamily="50" charset="-128"/>
                  <a:ea typeface="ＭＳ Ｐゴシック" panose="020B0600070205080204" pitchFamily="50" charset="-128"/>
                </a:rPr>
                <a:t>尿線途絶</a:t>
              </a:r>
            </a:p>
            <a:p>
              <a:pPr algn="l" eaLnBrk="1" hangingPunct="1">
                <a:lnSpc>
                  <a:spcPct val="110000"/>
                </a:lnSpc>
                <a:spcBef>
                  <a:spcPct val="50000"/>
                </a:spcBef>
                <a:buClr>
                  <a:srgbClr val="0000FF"/>
                </a:buClr>
                <a:buFontTx/>
                <a:buChar char="•"/>
              </a:pPr>
              <a:r>
                <a:rPr lang="ja-JP" altLang="en-US" sz="2215" dirty="0">
                  <a:latin typeface="Arial" panose="020B0604020202020204" pitchFamily="34" charset="0"/>
                  <a:ea typeface="ＭＳ Ｐゴシック" panose="020B0600070205080204" pitchFamily="50" charset="-128"/>
                </a:rPr>
                <a:t>尿が出にくいためお腹に力を入れる</a:t>
              </a:r>
              <a:r>
                <a:rPr lang="ja-JP" altLang="en-US" sz="2215" dirty="0">
                  <a:latin typeface="ＭＳ Ｐゴシック" panose="020B0600070205080204" pitchFamily="50" charset="-128"/>
                  <a:ea typeface="ＭＳ Ｐゴシック" panose="020B0600070205080204" pitchFamily="50" charset="-128"/>
                </a:rPr>
                <a:t/>
              </a:r>
              <a:br>
                <a:rPr lang="ja-JP" altLang="en-US" sz="2215" dirty="0">
                  <a:latin typeface="ＭＳ Ｐゴシック" panose="020B0600070205080204" pitchFamily="50" charset="-128"/>
                  <a:ea typeface="ＭＳ Ｐゴシック" panose="020B0600070205080204" pitchFamily="50" charset="-128"/>
                </a:rPr>
              </a:br>
              <a:r>
                <a:rPr lang="ja-JP" altLang="en-US" sz="2400" dirty="0">
                  <a:solidFill>
                    <a:srgbClr val="0066FF"/>
                  </a:solidFill>
                  <a:latin typeface="ＭＳ Ｐゴシック" panose="020B0600070205080204" pitchFamily="50" charset="-128"/>
                  <a:ea typeface="ＭＳ Ｐゴシック" panose="020B0600070205080204" pitchFamily="50" charset="-128"/>
                </a:rPr>
                <a:t>腹圧排尿</a:t>
              </a:r>
            </a:p>
            <a:p>
              <a:pPr algn="l" eaLnBrk="1" hangingPunct="1">
                <a:lnSpc>
                  <a:spcPct val="110000"/>
                </a:lnSpc>
                <a:spcBef>
                  <a:spcPct val="50000"/>
                </a:spcBef>
                <a:buClr>
                  <a:srgbClr val="0000FF"/>
                </a:buClr>
                <a:buFontTx/>
                <a:buChar char="•"/>
              </a:pPr>
              <a:r>
                <a:rPr lang="ja-JP" altLang="en-US" sz="2215" dirty="0">
                  <a:latin typeface="Arial" panose="020B0604020202020204" pitchFamily="34" charset="0"/>
                  <a:ea typeface="ＭＳ Ｐゴシック" panose="020B0600070205080204" pitchFamily="50" charset="-128"/>
                </a:rPr>
                <a:t>尿のキレが悪く、尿の終わりに尿が</a:t>
              </a:r>
              <a:br>
                <a:rPr lang="ja-JP" altLang="en-US" sz="2215" dirty="0">
                  <a:latin typeface="Arial" panose="020B0604020202020204" pitchFamily="34" charset="0"/>
                  <a:ea typeface="ＭＳ Ｐゴシック" panose="020B0600070205080204" pitchFamily="50" charset="-128"/>
                </a:rPr>
              </a:br>
              <a:r>
                <a:rPr lang="ja-JP" altLang="en-US" sz="2215" dirty="0">
                  <a:latin typeface="Arial" panose="020B0604020202020204" pitchFamily="34" charset="0"/>
                  <a:ea typeface="ＭＳ Ｐゴシック" panose="020B0600070205080204" pitchFamily="50" charset="-128"/>
                </a:rPr>
                <a:t>ポタポタ出る　</a:t>
              </a:r>
              <a:r>
                <a:rPr lang="ja-JP" altLang="en-US" sz="2400" dirty="0">
                  <a:solidFill>
                    <a:srgbClr val="0066FF"/>
                  </a:solidFill>
                  <a:latin typeface="ＭＳ Ｐゴシック" panose="020B0600070205080204" pitchFamily="50" charset="-128"/>
                  <a:ea typeface="ＭＳ Ｐゴシック" panose="020B0600070205080204" pitchFamily="50" charset="-128"/>
                </a:rPr>
                <a:t>終末滴下</a:t>
              </a:r>
            </a:p>
          </p:txBody>
        </p:sp>
        <p:grpSp>
          <p:nvGrpSpPr>
            <p:cNvPr id="33798" name="Group 8"/>
            <p:cNvGrpSpPr>
              <a:grpSpLocks/>
            </p:cNvGrpSpPr>
            <p:nvPr/>
          </p:nvGrpSpPr>
          <p:grpSpPr bwMode="auto">
            <a:xfrm>
              <a:off x="3618" y="1232"/>
              <a:ext cx="1685" cy="2503"/>
              <a:chOff x="716" y="1263"/>
              <a:chExt cx="1798" cy="2585"/>
            </a:xfrm>
          </p:grpSpPr>
          <p:sp>
            <p:nvSpPr>
              <p:cNvPr id="33799" name="Freeform 9"/>
              <p:cNvSpPr>
                <a:spLocks/>
              </p:cNvSpPr>
              <p:nvPr/>
            </p:nvSpPr>
            <p:spPr bwMode="auto">
              <a:xfrm>
                <a:off x="1067" y="1263"/>
                <a:ext cx="1447" cy="2585"/>
              </a:xfrm>
              <a:custGeom>
                <a:avLst/>
                <a:gdLst>
                  <a:gd name="T0" fmla="*/ 769 w 1447"/>
                  <a:gd name="T1" fmla="*/ 84 h 2585"/>
                  <a:gd name="T2" fmla="*/ 831 w 1447"/>
                  <a:gd name="T3" fmla="*/ 111 h 2585"/>
                  <a:gd name="T4" fmla="*/ 960 w 1447"/>
                  <a:gd name="T5" fmla="*/ 213 h 2585"/>
                  <a:gd name="T6" fmla="*/ 1005 w 1447"/>
                  <a:gd name="T7" fmla="*/ 190 h 2585"/>
                  <a:gd name="T8" fmla="*/ 955 w 1447"/>
                  <a:gd name="T9" fmla="*/ 231 h 2585"/>
                  <a:gd name="T10" fmla="*/ 1078 w 1447"/>
                  <a:gd name="T11" fmla="*/ 477 h 2585"/>
                  <a:gd name="T12" fmla="*/ 1203 w 1447"/>
                  <a:gd name="T13" fmla="*/ 591 h 2585"/>
                  <a:gd name="T14" fmla="*/ 1227 w 1447"/>
                  <a:gd name="T15" fmla="*/ 722 h 2585"/>
                  <a:gd name="T16" fmla="*/ 1188 w 1447"/>
                  <a:gd name="T17" fmla="*/ 784 h 2585"/>
                  <a:gd name="T18" fmla="*/ 1023 w 1447"/>
                  <a:gd name="T19" fmla="*/ 826 h 2585"/>
                  <a:gd name="T20" fmla="*/ 910 w 1447"/>
                  <a:gd name="T21" fmla="*/ 983 h 2585"/>
                  <a:gd name="T22" fmla="*/ 770 w 1447"/>
                  <a:gd name="T23" fmla="*/ 1134 h 2585"/>
                  <a:gd name="T24" fmla="*/ 788 w 1447"/>
                  <a:gd name="T25" fmla="*/ 1196 h 2585"/>
                  <a:gd name="T26" fmla="*/ 834 w 1447"/>
                  <a:gd name="T27" fmla="*/ 1242 h 2585"/>
                  <a:gd name="T28" fmla="*/ 857 w 1447"/>
                  <a:gd name="T29" fmla="*/ 1244 h 2585"/>
                  <a:gd name="T30" fmla="*/ 898 w 1447"/>
                  <a:gd name="T31" fmla="*/ 1347 h 2585"/>
                  <a:gd name="T32" fmla="*/ 1038 w 1447"/>
                  <a:gd name="T33" fmla="*/ 1392 h 2585"/>
                  <a:gd name="T34" fmla="*/ 1099 w 1447"/>
                  <a:gd name="T35" fmla="*/ 1335 h 2585"/>
                  <a:gd name="T36" fmla="*/ 1180 w 1447"/>
                  <a:gd name="T37" fmla="*/ 1310 h 2585"/>
                  <a:gd name="T38" fmla="*/ 1191 w 1447"/>
                  <a:gd name="T39" fmla="*/ 1343 h 2585"/>
                  <a:gd name="T40" fmla="*/ 1143 w 1447"/>
                  <a:gd name="T41" fmla="*/ 1355 h 2585"/>
                  <a:gd name="T42" fmla="*/ 1198 w 1447"/>
                  <a:gd name="T43" fmla="*/ 1390 h 2585"/>
                  <a:gd name="T44" fmla="*/ 1334 w 1447"/>
                  <a:gd name="T45" fmla="*/ 1508 h 2585"/>
                  <a:gd name="T46" fmla="*/ 1429 w 1447"/>
                  <a:gd name="T47" fmla="*/ 1732 h 2585"/>
                  <a:gd name="T48" fmla="*/ 1442 w 1447"/>
                  <a:gd name="T49" fmla="*/ 2002 h 2585"/>
                  <a:gd name="T50" fmla="*/ 1368 w 1447"/>
                  <a:gd name="T51" fmla="*/ 2173 h 2585"/>
                  <a:gd name="T52" fmla="*/ 1170 w 1447"/>
                  <a:gd name="T53" fmla="*/ 2295 h 2585"/>
                  <a:gd name="T54" fmla="*/ 957 w 1447"/>
                  <a:gd name="T55" fmla="*/ 2293 h 2585"/>
                  <a:gd name="T56" fmla="*/ 816 w 1447"/>
                  <a:gd name="T57" fmla="*/ 2315 h 2585"/>
                  <a:gd name="T58" fmla="*/ 777 w 1447"/>
                  <a:gd name="T59" fmla="*/ 2510 h 2585"/>
                  <a:gd name="T60" fmla="*/ 884 w 1447"/>
                  <a:gd name="T61" fmla="*/ 2577 h 2585"/>
                  <a:gd name="T62" fmla="*/ 438 w 1447"/>
                  <a:gd name="T63" fmla="*/ 2576 h 2585"/>
                  <a:gd name="T64" fmla="*/ 95 w 1447"/>
                  <a:gd name="T65" fmla="*/ 2584 h 2585"/>
                  <a:gd name="T66" fmla="*/ 102 w 1447"/>
                  <a:gd name="T67" fmla="*/ 2569 h 2585"/>
                  <a:gd name="T68" fmla="*/ 4 w 1447"/>
                  <a:gd name="T69" fmla="*/ 2582 h 2585"/>
                  <a:gd name="T70" fmla="*/ 4 w 1447"/>
                  <a:gd name="T71" fmla="*/ 2570 h 2585"/>
                  <a:gd name="T72" fmla="*/ 136 w 1447"/>
                  <a:gd name="T73" fmla="*/ 2552 h 2585"/>
                  <a:gd name="T74" fmla="*/ 134 w 1447"/>
                  <a:gd name="T75" fmla="*/ 2565 h 2585"/>
                  <a:gd name="T76" fmla="*/ 223 w 1447"/>
                  <a:gd name="T77" fmla="*/ 2546 h 2585"/>
                  <a:gd name="T78" fmla="*/ 266 w 1447"/>
                  <a:gd name="T79" fmla="*/ 2481 h 2585"/>
                  <a:gd name="T80" fmla="*/ 252 w 1447"/>
                  <a:gd name="T81" fmla="*/ 2462 h 2585"/>
                  <a:gd name="T82" fmla="*/ 290 w 1447"/>
                  <a:gd name="T83" fmla="*/ 2350 h 2585"/>
                  <a:gd name="T84" fmla="*/ 282 w 1447"/>
                  <a:gd name="T85" fmla="*/ 2254 h 2585"/>
                  <a:gd name="T86" fmla="*/ 209 w 1447"/>
                  <a:gd name="T87" fmla="*/ 2028 h 2585"/>
                  <a:gd name="T88" fmla="*/ 175 w 1447"/>
                  <a:gd name="T89" fmla="*/ 2025 h 2585"/>
                  <a:gd name="T90" fmla="*/ 96 w 1447"/>
                  <a:gd name="T91" fmla="*/ 2019 h 2585"/>
                  <a:gd name="T92" fmla="*/ 72 w 1447"/>
                  <a:gd name="T93" fmla="*/ 1763 h 2585"/>
                  <a:gd name="T94" fmla="*/ 145 w 1447"/>
                  <a:gd name="T95" fmla="*/ 1373 h 2585"/>
                  <a:gd name="T96" fmla="*/ 274 w 1447"/>
                  <a:gd name="T97" fmla="*/ 1024 h 2585"/>
                  <a:gd name="T98" fmla="*/ 286 w 1447"/>
                  <a:gd name="T99" fmla="*/ 952 h 2585"/>
                  <a:gd name="T100" fmla="*/ 350 w 1447"/>
                  <a:gd name="T101" fmla="*/ 933 h 2585"/>
                  <a:gd name="T102" fmla="*/ 383 w 1447"/>
                  <a:gd name="T103" fmla="*/ 675 h 2585"/>
                  <a:gd name="T104" fmla="*/ 307 w 1447"/>
                  <a:gd name="T105" fmla="*/ 578 h 2585"/>
                  <a:gd name="T106" fmla="*/ 300 w 1447"/>
                  <a:gd name="T107" fmla="*/ 555 h 2585"/>
                  <a:gd name="T108" fmla="*/ 255 w 1447"/>
                  <a:gd name="T109" fmla="*/ 359 h 2585"/>
                  <a:gd name="T110" fmla="*/ 240 w 1447"/>
                  <a:gd name="T111" fmla="*/ 229 h 2585"/>
                  <a:gd name="T112" fmla="*/ 284 w 1447"/>
                  <a:gd name="T113" fmla="*/ 168 h 2585"/>
                  <a:gd name="T114" fmla="*/ 456 w 1447"/>
                  <a:gd name="T115" fmla="*/ 115 h 2585"/>
                  <a:gd name="T116" fmla="*/ 556 w 1447"/>
                  <a:gd name="T117" fmla="*/ 85 h 2585"/>
                  <a:gd name="T118" fmla="*/ 589 w 1447"/>
                  <a:gd name="T119" fmla="*/ 11 h 2585"/>
                  <a:gd name="T120" fmla="*/ 662 w 1447"/>
                  <a:gd name="T121" fmla="*/ 8 h 25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47" h="2585">
                    <a:moveTo>
                      <a:pt x="734" y="42"/>
                    </a:moveTo>
                    <a:lnTo>
                      <a:pt x="734" y="42"/>
                    </a:lnTo>
                    <a:lnTo>
                      <a:pt x="745" y="50"/>
                    </a:lnTo>
                    <a:lnTo>
                      <a:pt x="755" y="60"/>
                    </a:lnTo>
                    <a:lnTo>
                      <a:pt x="764" y="72"/>
                    </a:lnTo>
                    <a:lnTo>
                      <a:pt x="766" y="77"/>
                    </a:lnTo>
                    <a:lnTo>
                      <a:pt x="769" y="84"/>
                    </a:lnTo>
                    <a:lnTo>
                      <a:pt x="770" y="85"/>
                    </a:lnTo>
                    <a:lnTo>
                      <a:pt x="772" y="85"/>
                    </a:lnTo>
                    <a:lnTo>
                      <a:pt x="777" y="87"/>
                    </a:lnTo>
                    <a:lnTo>
                      <a:pt x="781" y="87"/>
                    </a:lnTo>
                    <a:lnTo>
                      <a:pt x="785" y="88"/>
                    </a:lnTo>
                    <a:lnTo>
                      <a:pt x="808" y="99"/>
                    </a:lnTo>
                    <a:lnTo>
                      <a:pt x="831" y="111"/>
                    </a:lnTo>
                    <a:lnTo>
                      <a:pt x="854" y="125"/>
                    </a:lnTo>
                    <a:lnTo>
                      <a:pt x="876" y="141"/>
                    </a:lnTo>
                    <a:lnTo>
                      <a:pt x="896" y="159"/>
                    </a:lnTo>
                    <a:lnTo>
                      <a:pt x="915" y="178"/>
                    </a:lnTo>
                    <a:lnTo>
                      <a:pt x="932" y="198"/>
                    </a:lnTo>
                    <a:lnTo>
                      <a:pt x="947" y="220"/>
                    </a:lnTo>
                    <a:lnTo>
                      <a:pt x="960" y="213"/>
                    </a:lnTo>
                    <a:lnTo>
                      <a:pt x="974" y="206"/>
                    </a:lnTo>
                    <a:lnTo>
                      <a:pt x="986" y="197"/>
                    </a:lnTo>
                    <a:lnTo>
                      <a:pt x="997" y="187"/>
                    </a:lnTo>
                    <a:lnTo>
                      <a:pt x="1001" y="187"/>
                    </a:lnTo>
                    <a:lnTo>
                      <a:pt x="1004" y="187"/>
                    </a:lnTo>
                    <a:lnTo>
                      <a:pt x="1005" y="190"/>
                    </a:lnTo>
                    <a:lnTo>
                      <a:pt x="1005" y="194"/>
                    </a:lnTo>
                    <a:lnTo>
                      <a:pt x="1004" y="198"/>
                    </a:lnTo>
                    <a:lnTo>
                      <a:pt x="1001" y="201"/>
                    </a:lnTo>
                    <a:lnTo>
                      <a:pt x="997" y="203"/>
                    </a:lnTo>
                    <a:lnTo>
                      <a:pt x="990" y="209"/>
                    </a:lnTo>
                    <a:lnTo>
                      <a:pt x="983" y="216"/>
                    </a:lnTo>
                    <a:lnTo>
                      <a:pt x="955" y="231"/>
                    </a:lnTo>
                    <a:lnTo>
                      <a:pt x="983" y="282"/>
                    </a:lnTo>
                    <a:lnTo>
                      <a:pt x="1008" y="334"/>
                    </a:lnTo>
                    <a:lnTo>
                      <a:pt x="1032" y="385"/>
                    </a:lnTo>
                    <a:lnTo>
                      <a:pt x="1054" y="438"/>
                    </a:lnTo>
                    <a:lnTo>
                      <a:pt x="1061" y="452"/>
                    </a:lnTo>
                    <a:lnTo>
                      <a:pt x="1069" y="465"/>
                    </a:lnTo>
                    <a:lnTo>
                      <a:pt x="1078" y="477"/>
                    </a:lnTo>
                    <a:lnTo>
                      <a:pt x="1088" y="490"/>
                    </a:lnTo>
                    <a:lnTo>
                      <a:pt x="1099" y="500"/>
                    </a:lnTo>
                    <a:lnTo>
                      <a:pt x="1111" y="510"/>
                    </a:lnTo>
                    <a:lnTo>
                      <a:pt x="1134" y="529"/>
                    </a:lnTo>
                    <a:lnTo>
                      <a:pt x="1158" y="549"/>
                    </a:lnTo>
                    <a:lnTo>
                      <a:pt x="1181" y="568"/>
                    </a:lnTo>
                    <a:lnTo>
                      <a:pt x="1192" y="579"/>
                    </a:lnTo>
                    <a:lnTo>
                      <a:pt x="1203" y="591"/>
                    </a:lnTo>
                    <a:lnTo>
                      <a:pt x="1212" y="604"/>
                    </a:lnTo>
                    <a:lnTo>
                      <a:pt x="1221" y="616"/>
                    </a:lnTo>
                    <a:lnTo>
                      <a:pt x="1227" y="636"/>
                    </a:lnTo>
                    <a:lnTo>
                      <a:pt x="1231" y="656"/>
                    </a:lnTo>
                    <a:lnTo>
                      <a:pt x="1233" y="678"/>
                    </a:lnTo>
                    <a:lnTo>
                      <a:pt x="1231" y="700"/>
                    </a:lnTo>
                    <a:lnTo>
                      <a:pt x="1227" y="722"/>
                    </a:lnTo>
                    <a:lnTo>
                      <a:pt x="1225" y="732"/>
                    </a:lnTo>
                    <a:lnTo>
                      <a:pt x="1221" y="742"/>
                    </a:lnTo>
                    <a:lnTo>
                      <a:pt x="1216" y="751"/>
                    </a:lnTo>
                    <a:lnTo>
                      <a:pt x="1211" y="759"/>
                    </a:lnTo>
                    <a:lnTo>
                      <a:pt x="1204" y="769"/>
                    </a:lnTo>
                    <a:lnTo>
                      <a:pt x="1198" y="776"/>
                    </a:lnTo>
                    <a:lnTo>
                      <a:pt x="1188" y="784"/>
                    </a:lnTo>
                    <a:lnTo>
                      <a:pt x="1179" y="791"/>
                    </a:lnTo>
                    <a:lnTo>
                      <a:pt x="1160" y="803"/>
                    </a:lnTo>
                    <a:lnTo>
                      <a:pt x="1139" y="811"/>
                    </a:lnTo>
                    <a:lnTo>
                      <a:pt x="1118" y="818"/>
                    </a:lnTo>
                    <a:lnTo>
                      <a:pt x="1094" y="822"/>
                    </a:lnTo>
                    <a:lnTo>
                      <a:pt x="1071" y="825"/>
                    </a:lnTo>
                    <a:lnTo>
                      <a:pt x="1047" y="826"/>
                    </a:lnTo>
                    <a:lnTo>
                      <a:pt x="1023" y="826"/>
                    </a:lnTo>
                    <a:lnTo>
                      <a:pt x="1000" y="871"/>
                    </a:lnTo>
                    <a:lnTo>
                      <a:pt x="987" y="892"/>
                    </a:lnTo>
                    <a:lnTo>
                      <a:pt x="974" y="913"/>
                    </a:lnTo>
                    <a:lnTo>
                      <a:pt x="953" y="937"/>
                    </a:lnTo>
                    <a:lnTo>
                      <a:pt x="933" y="962"/>
                    </a:lnTo>
                    <a:lnTo>
                      <a:pt x="910" y="983"/>
                    </a:lnTo>
                    <a:lnTo>
                      <a:pt x="887" y="1005"/>
                    </a:lnTo>
                    <a:lnTo>
                      <a:pt x="840" y="1047"/>
                    </a:lnTo>
                    <a:lnTo>
                      <a:pt x="793" y="1089"/>
                    </a:lnTo>
                    <a:lnTo>
                      <a:pt x="788" y="1096"/>
                    </a:lnTo>
                    <a:lnTo>
                      <a:pt x="783" y="1103"/>
                    </a:lnTo>
                    <a:lnTo>
                      <a:pt x="776" y="1118"/>
                    </a:lnTo>
                    <a:lnTo>
                      <a:pt x="770" y="1134"/>
                    </a:lnTo>
                    <a:lnTo>
                      <a:pt x="765" y="1150"/>
                    </a:lnTo>
                    <a:lnTo>
                      <a:pt x="769" y="1162"/>
                    </a:lnTo>
                    <a:lnTo>
                      <a:pt x="773" y="1175"/>
                    </a:lnTo>
                    <a:lnTo>
                      <a:pt x="780" y="1185"/>
                    </a:lnTo>
                    <a:lnTo>
                      <a:pt x="784" y="1191"/>
                    </a:lnTo>
                    <a:lnTo>
                      <a:pt x="788" y="1196"/>
                    </a:lnTo>
                    <a:lnTo>
                      <a:pt x="792" y="1203"/>
                    </a:lnTo>
                    <a:lnTo>
                      <a:pt x="796" y="1208"/>
                    </a:lnTo>
                    <a:lnTo>
                      <a:pt x="806" y="1221"/>
                    </a:lnTo>
                    <a:lnTo>
                      <a:pt x="815" y="1233"/>
                    </a:lnTo>
                    <a:lnTo>
                      <a:pt x="825" y="1245"/>
                    </a:lnTo>
                    <a:lnTo>
                      <a:pt x="829" y="1244"/>
                    </a:lnTo>
                    <a:lnTo>
                      <a:pt x="834" y="1242"/>
                    </a:lnTo>
                    <a:lnTo>
                      <a:pt x="842" y="1237"/>
                    </a:lnTo>
                    <a:lnTo>
                      <a:pt x="846" y="1234"/>
                    </a:lnTo>
                    <a:lnTo>
                      <a:pt x="850" y="1233"/>
                    </a:lnTo>
                    <a:lnTo>
                      <a:pt x="856" y="1233"/>
                    </a:lnTo>
                    <a:lnTo>
                      <a:pt x="860" y="1234"/>
                    </a:lnTo>
                    <a:lnTo>
                      <a:pt x="859" y="1240"/>
                    </a:lnTo>
                    <a:lnTo>
                      <a:pt x="857" y="1244"/>
                    </a:lnTo>
                    <a:lnTo>
                      <a:pt x="854" y="1246"/>
                    </a:lnTo>
                    <a:lnTo>
                      <a:pt x="850" y="1248"/>
                    </a:lnTo>
                    <a:lnTo>
                      <a:pt x="841" y="1252"/>
                    </a:lnTo>
                    <a:lnTo>
                      <a:pt x="837" y="1255"/>
                    </a:lnTo>
                    <a:lnTo>
                      <a:pt x="834" y="1257"/>
                    </a:lnTo>
                    <a:lnTo>
                      <a:pt x="867" y="1302"/>
                    </a:lnTo>
                    <a:lnTo>
                      <a:pt x="898" y="1347"/>
                    </a:lnTo>
                    <a:lnTo>
                      <a:pt x="928" y="1393"/>
                    </a:lnTo>
                    <a:lnTo>
                      <a:pt x="953" y="1440"/>
                    </a:lnTo>
                    <a:lnTo>
                      <a:pt x="968" y="1428"/>
                    </a:lnTo>
                    <a:lnTo>
                      <a:pt x="985" y="1417"/>
                    </a:lnTo>
                    <a:lnTo>
                      <a:pt x="1002" y="1408"/>
                    </a:lnTo>
                    <a:lnTo>
                      <a:pt x="1019" y="1400"/>
                    </a:lnTo>
                    <a:lnTo>
                      <a:pt x="1038" y="1392"/>
                    </a:lnTo>
                    <a:lnTo>
                      <a:pt x="1055" y="1386"/>
                    </a:lnTo>
                    <a:lnTo>
                      <a:pt x="1074" y="1381"/>
                    </a:lnTo>
                    <a:lnTo>
                      <a:pt x="1093" y="1377"/>
                    </a:lnTo>
                    <a:lnTo>
                      <a:pt x="1094" y="1359"/>
                    </a:lnTo>
                    <a:lnTo>
                      <a:pt x="1094" y="1351"/>
                    </a:lnTo>
                    <a:lnTo>
                      <a:pt x="1096" y="1343"/>
                    </a:lnTo>
                    <a:lnTo>
                      <a:pt x="1099" y="1335"/>
                    </a:lnTo>
                    <a:lnTo>
                      <a:pt x="1104" y="1328"/>
                    </a:lnTo>
                    <a:lnTo>
                      <a:pt x="1109" y="1322"/>
                    </a:lnTo>
                    <a:lnTo>
                      <a:pt x="1118" y="1318"/>
                    </a:lnTo>
                    <a:lnTo>
                      <a:pt x="1134" y="1313"/>
                    </a:lnTo>
                    <a:lnTo>
                      <a:pt x="1153" y="1310"/>
                    </a:lnTo>
                    <a:lnTo>
                      <a:pt x="1170" y="1309"/>
                    </a:lnTo>
                    <a:lnTo>
                      <a:pt x="1180" y="1310"/>
                    </a:lnTo>
                    <a:lnTo>
                      <a:pt x="1188" y="1311"/>
                    </a:lnTo>
                    <a:lnTo>
                      <a:pt x="1192" y="1317"/>
                    </a:lnTo>
                    <a:lnTo>
                      <a:pt x="1195" y="1324"/>
                    </a:lnTo>
                    <a:lnTo>
                      <a:pt x="1195" y="1330"/>
                    </a:lnTo>
                    <a:lnTo>
                      <a:pt x="1193" y="1337"/>
                    </a:lnTo>
                    <a:lnTo>
                      <a:pt x="1191" y="1343"/>
                    </a:lnTo>
                    <a:lnTo>
                      <a:pt x="1187" y="1347"/>
                    </a:lnTo>
                    <a:lnTo>
                      <a:pt x="1183" y="1351"/>
                    </a:lnTo>
                    <a:lnTo>
                      <a:pt x="1177" y="1354"/>
                    </a:lnTo>
                    <a:lnTo>
                      <a:pt x="1166" y="1352"/>
                    </a:lnTo>
                    <a:lnTo>
                      <a:pt x="1154" y="1352"/>
                    </a:lnTo>
                    <a:lnTo>
                      <a:pt x="1149" y="1352"/>
                    </a:lnTo>
                    <a:lnTo>
                      <a:pt x="1143" y="1355"/>
                    </a:lnTo>
                    <a:lnTo>
                      <a:pt x="1139" y="1358"/>
                    </a:lnTo>
                    <a:lnTo>
                      <a:pt x="1136" y="1364"/>
                    </a:lnTo>
                    <a:lnTo>
                      <a:pt x="1136" y="1375"/>
                    </a:lnTo>
                    <a:lnTo>
                      <a:pt x="1151" y="1378"/>
                    </a:lnTo>
                    <a:lnTo>
                      <a:pt x="1168" y="1381"/>
                    </a:lnTo>
                    <a:lnTo>
                      <a:pt x="1183" y="1386"/>
                    </a:lnTo>
                    <a:lnTo>
                      <a:pt x="1198" y="1390"/>
                    </a:lnTo>
                    <a:lnTo>
                      <a:pt x="1211" y="1397"/>
                    </a:lnTo>
                    <a:lnTo>
                      <a:pt x="1225" y="1404"/>
                    </a:lnTo>
                    <a:lnTo>
                      <a:pt x="1238" y="1412"/>
                    </a:lnTo>
                    <a:lnTo>
                      <a:pt x="1250" y="1420"/>
                    </a:lnTo>
                    <a:lnTo>
                      <a:pt x="1273" y="1439"/>
                    </a:lnTo>
                    <a:lnTo>
                      <a:pt x="1295" y="1459"/>
                    </a:lnTo>
                    <a:lnTo>
                      <a:pt x="1315" y="1482"/>
                    </a:lnTo>
                    <a:lnTo>
                      <a:pt x="1334" y="1508"/>
                    </a:lnTo>
                    <a:lnTo>
                      <a:pt x="1351" y="1534"/>
                    </a:lnTo>
                    <a:lnTo>
                      <a:pt x="1366" y="1561"/>
                    </a:lnTo>
                    <a:lnTo>
                      <a:pt x="1379" y="1590"/>
                    </a:lnTo>
                    <a:lnTo>
                      <a:pt x="1393" y="1619"/>
                    </a:lnTo>
                    <a:lnTo>
                      <a:pt x="1404" y="1648"/>
                    </a:lnTo>
                    <a:lnTo>
                      <a:pt x="1413" y="1676"/>
                    </a:lnTo>
                    <a:lnTo>
                      <a:pt x="1423" y="1705"/>
                    </a:lnTo>
                    <a:lnTo>
                      <a:pt x="1429" y="1732"/>
                    </a:lnTo>
                    <a:lnTo>
                      <a:pt x="1438" y="1783"/>
                    </a:lnTo>
                    <a:lnTo>
                      <a:pt x="1443" y="1838"/>
                    </a:lnTo>
                    <a:lnTo>
                      <a:pt x="1447" y="1892"/>
                    </a:lnTo>
                    <a:lnTo>
                      <a:pt x="1447" y="1920"/>
                    </a:lnTo>
                    <a:lnTo>
                      <a:pt x="1447" y="1948"/>
                    </a:lnTo>
                    <a:lnTo>
                      <a:pt x="1444" y="1975"/>
                    </a:lnTo>
                    <a:lnTo>
                      <a:pt x="1442" y="2002"/>
                    </a:lnTo>
                    <a:lnTo>
                      <a:pt x="1438" y="2028"/>
                    </a:lnTo>
                    <a:lnTo>
                      <a:pt x="1431" y="2053"/>
                    </a:lnTo>
                    <a:lnTo>
                      <a:pt x="1423" y="2078"/>
                    </a:lnTo>
                    <a:lnTo>
                      <a:pt x="1413" y="2102"/>
                    </a:lnTo>
                    <a:lnTo>
                      <a:pt x="1401" y="2125"/>
                    </a:lnTo>
                    <a:lnTo>
                      <a:pt x="1387" y="2146"/>
                    </a:lnTo>
                    <a:lnTo>
                      <a:pt x="1368" y="2173"/>
                    </a:lnTo>
                    <a:lnTo>
                      <a:pt x="1349" y="2196"/>
                    </a:lnTo>
                    <a:lnTo>
                      <a:pt x="1328" y="2217"/>
                    </a:lnTo>
                    <a:lnTo>
                      <a:pt x="1305" y="2236"/>
                    </a:lnTo>
                    <a:lnTo>
                      <a:pt x="1279" y="2253"/>
                    </a:lnTo>
                    <a:lnTo>
                      <a:pt x="1253" y="2266"/>
                    </a:lnTo>
                    <a:lnTo>
                      <a:pt x="1227" y="2278"/>
                    </a:lnTo>
                    <a:lnTo>
                      <a:pt x="1199" y="2288"/>
                    </a:lnTo>
                    <a:lnTo>
                      <a:pt x="1170" y="2295"/>
                    </a:lnTo>
                    <a:lnTo>
                      <a:pt x="1141" y="2300"/>
                    </a:lnTo>
                    <a:lnTo>
                      <a:pt x="1111" y="2303"/>
                    </a:lnTo>
                    <a:lnTo>
                      <a:pt x="1081" y="2304"/>
                    </a:lnTo>
                    <a:lnTo>
                      <a:pt x="1050" y="2304"/>
                    </a:lnTo>
                    <a:lnTo>
                      <a:pt x="1020" y="2303"/>
                    </a:lnTo>
                    <a:lnTo>
                      <a:pt x="989" y="2299"/>
                    </a:lnTo>
                    <a:lnTo>
                      <a:pt x="957" y="2293"/>
                    </a:lnTo>
                    <a:lnTo>
                      <a:pt x="925" y="2287"/>
                    </a:lnTo>
                    <a:lnTo>
                      <a:pt x="894" y="2278"/>
                    </a:lnTo>
                    <a:lnTo>
                      <a:pt x="879" y="2273"/>
                    </a:lnTo>
                    <a:lnTo>
                      <a:pt x="864" y="2268"/>
                    </a:lnTo>
                    <a:lnTo>
                      <a:pt x="849" y="2260"/>
                    </a:lnTo>
                    <a:lnTo>
                      <a:pt x="835" y="2251"/>
                    </a:lnTo>
                    <a:lnTo>
                      <a:pt x="816" y="2315"/>
                    </a:lnTo>
                    <a:lnTo>
                      <a:pt x="807" y="2346"/>
                    </a:lnTo>
                    <a:lnTo>
                      <a:pt x="796" y="2377"/>
                    </a:lnTo>
                    <a:lnTo>
                      <a:pt x="784" y="2409"/>
                    </a:lnTo>
                    <a:lnTo>
                      <a:pt x="770" y="2439"/>
                    </a:lnTo>
                    <a:lnTo>
                      <a:pt x="755" y="2468"/>
                    </a:lnTo>
                    <a:lnTo>
                      <a:pt x="739" y="2498"/>
                    </a:lnTo>
                    <a:lnTo>
                      <a:pt x="777" y="2510"/>
                    </a:lnTo>
                    <a:lnTo>
                      <a:pt x="815" y="2524"/>
                    </a:lnTo>
                    <a:lnTo>
                      <a:pt x="834" y="2532"/>
                    </a:lnTo>
                    <a:lnTo>
                      <a:pt x="852" y="2542"/>
                    </a:lnTo>
                    <a:lnTo>
                      <a:pt x="868" y="2552"/>
                    </a:lnTo>
                    <a:lnTo>
                      <a:pt x="884" y="2566"/>
                    </a:lnTo>
                    <a:lnTo>
                      <a:pt x="886" y="2571"/>
                    </a:lnTo>
                    <a:lnTo>
                      <a:pt x="884" y="2577"/>
                    </a:lnTo>
                    <a:lnTo>
                      <a:pt x="880" y="2581"/>
                    </a:lnTo>
                    <a:lnTo>
                      <a:pt x="876" y="2585"/>
                    </a:lnTo>
                    <a:lnTo>
                      <a:pt x="772" y="2585"/>
                    </a:lnTo>
                    <a:lnTo>
                      <a:pt x="667" y="2584"/>
                    </a:lnTo>
                    <a:lnTo>
                      <a:pt x="563" y="2584"/>
                    </a:lnTo>
                    <a:lnTo>
                      <a:pt x="459" y="2584"/>
                    </a:lnTo>
                    <a:lnTo>
                      <a:pt x="438" y="2576"/>
                    </a:lnTo>
                    <a:lnTo>
                      <a:pt x="385" y="2577"/>
                    </a:lnTo>
                    <a:lnTo>
                      <a:pt x="332" y="2577"/>
                    </a:lnTo>
                    <a:lnTo>
                      <a:pt x="280" y="2576"/>
                    </a:lnTo>
                    <a:lnTo>
                      <a:pt x="228" y="2571"/>
                    </a:lnTo>
                    <a:lnTo>
                      <a:pt x="95" y="2584"/>
                    </a:lnTo>
                    <a:lnTo>
                      <a:pt x="94" y="2584"/>
                    </a:lnTo>
                    <a:lnTo>
                      <a:pt x="92" y="2582"/>
                    </a:lnTo>
                    <a:lnTo>
                      <a:pt x="91" y="2580"/>
                    </a:lnTo>
                    <a:lnTo>
                      <a:pt x="92" y="2576"/>
                    </a:lnTo>
                    <a:lnTo>
                      <a:pt x="94" y="2571"/>
                    </a:lnTo>
                    <a:lnTo>
                      <a:pt x="98" y="2570"/>
                    </a:lnTo>
                    <a:lnTo>
                      <a:pt x="102" y="2569"/>
                    </a:lnTo>
                    <a:lnTo>
                      <a:pt x="106" y="2567"/>
                    </a:lnTo>
                    <a:lnTo>
                      <a:pt x="109" y="2563"/>
                    </a:lnTo>
                    <a:lnTo>
                      <a:pt x="95" y="2565"/>
                    </a:lnTo>
                    <a:lnTo>
                      <a:pt x="83" y="2566"/>
                    </a:lnTo>
                    <a:lnTo>
                      <a:pt x="56" y="2571"/>
                    </a:lnTo>
                    <a:lnTo>
                      <a:pt x="30" y="2578"/>
                    </a:lnTo>
                    <a:lnTo>
                      <a:pt x="4" y="2582"/>
                    </a:lnTo>
                    <a:lnTo>
                      <a:pt x="3" y="2582"/>
                    </a:lnTo>
                    <a:lnTo>
                      <a:pt x="3" y="2581"/>
                    </a:lnTo>
                    <a:lnTo>
                      <a:pt x="0" y="2580"/>
                    </a:lnTo>
                    <a:lnTo>
                      <a:pt x="0" y="2576"/>
                    </a:lnTo>
                    <a:lnTo>
                      <a:pt x="2" y="2573"/>
                    </a:lnTo>
                    <a:lnTo>
                      <a:pt x="4" y="2570"/>
                    </a:lnTo>
                    <a:lnTo>
                      <a:pt x="7" y="2569"/>
                    </a:lnTo>
                    <a:lnTo>
                      <a:pt x="40" y="2563"/>
                    </a:lnTo>
                    <a:lnTo>
                      <a:pt x="71" y="2555"/>
                    </a:lnTo>
                    <a:lnTo>
                      <a:pt x="87" y="2552"/>
                    </a:lnTo>
                    <a:lnTo>
                      <a:pt x="103" y="2551"/>
                    </a:lnTo>
                    <a:lnTo>
                      <a:pt x="120" y="2551"/>
                    </a:lnTo>
                    <a:lnTo>
                      <a:pt x="136" y="2552"/>
                    </a:lnTo>
                    <a:lnTo>
                      <a:pt x="139" y="2554"/>
                    </a:lnTo>
                    <a:lnTo>
                      <a:pt x="139" y="2557"/>
                    </a:lnTo>
                    <a:lnTo>
                      <a:pt x="137" y="2563"/>
                    </a:lnTo>
                    <a:lnTo>
                      <a:pt x="136" y="2563"/>
                    </a:lnTo>
                    <a:lnTo>
                      <a:pt x="134" y="2565"/>
                    </a:lnTo>
                    <a:lnTo>
                      <a:pt x="133" y="2566"/>
                    </a:lnTo>
                    <a:lnTo>
                      <a:pt x="156" y="2566"/>
                    </a:lnTo>
                    <a:lnTo>
                      <a:pt x="179" y="2565"/>
                    </a:lnTo>
                    <a:lnTo>
                      <a:pt x="225" y="2559"/>
                    </a:lnTo>
                    <a:lnTo>
                      <a:pt x="223" y="2550"/>
                    </a:lnTo>
                    <a:lnTo>
                      <a:pt x="223" y="2546"/>
                    </a:lnTo>
                    <a:lnTo>
                      <a:pt x="224" y="2540"/>
                    </a:lnTo>
                    <a:lnTo>
                      <a:pt x="228" y="2532"/>
                    </a:lnTo>
                    <a:lnTo>
                      <a:pt x="232" y="2525"/>
                    </a:lnTo>
                    <a:lnTo>
                      <a:pt x="244" y="2510"/>
                    </a:lnTo>
                    <a:lnTo>
                      <a:pt x="256" y="2497"/>
                    </a:lnTo>
                    <a:lnTo>
                      <a:pt x="262" y="2489"/>
                    </a:lnTo>
                    <a:lnTo>
                      <a:pt x="266" y="2481"/>
                    </a:lnTo>
                    <a:lnTo>
                      <a:pt x="265" y="2478"/>
                    </a:lnTo>
                    <a:lnTo>
                      <a:pt x="263" y="2475"/>
                    </a:lnTo>
                    <a:lnTo>
                      <a:pt x="258" y="2471"/>
                    </a:lnTo>
                    <a:lnTo>
                      <a:pt x="252" y="2467"/>
                    </a:lnTo>
                    <a:lnTo>
                      <a:pt x="252" y="2464"/>
                    </a:lnTo>
                    <a:lnTo>
                      <a:pt x="252" y="2462"/>
                    </a:lnTo>
                    <a:lnTo>
                      <a:pt x="256" y="2455"/>
                    </a:lnTo>
                    <a:lnTo>
                      <a:pt x="262" y="2447"/>
                    </a:lnTo>
                    <a:lnTo>
                      <a:pt x="267" y="2430"/>
                    </a:lnTo>
                    <a:lnTo>
                      <a:pt x="274" y="2414"/>
                    </a:lnTo>
                    <a:lnTo>
                      <a:pt x="280" y="2399"/>
                    </a:lnTo>
                    <a:lnTo>
                      <a:pt x="288" y="2368"/>
                    </a:lnTo>
                    <a:lnTo>
                      <a:pt x="290" y="2350"/>
                    </a:lnTo>
                    <a:lnTo>
                      <a:pt x="293" y="2334"/>
                    </a:lnTo>
                    <a:lnTo>
                      <a:pt x="294" y="2316"/>
                    </a:lnTo>
                    <a:lnTo>
                      <a:pt x="293" y="2300"/>
                    </a:lnTo>
                    <a:lnTo>
                      <a:pt x="289" y="2284"/>
                    </a:lnTo>
                    <a:lnTo>
                      <a:pt x="284" y="2269"/>
                    </a:lnTo>
                    <a:lnTo>
                      <a:pt x="282" y="2261"/>
                    </a:lnTo>
                    <a:lnTo>
                      <a:pt x="282" y="2254"/>
                    </a:lnTo>
                    <a:lnTo>
                      <a:pt x="285" y="2241"/>
                    </a:lnTo>
                    <a:lnTo>
                      <a:pt x="290" y="2227"/>
                    </a:lnTo>
                    <a:lnTo>
                      <a:pt x="296" y="2215"/>
                    </a:lnTo>
                    <a:lnTo>
                      <a:pt x="277" y="2167"/>
                    </a:lnTo>
                    <a:lnTo>
                      <a:pt x="256" y="2120"/>
                    </a:lnTo>
                    <a:lnTo>
                      <a:pt x="233" y="2074"/>
                    </a:lnTo>
                    <a:lnTo>
                      <a:pt x="209" y="2028"/>
                    </a:lnTo>
                    <a:lnTo>
                      <a:pt x="206" y="2025"/>
                    </a:lnTo>
                    <a:lnTo>
                      <a:pt x="202" y="2024"/>
                    </a:lnTo>
                    <a:lnTo>
                      <a:pt x="198" y="2022"/>
                    </a:lnTo>
                    <a:lnTo>
                      <a:pt x="194" y="2022"/>
                    </a:lnTo>
                    <a:lnTo>
                      <a:pt x="185" y="2025"/>
                    </a:lnTo>
                    <a:lnTo>
                      <a:pt x="175" y="2025"/>
                    </a:lnTo>
                    <a:lnTo>
                      <a:pt x="156" y="2025"/>
                    </a:lnTo>
                    <a:lnTo>
                      <a:pt x="136" y="2025"/>
                    </a:lnTo>
                    <a:lnTo>
                      <a:pt x="118" y="2021"/>
                    </a:lnTo>
                    <a:lnTo>
                      <a:pt x="110" y="2018"/>
                    </a:lnTo>
                    <a:lnTo>
                      <a:pt x="101" y="2015"/>
                    </a:lnTo>
                    <a:lnTo>
                      <a:pt x="99" y="2018"/>
                    </a:lnTo>
                    <a:lnTo>
                      <a:pt x="96" y="2019"/>
                    </a:lnTo>
                    <a:lnTo>
                      <a:pt x="92" y="2019"/>
                    </a:lnTo>
                    <a:lnTo>
                      <a:pt x="90" y="2018"/>
                    </a:lnTo>
                    <a:lnTo>
                      <a:pt x="80" y="1968"/>
                    </a:lnTo>
                    <a:lnTo>
                      <a:pt x="75" y="1916"/>
                    </a:lnTo>
                    <a:lnTo>
                      <a:pt x="71" y="1865"/>
                    </a:lnTo>
                    <a:lnTo>
                      <a:pt x="69" y="1815"/>
                    </a:lnTo>
                    <a:lnTo>
                      <a:pt x="72" y="1763"/>
                    </a:lnTo>
                    <a:lnTo>
                      <a:pt x="75" y="1713"/>
                    </a:lnTo>
                    <a:lnTo>
                      <a:pt x="80" y="1664"/>
                    </a:lnTo>
                    <a:lnTo>
                      <a:pt x="88" y="1614"/>
                    </a:lnTo>
                    <a:lnTo>
                      <a:pt x="96" y="1565"/>
                    </a:lnTo>
                    <a:lnTo>
                      <a:pt x="107" y="1516"/>
                    </a:lnTo>
                    <a:lnTo>
                      <a:pt x="120" y="1467"/>
                    </a:lnTo>
                    <a:lnTo>
                      <a:pt x="132" y="1420"/>
                    </a:lnTo>
                    <a:lnTo>
                      <a:pt x="145" y="1373"/>
                    </a:lnTo>
                    <a:lnTo>
                      <a:pt x="159" y="1326"/>
                    </a:lnTo>
                    <a:lnTo>
                      <a:pt x="189" y="1234"/>
                    </a:lnTo>
                    <a:lnTo>
                      <a:pt x="212" y="1173"/>
                    </a:lnTo>
                    <a:lnTo>
                      <a:pt x="235" y="1113"/>
                    </a:lnTo>
                    <a:lnTo>
                      <a:pt x="247" y="1082"/>
                    </a:lnTo>
                    <a:lnTo>
                      <a:pt x="259" y="1052"/>
                    </a:lnTo>
                    <a:lnTo>
                      <a:pt x="274" y="1024"/>
                    </a:lnTo>
                    <a:lnTo>
                      <a:pt x="289" y="995"/>
                    </a:lnTo>
                    <a:lnTo>
                      <a:pt x="300" y="994"/>
                    </a:lnTo>
                    <a:lnTo>
                      <a:pt x="289" y="974"/>
                    </a:lnTo>
                    <a:lnTo>
                      <a:pt x="286" y="968"/>
                    </a:lnTo>
                    <a:lnTo>
                      <a:pt x="285" y="964"/>
                    </a:lnTo>
                    <a:lnTo>
                      <a:pt x="285" y="958"/>
                    </a:lnTo>
                    <a:lnTo>
                      <a:pt x="286" y="952"/>
                    </a:lnTo>
                    <a:lnTo>
                      <a:pt x="292" y="945"/>
                    </a:lnTo>
                    <a:lnTo>
                      <a:pt x="299" y="941"/>
                    </a:lnTo>
                    <a:lnTo>
                      <a:pt x="307" y="939"/>
                    </a:lnTo>
                    <a:lnTo>
                      <a:pt x="315" y="937"/>
                    </a:lnTo>
                    <a:lnTo>
                      <a:pt x="332" y="934"/>
                    </a:lnTo>
                    <a:lnTo>
                      <a:pt x="350" y="933"/>
                    </a:lnTo>
                    <a:lnTo>
                      <a:pt x="351" y="929"/>
                    </a:lnTo>
                    <a:lnTo>
                      <a:pt x="353" y="924"/>
                    </a:lnTo>
                    <a:lnTo>
                      <a:pt x="354" y="920"/>
                    </a:lnTo>
                    <a:lnTo>
                      <a:pt x="358" y="915"/>
                    </a:lnTo>
                    <a:lnTo>
                      <a:pt x="369" y="796"/>
                    </a:lnTo>
                    <a:lnTo>
                      <a:pt x="376" y="735"/>
                    </a:lnTo>
                    <a:lnTo>
                      <a:pt x="383" y="675"/>
                    </a:lnTo>
                    <a:lnTo>
                      <a:pt x="380" y="665"/>
                    </a:lnTo>
                    <a:lnTo>
                      <a:pt x="358" y="646"/>
                    </a:lnTo>
                    <a:lnTo>
                      <a:pt x="336" y="624"/>
                    </a:lnTo>
                    <a:lnTo>
                      <a:pt x="327" y="613"/>
                    </a:lnTo>
                    <a:lnTo>
                      <a:pt x="319" y="602"/>
                    </a:lnTo>
                    <a:lnTo>
                      <a:pt x="312" y="590"/>
                    </a:lnTo>
                    <a:lnTo>
                      <a:pt x="307" y="578"/>
                    </a:lnTo>
                    <a:lnTo>
                      <a:pt x="303" y="576"/>
                    </a:lnTo>
                    <a:lnTo>
                      <a:pt x="301" y="574"/>
                    </a:lnTo>
                    <a:lnTo>
                      <a:pt x="300" y="571"/>
                    </a:lnTo>
                    <a:lnTo>
                      <a:pt x="301" y="568"/>
                    </a:lnTo>
                    <a:lnTo>
                      <a:pt x="303" y="561"/>
                    </a:lnTo>
                    <a:lnTo>
                      <a:pt x="301" y="557"/>
                    </a:lnTo>
                    <a:lnTo>
                      <a:pt x="300" y="555"/>
                    </a:lnTo>
                    <a:lnTo>
                      <a:pt x="294" y="526"/>
                    </a:lnTo>
                    <a:lnTo>
                      <a:pt x="290" y="498"/>
                    </a:lnTo>
                    <a:lnTo>
                      <a:pt x="285" y="469"/>
                    </a:lnTo>
                    <a:lnTo>
                      <a:pt x="281" y="441"/>
                    </a:lnTo>
                    <a:lnTo>
                      <a:pt x="274" y="412"/>
                    </a:lnTo>
                    <a:lnTo>
                      <a:pt x="266" y="385"/>
                    </a:lnTo>
                    <a:lnTo>
                      <a:pt x="255" y="359"/>
                    </a:lnTo>
                    <a:lnTo>
                      <a:pt x="248" y="346"/>
                    </a:lnTo>
                    <a:lnTo>
                      <a:pt x="242" y="334"/>
                    </a:lnTo>
                    <a:lnTo>
                      <a:pt x="237" y="313"/>
                    </a:lnTo>
                    <a:lnTo>
                      <a:pt x="235" y="292"/>
                    </a:lnTo>
                    <a:lnTo>
                      <a:pt x="233" y="270"/>
                    </a:lnTo>
                    <a:lnTo>
                      <a:pt x="236" y="250"/>
                    </a:lnTo>
                    <a:lnTo>
                      <a:pt x="240" y="229"/>
                    </a:lnTo>
                    <a:lnTo>
                      <a:pt x="243" y="218"/>
                    </a:lnTo>
                    <a:lnTo>
                      <a:pt x="248" y="209"/>
                    </a:lnTo>
                    <a:lnTo>
                      <a:pt x="252" y="201"/>
                    </a:lnTo>
                    <a:lnTo>
                      <a:pt x="259" y="191"/>
                    </a:lnTo>
                    <a:lnTo>
                      <a:pt x="266" y="183"/>
                    </a:lnTo>
                    <a:lnTo>
                      <a:pt x="274" y="176"/>
                    </a:lnTo>
                    <a:lnTo>
                      <a:pt x="284" y="168"/>
                    </a:lnTo>
                    <a:lnTo>
                      <a:pt x="294" y="161"/>
                    </a:lnTo>
                    <a:lnTo>
                      <a:pt x="304" y="155"/>
                    </a:lnTo>
                    <a:lnTo>
                      <a:pt x="315" y="149"/>
                    </a:lnTo>
                    <a:lnTo>
                      <a:pt x="336" y="140"/>
                    </a:lnTo>
                    <a:lnTo>
                      <a:pt x="360" y="133"/>
                    </a:lnTo>
                    <a:lnTo>
                      <a:pt x="384" y="127"/>
                    </a:lnTo>
                    <a:lnTo>
                      <a:pt x="408" y="122"/>
                    </a:lnTo>
                    <a:lnTo>
                      <a:pt x="456" y="115"/>
                    </a:lnTo>
                    <a:lnTo>
                      <a:pt x="480" y="104"/>
                    </a:lnTo>
                    <a:lnTo>
                      <a:pt x="505" y="95"/>
                    </a:lnTo>
                    <a:lnTo>
                      <a:pt x="517" y="91"/>
                    </a:lnTo>
                    <a:lnTo>
                      <a:pt x="529" y="88"/>
                    </a:lnTo>
                    <a:lnTo>
                      <a:pt x="543" y="85"/>
                    </a:lnTo>
                    <a:lnTo>
                      <a:pt x="556" y="85"/>
                    </a:lnTo>
                    <a:lnTo>
                      <a:pt x="560" y="72"/>
                    </a:lnTo>
                    <a:lnTo>
                      <a:pt x="563" y="58"/>
                    </a:lnTo>
                    <a:lnTo>
                      <a:pt x="566" y="45"/>
                    </a:lnTo>
                    <a:lnTo>
                      <a:pt x="568" y="39"/>
                    </a:lnTo>
                    <a:lnTo>
                      <a:pt x="571" y="33"/>
                    </a:lnTo>
                    <a:lnTo>
                      <a:pt x="579" y="22"/>
                    </a:lnTo>
                    <a:lnTo>
                      <a:pt x="589" y="11"/>
                    </a:lnTo>
                    <a:lnTo>
                      <a:pt x="595" y="7"/>
                    </a:lnTo>
                    <a:lnTo>
                      <a:pt x="601" y="4"/>
                    </a:lnTo>
                    <a:lnTo>
                      <a:pt x="608" y="1"/>
                    </a:lnTo>
                    <a:lnTo>
                      <a:pt x="614" y="0"/>
                    </a:lnTo>
                    <a:lnTo>
                      <a:pt x="631" y="1"/>
                    </a:lnTo>
                    <a:lnTo>
                      <a:pt x="647" y="4"/>
                    </a:lnTo>
                    <a:lnTo>
                      <a:pt x="662" y="8"/>
                    </a:lnTo>
                    <a:lnTo>
                      <a:pt x="677" y="15"/>
                    </a:lnTo>
                    <a:lnTo>
                      <a:pt x="705" y="28"/>
                    </a:lnTo>
                    <a:lnTo>
                      <a:pt x="73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00" name="Freeform 10"/>
              <p:cNvSpPr>
                <a:spLocks/>
              </p:cNvSpPr>
              <p:nvPr/>
            </p:nvSpPr>
            <p:spPr bwMode="auto">
              <a:xfrm>
                <a:off x="1067" y="1263"/>
                <a:ext cx="1447" cy="2585"/>
              </a:xfrm>
              <a:custGeom>
                <a:avLst/>
                <a:gdLst>
                  <a:gd name="T0" fmla="*/ 769 w 1447"/>
                  <a:gd name="T1" fmla="*/ 84 h 2585"/>
                  <a:gd name="T2" fmla="*/ 831 w 1447"/>
                  <a:gd name="T3" fmla="*/ 111 h 2585"/>
                  <a:gd name="T4" fmla="*/ 960 w 1447"/>
                  <a:gd name="T5" fmla="*/ 213 h 2585"/>
                  <a:gd name="T6" fmla="*/ 1005 w 1447"/>
                  <a:gd name="T7" fmla="*/ 190 h 2585"/>
                  <a:gd name="T8" fmla="*/ 955 w 1447"/>
                  <a:gd name="T9" fmla="*/ 231 h 2585"/>
                  <a:gd name="T10" fmla="*/ 1078 w 1447"/>
                  <a:gd name="T11" fmla="*/ 477 h 2585"/>
                  <a:gd name="T12" fmla="*/ 1203 w 1447"/>
                  <a:gd name="T13" fmla="*/ 591 h 2585"/>
                  <a:gd name="T14" fmla="*/ 1227 w 1447"/>
                  <a:gd name="T15" fmla="*/ 722 h 2585"/>
                  <a:gd name="T16" fmla="*/ 1188 w 1447"/>
                  <a:gd name="T17" fmla="*/ 784 h 2585"/>
                  <a:gd name="T18" fmla="*/ 1023 w 1447"/>
                  <a:gd name="T19" fmla="*/ 826 h 2585"/>
                  <a:gd name="T20" fmla="*/ 910 w 1447"/>
                  <a:gd name="T21" fmla="*/ 983 h 2585"/>
                  <a:gd name="T22" fmla="*/ 770 w 1447"/>
                  <a:gd name="T23" fmla="*/ 1134 h 2585"/>
                  <a:gd name="T24" fmla="*/ 788 w 1447"/>
                  <a:gd name="T25" fmla="*/ 1196 h 2585"/>
                  <a:gd name="T26" fmla="*/ 834 w 1447"/>
                  <a:gd name="T27" fmla="*/ 1242 h 2585"/>
                  <a:gd name="T28" fmla="*/ 857 w 1447"/>
                  <a:gd name="T29" fmla="*/ 1244 h 2585"/>
                  <a:gd name="T30" fmla="*/ 898 w 1447"/>
                  <a:gd name="T31" fmla="*/ 1347 h 2585"/>
                  <a:gd name="T32" fmla="*/ 1038 w 1447"/>
                  <a:gd name="T33" fmla="*/ 1392 h 2585"/>
                  <a:gd name="T34" fmla="*/ 1099 w 1447"/>
                  <a:gd name="T35" fmla="*/ 1335 h 2585"/>
                  <a:gd name="T36" fmla="*/ 1180 w 1447"/>
                  <a:gd name="T37" fmla="*/ 1310 h 2585"/>
                  <a:gd name="T38" fmla="*/ 1191 w 1447"/>
                  <a:gd name="T39" fmla="*/ 1343 h 2585"/>
                  <a:gd name="T40" fmla="*/ 1143 w 1447"/>
                  <a:gd name="T41" fmla="*/ 1355 h 2585"/>
                  <a:gd name="T42" fmla="*/ 1198 w 1447"/>
                  <a:gd name="T43" fmla="*/ 1390 h 2585"/>
                  <a:gd name="T44" fmla="*/ 1334 w 1447"/>
                  <a:gd name="T45" fmla="*/ 1508 h 2585"/>
                  <a:gd name="T46" fmla="*/ 1429 w 1447"/>
                  <a:gd name="T47" fmla="*/ 1732 h 2585"/>
                  <a:gd name="T48" fmla="*/ 1442 w 1447"/>
                  <a:gd name="T49" fmla="*/ 2002 h 2585"/>
                  <a:gd name="T50" fmla="*/ 1368 w 1447"/>
                  <a:gd name="T51" fmla="*/ 2173 h 2585"/>
                  <a:gd name="T52" fmla="*/ 1170 w 1447"/>
                  <a:gd name="T53" fmla="*/ 2295 h 2585"/>
                  <a:gd name="T54" fmla="*/ 957 w 1447"/>
                  <a:gd name="T55" fmla="*/ 2293 h 2585"/>
                  <a:gd name="T56" fmla="*/ 816 w 1447"/>
                  <a:gd name="T57" fmla="*/ 2315 h 2585"/>
                  <a:gd name="T58" fmla="*/ 777 w 1447"/>
                  <a:gd name="T59" fmla="*/ 2510 h 2585"/>
                  <a:gd name="T60" fmla="*/ 884 w 1447"/>
                  <a:gd name="T61" fmla="*/ 2577 h 2585"/>
                  <a:gd name="T62" fmla="*/ 438 w 1447"/>
                  <a:gd name="T63" fmla="*/ 2576 h 2585"/>
                  <a:gd name="T64" fmla="*/ 95 w 1447"/>
                  <a:gd name="T65" fmla="*/ 2584 h 2585"/>
                  <a:gd name="T66" fmla="*/ 102 w 1447"/>
                  <a:gd name="T67" fmla="*/ 2569 h 2585"/>
                  <a:gd name="T68" fmla="*/ 4 w 1447"/>
                  <a:gd name="T69" fmla="*/ 2582 h 2585"/>
                  <a:gd name="T70" fmla="*/ 4 w 1447"/>
                  <a:gd name="T71" fmla="*/ 2570 h 2585"/>
                  <a:gd name="T72" fmla="*/ 136 w 1447"/>
                  <a:gd name="T73" fmla="*/ 2552 h 2585"/>
                  <a:gd name="T74" fmla="*/ 134 w 1447"/>
                  <a:gd name="T75" fmla="*/ 2565 h 2585"/>
                  <a:gd name="T76" fmla="*/ 223 w 1447"/>
                  <a:gd name="T77" fmla="*/ 2546 h 2585"/>
                  <a:gd name="T78" fmla="*/ 266 w 1447"/>
                  <a:gd name="T79" fmla="*/ 2481 h 2585"/>
                  <a:gd name="T80" fmla="*/ 252 w 1447"/>
                  <a:gd name="T81" fmla="*/ 2462 h 2585"/>
                  <a:gd name="T82" fmla="*/ 290 w 1447"/>
                  <a:gd name="T83" fmla="*/ 2350 h 2585"/>
                  <a:gd name="T84" fmla="*/ 282 w 1447"/>
                  <a:gd name="T85" fmla="*/ 2254 h 2585"/>
                  <a:gd name="T86" fmla="*/ 209 w 1447"/>
                  <a:gd name="T87" fmla="*/ 2028 h 2585"/>
                  <a:gd name="T88" fmla="*/ 175 w 1447"/>
                  <a:gd name="T89" fmla="*/ 2025 h 2585"/>
                  <a:gd name="T90" fmla="*/ 96 w 1447"/>
                  <a:gd name="T91" fmla="*/ 2019 h 2585"/>
                  <a:gd name="T92" fmla="*/ 72 w 1447"/>
                  <a:gd name="T93" fmla="*/ 1763 h 2585"/>
                  <a:gd name="T94" fmla="*/ 145 w 1447"/>
                  <a:gd name="T95" fmla="*/ 1373 h 2585"/>
                  <a:gd name="T96" fmla="*/ 274 w 1447"/>
                  <a:gd name="T97" fmla="*/ 1024 h 2585"/>
                  <a:gd name="T98" fmla="*/ 286 w 1447"/>
                  <a:gd name="T99" fmla="*/ 952 h 2585"/>
                  <a:gd name="T100" fmla="*/ 350 w 1447"/>
                  <a:gd name="T101" fmla="*/ 933 h 2585"/>
                  <a:gd name="T102" fmla="*/ 383 w 1447"/>
                  <a:gd name="T103" fmla="*/ 675 h 2585"/>
                  <a:gd name="T104" fmla="*/ 307 w 1447"/>
                  <a:gd name="T105" fmla="*/ 578 h 2585"/>
                  <a:gd name="T106" fmla="*/ 300 w 1447"/>
                  <a:gd name="T107" fmla="*/ 555 h 2585"/>
                  <a:gd name="T108" fmla="*/ 255 w 1447"/>
                  <a:gd name="T109" fmla="*/ 359 h 2585"/>
                  <a:gd name="T110" fmla="*/ 240 w 1447"/>
                  <a:gd name="T111" fmla="*/ 229 h 2585"/>
                  <a:gd name="T112" fmla="*/ 284 w 1447"/>
                  <a:gd name="T113" fmla="*/ 168 h 2585"/>
                  <a:gd name="T114" fmla="*/ 456 w 1447"/>
                  <a:gd name="T115" fmla="*/ 115 h 2585"/>
                  <a:gd name="T116" fmla="*/ 556 w 1447"/>
                  <a:gd name="T117" fmla="*/ 85 h 2585"/>
                  <a:gd name="T118" fmla="*/ 589 w 1447"/>
                  <a:gd name="T119" fmla="*/ 11 h 2585"/>
                  <a:gd name="T120" fmla="*/ 662 w 1447"/>
                  <a:gd name="T121" fmla="*/ 8 h 25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47" h="2585">
                    <a:moveTo>
                      <a:pt x="734" y="42"/>
                    </a:moveTo>
                    <a:lnTo>
                      <a:pt x="734" y="42"/>
                    </a:lnTo>
                    <a:lnTo>
                      <a:pt x="745" y="50"/>
                    </a:lnTo>
                    <a:lnTo>
                      <a:pt x="755" y="60"/>
                    </a:lnTo>
                    <a:lnTo>
                      <a:pt x="764" y="72"/>
                    </a:lnTo>
                    <a:lnTo>
                      <a:pt x="766" y="77"/>
                    </a:lnTo>
                    <a:lnTo>
                      <a:pt x="769" y="84"/>
                    </a:lnTo>
                    <a:lnTo>
                      <a:pt x="770" y="85"/>
                    </a:lnTo>
                    <a:lnTo>
                      <a:pt x="772" y="85"/>
                    </a:lnTo>
                    <a:lnTo>
                      <a:pt x="777" y="87"/>
                    </a:lnTo>
                    <a:lnTo>
                      <a:pt x="781" y="87"/>
                    </a:lnTo>
                    <a:lnTo>
                      <a:pt x="785" y="88"/>
                    </a:lnTo>
                    <a:lnTo>
                      <a:pt x="808" y="99"/>
                    </a:lnTo>
                    <a:lnTo>
                      <a:pt x="831" y="111"/>
                    </a:lnTo>
                    <a:lnTo>
                      <a:pt x="854" y="125"/>
                    </a:lnTo>
                    <a:lnTo>
                      <a:pt x="876" y="141"/>
                    </a:lnTo>
                    <a:lnTo>
                      <a:pt x="896" y="159"/>
                    </a:lnTo>
                    <a:lnTo>
                      <a:pt x="915" y="178"/>
                    </a:lnTo>
                    <a:lnTo>
                      <a:pt x="932" y="198"/>
                    </a:lnTo>
                    <a:lnTo>
                      <a:pt x="947" y="220"/>
                    </a:lnTo>
                    <a:lnTo>
                      <a:pt x="960" y="213"/>
                    </a:lnTo>
                    <a:lnTo>
                      <a:pt x="974" y="206"/>
                    </a:lnTo>
                    <a:lnTo>
                      <a:pt x="986" y="197"/>
                    </a:lnTo>
                    <a:lnTo>
                      <a:pt x="997" y="187"/>
                    </a:lnTo>
                    <a:lnTo>
                      <a:pt x="1001" y="187"/>
                    </a:lnTo>
                    <a:lnTo>
                      <a:pt x="1004" y="187"/>
                    </a:lnTo>
                    <a:lnTo>
                      <a:pt x="1005" y="190"/>
                    </a:lnTo>
                    <a:lnTo>
                      <a:pt x="1005" y="194"/>
                    </a:lnTo>
                    <a:lnTo>
                      <a:pt x="1004" y="198"/>
                    </a:lnTo>
                    <a:lnTo>
                      <a:pt x="1001" y="201"/>
                    </a:lnTo>
                    <a:lnTo>
                      <a:pt x="997" y="203"/>
                    </a:lnTo>
                    <a:lnTo>
                      <a:pt x="990" y="209"/>
                    </a:lnTo>
                    <a:lnTo>
                      <a:pt x="983" y="216"/>
                    </a:lnTo>
                    <a:lnTo>
                      <a:pt x="955" y="231"/>
                    </a:lnTo>
                    <a:lnTo>
                      <a:pt x="983" y="282"/>
                    </a:lnTo>
                    <a:lnTo>
                      <a:pt x="1008" y="334"/>
                    </a:lnTo>
                    <a:lnTo>
                      <a:pt x="1032" y="385"/>
                    </a:lnTo>
                    <a:lnTo>
                      <a:pt x="1054" y="438"/>
                    </a:lnTo>
                    <a:lnTo>
                      <a:pt x="1061" y="452"/>
                    </a:lnTo>
                    <a:lnTo>
                      <a:pt x="1069" y="465"/>
                    </a:lnTo>
                    <a:lnTo>
                      <a:pt x="1078" y="477"/>
                    </a:lnTo>
                    <a:lnTo>
                      <a:pt x="1088" y="490"/>
                    </a:lnTo>
                    <a:lnTo>
                      <a:pt x="1099" y="500"/>
                    </a:lnTo>
                    <a:lnTo>
                      <a:pt x="1111" y="510"/>
                    </a:lnTo>
                    <a:lnTo>
                      <a:pt x="1134" y="529"/>
                    </a:lnTo>
                    <a:lnTo>
                      <a:pt x="1158" y="549"/>
                    </a:lnTo>
                    <a:lnTo>
                      <a:pt x="1181" y="568"/>
                    </a:lnTo>
                    <a:lnTo>
                      <a:pt x="1192" y="579"/>
                    </a:lnTo>
                    <a:lnTo>
                      <a:pt x="1203" y="591"/>
                    </a:lnTo>
                    <a:lnTo>
                      <a:pt x="1212" y="604"/>
                    </a:lnTo>
                    <a:lnTo>
                      <a:pt x="1221" y="616"/>
                    </a:lnTo>
                    <a:lnTo>
                      <a:pt x="1227" y="636"/>
                    </a:lnTo>
                    <a:lnTo>
                      <a:pt x="1231" y="656"/>
                    </a:lnTo>
                    <a:lnTo>
                      <a:pt x="1233" y="678"/>
                    </a:lnTo>
                    <a:lnTo>
                      <a:pt x="1231" y="700"/>
                    </a:lnTo>
                    <a:lnTo>
                      <a:pt x="1227" y="722"/>
                    </a:lnTo>
                    <a:lnTo>
                      <a:pt x="1225" y="732"/>
                    </a:lnTo>
                    <a:lnTo>
                      <a:pt x="1221" y="742"/>
                    </a:lnTo>
                    <a:lnTo>
                      <a:pt x="1216" y="751"/>
                    </a:lnTo>
                    <a:lnTo>
                      <a:pt x="1211" y="759"/>
                    </a:lnTo>
                    <a:lnTo>
                      <a:pt x="1204" y="769"/>
                    </a:lnTo>
                    <a:lnTo>
                      <a:pt x="1198" y="776"/>
                    </a:lnTo>
                    <a:lnTo>
                      <a:pt x="1188" y="784"/>
                    </a:lnTo>
                    <a:lnTo>
                      <a:pt x="1179" y="791"/>
                    </a:lnTo>
                    <a:lnTo>
                      <a:pt x="1160" y="803"/>
                    </a:lnTo>
                    <a:lnTo>
                      <a:pt x="1139" y="811"/>
                    </a:lnTo>
                    <a:lnTo>
                      <a:pt x="1118" y="818"/>
                    </a:lnTo>
                    <a:lnTo>
                      <a:pt x="1094" y="822"/>
                    </a:lnTo>
                    <a:lnTo>
                      <a:pt x="1071" y="825"/>
                    </a:lnTo>
                    <a:lnTo>
                      <a:pt x="1047" y="826"/>
                    </a:lnTo>
                    <a:lnTo>
                      <a:pt x="1023" y="826"/>
                    </a:lnTo>
                    <a:lnTo>
                      <a:pt x="1000" y="871"/>
                    </a:lnTo>
                    <a:lnTo>
                      <a:pt x="987" y="892"/>
                    </a:lnTo>
                    <a:lnTo>
                      <a:pt x="974" y="913"/>
                    </a:lnTo>
                    <a:lnTo>
                      <a:pt x="953" y="937"/>
                    </a:lnTo>
                    <a:lnTo>
                      <a:pt x="933" y="962"/>
                    </a:lnTo>
                    <a:lnTo>
                      <a:pt x="910" y="983"/>
                    </a:lnTo>
                    <a:lnTo>
                      <a:pt x="887" y="1005"/>
                    </a:lnTo>
                    <a:lnTo>
                      <a:pt x="840" y="1047"/>
                    </a:lnTo>
                    <a:lnTo>
                      <a:pt x="793" y="1089"/>
                    </a:lnTo>
                    <a:lnTo>
                      <a:pt x="788" y="1096"/>
                    </a:lnTo>
                    <a:lnTo>
                      <a:pt x="783" y="1103"/>
                    </a:lnTo>
                    <a:lnTo>
                      <a:pt x="776" y="1118"/>
                    </a:lnTo>
                    <a:lnTo>
                      <a:pt x="770" y="1134"/>
                    </a:lnTo>
                    <a:lnTo>
                      <a:pt x="765" y="1150"/>
                    </a:lnTo>
                    <a:lnTo>
                      <a:pt x="769" y="1162"/>
                    </a:lnTo>
                    <a:lnTo>
                      <a:pt x="773" y="1175"/>
                    </a:lnTo>
                    <a:lnTo>
                      <a:pt x="780" y="1185"/>
                    </a:lnTo>
                    <a:lnTo>
                      <a:pt x="784" y="1191"/>
                    </a:lnTo>
                    <a:lnTo>
                      <a:pt x="788" y="1196"/>
                    </a:lnTo>
                    <a:lnTo>
                      <a:pt x="792" y="1203"/>
                    </a:lnTo>
                    <a:lnTo>
                      <a:pt x="796" y="1208"/>
                    </a:lnTo>
                    <a:lnTo>
                      <a:pt x="806" y="1221"/>
                    </a:lnTo>
                    <a:lnTo>
                      <a:pt x="815" y="1233"/>
                    </a:lnTo>
                    <a:lnTo>
                      <a:pt x="825" y="1245"/>
                    </a:lnTo>
                    <a:lnTo>
                      <a:pt x="829" y="1244"/>
                    </a:lnTo>
                    <a:lnTo>
                      <a:pt x="834" y="1242"/>
                    </a:lnTo>
                    <a:lnTo>
                      <a:pt x="842" y="1237"/>
                    </a:lnTo>
                    <a:lnTo>
                      <a:pt x="846" y="1234"/>
                    </a:lnTo>
                    <a:lnTo>
                      <a:pt x="850" y="1233"/>
                    </a:lnTo>
                    <a:lnTo>
                      <a:pt x="856" y="1233"/>
                    </a:lnTo>
                    <a:lnTo>
                      <a:pt x="860" y="1234"/>
                    </a:lnTo>
                    <a:lnTo>
                      <a:pt x="859" y="1240"/>
                    </a:lnTo>
                    <a:lnTo>
                      <a:pt x="857" y="1244"/>
                    </a:lnTo>
                    <a:lnTo>
                      <a:pt x="854" y="1246"/>
                    </a:lnTo>
                    <a:lnTo>
                      <a:pt x="850" y="1248"/>
                    </a:lnTo>
                    <a:lnTo>
                      <a:pt x="841" y="1252"/>
                    </a:lnTo>
                    <a:lnTo>
                      <a:pt x="837" y="1255"/>
                    </a:lnTo>
                    <a:lnTo>
                      <a:pt x="834" y="1257"/>
                    </a:lnTo>
                    <a:lnTo>
                      <a:pt x="867" y="1302"/>
                    </a:lnTo>
                    <a:lnTo>
                      <a:pt x="898" y="1347"/>
                    </a:lnTo>
                    <a:lnTo>
                      <a:pt x="928" y="1393"/>
                    </a:lnTo>
                    <a:lnTo>
                      <a:pt x="953" y="1440"/>
                    </a:lnTo>
                    <a:lnTo>
                      <a:pt x="968" y="1428"/>
                    </a:lnTo>
                    <a:lnTo>
                      <a:pt x="985" y="1417"/>
                    </a:lnTo>
                    <a:lnTo>
                      <a:pt x="1002" y="1408"/>
                    </a:lnTo>
                    <a:lnTo>
                      <a:pt x="1019" y="1400"/>
                    </a:lnTo>
                    <a:lnTo>
                      <a:pt x="1038" y="1392"/>
                    </a:lnTo>
                    <a:lnTo>
                      <a:pt x="1055" y="1386"/>
                    </a:lnTo>
                    <a:lnTo>
                      <a:pt x="1074" y="1381"/>
                    </a:lnTo>
                    <a:lnTo>
                      <a:pt x="1093" y="1377"/>
                    </a:lnTo>
                    <a:lnTo>
                      <a:pt x="1094" y="1359"/>
                    </a:lnTo>
                    <a:lnTo>
                      <a:pt x="1094" y="1351"/>
                    </a:lnTo>
                    <a:lnTo>
                      <a:pt x="1096" y="1343"/>
                    </a:lnTo>
                    <a:lnTo>
                      <a:pt x="1099" y="1335"/>
                    </a:lnTo>
                    <a:lnTo>
                      <a:pt x="1104" y="1328"/>
                    </a:lnTo>
                    <a:lnTo>
                      <a:pt x="1109" y="1322"/>
                    </a:lnTo>
                    <a:lnTo>
                      <a:pt x="1118" y="1318"/>
                    </a:lnTo>
                    <a:lnTo>
                      <a:pt x="1134" y="1313"/>
                    </a:lnTo>
                    <a:lnTo>
                      <a:pt x="1153" y="1310"/>
                    </a:lnTo>
                    <a:lnTo>
                      <a:pt x="1170" y="1309"/>
                    </a:lnTo>
                    <a:lnTo>
                      <a:pt x="1180" y="1310"/>
                    </a:lnTo>
                    <a:lnTo>
                      <a:pt x="1188" y="1311"/>
                    </a:lnTo>
                    <a:lnTo>
                      <a:pt x="1192" y="1317"/>
                    </a:lnTo>
                    <a:lnTo>
                      <a:pt x="1195" y="1324"/>
                    </a:lnTo>
                    <a:lnTo>
                      <a:pt x="1195" y="1330"/>
                    </a:lnTo>
                    <a:lnTo>
                      <a:pt x="1193" y="1337"/>
                    </a:lnTo>
                    <a:lnTo>
                      <a:pt x="1191" y="1343"/>
                    </a:lnTo>
                    <a:lnTo>
                      <a:pt x="1187" y="1347"/>
                    </a:lnTo>
                    <a:lnTo>
                      <a:pt x="1183" y="1351"/>
                    </a:lnTo>
                    <a:lnTo>
                      <a:pt x="1177" y="1354"/>
                    </a:lnTo>
                    <a:lnTo>
                      <a:pt x="1166" y="1352"/>
                    </a:lnTo>
                    <a:lnTo>
                      <a:pt x="1154" y="1352"/>
                    </a:lnTo>
                    <a:lnTo>
                      <a:pt x="1149" y="1352"/>
                    </a:lnTo>
                    <a:lnTo>
                      <a:pt x="1143" y="1355"/>
                    </a:lnTo>
                    <a:lnTo>
                      <a:pt x="1139" y="1358"/>
                    </a:lnTo>
                    <a:lnTo>
                      <a:pt x="1136" y="1364"/>
                    </a:lnTo>
                    <a:lnTo>
                      <a:pt x="1136" y="1375"/>
                    </a:lnTo>
                    <a:lnTo>
                      <a:pt x="1151" y="1378"/>
                    </a:lnTo>
                    <a:lnTo>
                      <a:pt x="1168" y="1381"/>
                    </a:lnTo>
                    <a:lnTo>
                      <a:pt x="1183" y="1386"/>
                    </a:lnTo>
                    <a:lnTo>
                      <a:pt x="1198" y="1390"/>
                    </a:lnTo>
                    <a:lnTo>
                      <a:pt x="1211" y="1397"/>
                    </a:lnTo>
                    <a:lnTo>
                      <a:pt x="1225" y="1404"/>
                    </a:lnTo>
                    <a:lnTo>
                      <a:pt x="1238" y="1412"/>
                    </a:lnTo>
                    <a:lnTo>
                      <a:pt x="1250" y="1420"/>
                    </a:lnTo>
                    <a:lnTo>
                      <a:pt x="1273" y="1439"/>
                    </a:lnTo>
                    <a:lnTo>
                      <a:pt x="1295" y="1459"/>
                    </a:lnTo>
                    <a:lnTo>
                      <a:pt x="1315" y="1482"/>
                    </a:lnTo>
                    <a:lnTo>
                      <a:pt x="1334" y="1508"/>
                    </a:lnTo>
                    <a:lnTo>
                      <a:pt x="1351" y="1534"/>
                    </a:lnTo>
                    <a:lnTo>
                      <a:pt x="1366" y="1561"/>
                    </a:lnTo>
                    <a:lnTo>
                      <a:pt x="1379" y="1590"/>
                    </a:lnTo>
                    <a:lnTo>
                      <a:pt x="1393" y="1619"/>
                    </a:lnTo>
                    <a:lnTo>
                      <a:pt x="1404" y="1648"/>
                    </a:lnTo>
                    <a:lnTo>
                      <a:pt x="1413" y="1676"/>
                    </a:lnTo>
                    <a:lnTo>
                      <a:pt x="1423" y="1705"/>
                    </a:lnTo>
                    <a:lnTo>
                      <a:pt x="1429" y="1732"/>
                    </a:lnTo>
                    <a:lnTo>
                      <a:pt x="1438" y="1783"/>
                    </a:lnTo>
                    <a:lnTo>
                      <a:pt x="1443" y="1838"/>
                    </a:lnTo>
                    <a:lnTo>
                      <a:pt x="1447" y="1892"/>
                    </a:lnTo>
                    <a:lnTo>
                      <a:pt x="1447" y="1920"/>
                    </a:lnTo>
                    <a:lnTo>
                      <a:pt x="1447" y="1948"/>
                    </a:lnTo>
                    <a:lnTo>
                      <a:pt x="1444" y="1975"/>
                    </a:lnTo>
                    <a:lnTo>
                      <a:pt x="1442" y="2002"/>
                    </a:lnTo>
                    <a:lnTo>
                      <a:pt x="1438" y="2028"/>
                    </a:lnTo>
                    <a:lnTo>
                      <a:pt x="1431" y="2053"/>
                    </a:lnTo>
                    <a:lnTo>
                      <a:pt x="1423" y="2078"/>
                    </a:lnTo>
                    <a:lnTo>
                      <a:pt x="1413" y="2102"/>
                    </a:lnTo>
                    <a:lnTo>
                      <a:pt x="1401" y="2125"/>
                    </a:lnTo>
                    <a:lnTo>
                      <a:pt x="1387" y="2146"/>
                    </a:lnTo>
                    <a:lnTo>
                      <a:pt x="1368" y="2173"/>
                    </a:lnTo>
                    <a:lnTo>
                      <a:pt x="1349" y="2196"/>
                    </a:lnTo>
                    <a:lnTo>
                      <a:pt x="1328" y="2217"/>
                    </a:lnTo>
                    <a:lnTo>
                      <a:pt x="1305" y="2236"/>
                    </a:lnTo>
                    <a:lnTo>
                      <a:pt x="1279" y="2253"/>
                    </a:lnTo>
                    <a:lnTo>
                      <a:pt x="1253" y="2266"/>
                    </a:lnTo>
                    <a:lnTo>
                      <a:pt x="1227" y="2278"/>
                    </a:lnTo>
                    <a:lnTo>
                      <a:pt x="1199" y="2288"/>
                    </a:lnTo>
                    <a:lnTo>
                      <a:pt x="1170" y="2295"/>
                    </a:lnTo>
                    <a:lnTo>
                      <a:pt x="1141" y="2300"/>
                    </a:lnTo>
                    <a:lnTo>
                      <a:pt x="1111" y="2303"/>
                    </a:lnTo>
                    <a:lnTo>
                      <a:pt x="1081" y="2304"/>
                    </a:lnTo>
                    <a:lnTo>
                      <a:pt x="1050" y="2304"/>
                    </a:lnTo>
                    <a:lnTo>
                      <a:pt x="1020" y="2303"/>
                    </a:lnTo>
                    <a:lnTo>
                      <a:pt x="989" y="2299"/>
                    </a:lnTo>
                    <a:lnTo>
                      <a:pt x="957" y="2293"/>
                    </a:lnTo>
                    <a:lnTo>
                      <a:pt x="925" y="2287"/>
                    </a:lnTo>
                    <a:lnTo>
                      <a:pt x="894" y="2278"/>
                    </a:lnTo>
                    <a:lnTo>
                      <a:pt x="879" y="2273"/>
                    </a:lnTo>
                    <a:lnTo>
                      <a:pt x="864" y="2268"/>
                    </a:lnTo>
                    <a:lnTo>
                      <a:pt x="849" y="2260"/>
                    </a:lnTo>
                    <a:lnTo>
                      <a:pt x="835" y="2251"/>
                    </a:lnTo>
                    <a:lnTo>
                      <a:pt x="816" y="2315"/>
                    </a:lnTo>
                    <a:lnTo>
                      <a:pt x="807" y="2346"/>
                    </a:lnTo>
                    <a:lnTo>
                      <a:pt x="796" y="2377"/>
                    </a:lnTo>
                    <a:lnTo>
                      <a:pt x="784" y="2409"/>
                    </a:lnTo>
                    <a:lnTo>
                      <a:pt x="770" y="2439"/>
                    </a:lnTo>
                    <a:lnTo>
                      <a:pt x="755" y="2468"/>
                    </a:lnTo>
                    <a:lnTo>
                      <a:pt x="739" y="2498"/>
                    </a:lnTo>
                    <a:lnTo>
                      <a:pt x="777" y="2510"/>
                    </a:lnTo>
                    <a:lnTo>
                      <a:pt x="815" y="2524"/>
                    </a:lnTo>
                    <a:lnTo>
                      <a:pt x="834" y="2532"/>
                    </a:lnTo>
                    <a:lnTo>
                      <a:pt x="852" y="2542"/>
                    </a:lnTo>
                    <a:lnTo>
                      <a:pt x="868" y="2552"/>
                    </a:lnTo>
                    <a:lnTo>
                      <a:pt x="884" y="2566"/>
                    </a:lnTo>
                    <a:lnTo>
                      <a:pt x="886" y="2571"/>
                    </a:lnTo>
                    <a:lnTo>
                      <a:pt x="884" y="2577"/>
                    </a:lnTo>
                    <a:lnTo>
                      <a:pt x="880" y="2581"/>
                    </a:lnTo>
                    <a:lnTo>
                      <a:pt x="876" y="2585"/>
                    </a:lnTo>
                    <a:lnTo>
                      <a:pt x="772" y="2585"/>
                    </a:lnTo>
                    <a:lnTo>
                      <a:pt x="667" y="2584"/>
                    </a:lnTo>
                    <a:lnTo>
                      <a:pt x="563" y="2584"/>
                    </a:lnTo>
                    <a:lnTo>
                      <a:pt x="459" y="2584"/>
                    </a:lnTo>
                    <a:lnTo>
                      <a:pt x="438" y="2576"/>
                    </a:lnTo>
                    <a:lnTo>
                      <a:pt x="385" y="2577"/>
                    </a:lnTo>
                    <a:lnTo>
                      <a:pt x="332" y="2577"/>
                    </a:lnTo>
                    <a:lnTo>
                      <a:pt x="280" y="2576"/>
                    </a:lnTo>
                    <a:lnTo>
                      <a:pt x="228" y="2571"/>
                    </a:lnTo>
                    <a:lnTo>
                      <a:pt x="95" y="2584"/>
                    </a:lnTo>
                    <a:lnTo>
                      <a:pt x="94" y="2584"/>
                    </a:lnTo>
                    <a:lnTo>
                      <a:pt x="92" y="2582"/>
                    </a:lnTo>
                    <a:lnTo>
                      <a:pt x="91" y="2580"/>
                    </a:lnTo>
                    <a:lnTo>
                      <a:pt x="92" y="2576"/>
                    </a:lnTo>
                    <a:lnTo>
                      <a:pt x="94" y="2571"/>
                    </a:lnTo>
                    <a:lnTo>
                      <a:pt x="98" y="2570"/>
                    </a:lnTo>
                    <a:lnTo>
                      <a:pt x="102" y="2569"/>
                    </a:lnTo>
                    <a:lnTo>
                      <a:pt x="106" y="2567"/>
                    </a:lnTo>
                    <a:lnTo>
                      <a:pt x="109" y="2563"/>
                    </a:lnTo>
                    <a:lnTo>
                      <a:pt x="95" y="2565"/>
                    </a:lnTo>
                    <a:lnTo>
                      <a:pt x="83" y="2566"/>
                    </a:lnTo>
                    <a:lnTo>
                      <a:pt x="56" y="2571"/>
                    </a:lnTo>
                    <a:lnTo>
                      <a:pt x="30" y="2578"/>
                    </a:lnTo>
                    <a:lnTo>
                      <a:pt x="4" y="2582"/>
                    </a:lnTo>
                    <a:lnTo>
                      <a:pt x="3" y="2582"/>
                    </a:lnTo>
                    <a:lnTo>
                      <a:pt x="3" y="2581"/>
                    </a:lnTo>
                    <a:lnTo>
                      <a:pt x="0" y="2580"/>
                    </a:lnTo>
                    <a:lnTo>
                      <a:pt x="0" y="2576"/>
                    </a:lnTo>
                    <a:lnTo>
                      <a:pt x="2" y="2573"/>
                    </a:lnTo>
                    <a:lnTo>
                      <a:pt x="4" y="2570"/>
                    </a:lnTo>
                    <a:lnTo>
                      <a:pt x="7" y="2569"/>
                    </a:lnTo>
                    <a:lnTo>
                      <a:pt x="40" y="2563"/>
                    </a:lnTo>
                    <a:lnTo>
                      <a:pt x="71" y="2555"/>
                    </a:lnTo>
                    <a:lnTo>
                      <a:pt x="87" y="2552"/>
                    </a:lnTo>
                    <a:lnTo>
                      <a:pt x="103" y="2551"/>
                    </a:lnTo>
                    <a:lnTo>
                      <a:pt x="120" y="2551"/>
                    </a:lnTo>
                    <a:lnTo>
                      <a:pt x="136" y="2552"/>
                    </a:lnTo>
                    <a:lnTo>
                      <a:pt x="139" y="2554"/>
                    </a:lnTo>
                    <a:lnTo>
                      <a:pt x="139" y="2557"/>
                    </a:lnTo>
                    <a:lnTo>
                      <a:pt x="137" y="2563"/>
                    </a:lnTo>
                    <a:lnTo>
                      <a:pt x="136" y="2563"/>
                    </a:lnTo>
                    <a:lnTo>
                      <a:pt x="134" y="2565"/>
                    </a:lnTo>
                    <a:lnTo>
                      <a:pt x="133" y="2566"/>
                    </a:lnTo>
                    <a:lnTo>
                      <a:pt x="156" y="2566"/>
                    </a:lnTo>
                    <a:lnTo>
                      <a:pt x="179" y="2565"/>
                    </a:lnTo>
                    <a:lnTo>
                      <a:pt x="225" y="2559"/>
                    </a:lnTo>
                    <a:lnTo>
                      <a:pt x="223" y="2550"/>
                    </a:lnTo>
                    <a:lnTo>
                      <a:pt x="223" y="2546"/>
                    </a:lnTo>
                    <a:lnTo>
                      <a:pt x="224" y="2540"/>
                    </a:lnTo>
                    <a:lnTo>
                      <a:pt x="228" y="2532"/>
                    </a:lnTo>
                    <a:lnTo>
                      <a:pt x="232" y="2525"/>
                    </a:lnTo>
                    <a:lnTo>
                      <a:pt x="244" y="2510"/>
                    </a:lnTo>
                    <a:lnTo>
                      <a:pt x="256" y="2497"/>
                    </a:lnTo>
                    <a:lnTo>
                      <a:pt x="262" y="2489"/>
                    </a:lnTo>
                    <a:lnTo>
                      <a:pt x="266" y="2481"/>
                    </a:lnTo>
                    <a:lnTo>
                      <a:pt x="265" y="2478"/>
                    </a:lnTo>
                    <a:lnTo>
                      <a:pt x="263" y="2475"/>
                    </a:lnTo>
                    <a:lnTo>
                      <a:pt x="258" y="2471"/>
                    </a:lnTo>
                    <a:lnTo>
                      <a:pt x="252" y="2467"/>
                    </a:lnTo>
                    <a:lnTo>
                      <a:pt x="252" y="2464"/>
                    </a:lnTo>
                    <a:lnTo>
                      <a:pt x="252" y="2462"/>
                    </a:lnTo>
                    <a:lnTo>
                      <a:pt x="256" y="2455"/>
                    </a:lnTo>
                    <a:lnTo>
                      <a:pt x="262" y="2447"/>
                    </a:lnTo>
                    <a:lnTo>
                      <a:pt x="267" y="2430"/>
                    </a:lnTo>
                    <a:lnTo>
                      <a:pt x="274" y="2414"/>
                    </a:lnTo>
                    <a:lnTo>
                      <a:pt x="280" y="2399"/>
                    </a:lnTo>
                    <a:lnTo>
                      <a:pt x="288" y="2368"/>
                    </a:lnTo>
                    <a:lnTo>
                      <a:pt x="290" y="2350"/>
                    </a:lnTo>
                    <a:lnTo>
                      <a:pt x="293" y="2334"/>
                    </a:lnTo>
                    <a:lnTo>
                      <a:pt x="294" y="2316"/>
                    </a:lnTo>
                    <a:lnTo>
                      <a:pt x="293" y="2300"/>
                    </a:lnTo>
                    <a:lnTo>
                      <a:pt x="289" y="2284"/>
                    </a:lnTo>
                    <a:lnTo>
                      <a:pt x="284" y="2269"/>
                    </a:lnTo>
                    <a:lnTo>
                      <a:pt x="282" y="2261"/>
                    </a:lnTo>
                    <a:lnTo>
                      <a:pt x="282" y="2254"/>
                    </a:lnTo>
                    <a:lnTo>
                      <a:pt x="285" y="2241"/>
                    </a:lnTo>
                    <a:lnTo>
                      <a:pt x="290" y="2227"/>
                    </a:lnTo>
                    <a:lnTo>
                      <a:pt x="296" y="2215"/>
                    </a:lnTo>
                    <a:lnTo>
                      <a:pt x="277" y="2167"/>
                    </a:lnTo>
                    <a:lnTo>
                      <a:pt x="256" y="2120"/>
                    </a:lnTo>
                    <a:lnTo>
                      <a:pt x="233" y="2074"/>
                    </a:lnTo>
                    <a:lnTo>
                      <a:pt x="209" y="2028"/>
                    </a:lnTo>
                    <a:lnTo>
                      <a:pt x="206" y="2025"/>
                    </a:lnTo>
                    <a:lnTo>
                      <a:pt x="202" y="2024"/>
                    </a:lnTo>
                    <a:lnTo>
                      <a:pt x="198" y="2022"/>
                    </a:lnTo>
                    <a:lnTo>
                      <a:pt x="194" y="2022"/>
                    </a:lnTo>
                    <a:lnTo>
                      <a:pt x="185" y="2025"/>
                    </a:lnTo>
                    <a:lnTo>
                      <a:pt x="175" y="2025"/>
                    </a:lnTo>
                    <a:lnTo>
                      <a:pt x="156" y="2025"/>
                    </a:lnTo>
                    <a:lnTo>
                      <a:pt x="136" y="2025"/>
                    </a:lnTo>
                    <a:lnTo>
                      <a:pt x="118" y="2021"/>
                    </a:lnTo>
                    <a:lnTo>
                      <a:pt x="110" y="2018"/>
                    </a:lnTo>
                    <a:lnTo>
                      <a:pt x="101" y="2015"/>
                    </a:lnTo>
                    <a:lnTo>
                      <a:pt x="99" y="2018"/>
                    </a:lnTo>
                    <a:lnTo>
                      <a:pt x="96" y="2019"/>
                    </a:lnTo>
                    <a:lnTo>
                      <a:pt x="92" y="2019"/>
                    </a:lnTo>
                    <a:lnTo>
                      <a:pt x="90" y="2018"/>
                    </a:lnTo>
                    <a:lnTo>
                      <a:pt x="80" y="1968"/>
                    </a:lnTo>
                    <a:lnTo>
                      <a:pt x="75" y="1916"/>
                    </a:lnTo>
                    <a:lnTo>
                      <a:pt x="71" y="1865"/>
                    </a:lnTo>
                    <a:lnTo>
                      <a:pt x="69" y="1815"/>
                    </a:lnTo>
                    <a:lnTo>
                      <a:pt x="72" y="1763"/>
                    </a:lnTo>
                    <a:lnTo>
                      <a:pt x="75" y="1713"/>
                    </a:lnTo>
                    <a:lnTo>
                      <a:pt x="80" y="1664"/>
                    </a:lnTo>
                    <a:lnTo>
                      <a:pt x="88" y="1614"/>
                    </a:lnTo>
                    <a:lnTo>
                      <a:pt x="96" y="1565"/>
                    </a:lnTo>
                    <a:lnTo>
                      <a:pt x="107" y="1516"/>
                    </a:lnTo>
                    <a:lnTo>
                      <a:pt x="120" y="1467"/>
                    </a:lnTo>
                    <a:lnTo>
                      <a:pt x="132" y="1420"/>
                    </a:lnTo>
                    <a:lnTo>
                      <a:pt x="145" y="1373"/>
                    </a:lnTo>
                    <a:lnTo>
                      <a:pt x="159" y="1326"/>
                    </a:lnTo>
                    <a:lnTo>
                      <a:pt x="189" y="1234"/>
                    </a:lnTo>
                    <a:lnTo>
                      <a:pt x="212" y="1173"/>
                    </a:lnTo>
                    <a:lnTo>
                      <a:pt x="235" y="1113"/>
                    </a:lnTo>
                    <a:lnTo>
                      <a:pt x="247" y="1082"/>
                    </a:lnTo>
                    <a:lnTo>
                      <a:pt x="259" y="1052"/>
                    </a:lnTo>
                    <a:lnTo>
                      <a:pt x="274" y="1024"/>
                    </a:lnTo>
                    <a:lnTo>
                      <a:pt x="289" y="995"/>
                    </a:lnTo>
                    <a:lnTo>
                      <a:pt x="300" y="994"/>
                    </a:lnTo>
                    <a:lnTo>
                      <a:pt x="289" y="974"/>
                    </a:lnTo>
                    <a:lnTo>
                      <a:pt x="286" y="968"/>
                    </a:lnTo>
                    <a:lnTo>
                      <a:pt x="285" y="964"/>
                    </a:lnTo>
                    <a:lnTo>
                      <a:pt x="285" y="958"/>
                    </a:lnTo>
                    <a:lnTo>
                      <a:pt x="286" y="952"/>
                    </a:lnTo>
                    <a:lnTo>
                      <a:pt x="292" y="945"/>
                    </a:lnTo>
                    <a:lnTo>
                      <a:pt x="299" y="941"/>
                    </a:lnTo>
                    <a:lnTo>
                      <a:pt x="307" y="939"/>
                    </a:lnTo>
                    <a:lnTo>
                      <a:pt x="315" y="937"/>
                    </a:lnTo>
                    <a:lnTo>
                      <a:pt x="332" y="934"/>
                    </a:lnTo>
                    <a:lnTo>
                      <a:pt x="350" y="933"/>
                    </a:lnTo>
                    <a:lnTo>
                      <a:pt x="351" y="929"/>
                    </a:lnTo>
                    <a:lnTo>
                      <a:pt x="353" y="924"/>
                    </a:lnTo>
                    <a:lnTo>
                      <a:pt x="354" y="920"/>
                    </a:lnTo>
                    <a:lnTo>
                      <a:pt x="358" y="915"/>
                    </a:lnTo>
                    <a:lnTo>
                      <a:pt x="369" y="796"/>
                    </a:lnTo>
                    <a:lnTo>
                      <a:pt x="376" y="735"/>
                    </a:lnTo>
                    <a:lnTo>
                      <a:pt x="383" y="675"/>
                    </a:lnTo>
                    <a:lnTo>
                      <a:pt x="380" y="665"/>
                    </a:lnTo>
                    <a:lnTo>
                      <a:pt x="358" y="646"/>
                    </a:lnTo>
                    <a:lnTo>
                      <a:pt x="336" y="624"/>
                    </a:lnTo>
                    <a:lnTo>
                      <a:pt x="327" y="613"/>
                    </a:lnTo>
                    <a:lnTo>
                      <a:pt x="319" y="602"/>
                    </a:lnTo>
                    <a:lnTo>
                      <a:pt x="312" y="590"/>
                    </a:lnTo>
                    <a:lnTo>
                      <a:pt x="307" y="578"/>
                    </a:lnTo>
                    <a:lnTo>
                      <a:pt x="303" y="576"/>
                    </a:lnTo>
                    <a:lnTo>
                      <a:pt x="301" y="574"/>
                    </a:lnTo>
                    <a:lnTo>
                      <a:pt x="300" y="571"/>
                    </a:lnTo>
                    <a:lnTo>
                      <a:pt x="301" y="568"/>
                    </a:lnTo>
                    <a:lnTo>
                      <a:pt x="303" y="561"/>
                    </a:lnTo>
                    <a:lnTo>
                      <a:pt x="301" y="557"/>
                    </a:lnTo>
                    <a:lnTo>
                      <a:pt x="300" y="555"/>
                    </a:lnTo>
                    <a:lnTo>
                      <a:pt x="294" y="526"/>
                    </a:lnTo>
                    <a:lnTo>
                      <a:pt x="290" y="498"/>
                    </a:lnTo>
                    <a:lnTo>
                      <a:pt x="285" y="469"/>
                    </a:lnTo>
                    <a:lnTo>
                      <a:pt x="281" y="441"/>
                    </a:lnTo>
                    <a:lnTo>
                      <a:pt x="274" y="412"/>
                    </a:lnTo>
                    <a:lnTo>
                      <a:pt x="266" y="385"/>
                    </a:lnTo>
                    <a:lnTo>
                      <a:pt x="255" y="359"/>
                    </a:lnTo>
                    <a:lnTo>
                      <a:pt x="248" y="346"/>
                    </a:lnTo>
                    <a:lnTo>
                      <a:pt x="242" y="334"/>
                    </a:lnTo>
                    <a:lnTo>
                      <a:pt x="237" y="313"/>
                    </a:lnTo>
                    <a:lnTo>
                      <a:pt x="235" y="292"/>
                    </a:lnTo>
                    <a:lnTo>
                      <a:pt x="233" y="270"/>
                    </a:lnTo>
                    <a:lnTo>
                      <a:pt x="236" y="250"/>
                    </a:lnTo>
                    <a:lnTo>
                      <a:pt x="240" y="229"/>
                    </a:lnTo>
                    <a:lnTo>
                      <a:pt x="243" y="218"/>
                    </a:lnTo>
                    <a:lnTo>
                      <a:pt x="248" y="209"/>
                    </a:lnTo>
                    <a:lnTo>
                      <a:pt x="252" y="201"/>
                    </a:lnTo>
                    <a:lnTo>
                      <a:pt x="259" y="191"/>
                    </a:lnTo>
                    <a:lnTo>
                      <a:pt x="266" y="183"/>
                    </a:lnTo>
                    <a:lnTo>
                      <a:pt x="274" y="176"/>
                    </a:lnTo>
                    <a:lnTo>
                      <a:pt x="284" y="168"/>
                    </a:lnTo>
                    <a:lnTo>
                      <a:pt x="294" y="161"/>
                    </a:lnTo>
                    <a:lnTo>
                      <a:pt x="304" y="155"/>
                    </a:lnTo>
                    <a:lnTo>
                      <a:pt x="315" y="149"/>
                    </a:lnTo>
                    <a:lnTo>
                      <a:pt x="336" y="140"/>
                    </a:lnTo>
                    <a:lnTo>
                      <a:pt x="360" y="133"/>
                    </a:lnTo>
                    <a:lnTo>
                      <a:pt x="384" y="127"/>
                    </a:lnTo>
                    <a:lnTo>
                      <a:pt x="408" y="122"/>
                    </a:lnTo>
                    <a:lnTo>
                      <a:pt x="456" y="115"/>
                    </a:lnTo>
                    <a:lnTo>
                      <a:pt x="480" y="104"/>
                    </a:lnTo>
                    <a:lnTo>
                      <a:pt x="505" y="95"/>
                    </a:lnTo>
                    <a:lnTo>
                      <a:pt x="517" y="91"/>
                    </a:lnTo>
                    <a:lnTo>
                      <a:pt x="529" y="88"/>
                    </a:lnTo>
                    <a:lnTo>
                      <a:pt x="543" y="85"/>
                    </a:lnTo>
                    <a:lnTo>
                      <a:pt x="556" y="85"/>
                    </a:lnTo>
                    <a:lnTo>
                      <a:pt x="560" y="72"/>
                    </a:lnTo>
                    <a:lnTo>
                      <a:pt x="563" y="58"/>
                    </a:lnTo>
                    <a:lnTo>
                      <a:pt x="566" y="45"/>
                    </a:lnTo>
                    <a:lnTo>
                      <a:pt x="568" y="39"/>
                    </a:lnTo>
                    <a:lnTo>
                      <a:pt x="571" y="33"/>
                    </a:lnTo>
                    <a:lnTo>
                      <a:pt x="579" y="22"/>
                    </a:lnTo>
                    <a:lnTo>
                      <a:pt x="589" y="11"/>
                    </a:lnTo>
                    <a:lnTo>
                      <a:pt x="595" y="7"/>
                    </a:lnTo>
                    <a:lnTo>
                      <a:pt x="601" y="4"/>
                    </a:lnTo>
                    <a:lnTo>
                      <a:pt x="608" y="1"/>
                    </a:lnTo>
                    <a:lnTo>
                      <a:pt x="614" y="0"/>
                    </a:lnTo>
                    <a:lnTo>
                      <a:pt x="631" y="1"/>
                    </a:lnTo>
                    <a:lnTo>
                      <a:pt x="647" y="4"/>
                    </a:lnTo>
                    <a:lnTo>
                      <a:pt x="662" y="8"/>
                    </a:lnTo>
                    <a:lnTo>
                      <a:pt x="677" y="15"/>
                    </a:lnTo>
                    <a:lnTo>
                      <a:pt x="705" y="28"/>
                    </a:lnTo>
                    <a:lnTo>
                      <a:pt x="734"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01" name="Freeform 11"/>
              <p:cNvSpPr>
                <a:spLocks/>
              </p:cNvSpPr>
              <p:nvPr/>
            </p:nvSpPr>
            <p:spPr bwMode="auto">
              <a:xfrm>
                <a:off x="1314" y="1278"/>
                <a:ext cx="506" cy="270"/>
              </a:xfrm>
              <a:custGeom>
                <a:avLst/>
                <a:gdLst>
                  <a:gd name="T0" fmla="*/ 487 w 506"/>
                  <a:gd name="T1" fmla="*/ 45 h 270"/>
                  <a:gd name="T2" fmla="*/ 499 w 506"/>
                  <a:gd name="T3" fmla="*/ 56 h 270"/>
                  <a:gd name="T4" fmla="*/ 506 w 506"/>
                  <a:gd name="T5" fmla="*/ 69 h 270"/>
                  <a:gd name="T6" fmla="*/ 477 w 506"/>
                  <a:gd name="T7" fmla="*/ 70 h 270"/>
                  <a:gd name="T8" fmla="*/ 423 w 506"/>
                  <a:gd name="T9" fmla="*/ 80 h 270"/>
                  <a:gd name="T10" fmla="*/ 372 w 506"/>
                  <a:gd name="T11" fmla="*/ 100 h 270"/>
                  <a:gd name="T12" fmla="*/ 348 w 506"/>
                  <a:gd name="T13" fmla="*/ 114 h 270"/>
                  <a:gd name="T14" fmla="*/ 327 w 506"/>
                  <a:gd name="T15" fmla="*/ 131 h 270"/>
                  <a:gd name="T16" fmla="*/ 306 w 506"/>
                  <a:gd name="T17" fmla="*/ 152 h 270"/>
                  <a:gd name="T18" fmla="*/ 282 w 506"/>
                  <a:gd name="T19" fmla="*/ 152 h 270"/>
                  <a:gd name="T20" fmla="*/ 236 w 506"/>
                  <a:gd name="T21" fmla="*/ 159 h 270"/>
                  <a:gd name="T22" fmla="*/ 190 w 506"/>
                  <a:gd name="T23" fmla="*/ 172 h 270"/>
                  <a:gd name="T24" fmla="*/ 148 w 506"/>
                  <a:gd name="T25" fmla="*/ 188 h 270"/>
                  <a:gd name="T26" fmla="*/ 126 w 506"/>
                  <a:gd name="T27" fmla="*/ 199 h 270"/>
                  <a:gd name="T28" fmla="*/ 117 w 506"/>
                  <a:gd name="T29" fmla="*/ 206 h 270"/>
                  <a:gd name="T30" fmla="*/ 102 w 506"/>
                  <a:gd name="T31" fmla="*/ 225 h 270"/>
                  <a:gd name="T32" fmla="*/ 94 w 506"/>
                  <a:gd name="T33" fmla="*/ 235 h 270"/>
                  <a:gd name="T34" fmla="*/ 45 w 506"/>
                  <a:gd name="T35" fmla="*/ 245 h 270"/>
                  <a:gd name="T36" fmla="*/ 22 w 506"/>
                  <a:gd name="T37" fmla="*/ 256 h 270"/>
                  <a:gd name="T38" fmla="*/ 1 w 506"/>
                  <a:gd name="T39" fmla="*/ 270 h 270"/>
                  <a:gd name="T40" fmla="*/ 0 w 506"/>
                  <a:gd name="T41" fmla="*/ 252 h 270"/>
                  <a:gd name="T42" fmla="*/ 7 w 506"/>
                  <a:gd name="T43" fmla="*/ 220 h 270"/>
                  <a:gd name="T44" fmla="*/ 23 w 506"/>
                  <a:gd name="T45" fmla="*/ 190 h 270"/>
                  <a:gd name="T46" fmla="*/ 46 w 506"/>
                  <a:gd name="T47" fmla="*/ 164 h 270"/>
                  <a:gd name="T48" fmla="*/ 60 w 506"/>
                  <a:gd name="T49" fmla="*/ 153 h 270"/>
                  <a:gd name="T50" fmla="*/ 98 w 506"/>
                  <a:gd name="T51" fmla="*/ 137 h 270"/>
                  <a:gd name="T52" fmla="*/ 137 w 506"/>
                  <a:gd name="T53" fmla="*/ 126 h 270"/>
                  <a:gd name="T54" fmla="*/ 221 w 506"/>
                  <a:gd name="T55" fmla="*/ 112 h 270"/>
                  <a:gd name="T56" fmla="*/ 240 w 506"/>
                  <a:gd name="T57" fmla="*/ 102 h 270"/>
                  <a:gd name="T58" fmla="*/ 271 w 506"/>
                  <a:gd name="T59" fmla="*/ 89 h 270"/>
                  <a:gd name="T60" fmla="*/ 293 w 506"/>
                  <a:gd name="T61" fmla="*/ 85 h 270"/>
                  <a:gd name="T62" fmla="*/ 304 w 506"/>
                  <a:gd name="T63" fmla="*/ 84 h 270"/>
                  <a:gd name="T64" fmla="*/ 294 w 506"/>
                  <a:gd name="T65" fmla="*/ 96 h 270"/>
                  <a:gd name="T66" fmla="*/ 287 w 506"/>
                  <a:gd name="T67" fmla="*/ 106 h 270"/>
                  <a:gd name="T68" fmla="*/ 286 w 506"/>
                  <a:gd name="T69" fmla="*/ 110 h 270"/>
                  <a:gd name="T70" fmla="*/ 292 w 506"/>
                  <a:gd name="T71" fmla="*/ 114 h 270"/>
                  <a:gd name="T72" fmla="*/ 298 w 506"/>
                  <a:gd name="T73" fmla="*/ 112 h 270"/>
                  <a:gd name="T74" fmla="*/ 306 w 506"/>
                  <a:gd name="T75" fmla="*/ 107 h 270"/>
                  <a:gd name="T76" fmla="*/ 319 w 506"/>
                  <a:gd name="T77" fmla="*/ 93 h 270"/>
                  <a:gd name="T78" fmla="*/ 324 w 506"/>
                  <a:gd name="T79" fmla="*/ 79 h 270"/>
                  <a:gd name="T80" fmla="*/ 329 w 506"/>
                  <a:gd name="T81" fmla="*/ 51 h 270"/>
                  <a:gd name="T82" fmla="*/ 335 w 506"/>
                  <a:gd name="T83" fmla="*/ 27 h 270"/>
                  <a:gd name="T84" fmla="*/ 343 w 506"/>
                  <a:gd name="T85" fmla="*/ 13 h 270"/>
                  <a:gd name="T86" fmla="*/ 357 w 506"/>
                  <a:gd name="T87" fmla="*/ 3 h 270"/>
                  <a:gd name="T88" fmla="*/ 367 w 506"/>
                  <a:gd name="T89" fmla="*/ 0 h 270"/>
                  <a:gd name="T90" fmla="*/ 400 w 506"/>
                  <a:gd name="T91" fmla="*/ 3 h 270"/>
                  <a:gd name="T92" fmla="*/ 430 w 506"/>
                  <a:gd name="T93" fmla="*/ 15 h 270"/>
                  <a:gd name="T94" fmla="*/ 472 w 506"/>
                  <a:gd name="T95" fmla="*/ 37 h 2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06" h="270">
                    <a:moveTo>
                      <a:pt x="487" y="45"/>
                    </a:moveTo>
                    <a:lnTo>
                      <a:pt x="487" y="45"/>
                    </a:lnTo>
                    <a:lnTo>
                      <a:pt x="494" y="49"/>
                    </a:lnTo>
                    <a:lnTo>
                      <a:pt x="499" y="56"/>
                    </a:lnTo>
                    <a:lnTo>
                      <a:pt x="503" y="61"/>
                    </a:lnTo>
                    <a:lnTo>
                      <a:pt x="506" y="69"/>
                    </a:lnTo>
                    <a:lnTo>
                      <a:pt x="477" y="70"/>
                    </a:lnTo>
                    <a:lnTo>
                      <a:pt x="450" y="75"/>
                    </a:lnTo>
                    <a:lnTo>
                      <a:pt x="423" y="80"/>
                    </a:lnTo>
                    <a:lnTo>
                      <a:pt x="397" y="88"/>
                    </a:lnTo>
                    <a:lnTo>
                      <a:pt x="372" y="100"/>
                    </a:lnTo>
                    <a:lnTo>
                      <a:pt x="361" y="107"/>
                    </a:lnTo>
                    <a:lnTo>
                      <a:pt x="348" y="114"/>
                    </a:lnTo>
                    <a:lnTo>
                      <a:pt x="338" y="122"/>
                    </a:lnTo>
                    <a:lnTo>
                      <a:pt x="327" y="131"/>
                    </a:lnTo>
                    <a:lnTo>
                      <a:pt x="317" y="141"/>
                    </a:lnTo>
                    <a:lnTo>
                      <a:pt x="306" y="152"/>
                    </a:lnTo>
                    <a:lnTo>
                      <a:pt x="282" y="152"/>
                    </a:lnTo>
                    <a:lnTo>
                      <a:pt x="259" y="155"/>
                    </a:lnTo>
                    <a:lnTo>
                      <a:pt x="236" y="159"/>
                    </a:lnTo>
                    <a:lnTo>
                      <a:pt x="213" y="164"/>
                    </a:lnTo>
                    <a:lnTo>
                      <a:pt x="190" y="172"/>
                    </a:lnTo>
                    <a:lnTo>
                      <a:pt x="168" y="180"/>
                    </a:lnTo>
                    <a:lnTo>
                      <a:pt x="148" y="188"/>
                    </a:lnTo>
                    <a:lnTo>
                      <a:pt x="126" y="199"/>
                    </a:lnTo>
                    <a:lnTo>
                      <a:pt x="121" y="202"/>
                    </a:lnTo>
                    <a:lnTo>
                      <a:pt x="117" y="206"/>
                    </a:lnTo>
                    <a:lnTo>
                      <a:pt x="108" y="216"/>
                    </a:lnTo>
                    <a:lnTo>
                      <a:pt x="102" y="225"/>
                    </a:lnTo>
                    <a:lnTo>
                      <a:pt x="94" y="235"/>
                    </a:lnTo>
                    <a:lnTo>
                      <a:pt x="69" y="239"/>
                    </a:lnTo>
                    <a:lnTo>
                      <a:pt x="45" y="245"/>
                    </a:lnTo>
                    <a:lnTo>
                      <a:pt x="34" y="251"/>
                    </a:lnTo>
                    <a:lnTo>
                      <a:pt x="22" y="256"/>
                    </a:lnTo>
                    <a:lnTo>
                      <a:pt x="11" y="263"/>
                    </a:lnTo>
                    <a:lnTo>
                      <a:pt x="1" y="270"/>
                    </a:lnTo>
                    <a:lnTo>
                      <a:pt x="0" y="252"/>
                    </a:lnTo>
                    <a:lnTo>
                      <a:pt x="3" y="236"/>
                    </a:lnTo>
                    <a:lnTo>
                      <a:pt x="7" y="220"/>
                    </a:lnTo>
                    <a:lnTo>
                      <a:pt x="14" y="203"/>
                    </a:lnTo>
                    <a:lnTo>
                      <a:pt x="23" y="190"/>
                    </a:lnTo>
                    <a:lnTo>
                      <a:pt x="34" y="176"/>
                    </a:lnTo>
                    <a:lnTo>
                      <a:pt x="46" y="164"/>
                    </a:lnTo>
                    <a:lnTo>
                      <a:pt x="60" y="153"/>
                    </a:lnTo>
                    <a:lnTo>
                      <a:pt x="79" y="144"/>
                    </a:lnTo>
                    <a:lnTo>
                      <a:pt x="98" y="137"/>
                    </a:lnTo>
                    <a:lnTo>
                      <a:pt x="117" y="130"/>
                    </a:lnTo>
                    <a:lnTo>
                      <a:pt x="137" y="126"/>
                    </a:lnTo>
                    <a:lnTo>
                      <a:pt x="179" y="119"/>
                    </a:lnTo>
                    <a:lnTo>
                      <a:pt x="221" y="112"/>
                    </a:lnTo>
                    <a:lnTo>
                      <a:pt x="240" y="102"/>
                    </a:lnTo>
                    <a:lnTo>
                      <a:pt x="260" y="92"/>
                    </a:lnTo>
                    <a:lnTo>
                      <a:pt x="271" y="89"/>
                    </a:lnTo>
                    <a:lnTo>
                      <a:pt x="282" y="87"/>
                    </a:lnTo>
                    <a:lnTo>
                      <a:pt x="293" y="85"/>
                    </a:lnTo>
                    <a:lnTo>
                      <a:pt x="304" y="84"/>
                    </a:lnTo>
                    <a:lnTo>
                      <a:pt x="300" y="91"/>
                    </a:lnTo>
                    <a:lnTo>
                      <a:pt x="294" y="96"/>
                    </a:lnTo>
                    <a:lnTo>
                      <a:pt x="289" y="102"/>
                    </a:lnTo>
                    <a:lnTo>
                      <a:pt x="287" y="106"/>
                    </a:lnTo>
                    <a:lnTo>
                      <a:pt x="286" y="110"/>
                    </a:lnTo>
                    <a:lnTo>
                      <a:pt x="289" y="111"/>
                    </a:lnTo>
                    <a:lnTo>
                      <a:pt x="292" y="114"/>
                    </a:lnTo>
                    <a:lnTo>
                      <a:pt x="294" y="114"/>
                    </a:lnTo>
                    <a:lnTo>
                      <a:pt x="298" y="112"/>
                    </a:lnTo>
                    <a:lnTo>
                      <a:pt x="306" y="107"/>
                    </a:lnTo>
                    <a:lnTo>
                      <a:pt x="313" y="102"/>
                    </a:lnTo>
                    <a:lnTo>
                      <a:pt x="319" y="93"/>
                    </a:lnTo>
                    <a:lnTo>
                      <a:pt x="321" y="87"/>
                    </a:lnTo>
                    <a:lnTo>
                      <a:pt x="324" y="79"/>
                    </a:lnTo>
                    <a:lnTo>
                      <a:pt x="327" y="69"/>
                    </a:lnTo>
                    <a:lnTo>
                      <a:pt x="329" y="51"/>
                    </a:lnTo>
                    <a:lnTo>
                      <a:pt x="332" y="35"/>
                    </a:lnTo>
                    <a:lnTo>
                      <a:pt x="335" y="27"/>
                    </a:lnTo>
                    <a:lnTo>
                      <a:pt x="339" y="20"/>
                    </a:lnTo>
                    <a:lnTo>
                      <a:pt x="343" y="13"/>
                    </a:lnTo>
                    <a:lnTo>
                      <a:pt x="350" y="8"/>
                    </a:lnTo>
                    <a:lnTo>
                      <a:pt x="357" y="3"/>
                    </a:lnTo>
                    <a:lnTo>
                      <a:pt x="367" y="0"/>
                    </a:lnTo>
                    <a:lnTo>
                      <a:pt x="384" y="0"/>
                    </a:lnTo>
                    <a:lnTo>
                      <a:pt x="400" y="3"/>
                    </a:lnTo>
                    <a:lnTo>
                      <a:pt x="415" y="8"/>
                    </a:lnTo>
                    <a:lnTo>
                      <a:pt x="430" y="15"/>
                    </a:lnTo>
                    <a:lnTo>
                      <a:pt x="458" y="30"/>
                    </a:lnTo>
                    <a:lnTo>
                      <a:pt x="472" y="37"/>
                    </a:lnTo>
                    <a:lnTo>
                      <a:pt x="487" y="45"/>
                    </a:lnTo>
                    <a:close/>
                  </a:path>
                </a:pathLst>
              </a:custGeom>
              <a:solidFill>
                <a:srgbClr val="6552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02" name="Freeform 12"/>
              <p:cNvSpPr>
                <a:spLocks/>
              </p:cNvSpPr>
              <p:nvPr/>
            </p:nvSpPr>
            <p:spPr bwMode="auto">
              <a:xfrm>
                <a:off x="1314" y="1278"/>
                <a:ext cx="506" cy="270"/>
              </a:xfrm>
              <a:custGeom>
                <a:avLst/>
                <a:gdLst>
                  <a:gd name="T0" fmla="*/ 487 w 506"/>
                  <a:gd name="T1" fmla="*/ 45 h 270"/>
                  <a:gd name="T2" fmla="*/ 499 w 506"/>
                  <a:gd name="T3" fmla="*/ 56 h 270"/>
                  <a:gd name="T4" fmla="*/ 506 w 506"/>
                  <a:gd name="T5" fmla="*/ 69 h 270"/>
                  <a:gd name="T6" fmla="*/ 477 w 506"/>
                  <a:gd name="T7" fmla="*/ 70 h 270"/>
                  <a:gd name="T8" fmla="*/ 423 w 506"/>
                  <a:gd name="T9" fmla="*/ 80 h 270"/>
                  <a:gd name="T10" fmla="*/ 372 w 506"/>
                  <a:gd name="T11" fmla="*/ 100 h 270"/>
                  <a:gd name="T12" fmla="*/ 348 w 506"/>
                  <a:gd name="T13" fmla="*/ 114 h 270"/>
                  <a:gd name="T14" fmla="*/ 327 w 506"/>
                  <a:gd name="T15" fmla="*/ 131 h 270"/>
                  <a:gd name="T16" fmla="*/ 306 w 506"/>
                  <a:gd name="T17" fmla="*/ 152 h 270"/>
                  <a:gd name="T18" fmla="*/ 282 w 506"/>
                  <a:gd name="T19" fmla="*/ 152 h 270"/>
                  <a:gd name="T20" fmla="*/ 236 w 506"/>
                  <a:gd name="T21" fmla="*/ 159 h 270"/>
                  <a:gd name="T22" fmla="*/ 190 w 506"/>
                  <a:gd name="T23" fmla="*/ 172 h 270"/>
                  <a:gd name="T24" fmla="*/ 148 w 506"/>
                  <a:gd name="T25" fmla="*/ 188 h 270"/>
                  <a:gd name="T26" fmla="*/ 126 w 506"/>
                  <a:gd name="T27" fmla="*/ 199 h 270"/>
                  <a:gd name="T28" fmla="*/ 117 w 506"/>
                  <a:gd name="T29" fmla="*/ 206 h 270"/>
                  <a:gd name="T30" fmla="*/ 102 w 506"/>
                  <a:gd name="T31" fmla="*/ 225 h 270"/>
                  <a:gd name="T32" fmla="*/ 94 w 506"/>
                  <a:gd name="T33" fmla="*/ 235 h 270"/>
                  <a:gd name="T34" fmla="*/ 45 w 506"/>
                  <a:gd name="T35" fmla="*/ 245 h 270"/>
                  <a:gd name="T36" fmla="*/ 22 w 506"/>
                  <a:gd name="T37" fmla="*/ 256 h 270"/>
                  <a:gd name="T38" fmla="*/ 1 w 506"/>
                  <a:gd name="T39" fmla="*/ 270 h 270"/>
                  <a:gd name="T40" fmla="*/ 0 w 506"/>
                  <a:gd name="T41" fmla="*/ 252 h 270"/>
                  <a:gd name="T42" fmla="*/ 7 w 506"/>
                  <a:gd name="T43" fmla="*/ 220 h 270"/>
                  <a:gd name="T44" fmla="*/ 23 w 506"/>
                  <a:gd name="T45" fmla="*/ 190 h 270"/>
                  <a:gd name="T46" fmla="*/ 46 w 506"/>
                  <a:gd name="T47" fmla="*/ 164 h 270"/>
                  <a:gd name="T48" fmla="*/ 60 w 506"/>
                  <a:gd name="T49" fmla="*/ 153 h 270"/>
                  <a:gd name="T50" fmla="*/ 98 w 506"/>
                  <a:gd name="T51" fmla="*/ 137 h 270"/>
                  <a:gd name="T52" fmla="*/ 137 w 506"/>
                  <a:gd name="T53" fmla="*/ 126 h 270"/>
                  <a:gd name="T54" fmla="*/ 221 w 506"/>
                  <a:gd name="T55" fmla="*/ 112 h 270"/>
                  <a:gd name="T56" fmla="*/ 240 w 506"/>
                  <a:gd name="T57" fmla="*/ 102 h 270"/>
                  <a:gd name="T58" fmla="*/ 271 w 506"/>
                  <a:gd name="T59" fmla="*/ 89 h 270"/>
                  <a:gd name="T60" fmla="*/ 293 w 506"/>
                  <a:gd name="T61" fmla="*/ 85 h 270"/>
                  <a:gd name="T62" fmla="*/ 304 w 506"/>
                  <a:gd name="T63" fmla="*/ 84 h 270"/>
                  <a:gd name="T64" fmla="*/ 294 w 506"/>
                  <a:gd name="T65" fmla="*/ 96 h 270"/>
                  <a:gd name="T66" fmla="*/ 287 w 506"/>
                  <a:gd name="T67" fmla="*/ 106 h 270"/>
                  <a:gd name="T68" fmla="*/ 286 w 506"/>
                  <a:gd name="T69" fmla="*/ 110 h 270"/>
                  <a:gd name="T70" fmla="*/ 292 w 506"/>
                  <a:gd name="T71" fmla="*/ 114 h 270"/>
                  <a:gd name="T72" fmla="*/ 298 w 506"/>
                  <a:gd name="T73" fmla="*/ 112 h 270"/>
                  <a:gd name="T74" fmla="*/ 306 w 506"/>
                  <a:gd name="T75" fmla="*/ 107 h 270"/>
                  <a:gd name="T76" fmla="*/ 319 w 506"/>
                  <a:gd name="T77" fmla="*/ 93 h 270"/>
                  <a:gd name="T78" fmla="*/ 324 w 506"/>
                  <a:gd name="T79" fmla="*/ 79 h 270"/>
                  <a:gd name="T80" fmla="*/ 329 w 506"/>
                  <a:gd name="T81" fmla="*/ 51 h 270"/>
                  <a:gd name="T82" fmla="*/ 335 w 506"/>
                  <a:gd name="T83" fmla="*/ 27 h 270"/>
                  <a:gd name="T84" fmla="*/ 343 w 506"/>
                  <a:gd name="T85" fmla="*/ 13 h 270"/>
                  <a:gd name="T86" fmla="*/ 357 w 506"/>
                  <a:gd name="T87" fmla="*/ 3 h 270"/>
                  <a:gd name="T88" fmla="*/ 367 w 506"/>
                  <a:gd name="T89" fmla="*/ 0 h 270"/>
                  <a:gd name="T90" fmla="*/ 400 w 506"/>
                  <a:gd name="T91" fmla="*/ 3 h 270"/>
                  <a:gd name="T92" fmla="*/ 430 w 506"/>
                  <a:gd name="T93" fmla="*/ 15 h 270"/>
                  <a:gd name="T94" fmla="*/ 472 w 506"/>
                  <a:gd name="T95" fmla="*/ 37 h 2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06" h="270">
                    <a:moveTo>
                      <a:pt x="487" y="45"/>
                    </a:moveTo>
                    <a:lnTo>
                      <a:pt x="487" y="45"/>
                    </a:lnTo>
                    <a:lnTo>
                      <a:pt x="494" y="49"/>
                    </a:lnTo>
                    <a:lnTo>
                      <a:pt x="499" y="56"/>
                    </a:lnTo>
                    <a:lnTo>
                      <a:pt x="503" y="61"/>
                    </a:lnTo>
                    <a:lnTo>
                      <a:pt x="506" y="69"/>
                    </a:lnTo>
                    <a:lnTo>
                      <a:pt x="477" y="70"/>
                    </a:lnTo>
                    <a:lnTo>
                      <a:pt x="450" y="75"/>
                    </a:lnTo>
                    <a:lnTo>
                      <a:pt x="423" y="80"/>
                    </a:lnTo>
                    <a:lnTo>
                      <a:pt x="397" y="88"/>
                    </a:lnTo>
                    <a:lnTo>
                      <a:pt x="372" y="100"/>
                    </a:lnTo>
                    <a:lnTo>
                      <a:pt x="361" y="107"/>
                    </a:lnTo>
                    <a:lnTo>
                      <a:pt x="348" y="114"/>
                    </a:lnTo>
                    <a:lnTo>
                      <a:pt x="338" y="122"/>
                    </a:lnTo>
                    <a:lnTo>
                      <a:pt x="327" y="131"/>
                    </a:lnTo>
                    <a:lnTo>
                      <a:pt x="317" y="141"/>
                    </a:lnTo>
                    <a:lnTo>
                      <a:pt x="306" y="152"/>
                    </a:lnTo>
                    <a:lnTo>
                      <a:pt x="282" y="152"/>
                    </a:lnTo>
                    <a:lnTo>
                      <a:pt x="259" y="155"/>
                    </a:lnTo>
                    <a:lnTo>
                      <a:pt x="236" y="159"/>
                    </a:lnTo>
                    <a:lnTo>
                      <a:pt x="213" y="164"/>
                    </a:lnTo>
                    <a:lnTo>
                      <a:pt x="190" y="172"/>
                    </a:lnTo>
                    <a:lnTo>
                      <a:pt x="168" y="180"/>
                    </a:lnTo>
                    <a:lnTo>
                      <a:pt x="148" y="188"/>
                    </a:lnTo>
                    <a:lnTo>
                      <a:pt x="126" y="199"/>
                    </a:lnTo>
                    <a:lnTo>
                      <a:pt x="121" y="202"/>
                    </a:lnTo>
                    <a:lnTo>
                      <a:pt x="117" y="206"/>
                    </a:lnTo>
                    <a:lnTo>
                      <a:pt x="108" y="216"/>
                    </a:lnTo>
                    <a:lnTo>
                      <a:pt x="102" y="225"/>
                    </a:lnTo>
                    <a:lnTo>
                      <a:pt x="94" y="235"/>
                    </a:lnTo>
                    <a:lnTo>
                      <a:pt x="69" y="239"/>
                    </a:lnTo>
                    <a:lnTo>
                      <a:pt x="45" y="245"/>
                    </a:lnTo>
                    <a:lnTo>
                      <a:pt x="34" y="251"/>
                    </a:lnTo>
                    <a:lnTo>
                      <a:pt x="22" y="256"/>
                    </a:lnTo>
                    <a:lnTo>
                      <a:pt x="11" y="263"/>
                    </a:lnTo>
                    <a:lnTo>
                      <a:pt x="1" y="270"/>
                    </a:lnTo>
                    <a:lnTo>
                      <a:pt x="0" y="252"/>
                    </a:lnTo>
                    <a:lnTo>
                      <a:pt x="3" y="236"/>
                    </a:lnTo>
                    <a:lnTo>
                      <a:pt x="7" y="220"/>
                    </a:lnTo>
                    <a:lnTo>
                      <a:pt x="14" y="203"/>
                    </a:lnTo>
                    <a:lnTo>
                      <a:pt x="23" y="190"/>
                    </a:lnTo>
                    <a:lnTo>
                      <a:pt x="34" y="176"/>
                    </a:lnTo>
                    <a:lnTo>
                      <a:pt x="46" y="164"/>
                    </a:lnTo>
                    <a:lnTo>
                      <a:pt x="60" y="153"/>
                    </a:lnTo>
                    <a:lnTo>
                      <a:pt x="79" y="144"/>
                    </a:lnTo>
                    <a:lnTo>
                      <a:pt x="98" y="137"/>
                    </a:lnTo>
                    <a:lnTo>
                      <a:pt x="117" y="130"/>
                    </a:lnTo>
                    <a:lnTo>
                      <a:pt x="137" y="126"/>
                    </a:lnTo>
                    <a:lnTo>
                      <a:pt x="179" y="119"/>
                    </a:lnTo>
                    <a:lnTo>
                      <a:pt x="221" y="112"/>
                    </a:lnTo>
                    <a:lnTo>
                      <a:pt x="240" y="102"/>
                    </a:lnTo>
                    <a:lnTo>
                      <a:pt x="260" y="92"/>
                    </a:lnTo>
                    <a:lnTo>
                      <a:pt x="271" y="89"/>
                    </a:lnTo>
                    <a:lnTo>
                      <a:pt x="282" y="87"/>
                    </a:lnTo>
                    <a:lnTo>
                      <a:pt x="293" y="85"/>
                    </a:lnTo>
                    <a:lnTo>
                      <a:pt x="304" y="84"/>
                    </a:lnTo>
                    <a:lnTo>
                      <a:pt x="300" y="91"/>
                    </a:lnTo>
                    <a:lnTo>
                      <a:pt x="294" y="96"/>
                    </a:lnTo>
                    <a:lnTo>
                      <a:pt x="289" y="102"/>
                    </a:lnTo>
                    <a:lnTo>
                      <a:pt x="287" y="106"/>
                    </a:lnTo>
                    <a:lnTo>
                      <a:pt x="286" y="110"/>
                    </a:lnTo>
                    <a:lnTo>
                      <a:pt x="289" y="111"/>
                    </a:lnTo>
                    <a:lnTo>
                      <a:pt x="292" y="114"/>
                    </a:lnTo>
                    <a:lnTo>
                      <a:pt x="294" y="114"/>
                    </a:lnTo>
                    <a:lnTo>
                      <a:pt x="298" y="112"/>
                    </a:lnTo>
                    <a:lnTo>
                      <a:pt x="306" y="107"/>
                    </a:lnTo>
                    <a:lnTo>
                      <a:pt x="313" y="102"/>
                    </a:lnTo>
                    <a:lnTo>
                      <a:pt x="319" y="93"/>
                    </a:lnTo>
                    <a:lnTo>
                      <a:pt x="321" y="87"/>
                    </a:lnTo>
                    <a:lnTo>
                      <a:pt x="324" y="79"/>
                    </a:lnTo>
                    <a:lnTo>
                      <a:pt x="327" y="69"/>
                    </a:lnTo>
                    <a:lnTo>
                      <a:pt x="329" y="51"/>
                    </a:lnTo>
                    <a:lnTo>
                      <a:pt x="332" y="35"/>
                    </a:lnTo>
                    <a:lnTo>
                      <a:pt x="335" y="27"/>
                    </a:lnTo>
                    <a:lnTo>
                      <a:pt x="339" y="20"/>
                    </a:lnTo>
                    <a:lnTo>
                      <a:pt x="343" y="13"/>
                    </a:lnTo>
                    <a:lnTo>
                      <a:pt x="350" y="8"/>
                    </a:lnTo>
                    <a:lnTo>
                      <a:pt x="357" y="3"/>
                    </a:lnTo>
                    <a:lnTo>
                      <a:pt x="367" y="0"/>
                    </a:lnTo>
                    <a:lnTo>
                      <a:pt x="384" y="0"/>
                    </a:lnTo>
                    <a:lnTo>
                      <a:pt x="400" y="3"/>
                    </a:lnTo>
                    <a:lnTo>
                      <a:pt x="415" y="8"/>
                    </a:lnTo>
                    <a:lnTo>
                      <a:pt x="430" y="15"/>
                    </a:lnTo>
                    <a:lnTo>
                      <a:pt x="458" y="30"/>
                    </a:lnTo>
                    <a:lnTo>
                      <a:pt x="472" y="37"/>
                    </a:lnTo>
                    <a:lnTo>
                      <a:pt x="487" y="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03" name="Freeform 13"/>
              <p:cNvSpPr>
                <a:spLocks/>
              </p:cNvSpPr>
              <p:nvPr/>
            </p:nvSpPr>
            <p:spPr bwMode="auto">
              <a:xfrm>
                <a:off x="1436" y="1362"/>
                <a:ext cx="850" cy="1029"/>
              </a:xfrm>
              <a:custGeom>
                <a:avLst/>
                <a:gdLst>
                  <a:gd name="T0" fmla="*/ 502 w 850"/>
                  <a:gd name="T1" fmla="*/ 56 h 1029"/>
                  <a:gd name="T2" fmla="*/ 552 w 850"/>
                  <a:gd name="T3" fmla="*/ 106 h 1029"/>
                  <a:gd name="T4" fmla="*/ 541 w 850"/>
                  <a:gd name="T5" fmla="*/ 122 h 1029"/>
                  <a:gd name="T6" fmla="*/ 522 w 850"/>
                  <a:gd name="T7" fmla="*/ 114 h 1029"/>
                  <a:gd name="T8" fmla="*/ 514 w 850"/>
                  <a:gd name="T9" fmla="*/ 104 h 1029"/>
                  <a:gd name="T10" fmla="*/ 507 w 850"/>
                  <a:gd name="T11" fmla="*/ 114 h 1029"/>
                  <a:gd name="T12" fmla="*/ 517 w 850"/>
                  <a:gd name="T13" fmla="*/ 130 h 1029"/>
                  <a:gd name="T14" fmla="*/ 572 w 850"/>
                  <a:gd name="T15" fmla="*/ 138 h 1029"/>
                  <a:gd name="T16" fmla="*/ 625 w 850"/>
                  <a:gd name="T17" fmla="*/ 236 h 1029"/>
                  <a:gd name="T18" fmla="*/ 675 w 850"/>
                  <a:gd name="T19" fmla="*/ 353 h 1029"/>
                  <a:gd name="T20" fmla="*/ 709 w 850"/>
                  <a:gd name="T21" fmla="*/ 400 h 1029"/>
                  <a:gd name="T22" fmla="*/ 812 w 850"/>
                  <a:gd name="T23" fmla="*/ 488 h 1029"/>
                  <a:gd name="T24" fmla="*/ 837 w 850"/>
                  <a:gd name="T25" fmla="*/ 518 h 1029"/>
                  <a:gd name="T26" fmla="*/ 850 w 850"/>
                  <a:gd name="T27" fmla="*/ 583 h 1029"/>
                  <a:gd name="T28" fmla="*/ 830 w 850"/>
                  <a:gd name="T29" fmla="*/ 654 h 1029"/>
                  <a:gd name="T30" fmla="*/ 800 w 850"/>
                  <a:gd name="T31" fmla="*/ 682 h 1029"/>
                  <a:gd name="T32" fmla="*/ 753 w 850"/>
                  <a:gd name="T33" fmla="*/ 704 h 1029"/>
                  <a:gd name="T34" fmla="*/ 658 w 850"/>
                  <a:gd name="T35" fmla="*/ 712 h 1029"/>
                  <a:gd name="T36" fmla="*/ 617 w 850"/>
                  <a:gd name="T37" fmla="*/ 705 h 1029"/>
                  <a:gd name="T38" fmla="*/ 607 w 850"/>
                  <a:gd name="T39" fmla="*/ 716 h 1029"/>
                  <a:gd name="T40" fmla="*/ 637 w 850"/>
                  <a:gd name="T41" fmla="*/ 726 h 1029"/>
                  <a:gd name="T42" fmla="*/ 610 w 850"/>
                  <a:gd name="T43" fmla="*/ 781 h 1029"/>
                  <a:gd name="T44" fmla="*/ 541 w 850"/>
                  <a:gd name="T45" fmla="*/ 865 h 1029"/>
                  <a:gd name="T46" fmla="*/ 412 w 850"/>
                  <a:gd name="T47" fmla="*/ 983 h 1029"/>
                  <a:gd name="T48" fmla="*/ 397 w 850"/>
                  <a:gd name="T49" fmla="*/ 1005 h 1029"/>
                  <a:gd name="T50" fmla="*/ 367 w 850"/>
                  <a:gd name="T51" fmla="*/ 997 h 1029"/>
                  <a:gd name="T52" fmla="*/ 316 w 850"/>
                  <a:gd name="T53" fmla="*/ 940 h 1029"/>
                  <a:gd name="T54" fmla="*/ 256 w 850"/>
                  <a:gd name="T55" fmla="*/ 894 h 1029"/>
                  <a:gd name="T56" fmla="*/ 188 w 850"/>
                  <a:gd name="T57" fmla="*/ 860 h 1029"/>
                  <a:gd name="T58" fmla="*/ 136 w 850"/>
                  <a:gd name="T59" fmla="*/ 844 h 1029"/>
                  <a:gd name="T60" fmla="*/ 41 w 850"/>
                  <a:gd name="T61" fmla="*/ 831 h 1029"/>
                  <a:gd name="T62" fmla="*/ 12 w 850"/>
                  <a:gd name="T63" fmla="*/ 709 h 1029"/>
                  <a:gd name="T64" fmla="*/ 39 w 850"/>
                  <a:gd name="T65" fmla="*/ 589 h 1029"/>
                  <a:gd name="T66" fmla="*/ 64 w 850"/>
                  <a:gd name="T67" fmla="*/ 583 h 1029"/>
                  <a:gd name="T68" fmla="*/ 80 w 850"/>
                  <a:gd name="T69" fmla="*/ 510 h 1029"/>
                  <a:gd name="T70" fmla="*/ 110 w 850"/>
                  <a:gd name="T71" fmla="*/ 515 h 1029"/>
                  <a:gd name="T72" fmla="*/ 125 w 850"/>
                  <a:gd name="T73" fmla="*/ 505 h 1029"/>
                  <a:gd name="T74" fmla="*/ 125 w 850"/>
                  <a:gd name="T75" fmla="*/ 472 h 1029"/>
                  <a:gd name="T76" fmla="*/ 110 w 850"/>
                  <a:gd name="T77" fmla="*/ 441 h 1029"/>
                  <a:gd name="T78" fmla="*/ 106 w 850"/>
                  <a:gd name="T79" fmla="*/ 412 h 1029"/>
                  <a:gd name="T80" fmla="*/ 119 w 850"/>
                  <a:gd name="T81" fmla="*/ 396 h 1029"/>
                  <a:gd name="T82" fmla="*/ 161 w 850"/>
                  <a:gd name="T83" fmla="*/ 392 h 1029"/>
                  <a:gd name="T84" fmla="*/ 176 w 850"/>
                  <a:gd name="T85" fmla="*/ 377 h 1029"/>
                  <a:gd name="T86" fmla="*/ 179 w 850"/>
                  <a:gd name="T87" fmla="*/ 354 h 1029"/>
                  <a:gd name="T88" fmla="*/ 220 w 850"/>
                  <a:gd name="T89" fmla="*/ 312 h 1029"/>
                  <a:gd name="T90" fmla="*/ 235 w 850"/>
                  <a:gd name="T91" fmla="*/ 273 h 1029"/>
                  <a:gd name="T92" fmla="*/ 232 w 850"/>
                  <a:gd name="T93" fmla="*/ 250 h 1029"/>
                  <a:gd name="T94" fmla="*/ 198 w 850"/>
                  <a:gd name="T95" fmla="*/ 194 h 1029"/>
                  <a:gd name="T96" fmla="*/ 178 w 850"/>
                  <a:gd name="T97" fmla="*/ 155 h 1029"/>
                  <a:gd name="T98" fmla="*/ 178 w 850"/>
                  <a:gd name="T99" fmla="*/ 126 h 1029"/>
                  <a:gd name="T100" fmla="*/ 197 w 850"/>
                  <a:gd name="T101" fmla="*/ 79 h 1029"/>
                  <a:gd name="T102" fmla="*/ 248 w 850"/>
                  <a:gd name="T103" fmla="*/ 33 h 1029"/>
                  <a:gd name="T104" fmla="*/ 311 w 850"/>
                  <a:gd name="T105" fmla="*/ 9 h 1029"/>
                  <a:gd name="T106" fmla="*/ 388 w 850"/>
                  <a:gd name="T107" fmla="*/ 0 h 1029"/>
                  <a:gd name="T108" fmla="*/ 437 w 850"/>
                  <a:gd name="T109" fmla="*/ 11 h 102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0" h="1029">
                    <a:moveTo>
                      <a:pt x="458" y="26"/>
                    </a:moveTo>
                    <a:lnTo>
                      <a:pt x="458" y="26"/>
                    </a:lnTo>
                    <a:lnTo>
                      <a:pt x="487" y="45"/>
                    </a:lnTo>
                    <a:lnTo>
                      <a:pt x="502" y="56"/>
                    </a:lnTo>
                    <a:lnTo>
                      <a:pt x="515" y="66"/>
                    </a:lnTo>
                    <a:lnTo>
                      <a:pt x="529" y="80"/>
                    </a:lnTo>
                    <a:lnTo>
                      <a:pt x="541" y="92"/>
                    </a:lnTo>
                    <a:lnTo>
                      <a:pt x="552" y="106"/>
                    </a:lnTo>
                    <a:lnTo>
                      <a:pt x="561" y="121"/>
                    </a:lnTo>
                    <a:lnTo>
                      <a:pt x="552" y="122"/>
                    </a:lnTo>
                    <a:lnTo>
                      <a:pt x="541" y="122"/>
                    </a:lnTo>
                    <a:lnTo>
                      <a:pt x="532" y="119"/>
                    </a:lnTo>
                    <a:lnTo>
                      <a:pt x="526" y="117"/>
                    </a:lnTo>
                    <a:lnTo>
                      <a:pt x="522" y="114"/>
                    </a:lnTo>
                    <a:lnTo>
                      <a:pt x="522" y="109"/>
                    </a:lnTo>
                    <a:lnTo>
                      <a:pt x="518" y="104"/>
                    </a:lnTo>
                    <a:lnTo>
                      <a:pt x="514" y="104"/>
                    </a:lnTo>
                    <a:lnTo>
                      <a:pt x="511" y="107"/>
                    </a:lnTo>
                    <a:lnTo>
                      <a:pt x="508" y="110"/>
                    </a:lnTo>
                    <a:lnTo>
                      <a:pt x="507" y="114"/>
                    </a:lnTo>
                    <a:lnTo>
                      <a:pt x="507" y="119"/>
                    </a:lnTo>
                    <a:lnTo>
                      <a:pt x="510" y="123"/>
                    </a:lnTo>
                    <a:lnTo>
                      <a:pt x="513" y="127"/>
                    </a:lnTo>
                    <a:lnTo>
                      <a:pt x="517" y="130"/>
                    </a:lnTo>
                    <a:lnTo>
                      <a:pt x="526" y="134"/>
                    </a:lnTo>
                    <a:lnTo>
                      <a:pt x="536" y="137"/>
                    </a:lnTo>
                    <a:lnTo>
                      <a:pt x="572" y="138"/>
                    </a:lnTo>
                    <a:lnTo>
                      <a:pt x="587" y="163"/>
                    </a:lnTo>
                    <a:lnTo>
                      <a:pt x="601" y="187"/>
                    </a:lnTo>
                    <a:lnTo>
                      <a:pt x="613" y="212"/>
                    </a:lnTo>
                    <a:lnTo>
                      <a:pt x="625" y="236"/>
                    </a:lnTo>
                    <a:lnTo>
                      <a:pt x="648" y="288"/>
                    </a:lnTo>
                    <a:lnTo>
                      <a:pt x="670" y="339"/>
                    </a:lnTo>
                    <a:lnTo>
                      <a:pt x="675" y="353"/>
                    </a:lnTo>
                    <a:lnTo>
                      <a:pt x="682" y="366"/>
                    </a:lnTo>
                    <a:lnTo>
                      <a:pt x="690" y="378"/>
                    </a:lnTo>
                    <a:lnTo>
                      <a:pt x="700" y="389"/>
                    </a:lnTo>
                    <a:lnTo>
                      <a:pt x="709" y="400"/>
                    </a:lnTo>
                    <a:lnTo>
                      <a:pt x="720" y="411"/>
                    </a:lnTo>
                    <a:lnTo>
                      <a:pt x="743" y="430"/>
                    </a:lnTo>
                    <a:lnTo>
                      <a:pt x="789" y="468"/>
                    </a:lnTo>
                    <a:lnTo>
                      <a:pt x="812" y="488"/>
                    </a:lnTo>
                    <a:lnTo>
                      <a:pt x="822" y="499"/>
                    </a:lnTo>
                    <a:lnTo>
                      <a:pt x="833" y="511"/>
                    </a:lnTo>
                    <a:lnTo>
                      <a:pt x="837" y="518"/>
                    </a:lnTo>
                    <a:lnTo>
                      <a:pt x="841" y="526"/>
                    </a:lnTo>
                    <a:lnTo>
                      <a:pt x="846" y="544"/>
                    </a:lnTo>
                    <a:lnTo>
                      <a:pt x="850" y="563"/>
                    </a:lnTo>
                    <a:lnTo>
                      <a:pt x="850" y="583"/>
                    </a:lnTo>
                    <a:lnTo>
                      <a:pt x="849" y="602"/>
                    </a:lnTo>
                    <a:lnTo>
                      <a:pt x="845" y="621"/>
                    </a:lnTo>
                    <a:lnTo>
                      <a:pt x="838" y="639"/>
                    </a:lnTo>
                    <a:lnTo>
                      <a:pt x="830" y="654"/>
                    </a:lnTo>
                    <a:lnTo>
                      <a:pt x="820" y="665"/>
                    </a:lnTo>
                    <a:lnTo>
                      <a:pt x="810" y="674"/>
                    </a:lnTo>
                    <a:lnTo>
                      <a:pt x="800" y="682"/>
                    </a:lnTo>
                    <a:lnTo>
                      <a:pt x="788" y="689"/>
                    </a:lnTo>
                    <a:lnTo>
                      <a:pt x="777" y="694"/>
                    </a:lnTo>
                    <a:lnTo>
                      <a:pt x="765" y="700"/>
                    </a:lnTo>
                    <a:lnTo>
                      <a:pt x="753" y="704"/>
                    </a:lnTo>
                    <a:lnTo>
                      <a:pt x="739" y="708"/>
                    </a:lnTo>
                    <a:lnTo>
                      <a:pt x="713" y="712"/>
                    </a:lnTo>
                    <a:lnTo>
                      <a:pt x="686" y="713"/>
                    </a:lnTo>
                    <a:lnTo>
                      <a:pt x="658" y="712"/>
                    </a:lnTo>
                    <a:lnTo>
                      <a:pt x="631" y="709"/>
                    </a:lnTo>
                    <a:lnTo>
                      <a:pt x="621" y="707"/>
                    </a:lnTo>
                    <a:lnTo>
                      <a:pt x="617" y="705"/>
                    </a:lnTo>
                    <a:lnTo>
                      <a:pt x="612" y="707"/>
                    </a:lnTo>
                    <a:lnTo>
                      <a:pt x="609" y="712"/>
                    </a:lnTo>
                    <a:lnTo>
                      <a:pt x="607" y="716"/>
                    </a:lnTo>
                    <a:lnTo>
                      <a:pt x="614" y="720"/>
                    </a:lnTo>
                    <a:lnTo>
                      <a:pt x="621" y="723"/>
                    </a:lnTo>
                    <a:lnTo>
                      <a:pt x="637" y="726"/>
                    </a:lnTo>
                    <a:lnTo>
                      <a:pt x="629" y="745"/>
                    </a:lnTo>
                    <a:lnTo>
                      <a:pt x="621" y="764"/>
                    </a:lnTo>
                    <a:lnTo>
                      <a:pt x="610" y="781"/>
                    </a:lnTo>
                    <a:lnTo>
                      <a:pt x="598" y="799"/>
                    </a:lnTo>
                    <a:lnTo>
                      <a:pt x="586" y="816"/>
                    </a:lnTo>
                    <a:lnTo>
                      <a:pt x="571" y="833"/>
                    </a:lnTo>
                    <a:lnTo>
                      <a:pt x="541" y="865"/>
                    </a:lnTo>
                    <a:lnTo>
                      <a:pt x="508" y="896"/>
                    </a:lnTo>
                    <a:lnTo>
                      <a:pt x="476" y="926"/>
                    </a:lnTo>
                    <a:lnTo>
                      <a:pt x="443" y="955"/>
                    </a:lnTo>
                    <a:lnTo>
                      <a:pt x="412" y="983"/>
                    </a:lnTo>
                    <a:lnTo>
                      <a:pt x="407" y="989"/>
                    </a:lnTo>
                    <a:lnTo>
                      <a:pt x="403" y="994"/>
                    </a:lnTo>
                    <a:lnTo>
                      <a:pt x="397" y="1005"/>
                    </a:lnTo>
                    <a:lnTo>
                      <a:pt x="388" y="1029"/>
                    </a:lnTo>
                    <a:lnTo>
                      <a:pt x="378" y="1013"/>
                    </a:lnTo>
                    <a:lnTo>
                      <a:pt x="367" y="997"/>
                    </a:lnTo>
                    <a:lnTo>
                      <a:pt x="357" y="982"/>
                    </a:lnTo>
                    <a:lnTo>
                      <a:pt x="343" y="967"/>
                    </a:lnTo>
                    <a:lnTo>
                      <a:pt x="331" y="953"/>
                    </a:lnTo>
                    <a:lnTo>
                      <a:pt x="316" y="940"/>
                    </a:lnTo>
                    <a:lnTo>
                      <a:pt x="302" y="926"/>
                    </a:lnTo>
                    <a:lnTo>
                      <a:pt x="287" y="915"/>
                    </a:lnTo>
                    <a:lnTo>
                      <a:pt x="271" y="903"/>
                    </a:lnTo>
                    <a:lnTo>
                      <a:pt x="256" y="894"/>
                    </a:lnTo>
                    <a:lnTo>
                      <a:pt x="240" y="884"/>
                    </a:lnTo>
                    <a:lnTo>
                      <a:pt x="222" y="875"/>
                    </a:lnTo>
                    <a:lnTo>
                      <a:pt x="206" y="867"/>
                    </a:lnTo>
                    <a:lnTo>
                      <a:pt x="188" y="860"/>
                    </a:lnTo>
                    <a:lnTo>
                      <a:pt x="171" y="854"/>
                    </a:lnTo>
                    <a:lnTo>
                      <a:pt x="155" y="849"/>
                    </a:lnTo>
                    <a:lnTo>
                      <a:pt x="136" y="844"/>
                    </a:lnTo>
                    <a:lnTo>
                      <a:pt x="118" y="840"/>
                    </a:lnTo>
                    <a:lnTo>
                      <a:pt x="99" y="837"/>
                    </a:lnTo>
                    <a:lnTo>
                      <a:pt x="80" y="834"/>
                    </a:lnTo>
                    <a:lnTo>
                      <a:pt x="41" y="831"/>
                    </a:lnTo>
                    <a:lnTo>
                      <a:pt x="0" y="833"/>
                    </a:lnTo>
                    <a:lnTo>
                      <a:pt x="7" y="770"/>
                    </a:lnTo>
                    <a:lnTo>
                      <a:pt x="12" y="709"/>
                    </a:lnTo>
                    <a:lnTo>
                      <a:pt x="18" y="648"/>
                    </a:lnTo>
                    <a:lnTo>
                      <a:pt x="26" y="587"/>
                    </a:lnTo>
                    <a:lnTo>
                      <a:pt x="39" y="589"/>
                    </a:lnTo>
                    <a:lnTo>
                      <a:pt x="45" y="589"/>
                    </a:lnTo>
                    <a:lnTo>
                      <a:pt x="52" y="587"/>
                    </a:lnTo>
                    <a:lnTo>
                      <a:pt x="58" y="586"/>
                    </a:lnTo>
                    <a:lnTo>
                      <a:pt x="64" y="583"/>
                    </a:lnTo>
                    <a:lnTo>
                      <a:pt x="69" y="579"/>
                    </a:lnTo>
                    <a:lnTo>
                      <a:pt x="73" y="574"/>
                    </a:lnTo>
                    <a:lnTo>
                      <a:pt x="80" y="510"/>
                    </a:lnTo>
                    <a:lnTo>
                      <a:pt x="90" y="513"/>
                    </a:lnTo>
                    <a:lnTo>
                      <a:pt x="99" y="515"/>
                    </a:lnTo>
                    <a:lnTo>
                      <a:pt x="104" y="515"/>
                    </a:lnTo>
                    <a:lnTo>
                      <a:pt x="110" y="515"/>
                    </a:lnTo>
                    <a:lnTo>
                      <a:pt x="114" y="514"/>
                    </a:lnTo>
                    <a:lnTo>
                      <a:pt x="119" y="511"/>
                    </a:lnTo>
                    <a:lnTo>
                      <a:pt x="125" y="505"/>
                    </a:lnTo>
                    <a:lnTo>
                      <a:pt x="127" y="496"/>
                    </a:lnTo>
                    <a:lnTo>
                      <a:pt x="127" y="488"/>
                    </a:lnTo>
                    <a:lnTo>
                      <a:pt x="126" y="480"/>
                    </a:lnTo>
                    <a:lnTo>
                      <a:pt x="125" y="472"/>
                    </a:lnTo>
                    <a:lnTo>
                      <a:pt x="121" y="464"/>
                    </a:lnTo>
                    <a:lnTo>
                      <a:pt x="115" y="449"/>
                    </a:lnTo>
                    <a:lnTo>
                      <a:pt x="110" y="441"/>
                    </a:lnTo>
                    <a:lnTo>
                      <a:pt x="107" y="431"/>
                    </a:lnTo>
                    <a:lnTo>
                      <a:pt x="106" y="422"/>
                    </a:lnTo>
                    <a:lnTo>
                      <a:pt x="106" y="412"/>
                    </a:lnTo>
                    <a:lnTo>
                      <a:pt x="108" y="407"/>
                    </a:lnTo>
                    <a:lnTo>
                      <a:pt x="111" y="401"/>
                    </a:lnTo>
                    <a:lnTo>
                      <a:pt x="115" y="399"/>
                    </a:lnTo>
                    <a:lnTo>
                      <a:pt x="119" y="396"/>
                    </a:lnTo>
                    <a:lnTo>
                      <a:pt x="129" y="395"/>
                    </a:lnTo>
                    <a:lnTo>
                      <a:pt x="140" y="395"/>
                    </a:lnTo>
                    <a:lnTo>
                      <a:pt x="151" y="395"/>
                    </a:lnTo>
                    <a:lnTo>
                      <a:pt x="161" y="392"/>
                    </a:lnTo>
                    <a:lnTo>
                      <a:pt x="165" y="391"/>
                    </a:lnTo>
                    <a:lnTo>
                      <a:pt x="170" y="387"/>
                    </a:lnTo>
                    <a:lnTo>
                      <a:pt x="174" y="382"/>
                    </a:lnTo>
                    <a:lnTo>
                      <a:pt x="176" y="377"/>
                    </a:lnTo>
                    <a:lnTo>
                      <a:pt x="178" y="365"/>
                    </a:lnTo>
                    <a:lnTo>
                      <a:pt x="179" y="359"/>
                    </a:lnTo>
                    <a:lnTo>
                      <a:pt x="179" y="354"/>
                    </a:lnTo>
                    <a:lnTo>
                      <a:pt x="201" y="334"/>
                    </a:lnTo>
                    <a:lnTo>
                      <a:pt x="212" y="323"/>
                    </a:lnTo>
                    <a:lnTo>
                      <a:pt x="220" y="312"/>
                    </a:lnTo>
                    <a:lnTo>
                      <a:pt x="228" y="300"/>
                    </a:lnTo>
                    <a:lnTo>
                      <a:pt x="232" y="286"/>
                    </a:lnTo>
                    <a:lnTo>
                      <a:pt x="235" y="279"/>
                    </a:lnTo>
                    <a:lnTo>
                      <a:pt x="235" y="273"/>
                    </a:lnTo>
                    <a:lnTo>
                      <a:pt x="235" y="266"/>
                    </a:lnTo>
                    <a:lnTo>
                      <a:pt x="233" y="258"/>
                    </a:lnTo>
                    <a:lnTo>
                      <a:pt x="232" y="250"/>
                    </a:lnTo>
                    <a:lnTo>
                      <a:pt x="228" y="240"/>
                    </a:lnTo>
                    <a:lnTo>
                      <a:pt x="220" y="224"/>
                    </a:lnTo>
                    <a:lnTo>
                      <a:pt x="209" y="209"/>
                    </a:lnTo>
                    <a:lnTo>
                      <a:pt x="198" y="194"/>
                    </a:lnTo>
                    <a:lnTo>
                      <a:pt x="188" y="179"/>
                    </a:lnTo>
                    <a:lnTo>
                      <a:pt x="184" y="171"/>
                    </a:lnTo>
                    <a:lnTo>
                      <a:pt x="180" y="163"/>
                    </a:lnTo>
                    <a:lnTo>
                      <a:pt x="178" y="155"/>
                    </a:lnTo>
                    <a:lnTo>
                      <a:pt x="176" y="145"/>
                    </a:lnTo>
                    <a:lnTo>
                      <a:pt x="176" y="136"/>
                    </a:lnTo>
                    <a:lnTo>
                      <a:pt x="178" y="126"/>
                    </a:lnTo>
                    <a:lnTo>
                      <a:pt x="179" y="117"/>
                    </a:lnTo>
                    <a:lnTo>
                      <a:pt x="182" y="109"/>
                    </a:lnTo>
                    <a:lnTo>
                      <a:pt x="187" y="94"/>
                    </a:lnTo>
                    <a:lnTo>
                      <a:pt x="197" y="79"/>
                    </a:lnTo>
                    <a:lnTo>
                      <a:pt x="207" y="65"/>
                    </a:lnTo>
                    <a:lnTo>
                      <a:pt x="220" y="53"/>
                    </a:lnTo>
                    <a:lnTo>
                      <a:pt x="235" y="42"/>
                    </a:lnTo>
                    <a:lnTo>
                      <a:pt x="248" y="33"/>
                    </a:lnTo>
                    <a:lnTo>
                      <a:pt x="263" y="26"/>
                    </a:lnTo>
                    <a:lnTo>
                      <a:pt x="286" y="18"/>
                    </a:lnTo>
                    <a:lnTo>
                      <a:pt x="311" y="9"/>
                    </a:lnTo>
                    <a:lnTo>
                      <a:pt x="336" y="4"/>
                    </a:lnTo>
                    <a:lnTo>
                      <a:pt x="362" y="0"/>
                    </a:lnTo>
                    <a:lnTo>
                      <a:pt x="376" y="0"/>
                    </a:lnTo>
                    <a:lnTo>
                      <a:pt x="388" y="0"/>
                    </a:lnTo>
                    <a:lnTo>
                      <a:pt x="401" y="1"/>
                    </a:lnTo>
                    <a:lnTo>
                      <a:pt x="414" y="3"/>
                    </a:lnTo>
                    <a:lnTo>
                      <a:pt x="426" y="7"/>
                    </a:lnTo>
                    <a:lnTo>
                      <a:pt x="437" y="11"/>
                    </a:lnTo>
                    <a:lnTo>
                      <a:pt x="447" y="18"/>
                    </a:lnTo>
                    <a:lnTo>
                      <a:pt x="458" y="26"/>
                    </a:lnTo>
                    <a:close/>
                  </a:path>
                </a:pathLst>
              </a:custGeom>
              <a:solidFill>
                <a:srgbClr val="FDC5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04" name="Freeform 14"/>
              <p:cNvSpPr>
                <a:spLocks/>
              </p:cNvSpPr>
              <p:nvPr/>
            </p:nvSpPr>
            <p:spPr bwMode="auto">
              <a:xfrm>
                <a:off x="1436" y="1362"/>
                <a:ext cx="850" cy="1029"/>
              </a:xfrm>
              <a:custGeom>
                <a:avLst/>
                <a:gdLst>
                  <a:gd name="T0" fmla="*/ 502 w 850"/>
                  <a:gd name="T1" fmla="*/ 56 h 1029"/>
                  <a:gd name="T2" fmla="*/ 552 w 850"/>
                  <a:gd name="T3" fmla="*/ 106 h 1029"/>
                  <a:gd name="T4" fmla="*/ 541 w 850"/>
                  <a:gd name="T5" fmla="*/ 122 h 1029"/>
                  <a:gd name="T6" fmla="*/ 522 w 850"/>
                  <a:gd name="T7" fmla="*/ 114 h 1029"/>
                  <a:gd name="T8" fmla="*/ 514 w 850"/>
                  <a:gd name="T9" fmla="*/ 104 h 1029"/>
                  <a:gd name="T10" fmla="*/ 507 w 850"/>
                  <a:gd name="T11" fmla="*/ 114 h 1029"/>
                  <a:gd name="T12" fmla="*/ 517 w 850"/>
                  <a:gd name="T13" fmla="*/ 130 h 1029"/>
                  <a:gd name="T14" fmla="*/ 572 w 850"/>
                  <a:gd name="T15" fmla="*/ 138 h 1029"/>
                  <a:gd name="T16" fmla="*/ 625 w 850"/>
                  <a:gd name="T17" fmla="*/ 236 h 1029"/>
                  <a:gd name="T18" fmla="*/ 675 w 850"/>
                  <a:gd name="T19" fmla="*/ 353 h 1029"/>
                  <a:gd name="T20" fmla="*/ 709 w 850"/>
                  <a:gd name="T21" fmla="*/ 400 h 1029"/>
                  <a:gd name="T22" fmla="*/ 812 w 850"/>
                  <a:gd name="T23" fmla="*/ 488 h 1029"/>
                  <a:gd name="T24" fmla="*/ 837 w 850"/>
                  <a:gd name="T25" fmla="*/ 518 h 1029"/>
                  <a:gd name="T26" fmla="*/ 850 w 850"/>
                  <a:gd name="T27" fmla="*/ 583 h 1029"/>
                  <a:gd name="T28" fmla="*/ 830 w 850"/>
                  <a:gd name="T29" fmla="*/ 654 h 1029"/>
                  <a:gd name="T30" fmla="*/ 800 w 850"/>
                  <a:gd name="T31" fmla="*/ 682 h 1029"/>
                  <a:gd name="T32" fmla="*/ 753 w 850"/>
                  <a:gd name="T33" fmla="*/ 704 h 1029"/>
                  <a:gd name="T34" fmla="*/ 658 w 850"/>
                  <a:gd name="T35" fmla="*/ 712 h 1029"/>
                  <a:gd name="T36" fmla="*/ 617 w 850"/>
                  <a:gd name="T37" fmla="*/ 705 h 1029"/>
                  <a:gd name="T38" fmla="*/ 607 w 850"/>
                  <a:gd name="T39" fmla="*/ 716 h 1029"/>
                  <a:gd name="T40" fmla="*/ 637 w 850"/>
                  <a:gd name="T41" fmla="*/ 726 h 1029"/>
                  <a:gd name="T42" fmla="*/ 610 w 850"/>
                  <a:gd name="T43" fmla="*/ 781 h 1029"/>
                  <a:gd name="T44" fmla="*/ 541 w 850"/>
                  <a:gd name="T45" fmla="*/ 865 h 1029"/>
                  <a:gd name="T46" fmla="*/ 412 w 850"/>
                  <a:gd name="T47" fmla="*/ 983 h 1029"/>
                  <a:gd name="T48" fmla="*/ 397 w 850"/>
                  <a:gd name="T49" fmla="*/ 1005 h 1029"/>
                  <a:gd name="T50" fmla="*/ 367 w 850"/>
                  <a:gd name="T51" fmla="*/ 997 h 1029"/>
                  <a:gd name="T52" fmla="*/ 316 w 850"/>
                  <a:gd name="T53" fmla="*/ 940 h 1029"/>
                  <a:gd name="T54" fmla="*/ 256 w 850"/>
                  <a:gd name="T55" fmla="*/ 894 h 1029"/>
                  <a:gd name="T56" fmla="*/ 188 w 850"/>
                  <a:gd name="T57" fmla="*/ 860 h 1029"/>
                  <a:gd name="T58" fmla="*/ 136 w 850"/>
                  <a:gd name="T59" fmla="*/ 844 h 1029"/>
                  <a:gd name="T60" fmla="*/ 41 w 850"/>
                  <a:gd name="T61" fmla="*/ 831 h 1029"/>
                  <a:gd name="T62" fmla="*/ 12 w 850"/>
                  <a:gd name="T63" fmla="*/ 709 h 1029"/>
                  <a:gd name="T64" fmla="*/ 39 w 850"/>
                  <a:gd name="T65" fmla="*/ 589 h 1029"/>
                  <a:gd name="T66" fmla="*/ 64 w 850"/>
                  <a:gd name="T67" fmla="*/ 583 h 1029"/>
                  <a:gd name="T68" fmla="*/ 80 w 850"/>
                  <a:gd name="T69" fmla="*/ 510 h 1029"/>
                  <a:gd name="T70" fmla="*/ 110 w 850"/>
                  <a:gd name="T71" fmla="*/ 515 h 1029"/>
                  <a:gd name="T72" fmla="*/ 125 w 850"/>
                  <a:gd name="T73" fmla="*/ 505 h 1029"/>
                  <a:gd name="T74" fmla="*/ 125 w 850"/>
                  <a:gd name="T75" fmla="*/ 472 h 1029"/>
                  <a:gd name="T76" fmla="*/ 110 w 850"/>
                  <a:gd name="T77" fmla="*/ 441 h 1029"/>
                  <a:gd name="T78" fmla="*/ 106 w 850"/>
                  <a:gd name="T79" fmla="*/ 412 h 1029"/>
                  <a:gd name="T80" fmla="*/ 119 w 850"/>
                  <a:gd name="T81" fmla="*/ 396 h 1029"/>
                  <a:gd name="T82" fmla="*/ 161 w 850"/>
                  <a:gd name="T83" fmla="*/ 392 h 1029"/>
                  <a:gd name="T84" fmla="*/ 176 w 850"/>
                  <a:gd name="T85" fmla="*/ 377 h 1029"/>
                  <a:gd name="T86" fmla="*/ 179 w 850"/>
                  <a:gd name="T87" fmla="*/ 354 h 1029"/>
                  <a:gd name="T88" fmla="*/ 220 w 850"/>
                  <a:gd name="T89" fmla="*/ 312 h 1029"/>
                  <a:gd name="T90" fmla="*/ 235 w 850"/>
                  <a:gd name="T91" fmla="*/ 273 h 1029"/>
                  <a:gd name="T92" fmla="*/ 232 w 850"/>
                  <a:gd name="T93" fmla="*/ 250 h 1029"/>
                  <a:gd name="T94" fmla="*/ 198 w 850"/>
                  <a:gd name="T95" fmla="*/ 194 h 1029"/>
                  <a:gd name="T96" fmla="*/ 178 w 850"/>
                  <a:gd name="T97" fmla="*/ 155 h 1029"/>
                  <a:gd name="T98" fmla="*/ 178 w 850"/>
                  <a:gd name="T99" fmla="*/ 126 h 1029"/>
                  <a:gd name="T100" fmla="*/ 197 w 850"/>
                  <a:gd name="T101" fmla="*/ 79 h 1029"/>
                  <a:gd name="T102" fmla="*/ 248 w 850"/>
                  <a:gd name="T103" fmla="*/ 33 h 1029"/>
                  <a:gd name="T104" fmla="*/ 311 w 850"/>
                  <a:gd name="T105" fmla="*/ 9 h 1029"/>
                  <a:gd name="T106" fmla="*/ 388 w 850"/>
                  <a:gd name="T107" fmla="*/ 0 h 1029"/>
                  <a:gd name="T108" fmla="*/ 437 w 850"/>
                  <a:gd name="T109" fmla="*/ 11 h 102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0" h="1029">
                    <a:moveTo>
                      <a:pt x="458" y="26"/>
                    </a:moveTo>
                    <a:lnTo>
                      <a:pt x="458" y="26"/>
                    </a:lnTo>
                    <a:lnTo>
                      <a:pt x="487" y="45"/>
                    </a:lnTo>
                    <a:lnTo>
                      <a:pt x="502" y="56"/>
                    </a:lnTo>
                    <a:lnTo>
                      <a:pt x="515" y="66"/>
                    </a:lnTo>
                    <a:lnTo>
                      <a:pt x="529" y="80"/>
                    </a:lnTo>
                    <a:lnTo>
                      <a:pt x="541" y="92"/>
                    </a:lnTo>
                    <a:lnTo>
                      <a:pt x="552" y="106"/>
                    </a:lnTo>
                    <a:lnTo>
                      <a:pt x="561" y="121"/>
                    </a:lnTo>
                    <a:lnTo>
                      <a:pt x="552" y="122"/>
                    </a:lnTo>
                    <a:lnTo>
                      <a:pt x="541" y="122"/>
                    </a:lnTo>
                    <a:lnTo>
                      <a:pt x="532" y="119"/>
                    </a:lnTo>
                    <a:lnTo>
                      <a:pt x="526" y="117"/>
                    </a:lnTo>
                    <a:lnTo>
                      <a:pt x="522" y="114"/>
                    </a:lnTo>
                    <a:lnTo>
                      <a:pt x="522" y="109"/>
                    </a:lnTo>
                    <a:lnTo>
                      <a:pt x="518" y="104"/>
                    </a:lnTo>
                    <a:lnTo>
                      <a:pt x="514" y="104"/>
                    </a:lnTo>
                    <a:lnTo>
                      <a:pt x="511" y="107"/>
                    </a:lnTo>
                    <a:lnTo>
                      <a:pt x="508" y="110"/>
                    </a:lnTo>
                    <a:lnTo>
                      <a:pt x="507" y="114"/>
                    </a:lnTo>
                    <a:lnTo>
                      <a:pt x="507" y="119"/>
                    </a:lnTo>
                    <a:lnTo>
                      <a:pt x="510" y="123"/>
                    </a:lnTo>
                    <a:lnTo>
                      <a:pt x="513" y="127"/>
                    </a:lnTo>
                    <a:lnTo>
                      <a:pt x="517" y="130"/>
                    </a:lnTo>
                    <a:lnTo>
                      <a:pt x="526" y="134"/>
                    </a:lnTo>
                    <a:lnTo>
                      <a:pt x="536" y="137"/>
                    </a:lnTo>
                    <a:lnTo>
                      <a:pt x="572" y="138"/>
                    </a:lnTo>
                    <a:lnTo>
                      <a:pt x="587" y="163"/>
                    </a:lnTo>
                    <a:lnTo>
                      <a:pt x="601" y="187"/>
                    </a:lnTo>
                    <a:lnTo>
                      <a:pt x="613" y="212"/>
                    </a:lnTo>
                    <a:lnTo>
                      <a:pt x="625" y="236"/>
                    </a:lnTo>
                    <a:lnTo>
                      <a:pt x="648" y="288"/>
                    </a:lnTo>
                    <a:lnTo>
                      <a:pt x="670" y="339"/>
                    </a:lnTo>
                    <a:lnTo>
                      <a:pt x="675" y="353"/>
                    </a:lnTo>
                    <a:lnTo>
                      <a:pt x="682" y="366"/>
                    </a:lnTo>
                    <a:lnTo>
                      <a:pt x="690" y="378"/>
                    </a:lnTo>
                    <a:lnTo>
                      <a:pt x="700" y="389"/>
                    </a:lnTo>
                    <a:lnTo>
                      <a:pt x="709" y="400"/>
                    </a:lnTo>
                    <a:lnTo>
                      <a:pt x="720" y="411"/>
                    </a:lnTo>
                    <a:lnTo>
                      <a:pt x="743" y="430"/>
                    </a:lnTo>
                    <a:lnTo>
                      <a:pt x="789" y="468"/>
                    </a:lnTo>
                    <a:lnTo>
                      <a:pt x="812" y="488"/>
                    </a:lnTo>
                    <a:lnTo>
                      <a:pt x="822" y="499"/>
                    </a:lnTo>
                    <a:lnTo>
                      <a:pt x="833" y="511"/>
                    </a:lnTo>
                    <a:lnTo>
                      <a:pt x="837" y="518"/>
                    </a:lnTo>
                    <a:lnTo>
                      <a:pt x="841" y="526"/>
                    </a:lnTo>
                    <a:lnTo>
                      <a:pt x="846" y="544"/>
                    </a:lnTo>
                    <a:lnTo>
                      <a:pt x="850" y="563"/>
                    </a:lnTo>
                    <a:lnTo>
                      <a:pt x="850" y="583"/>
                    </a:lnTo>
                    <a:lnTo>
                      <a:pt x="849" y="602"/>
                    </a:lnTo>
                    <a:lnTo>
                      <a:pt x="845" y="621"/>
                    </a:lnTo>
                    <a:lnTo>
                      <a:pt x="838" y="639"/>
                    </a:lnTo>
                    <a:lnTo>
                      <a:pt x="830" y="654"/>
                    </a:lnTo>
                    <a:lnTo>
                      <a:pt x="820" y="665"/>
                    </a:lnTo>
                    <a:lnTo>
                      <a:pt x="810" y="674"/>
                    </a:lnTo>
                    <a:lnTo>
                      <a:pt x="800" y="682"/>
                    </a:lnTo>
                    <a:lnTo>
                      <a:pt x="788" y="689"/>
                    </a:lnTo>
                    <a:lnTo>
                      <a:pt x="777" y="694"/>
                    </a:lnTo>
                    <a:lnTo>
                      <a:pt x="765" y="700"/>
                    </a:lnTo>
                    <a:lnTo>
                      <a:pt x="753" y="704"/>
                    </a:lnTo>
                    <a:lnTo>
                      <a:pt x="739" y="708"/>
                    </a:lnTo>
                    <a:lnTo>
                      <a:pt x="713" y="712"/>
                    </a:lnTo>
                    <a:lnTo>
                      <a:pt x="686" y="713"/>
                    </a:lnTo>
                    <a:lnTo>
                      <a:pt x="658" y="712"/>
                    </a:lnTo>
                    <a:lnTo>
                      <a:pt x="631" y="709"/>
                    </a:lnTo>
                    <a:lnTo>
                      <a:pt x="621" y="707"/>
                    </a:lnTo>
                    <a:lnTo>
                      <a:pt x="617" y="705"/>
                    </a:lnTo>
                    <a:lnTo>
                      <a:pt x="612" y="707"/>
                    </a:lnTo>
                    <a:lnTo>
                      <a:pt x="609" y="712"/>
                    </a:lnTo>
                    <a:lnTo>
                      <a:pt x="607" y="716"/>
                    </a:lnTo>
                    <a:lnTo>
                      <a:pt x="614" y="720"/>
                    </a:lnTo>
                    <a:lnTo>
                      <a:pt x="621" y="723"/>
                    </a:lnTo>
                    <a:lnTo>
                      <a:pt x="637" y="726"/>
                    </a:lnTo>
                    <a:lnTo>
                      <a:pt x="629" y="745"/>
                    </a:lnTo>
                    <a:lnTo>
                      <a:pt x="621" y="764"/>
                    </a:lnTo>
                    <a:lnTo>
                      <a:pt x="610" y="781"/>
                    </a:lnTo>
                    <a:lnTo>
                      <a:pt x="598" y="799"/>
                    </a:lnTo>
                    <a:lnTo>
                      <a:pt x="586" y="816"/>
                    </a:lnTo>
                    <a:lnTo>
                      <a:pt x="571" y="833"/>
                    </a:lnTo>
                    <a:lnTo>
                      <a:pt x="541" y="865"/>
                    </a:lnTo>
                    <a:lnTo>
                      <a:pt x="508" y="896"/>
                    </a:lnTo>
                    <a:lnTo>
                      <a:pt x="476" y="926"/>
                    </a:lnTo>
                    <a:lnTo>
                      <a:pt x="443" y="955"/>
                    </a:lnTo>
                    <a:lnTo>
                      <a:pt x="412" y="983"/>
                    </a:lnTo>
                    <a:lnTo>
                      <a:pt x="407" y="989"/>
                    </a:lnTo>
                    <a:lnTo>
                      <a:pt x="403" y="994"/>
                    </a:lnTo>
                    <a:lnTo>
                      <a:pt x="397" y="1005"/>
                    </a:lnTo>
                    <a:lnTo>
                      <a:pt x="388" y="1029"/>
                    </a:lnTo>
                    <a:lnTo>
                      <a:pt x="378" y="1013"/>
                    </a:lnTo>
                    <a:lnTo>
                      <a:pt x="367" y="997"/>
                    </a:lnTo>
                    <a:lnTo>
                      <a:pt x="357" y="982"/>
                    </a:lnTo>
                    <a:lnTo>
                      <a:pt x="343" y="967"/>
                    </a:lnTo>
                    <a:lnTo>
                      <a:pt x="331" y="953"/>
                    </a:lnTo>
                    <a:lnTo>
                      <a:pt x="316" y="940"/>
                    </a:lnTo>
                    <a:lnTo>
                      <a:pt x="302" y="926"/>
                    </a:lnTo>
                    <a:lnTo>
                      <a:pt x="287" y="915"/>
                    </a:lnTo>
                    <a:lnTo>
                      <a:pt x="271" y="903"/>
                    </a:lnTo>
                    <a:lnTo>
                      <a:pt x="256" y="894"/>
                    </a:lnTo>
                    <a:lnTo>
                      <a:pt x="240" y="884"/>
                    </a:lnTo>
                    <a:lnTo>
                      <a:pt x="222" y="875"/>
                    </a:lnTo>
                    <a:lnTo>
                      <a:pt x="206" y="867"/>
                    </a:lnTo>
                    <a:lnTo>
                      <a:pt x="188" y="860"/>
                    </a:lnTo>
                    <a:lnTo>
                      <a:pt x="171" y="854"/>
                    </a:lnTo>
                    <a:lnTo>
                      <a:pt x="155" y="849"/>
                    </a:lnTo>
                    <a:lnTo>
                      <a:pt x="136" y="844"/>
                    </a:lnTo>
                    <a:lnTo>
                      <a:pt x="118" y="840"/>
                    </a:lnTo>
                    <a:lnTo>
                      <a:pt x="99" y="837"/>
                    </a:lnTo>
                    <a:lnTo>
                      <a:pt x="80" y="834"/>
                    </a:lnTo>
                    <a:lnTo>
                      <a:pt x="41" y="831"/>
                    </a:lnTo>
                    <a:lnTo>
                      <a:pt x="0" y="833"/>
                    </a:lnTo>
                    <a:lnTo>
                      <a:pt x="7" y="770"/>
                    </a:lnTo>
                    <a:lnTo>
                      <a:pt x="12" y="709"/>
                    </a:lnTo>
                    <a:lnTo>
                      <a:pt x="18" y="648"/>
                    </a:lnTo>
                    <a:lnTo>
                      <a:pt x="26" y="587"/>
                    </a:lnTo>
                    <a:lnTo>
                      <a:pt x="39" y="589"/>
                    </a:lnTo>
                    <a:lnTo>
                      <a:pt x="45" y="589"/>
                    </a:lnTo>
                    <a:lnTo>
                      <a:pt x="52" y="587"/>
                    </a:lnTo>
                    <a:lnTo>
                      <a:pt x="58" y="586"/>
                    </a:lnTo>
                    <a:lnTo>
                      <a:pt x="64" y="583"/>
                    </a:lnTo>
                    <a:lnTo>
                      <a:pt x="69" y="579"/>
                    </a:lnTo>
                    <a:lnTo>
                      <a:pt x="73" y="574"/>
                    </a:lnTo>
                    <a:lnTo>
                      <a:pt x="80" y="510"/>
                    </a:lnTo>
                    <a:lnTo>
                      <a:pt x="90" y="513"/>
                    </a:lnTo>
                    <a:lnTo>
                      <a:pt x="99" y="515"/>
                    </a:lnTo>
                    <a:lnTo>
                      <a:pt x="104" y="515"/>
                    </a:lnTo>
                    <a:lnTo>
                      <a:pt x="110" y="515"/>
                    </a:lnTo>
                    <a:lnTo>
                      <a:pt x="114" y="514"/>
                    </a:lnTo>
                    <a:lnTo>
                      <a:pt x="119" y="511"/>
                    </a:lnTo>
                    <a:lnTo>
                      <a:pt x="125" y="505"/>
                    </a:lnTo>
                    <a:lnTo>
                      <a:pt x="127" y="496"/>
                    </a:lnTo>
                    <a:lnTo>
                      <a:pt x="127" y="488"/>
                    </a:lnTo>
                    <a:lnTo>
                      <a:pt x="126" y="480"/>
                    </a:lnTo>
                    <a:lnTo>
                      <a:pt x="125" y="472"/>
                    </a:lnTo>
                    <a:lnTo>
                      <a:pt x="121" y="464"/>
                    </a:lnTo>
                    <a:lnTo>
                      <a:pt x="115" y="449"/>
                    </a:lnTo>
                    <a:lnTo>
                      <a:pt x="110" y="441"/>
                    </a:lnTo>
                    <a:lnTo>
                      <a:pt x="107" y="431"/>
                    </a:lnTo>
                    <a:lnTo>
                      <a:pt x="106" y="422"/>
                    </a:lnTo>
                    <a:lnTo>
                      <a:pt x="106" y="412"/>
                    </a:lnTo>
                    <a:lnTo>
                      <a:pt x="108" y="407"/>
                    </a:lnTo>
                    <a:lnTo>
                      <a:pt x="111" y="401"/>
                    </a:lnTo>
                    <a:lnTo>
                      <a:pt x="115" y="399"/>
                    </a:lnTo>
                    <a:lnTo>
                      <a:pt x="119" y="396"/>
                    </a:lnTo>
                    <a:lnTo>
                      <a:pt x="129" y="395"/>
                    </a:lnTo>
                    <a:lnTo>
                      <a:pt x="140" y="395"/>
                    </a:lnTo>
                    <a:lnTo>
                      <a:pt x="151" y="395"/>
                    </a:lnTo>
                    <a:lnTo>
                      <a:pt x="161" y="392"/>
                    </a:lnTo>
                    <a:lnTo>
                      <a:pt x="165" y="391"/>
                    </a:lnTo>
                    <a:lnTo>
                      <a:pt x="170" y="387"/>
                    </a:lnTo>
                    <a:lnTo>
                      <a:pt x="174" y="382"/>
                    </a:lnTo>
                    <a:lnTo>
                      <a:pt x="176" y="377"/>
                    </a:lnTo>
                    <a:lnTo>
                      <a:pt x="178" y="365"/>
                    </a:lnTo>
                    <a:lnTo>
                      <a:pt x="179" y="359"/>
                    </a:lnTo>
                    <a:lnTo>
                      <a:pt x="179" y="354"/>
                    </a:lnTo>
                    <a:lnTo>
                      <a:pt x="201" y="334"/>
                    </a:lnTo>
                    <a:lnTo>
                      <a:pt x="212" y="323"/>
                    </a:lnTo>
                    <a:lnTo>
                      <a:pt x="220" y="312"/>
                    </a:lnTo>
                    <a:lnTo>
                      <a:pt x="228" y="300"/>
                    </a:lnTo>
                    <a:lnTo>
                      <a:pt x="232" y="286"/>
                    </a:lnTo>
                    <a:lnTo>
                      <a:pt x="235" y="279"/>
                    </a:lnTo>
                    <a:lnTo>
                      <a:pt x="235" y="273"/>
                    </a:lnTo>
                    <a:lnTo>
                      <a:pt x="235" y="266"/>
                    </a:lnTo>
                    <a:lnTo>
                      <a:pt x="233" y="258"/>
                    </a:lnTo>
                    <a:lnTo>
                      <a:pt x="232" y="250"/>
                    </a:lnTo>
                    <a:lnTo>
                      <a:pt x="228" y="240"/>
                    </a:lnTo>
                    <a:lnTo>
                      <a:pt x="220" y="224"/>
                    </a:lnTo>
                    <a:lnTo>
                      <a:pt x="209" y="209"/>
                    </a:lnTo>
                    <a:lnTo>
                      <a:pt x="198" y="194"/>
                    </a:lnTo>
                    <a:lnTo>
                      <a:pt x="188" y="179"/>
                    </a:lnTo>
                    <a:lnTo>
                      <a:pt x="184" y="171"/>
                    </a:lnTo>
                    <a:lnTo>
                      <a:pt x="180" y="163"/>
                    </a:lnTo>
                    <a:lnTo>
                      <a:pt x="178" y="155"/>
                    </a:lnTo>
                    <a:lnTo>
                      <a:pt x="176" y="145"/>
                    </a:lnTo>
                    <a:lnTo>
                      <a:pt x="176" y="136"/>
                    </a:lnTo>
                    <a:lnTo>
                      <a:pt x="178" y="126"/>
                    </a:lnTo>
                    <a:lnTo>
                      <a:pt x="179" y="117"/>
                    </a:lnTo>
                    <a:lnTo>
                      <a:pt x="182" y="109"/>
                    </a:lnTo>
                    <a:lnTo>
                      <a:pt x="187" y="94"/>
                    </a:lnTo>
                    <a:lnTo>
                      <a:pt x="197" y="79"/>
                    </a:lnTo>
                    <a:lnTo>
                      <a:pt x="207" y="65"/>
                    </a:lnTo>
                    <a:lnTo>
                      <a:pt x="220" y="53"/>
                    </a:lnTo>
                    <a:lnTo>
                      <a:pt x="235" y="42"/>
                    </a:lnTo>
                    <a:lnTo>
                      <a:pt x="248" y="33"/>
                    </a:lnTo>
                    <a:lnTo>
                      <a:pt x="263" y="26"/>
                    </a:lnTo>
                    <a:lnTo>
                      <a:pt x="286" y="18"/>
                    </a:lnTo>
                    <a:lnTo>
                      <a:pt x="311" y="9"/>
                    </a:lnTo>
                    <a:lnTo>
                      <a:pt x="336" y="4"/>
                    </a:lnTo>
                    <a:lnTo>
                      <a:pt x="362" y="0"/>
                    </a:lnTo>
                    <a:lnTo>
                      <a:pt x="376" y="0"/>
                    </a:lnTo>
                    <a:lnTo>
                      <a:pt x="388" y="0"/>
                    </a:lnTo>
                    <a:lnTo>
                      <a:pt x="401" y="1"/>
                    </a:lnTo>
                    <a:lnTo>
                      <a:pt x="414" y="3"/>
                    </a:lnTo>
                    <a:lnTo>
                      <a:pt x="426" y="7"/>
                    </a:lnTo>
                    <a:lnTo>
                      <a:pt x="437" y="11"/>
                    </a:lnTo>
                    <a:lnTo>
                      <a:pt x="447" y="18"/>
                    </a:lnTo>
                    <a:lnTo>
                      <a:pt x="458"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05" name="Freeform 15"/>
              <p:cNvSpPr>
                <a:spLocks/>
              </p:cNvSpPr>
              <p:nvPr/>
            </p:nvSpPr>
            <p:spPr bwMode="auto">
              <a:xfrm>
                <a:off x="1422" y="1441"/>
                <a:ext cx="193" cy="69"/>
              </a:xfrm>
              <a:custGeom>
                <a:avLst/>
                <a:gdLst>
                  <a:gd name="T0" fmla="*/ 193 w 193"/>
                  <a:gd name="T1" fmla="*/ 0 h 69"/>
                  <a:gd name="T2" fmla="*/ 193 w 193"/>
                  <a:gd name="T3" fmla="*/ 0 h 69"/>
                  <a:gd name="T4" fmla="*/ 186 w 193"/>
                  <a:gd name="T5" fmla="*/ 16 h 69"/>
                  <a:gd name="T6" fmla="*/ 179 w 193"/>
                  <a:gd name="T7" fmla="*/ 32 h 69"/>
                  <a:gd name="T8" fmla="*/ 175 w 193"/>
                  <a:gd name="T9" fmla="*/ 50 h 69"/>
                  <a:gd name="T10" fmla="*/ 174 w 193"/>
                  <a:gd name="T11" fmla="*/ 69 h 69"/>
                  <a:gd name="T12" fmla="*/ 174 w 193"/>
                  <a:gd name="T13" fmla="*/ 69 h 69"/>
                  <a:gd name="T14" fmla="*/ 154 w 193"/>
                  <a:gd name="T15" fmla="*/ 66 h 69"/>
                  <a:gd name="T16" fmla="*/ 132 w 193"/>
                  <a:gd name="T17" fmla="*/ 63 h 69"/>
                  <a:gd name="T18" fmla="*/ 87 w 193"/>
                  <a:gd name="T19" fmla="*/ 62 h 69"/>
                  <a:gd name="T20" fmla="*/ 44 w 193"/>
                  <a:gd name="T21" fmla="*/ 63 h 69"/>
                  <a:gd name="T22" fmla="*/ 0 w 193"/>
                  <a:gd name="T23" fmla="*/ 67 h 69"/>
                  <a:gd name="T24" fmla="*/ 0 w 193"/>
                  <a:gd name="T25" fmla="*/ 67 h 69"/>
                  <a:gd name="T26" fmla="*/ 11 w 193"/>
                  <a:gd name="T27" fmla="*/ 55 h 69"/>
                  <a:gd name="T28" fmla="*/ 24 w 193"/>
                  <a:gd name="T29" fmla="*/ 46 h 69"/>
                  <a:gd name="T30" fmla="*/ 37 w 193"/>
                  <a:gd name="T31" fmla="*/ 38 h 69"/>
                  <a:gd name="T32" fmla="*/ 52 w 193"/>
                  <a:gd name="T33" fmla="*/ 32 h 69"/>
                  <a:gd name="T34" fmla="*/ 80 w 193"/>
                  <a:gd name="T35" fmla="*/ 21 h 69"/>
                  <a:gd name="T36" fmla="*/ 109 w 193"/>
                  <a:gd name="T37" fmla="*/ 12 h 69"/>
                  <a:gd name="T38" fmla="*/ 109 w 193"/>
                  <a:gd name="T39" fmla="*/ 12 h 69"/>
                  <a:gd name="T40" fmla="*/ 129 w 193"/>
                  <a:gd name="T41" fmla="*/ 6 h 69"/>
                  <a:gd name="T42" fmla="*/ 150 w 193"/>
                  <a:gd name="T43" fmla="*/ 2 h 69"/>
                  <a:gd name="T44" fmla="*/ 171 w 193"/>
                  <a:gd name="T45" fmla="*/ 0 h 69"/>
                  <a:gd name="T46" fmla="*/ 193 w 193"/>
                  <a:gd name="T47" fmla="*/ 0 h 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3" h="69">
                    <a:moveTo>
                      <a:pt x="193" y="0"/>
                    </a:moveTo>
                    <a:lnTo>
                      <a:pt x="193" y="0"/>
                    </a:lnTo>
                    <a:lnTo>
                      <a:pt x="186" y="16"/>
                    </a:lnTo>
                    <a:lnTo>
                      <a:pt x="179" y="32"/>
                    </a:lnTo>
                    <a:lnTo>
                      <a:pt x="175" y="50"/>
                    </a:lnTo>
                    <a:lnTo>
                      <a:pt x="174" y="69"/>
                    </a:lnTo>
                    <a:lnTo>
                      <a:pt x="154" y="66"/>
                    </a:lnTo>
                    <a:lnTo>
                      <a:pt x="132" y="63"/>
                    </a:lnTo>
                    <a:lnTo>
                      <a:pt x="87" y="62"/>
                    </a:lnTo>
                    <a:lnTo>
                      <a:pt x="44" y="63"/>
                    </a:lnTo>
                    <a:lnTo>
                      <a:pt x="0" y="67"/>
                    </a:lnTo>
                    <a:lnTo>
                      <a:pt x="11" y="55"/>
                    </a:lnTo>
                    <a:lnTo>
                      <a:pt x="24" y="46"/>
                    </a:lnTo>
                    <a:lnTo>
                      <a:pt x="37" y="38"/>
                    </a:lnTo>
                    <a:lnTo>
                      <a:pt x="52" y="32"/>
                    </a:lnTo>
                    <a:lnTo>
                      <a:pt x="80" y="21"/>
                    </a:lnTo>
                    <a:lnTo>
                      <a:pt x="109" y="12"/>
                    </a:lnTo>
                    <a:lnTo>
                      <a:pt x="129" y="6"/>
                    </a:lnTo>
                    <a:lnTo>
                      <a:pt x="150" y="2"/>
                    </a:lnTo>
                    <a:lnTo>
                      <a:pt x="171" y="0"/>
                    </a:lnTo>
                    <a:lnTo>
                      <a:pt x="193"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06" name="Freeform 16"/>
              <p:cNvSpPr>
                <a:spLocks/>
              </p:cNvSpPr>
              <p:nvPr/>
            </p:nvSpPr>
            <p:spPr bwMode="auto">
              <a:xfrm>
                <a:off x="1422" y="1441"/>
                <a:ext cx="193" cy="69"/>
              </a:xfrm>
              <a:custGeom>
                <a:avLst/>
                <a:gdLst>
                  <a:gd name="T0" fmla="*/ 193 w 193"/>
                  <a:gd name="T1" fmla="*/ 0 h 69"/>
                  <a:gd name="T2" fmla="*/ 193 w 193"/>
                  <a:gd name="T3" fmla="*/ 0 h 69"/>
                  <a:gd name="T4" fmla="*/ 186 w 193"/>
                  <a:gd name="T5" fmla="*/ 16 h 69"/>
                  <a:gd name="T6" fmla="*/ 179 w 193"/>
                  <a:gd name="T7" fmla="*/ 32 h 69"/>
                  <a:gd name="T8" fmla="*/ 175 w 193"/>
                  <a:gd name="T9" fmla="*/ 50 h 69"/>
                  <a:gd name="T10" fmla="*/ 174 w 193"/>
                  <a:gd name="T11" fmla="*/ 69 h 69"/>
                  <a:gd name="T12" fmla="*/ 174 w 193"/>
                  <a:gd name="T13" fmla="*/ 69 h 69"/>
                  <a:gd name="T14" fmla="*/ 154 w 193"/>
                  <a:gd name="T15" fmla="*/ 66 h 69"/>
                  <a:gd name="T16" fmla="*/ 132 w 193"/>
                  <a:gd name="T17" fmla="*/ 63 h 69"/>
                  <a:gd name="T18" fmla="*/ 87 w 193"/>
                  <a:gd name="T19" fmla="*/ 62 h 69"/>
                  <a:gd name="T20" fmla="*/ 44 w 193"/>
                  <a:gd name="T21" fmla="*/ 63 h 69"/>
                  <a:gd name="T22" fmla="*/ 0 w 193"/>
                  <a:gd name="T23" fmla="*/ 67 h 69"/>
                  <a:gd name="T24" fmla="*/ 0 w 193"/>
                  <a:gd name="T25" fmla="*/ 67 h 69"/>
                  <a:gd name="T26" fmla="*/ 11 w 193"/>
                  <a:gd name="T27" fmla="*/ 55 h 69"/>
                  <a:gd name="T28" fmla="*/ 24 w 193"/>
                  <a:gd name="T29" fmla="*/ 46 h 69"/>
                  <a:gd name="T30" fmla="*/ 37 w 193"/>
                  <a:gd name="T31" fmla="*/ 38 h 69"/>
                  <a:gd name="T32" fmla="*/ 52 w 193"/>
                  <a:gd name="T33" fmla="*/ 32 h 69"/>
                  <a:gd name="T34" fmla="*/ 80 w 193"/>
                  <a:gd name="T35" fmla="*/ 21 h 69"/>
                  <a:gd name="T36" fmla="*/ 109 w 193"/>
                  <a:gd name="T37" fmla="*/ 12 h 69"/>
                  <a:gd name="T38" fmla="*/ 109 w 193"/>
                  <a:gd name="T39" fmla="*/ 12 h 69"/>
                  <a:gd name="T40" fmla="*/ 129 w 193"/>
                  <a:gd name="T41" fmla="*/ 6 h 69"/>
                  <a:gd name="T42" fmla="*/ 150 w 193"/>
                  <a:gd name="T43" fmla="*/ 2 h 69"/>
                  <a:gd name="T44" fmla="*/ 171 w 193"/>
                  <a:gd name="T45" fmla="*/ 0 h 69"/>
                  <a:gd name="T46" fmla="*/ 193 w 193"/>
                  <a:gd name="T47" fmla="*/ 0 h 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3" h="69">
                    <a:moveTo>
                      <a:pt x="193" y="0"/>
                    </a:moveTo>
                    <a:lnTo>
                      <a:pt x="193" y="0"/>
                    </a:lnTo>
                    <a:lnTo>
                      <a:pt x="186" y="16"/>
                    </a:lnTo>
                    <a:lnTo>
                      <a:pt x="179" y="32"/>
                    </a:lnTo>
                    <a:lnTo>
                      <a:pt x="175" y="50"/>
                    </a:lnTo>
                    <a:lnTo>
                      <a:pt x="174" y="69"/>
                    </a:lnTo>
                    <a:lnTo>
                      <a:pt x="154" y="66"/>
                    </a:lnTo>
                    <a:lnTo>
                      <a:pt x="132" y="63"/>
                    </a:lnTo>
                    <a:lnTo>
                      <a:pt x="87" y="62"/>
                    </a:lnTo>
                    <a:lnTo>
                      <a:pt x="44" y="63"/>
                    </a:lnTo>
                    <a:lnTo>
                      <a:pt x="0" y="67"/>
                    </a:lnTo>
                    <a:lnTo>
                      <a:pt x="11" y="55"/>
                    </a:lnTo>
                    <a:lnTo>
                      <a:pt x="24" y="46"/>
                    </a:lnTo>
                    <a:lnTo>
                      <a:pt x="37" y="38"/>
                    </a:lnTo>
                    <a:lnTo>
                      <a:pt x="52" y="32"/>
                    </a:lnTo>
                    <a:lnTo>
                      <a:pt x="80" y="21"/>
                    </a:lnTo>
                    <a:lnTo>
                      <a:pt x="109" y="12"/>
                    </a:lnTo>
                    <a:lnTo>
                      <a:pt x="129" y="6"/>
                    </a:lnTo>
                    <a:lnTo>
                      <a:pt x="150" y="2"/>
                    </a:lnTo>
                    <a:lnTo>
                      <a:pt x="171" y="0"/>
                    </a:lnTo>
                    <a:lnTo>
                      <a:pt x="1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07" name="Freeform 17"/>
              <p:cNvSpPr>
                <a:spLocks/>
              </p:cNvSpPr>
              <p:nvPr/>
            </p:nvSpPr>
            <p:spPr bwMode="auto">
              <a:xfrm>
                <a:off x="1703" y="1449"/>
                <a:ext cx="124" cy="210"/>
              </a:xfrm>
              <a:custGeom>
                <a:avLst/>
                <a:gdLst>
                  <a:gd name="T0" fmla="*/ 119 w 124"/>
                  <a:gd name="T1" fmla="*/ 7 h 210"/>
                  <a:gd name="T2" fmla="*/ 119 w 124"/>
                  <a:gd name="T3" fmla="*/ 7 h 210"/>
                  <a:gd name="T4" fmla="*/ 122 w 124"/>
                  <a:gd name="T5" fmla="*/ 20 h 210"/>
                  <a:gd name="T6" fmla="*/ 124 w 124"/>
                  <a:gd name="T7" fmla="*/ 35 h 210"/>
                  <a:gd name="T8" fmla="*/ 124 w 124"/>
                  <a:gd name="T9" fmla="*/ 49 h 210"/>
                  <a:gd name="T10" fmla="*/ 122 w 124"/>
                  <a:gd name="T11" fmla="*/ 62 h 210"/>
                  <a:gd name="T12" fmla="*/ 119 w 124"/>
                  <a:gd name="T13" fmla="*/ 76 h 210"/>
                  <a:gd name="T14" fmla="*/ 115 w 124"/>
                  <a:gd name="T15" fmla="*/ 88 h 210"/>
                  <a:gd name="T16" fmla="*/ 111 w 124"/>
                  <a:gd name="T17" fmla="*/ 102 h 210"/>
                  <a:gd name="T18" fmla="*/ 106 w 124"/>
                  <a:gd name="T19" fmla="*/ 114 h 210"/>
                  <a:gd name="T20" fmla="*/ 99 w 124"/>
                  <a:gd name="T21" fmla="*/ 126 h 210"/>
                  <a:gd name="T22" fmla="*/ 92 w 124"/>
                  <a:gd name="T23" fmla="*/ 137 h 210"/>
                  <a:gd name="T24" fmla="*/ 75 w 124"/>
                  <a:gd name="T25" fmla="*/ 160 h 210"/>
                  <a:gd name="T26" fmla="*/ 56 w 124"/>
                  <a:gd name="T27" fmla="*/ 180 h 210"/>
                  <a:gd name="T28" fmla="*/ 35 w 124"/>
                  <a:gd name="T29" fmla="*/ 199 h 210"/>
                  <a:gd name="T30" fmla="*/ 35 w 124"/>
                  <a:gd name="T31" fmla="*/ 199 h 210"/>
                  <a:gd name="T32" fmla="*/ 27 w 124"/>
                  <a:gd name="T33" fmla="*/ 205 h 210"/>
                  <a:gd name="T34" fmla="*/ 20 w 124"/>
                  <a:gd name="T35" fmla="*/ 209 h 210"/>
                  <a:gd name="T36" fmla="*/ 16 w 124"/>
                  <a:gd name="T37" fmla="*/ 210 h 210"/>
                  <a:gd name="T38" fmla="*/ 12 w 124"/>
                  <a:gd name="T39" fmla="*/ 210 h 210"/>
                  <a:gd name="T40" fmla="*/ 7 w 124"/>
                  <a:gd name="T41" fmla="*/ 210 h 210"/>
                  <a:gd name="T42" fmla="*/ 3 w 124"/>
                  <a:gd name="T43" fmla="*/ 209 h 210"/>
                  <a:gd name="T44" fmla="*/ 3 w 124"/>
                  <a:gd name="T45" fmla="*/ 209 h 210"/>
                  <a:gd name="T46" fmla="*/ 0 w 124"/>
                  <a:gd name="T47" fmla="*/ 207 h 210"/>
                  <a:gd name="T48" fmla="*/ 0 w 124"/>
                  <a:gd name="T49" fmla="*/ 205 h 210"/>
                  <a:gd name="T50" fmla="*/ 1 w 124"/>
                  <a:gd name="T51" fmla="*/ 199 h 210"/>
                  <a:gd name="T52" fmla="*/ 1 w 124"/>
                  <a:gd name="T53" fmla="*/ 199 h 210"/>
                  <a:gd name="T54" fmla="*/ 10 w 124"/>
                  <a:gd name="T55" fmla="*/ 196 h 210"/>
                  <a:gd name="T56" fmla="*/ 16 w 124"/>
                  <a:gd name="T57" fmla="*/ 194 h 210"/>
                  <a:gd name="T58" fmla="*/ 30 w 124"/>
                  <a:gd name="T59" fmla="*/ 187 h 210"/>
                  <a:gd name="T60" fmla="*/ 44 w 124"/>
                  <a:gd name="T61" fmla="*/ 176 h 210"/>
                  <a:gd name="T62" fmla="*/ 54 w 124"/>
                  <a:gd name="T63" fmla="*/ 165 h 210"/>
                  <a:gd name="T64" fmla="*/ 65 w 124"/>
                  <a:gd name="T65" fmla="*/ 152 h 210"/>
                  <a:gd name="T66" fmla="*/ 76 w 124"/>
                  <a:gd name="T67" fmla="*/ 138 h 210"/>
                  <a:gd name="T68" fmla="*/ 92 w 124"/>
                  <a:gd name="T69" fmla="*/ 111 h 210"/>
                  <a:gd name="T70" fmla="*/ 92 w 124"/>
                  <a:gd name="T71" fmla="*/ 111 h 210"/>
                  <a:gd name="T72" fmla="*/ 98 w 124"/>
                  <a:gd name="T73" fmla="*/ 99 h 210"/>
                  <a:gd name="T74" fmla="*/ 103 w 124"/>
                  <a:gd name="T75" fmla="*/ 87 h 210"/>
                  <a:gd name="T76" fmla="*/ 106 w 124"/>
                  <a:gd name="T77" fmla="*/ 73 h 210"/>
                  <a:gd name="T78" fmla="*/ 109 w 124"/>
                  <a:gd name="T79" fmla="*/ 59 h 210"/>
                  <a:gd name="T80" fmla="*/ 110 w 124"/>
                  <a:gd name="T81" fmla="*/ 46 h 210"/>
                  <a:gd name="T82" fmla="*/ 110 w 124"/>
                  <a:gd name="T83" fmla="*/ 32 h 210"/>
                  <a:gd name="T84" fmla="*/ 110 w 124"/>
                  <a:gd name="T85" fmla="*/ 19 h 210"/>
                  <a:gd name="T86" fmla="*/ 107 w 124"/>
                  <a:gd name="T87" fmla="*/ 4 h 210"/>
                  <a:gd name="T88" fmla="*/ 107 w 124"/>
                  <a:gd name="T89" fmla="*/ 4 h 210"/>
                  <a:gd name="T90" fmla="*/ 107 w 124"/>
                  <a:gd name="T91" fmla="*/ 3 h 210"/>
                  <a:gd name="T92" fmla="*/ 110 w 124"/>
                  <a:gd name="T93" fmla="*/ 1 h 210"/>
                  <a:gd name="T94" fmla="*/ 114 w 124"/>
                  <a:gd name="T95" fmla="*/ 0 h 210"/>
                  <a:gd name="T96" fmla="*/ 118 w 124"/>
                  <a:gd name="T97" fmla="*/ 3 h 210"/>
                  <a:gd name="T98" fmla="*/ 119 w 124"/>
                  <a:gd name="T99" fmla="*/ 4 h 210"/>
                  <a:gd name="T100" fmla="*/ 119 w 124"/>
                  <a:gd name="T101" fmla="*/ 7 h 2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4" h="210">
                    <a:moveTo>
                      <a:pt x="119" y="7"/>
                    </a:moveTo>
                    <a:lnTo>
                      <a:pt x="119" y="7"/>
                    </a:lnTo>
                    <a:lnTo>
                      <a:pt x="122" y="20"/>
                    </a:lnTo>
                    <a:lnTo>
                      <a:pt x="124" y="35"/>
                    </a:lnTo>
                    <a:lnTo>
                      <a:pt x="124" y="49"/>
                    </a:lnTo>
                    <a:lnTo>
                      <a:pt x="122" y="62"/>
                    </a:lnTo>
                    <a:lnTo>
                      <a:pt x="119" y="76"/>
                    </a:lnTo>
                    <a:lnTo>
                      <a:pt x="115" y="88"/>
                    </a:lnTo>
                    <a:lnTo>
                      <a:pt x="111" y="102"/>
                    </a:lnTo>
                    <a:lnTo>
                      <a:pt x="106" y="114"/>
                    </a:lnTo>
                    <a:lnTo>
                      <a:pt x="99" y="126"/>
                    </a:lnTo>
                    <a:lnTo>
                      <a:pt x="92" y="137"/>
                    </a:lnTo>
                    <a:lnTo>
                      <a:pt x="75" y="160"/>
                    </a:lnTo>
                    <a:lnTo>
                      <a:pt x="56" y="180"/>
                    </a:lnTo>
                    <a:lnTo>
                      <a:pt x="35" y="199"/>
                    </a:lnTo>
                    <a:lnTo>
                      <a:pt x="27" y="205"/>
                    </a:lnTo>
                    <a:lnTo>
                      <a:pt x="20" y="209"/>
                    </a:lnTo>
                    <a:lnTo>
                      <a:pt x="16" y="210"/>
                    </a:lnTo>
                    <a:lnTo>
                      <a:pt x="12" y="210"/>
                    </a:lnTo>
                    <a:lnTo>
                      <a:pt x="7" y="210"/>
                    </a:lnTo>
                    <a:lnTo>
                      <a:pt x="3" y="209"/>
                    </a:lnTo>
                    <a:lnTo>
                      <a:pt x="0" y="207"/>
                    </a:lnTo>
                    <a:lnTo>
                      <a:pt x="0" y="205"/>
                    </a:lnTo>
                    <a:lnTo>
                      <a:pt x="1" y="199"/>
                    </a:lnTo>
                    <a:lnTo>
                      <a:pt x="10" y="196"/>
                    </a:lnTo>
                    <a:lnTo>
                      <a:pt x="16" y="194"/>
                    </a:lnTo>
                    <a:lnTo>
                      <a:pt x="30" y="187"/>
                    </a:lnTo>
                    <a:lnTo>
                      <a:pt x="44" y="176"/>
                    </a:lnTo>
                    <a:lnTo>
                      <a:pt x="54" y="165"/>
                    </a:lnTo>
                    <a:lnTo>
                      <a:pt x="65" y="152"/>
                    </a:lnTo>
                    <a:lnTo>
                      <a:pt x="76" y="138"/>
                    </a:lnTo>
                    <a:lnTo>
                      <a:pt x="92" y="111"/>
                    </a:lnTo>
                    <a:lnTo>
                      <a:pt x="98" y="99"/>
                    </a:lnTo>
                    <a:lnTo>
                      <a:pt x="103" y="87"/>
                    </a:lnTo>
                    <a:lnTo>
                      <a:pt x="106" y="73"/>
                    </a:lnTo>
                    <a:lnTo>
                      <a:pt x="109" y="59"/>
                    </a:lnTo>
                    <a:lnTo>
                      <a:pt x="110" y="46"/>
                    </a:lnTo>
                    <a:lnTo>
                      <a:pt x="110" y="32"/>
                    </a:lnTo>
                    <a:lnTo>
                      <a:pt x="110" y="19"/>
                    </a:lnTo>
                    <a:lnTo>
                      <a:pt x="107" y="4"/>
                    </a:lnTo>
                    <a:lnTo>
                      <a:pt x="107" y="3"/>
                    </a:lnTo>
                    <a:lnTo>
                      <a:pt x="110" y="1"/>
                    </a:lnTo>
                    <a:lnTo>
                      <a:pt x="114" y="0"/>
                    </a:lnTo>
                    <a:lnTo>
                      <a:pt x="118" y="3"/>
                    </a:lnTo>
                    <a:lnTo>
                      <a:pt x="119" y="4"/>
                    </a:lnTo>
                    <a:lnTo>
                      <a:pt x="11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08" name="Freeform 18"/>
              <p:cNvSpPr>
                <a:spLocks/>
              </p:cNvSpPr>
              <p:nvPr/>
            </p:nvSpPr>
            <p:spPr bwMode="auto">
              <a:xfrm>
                <a:off x="1703" y="1449"/>
                <a:ext cx="124" cy="210"/>
              </a:xfrm>
              <a:custGeom>
                <a:avLst/>
                <a:gdLst>
                  <a:gd name="T0" fmla="*/ 119 w 124"/>
                  <a:gd name="T1" fmla="*/ 7 h 210"/>
                  <a:gd name="T2" fmla="*/ 119 w 124"/>
                  <a:gd name="T3" fmla="*/ 7 h 210"/>
                  <a:gd name="T4" fmla="*/ 122 w 124"/>
                  <a:gd name="T5" fmla="*/ 20 h 210"/>
                  <a:gd name="T6" fmla="*/ 124 w 124"/>
                  <a:gd name="T7" fmla="*/ 35 h 210"/>
                  <a:gd name="T8" fmla="*/ 124 w 124"/>
                  <a:gd name="T9" fmla="*/ 49 h 210"/>
                  <a:gd name="T10" fmla="*/ 122 w 124"/>
                  <a:gd name="T11" fmla="*/ 62 h 210"/>
                  <a:gd name="T12" fmla="*/ 119 w 124"/>
                  <a:gd name="T13" fmla="*/ 76 h 210"/>
                  <a:gd name="T14" fmla="*/ 115 w 124"/>
                  <a:gd name="T15" fmla="*/ 88 h 210"/>
                  <a:gd name="T16" fmla="*/ 111 w 124"/>
                  <a:gd name="T17" fmla="*/ 102 h 210"/>
                  <a:gd name="T18" fmla="*/ 106 w 124"/>
                  <a:gd name="T19" fmla="*/ 114 h 210"/>
                  <a:gd name="T20" fmla="*/ 99 w 124"/>
                  <a:gd name="T21" fmla="*/ 126 h 210"/>
                  <a:gd name="T22" fmla="*/ 92 w 124"/>
                  <a:gd name="T23" fmla="*/ 137 h 210"/>
                  <a:gd name="T24" fmla="*/ 75 w 124"/>
                  <a:gd name="T25" fmla="*/ 160 h 210"/>
                  <a:gd name="T26" fmla="*/ 56 w 124"/>
                  <a:gd name="T27" fmla="*/ 180 h 210"/>
                  <a:gd name="T28" fmla="*/ 35 w 124"/>
                  <a:gd name="T29" fmla="*/ 199 h 210"/>
                  <a:gd name="T30" fmla="*/ 35 w 124"/>
                  <a:gd name="T31" fmla="*/ 199 h 210"/>
                  <a:gd name="T32" fmla="*/ 27 w 124"/>
                  <a:gd name="T33" fmla="*/ 205 h 210"/>
                  <a:gd name="T34" fmla="*/ 20 w 124"/>
                  <a:gd name="T35" fmla="*/ 209 h 210"/>
                  <a:gd name="T36" fmla="*/ 16 w 124"/>
                  <a:gd name="T37" fmla="*/ 210 h 210"/>
                  <a:gd name="T38" fmla="*/ 12 w 124"/>
                  <a:gd name="T39" fmla="*/ 210 h 210"/>
                  <a:gd name="T40" fmla="*/ 7 w 124"/>
                  <a:gd name="T41" fmla="*/ 210 h 210"/>
                  <a:gd name="T42" fmla="*/ 3 w 124"/>
                  <a:gd name="T43" fmla="*/ 209 h 210"/>
                  <a:gd name="T44" fmla="*/ 3 w 124"/>
                  <a:gd name="T45" fmla="*/ 209 h 210"/>
                  <a:gd name="T46" fmla="*/ 0 w 124"/>
                  <a:gd name="T47" fmla="*/ 207 h 210"/>
                  <a:gd name="T48" fmla="*/ 0 w 124"/>
                  <a:gd name="T49" fmla="*/ 205 h 210"/>
                  <a:gd name="T50" fmla="*/ 1 w 124"/>
                  <a:gd name="T51" fmla="*/ 199 h 210"/>
                  <a:gd name="T52" fmla="*/ 1 w 124"/>
                  <a:gd name="T53" fmla="*/ 199 h 210"/>
                  <a:gd name="T54" fmla="*/ 10 w 124"/>
                  <a:gd name="T55" fmla="*/ 196 h 210"/>
                  <a:gd name="T56" fmla="*/ 16 w 124"/>
                  <a:gd name="T57" fmla="*/ 194 h 210"/>
                  <a:gd name="T58" fmla="*/ 30 w 124"/>
                  <a:gd name="T59" fmla="*/ 187 h 210"/>
                  <a:gd name="T60" fmla="*/ 44 w 124"/>
                  <a:gd name="T61" fmla="*/ 176 h 210"/>
                  <a:gd name="T62" fmla="*/ 54 w 124"/>
                  <a:gd name="T63" fmla="*/ 165 h 210"/>
                  <a:gd name="T64" fmla="*/ 65 w 124"/>
                  <a:gd name="T65" fmla="*/ 152 h 210"/>
                  <a:gd name="T66" fmla="*/ 76 w 124"/>
                  <a:gd name="T67" fmla="*/ 138 h 210"/>
                  <a:gd name="T68" fmla="*/ 92 w 124"/>
                  <a:gd name="T69" fmla="*/ 111 h 210"/>
                  <a:gd name="T70" fmla="*/ 92 w 124"/>
                  <a:gd name="T71" fmla="*/ 111 h 210"/>
                  <a:gd name="T72" fmla="*/ 98 w 124"/>
                  <a:gd name="T73" fmla="*/ 99 h 210"/>
                  <a:gd name="T74" fmla="*/ 103 w 124"/>
                  <a:gd name="T75" fmla="*/ 87 h 210"/>
                  <a:gd name="T76" fmla="*/ 106 w 124"/>
                  <a:gd name="T77" fmla="*/ 73 h 210"/>
                  <a:gd name="T78" fmla="*/ 109 w 124"/>
                  <a:gd name="T79" fmla="*/ 59 h 210"/>
                  <a:gd name="T80" fmla="*/ 110 w 124"/>
                  <a:gd name="T81" fmla="*/ 46 h 210"/>
                  <a:gd name="T82" fmla="*/ 110 w 124"/>
                  <a:gd name="T83" fmla="*/ 32 h 210"/>
                  <a:gd name="T84" fmla="*/ 110 w 124"/>
                  <a:gd name="T85" fmla="*/ 19 h 210"/>
                  <a:gd name="T86" fmla="*/ 107 w 124"/>
                  <a:gd name="T87" fmla="*/ 4 h 210"/>
                  <a:gd name="T88" fmla="*/ 107 w 124"/>
                  <a:gd name="T89" fmla="*/ 4 h 210"/>
                  <a:gd name="T90" fmla="*/ 107 w 124"/>
                  <a:gd name="T91" fmla="*/ 3 h 210"/>
                  <a:gd name="T92" fmla="*/ 110 w 124"/>
                  <a:gd name="T93" fmla="*/ 1 h 210"/>
                  <a:gd name="T94" fmla="*/ 114 w 124"/>
                  <a:gd name="T95" fmla="*/ 0 h 210"/>
                  <a:gd name="T96" fmla="*/ 118 w 124"/>
                  <a:gd name="T97" fmla="*/ 3 h 210"/>
                  <a:gd name="T98" fmla="*/ 119 w 124"/>
                  <a:gd name="T99" fmla="*/ 4 h 210"/>
                  <a:gd name="T100" fmla="*/ 119 w 124"/>
                  <a:gd name="T101" fmla="*/ 7 h 2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4" h="210">
                    <a:moveTo>
                      <a:pt x="119" y="7"/>
                    </a:moveTo>
                    <a:lnTo>
                      <a:pt x="119" y="7"/>
                    </a:lnTo>
                    <a:lnTo>
                      <a:pt x="122" y="20"/>
                    </a:lnTo>
                    <a:lnTo>
                      <a:pt x="124" y="35"/>
                    </a:lnTo>
                    <a:lnTo>
                      <a:pt x="124" y="49"/>
                    </a:lnTo>
                    <a:lnTo>
                      <a:pt x="122" y="62"/>
                    </a:lnTo>
                    <a:lnTo>
                      <a:pt x="119" y="76"/>
                    </a:lnTo>
                    <a:lnTo>
                      <a:pt x="115" y="88"/>
                    </a:lnTo>
                    <a:lnTo>
                      <a:pt x="111" y="102"/>
                    </a:lnTo>
                    <a:lnTo>
                      <a:pt x="106" y="114"/>
                    </a:lnTo>
                    <a:lnTo>
                      <a:pt x="99" y="126"/>
                    </a:lnTo>
                    <a:lnTo>
                      <a:pt x="92" y="137"/>
                    </a:lnTo>
                    <a:lnTo>
                      <a:pt x="75" y="160"/>
                    </a:lnTo>
                    <a:lnTo>
                      <a:pt x="56" y="180"/>
                    </a:lnTo>
                    <a:lnTo>
                      <a:pt x="35" y="199"/>
                    </a:lnTo>
                    <a:lnTo>
                      <a:pt x="27" y="205"/>
                    </a:lnTo>
                    <a:lnTo>
                      <a:pt x="20" y="209"/>
                    </a:lnTo>
                    <a:lnTo>
                      <a:pt x="16" y="210"/>
                    </a:lnTo>
                    <a:lnTo>
                      <a:pt x="12" y="210"/>
                    </a:lnTo>
                    <a:lnTo>
                      <a:pt x="7" y="210"/>
                    </a:lnTo>
                    <a:lnTo>
                      <a:pt x="3" y="209"/>
                    </a:lnTo>
                    <a:lnTo>
                      <a:pt x="0" y="207"/>
                    </a:lnTo>
                    <a:lnTo>
                      <a:pt x="0" y="205"/>
                    </a:lnTo>
                    <a:lnTo>
                      <a:pt x="1" y="199"/>
                    </a:lnTo>
                    <a:lnTo>
                      <a:pt x="10" y="196"/>
                    </a:lnTo>
                    <a:lnTo>
                      <a:pt x="16" y="194"/>
                    </a:lnTo>
                    <a:lnTo>
                      <a:pt x="30" y="187"/>
                    </a:lnTo>
                    <a:lnTo>
                      <a:pt x="44" y="176"/>
                    </a:lnTo>
                    <a:lnTo>
                      <a:pt x="54" y="165"/>
                    </a:lnTo>
                    <a:lnTo>
                      <a:pt x="65" y="152"/>
                    </a:lnTo>
                    <a:lnTo>
                      <a:pt x="76" y="138"/>
                    </a:lnTo>
                    <a:lnTo>
                      <a:pt x="92" y="111"/>
                    </a:lnTo>
                    <a:lnTo>
                      <a:pt x="98" y="99"/>
                    </a:lnTo>
                    <a:lnTo>
                      <a:pt x="103" y="87"/>
                    </a:lnTo>
                    <a:lnTo>
                      <a:pt x="106" y="73"/>
                    </a:lnTo>
                    <a:lnTo>
                      <a:pt x="109" y="59"/>
                    </a:lnTo>
                    <a:lnTo>
                      <a:pt x="110" y="46"/>
                    </a:lnTo>
                    <a:lnTo>
                      <a:pt x="110" y="32"/>
                    </a:lnTo>
                    <a:lnTo>
                      <a:pt x="110" y="19"/>
                    </a:lnTo>
                    <a:lnTo>
                      <a:pt x="107" y="4"/>
                    </a:lnTo>
                    <a:lnTo>
                      <a:pt x="107" y="3"/>
                    </a:lnTo>
                    <a:lnTo>
                      <a:pt x="110" y="1"/>
                    </a:lnTo>
                    <a:lnTo>
                      <a:pt x="114" y="0"/>
                    </a:lnTo>
                    <a:lnTo>
                      <a:pt x="118" y="3"/>
                    </a:lnTo>
                    <a:lnTo>
                      <a:pt x="119" y="4"/>
                    </a:lnTo>
                    <a:lnTo>
                      <a:pt x="119"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09" name="Freeform 19"/>
              <p:cNvSpPr>
                <a:spLocks/>
              </p:cNvSpPr>
              <p:nvPr/>
            </p:nvSpPr>
            <p:spPr bwMode="auto">
              <a:xfrm>
                <a:off x="1317" y="1514"/>
                <a:ext cx="286" cy="137"/>
              </a:xfrm>
              <a:custGeom>
                <a:avLst/>
                <a:gdLst>
                  <a:gd name="T0" fmla="*/ 274 w 286"/>
                  <a:gd name="T1" fmla="*/ 4 h 137"/>
                  <a:gd name="T2" fmla="*/ 274 w 286"/>
                  <a:gd name="T3" fmla="*/ 4 h 137"/>
                  <a:gd name="T4" fmla="*/ 278 w 286"/>
                  <a:gd name="T5" fmla="*/ 7 h 137"/>
                  <a:gd name="T6" fmla="*/ 282 w 286"/>
                  <a:gd name="T7" fmla="*/ 11 h 137"/>
                  <a:gd name="T8" fmla="*/ 284 w 286"/>
                  <a:gd name="T9" fmla="*/ 15 h 137"/>
                  <a:gd name="T10" fmla="*/ 286 w 286"/>
                  <a:gd name="T11" fmla="*/ 20 h 137"/>
                  <a:gd name="T12" fmla="*/ 286 w 286"/>
                  <a:gd name="T13" fmla="*/ 20 h 137"/>
                  <a:gd name="T14" fmla="*/ 274 w 286"/>
                  <a:gd name="T15" fmla="*/ 24 h 137"/>
                  <a:gd name="T16" fmla="*/ 260 w 286"/>
                  <a:gd name="T17" fmla="*/ 27 h 137"/>
                  <a:gd name="T18" fmla="*/ 260 w 286"/>
                  <a:gd name="T19" fmla="*/ 27 h 137"/>
                  <a:gd name="T20" fmla="*/ 229 w 286"/>
                  <a:gd name="T21" fmla="*/ 35 h 137"/>
                  <a:gd name="T22" fmla="*/ 199 w 286"/>
                  <a:gd name="T23" fmla="*/ 45 h 137"/>
                  <a:gd name="T24" fmla="*/ 169 w 286"/>
                  <a:gd name="T25" fmla="*/ 57 h 137"/>
                  <a:gd name="T26" fmla="*/ 141 w 286"/>
                  <a:gd name="T27" fmla="*/ 69 h 137"/>
                  <a:gd name="T28" fmla="*/ 112 w 286"/>
                  <a:gd name="T29" fmla="*/ 84 h 137"/>
                  <a:gd name="T30" fmla="*/ 84 w 286"/>
                  <a:gd name="T31" fmla="*/ 100 h 137"/>
                  <a:gd name="T32" fmla="*/ 57 w 286"/>
                  <a:gd name="T33" fmla="*/ 118 h 137"/>
                  <a:gd name="T34" fmla="*/ 31 w 286"/>
                  <a:gd name="T35" fmla="*/ 137 h 137"/>
                  <a:gd name="T36" fmla="*/ 31 w 286"/>
                  <a:gd name="T37" fmla="*/ 137 h 137"/>
                  <a:gd name="T38" fmla="*/ 21 w 286"/>
                  <a:gd name="T39" fmla="*/ 115 h 137"/>
                  <a:gd name="T40" fmla="*/ 12 w 286"/>
                  <a:gd name="T41" fmla="*/ 95 h 137"/>
                  <a:gd name="T42" fmla="*/ 8 w 286"/>
                  <a:gd name="T43" fmla="*/ 84 h 137"/>
                  <a:gd name="T44" fmla="*/ 4 w 286"/>
                  <a:gd name="T45" fmla="*/ 73 h 137"/>
                  <a:gd name="T46" fmla="*/ 1 w 286"/>
                  <a:gd name="T47" fmla="*/ 62 h 137"/>
                  <a:gd name="T48" fmla="*/ 0 w 286"/>
                  <a:gd name="T49" fmla="*/ 50 h 137"/>
                  <a:gd name="T50" fmla="*/ 0 w 286"/>
                  <a:gd name="T51" fmla="*/ 50 h 137"/>
                  <a:gd name="T52" fmla="*/ 12 w 286"/>
                  <a:gd name="T53" fmla="*/ 39 h 137"/>
                  <a:gd name="T54" fmla="*/ 24 w 286"/>
                  <a:gd name="T55" fmla="*/ 30 h 137"/>
                  <a:gd name="T56" fmla="*/ 39 w 286"/>
                  <a:gd name="T57" fmla="*/ 23 h 137"/>
                  <a:gd name="T58" fmla="*/ 53 w 286"/>
                  <a:gd name="T59" fmla="*/ 18 h 137"/>
                  <a:gd name="T60" fmla="*/ 69 w 286"/>
                  <a:gd name="T61" fmla="*/ 13 h 137"/>
                  <a:gd name="T62" fmla="*/ 84 w 286"/>
                  <a:gd name="T63" fmla="*/ 11 h 137"/>
                  <a:gd name="T64" fmla="*/ 115 w 286"/>
                  <a:gd name="T65" fmla="*/ 4 h 137"/>
                  <a:gd name="T66" fmla="*/ 115 w 286"/>
                  <a:gd name="T67" fmla="*/ 4 h 137"/>
                  <a:gd name="T68" fmla="*/ 154 w 286"/>
                  <a:gd name="T69" fmla="*/ 1 h 137"/>
                  <a:gd name="T70" fmla="*/ 194 w 286"/>
                  <a:gd name="T71" fmla="*/ 0 h 137"/>
                  <a:gd name="T72" fmla="*/ 234 w 286"/>
                  <a:gd name="T73" fmla="*/ 1 h 137"/>
                  <a:gd name="T74" fmla="*/ 274 w 286"/>
                  <a:gd name="T75" fmla="*/ 4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6" h="137">
                    <a:moveTo>
                      <a:pt x="274" y="4"/>
                    </a:moveTo>
                    <a:lnTo>
                      <a:pt x="274" y="4"/>
                    </a:lnTo>
                    <a:lnTo>
                      <a:pt x="278" y="7"/>
                    </a:lnTo>
                    <a:lnTo>
                      <a:pt x="282" y="11"/>
                    </a:lnTo>
                    <a:lnTo>
                      <a:pt x="284" y="15"/>
                    </a:lnTo>
                    <a:lnTo>
                      <a:pt x="286" y="20"/>
                    </a:lnTo>
                    <a:lnTo>
                      <a:pt x="274" y="24"/>
                    </a:lnTo>
                    <a:lnTo>
                      <a:pt x="260" y="27"/>
                    </a:lnTo>
                    <a:lnTo>
                      <a:pt x="229" y="35"/>
                    </a:lnTo>
                    <a:lnTo>
                      <a:pt x="199" y="45"/>
                    </a:lnTo>
                    <a:lnTo>
                      <a:pt x="169" y="57"/>
                    </a:lnTo>
                    <a:lnTo>
                      <a:pt x="141" y="69"/>
                    </a:lnTo>
                    <a:lnTo>
                      <a:pt x="112" y="84"/>
                    </a:lnTo>
                    <a:lnTo>
                      <a:pt x="84" y="100"/>
                    </a:lnTo>
                    <a:lnTo>
                      <a:pt x="57" y="118"/>
                    </a:lnTo>
                    <a:lnTo>
                      <a:pt x="31" y="137"/>
                    </a:lnTo>
                    <a:lnTo>
                      <a:pt x="21" y="115"/>
                    </a:lnTo>
                    <a:lnTo>
                      <a:pt x="12" y="95"/>
                    </a:lnTo>
                    <a:lnTo>
                      <a:pt x="8" y="84"/>
                    </a:lnTo>
                    <a:lnTo>
                      <a:pt x="4" y="73"/>
                    </a:lnTo>
                    <a:lnTo>
                      <a:pt x="1" y="62"/>
                    </a:lnTo>
                    <a:lnTo>
                      <a:pt x="0" y="50"/>
                    </a:lnTo>
                    <a:lnTo>
                      <a:pt x="12" y="39"/>
                    </a:lnTo>
                    <a:lnTo>
                      <a:pt x="24" y="30"/>
                    </a:lnTo>
                    <a:lnTo>
                      <a:pt x="39" y="23"/>
                    </a:lnTo>
                    <a:lnTo>
                      <a:pt x="53" y="18"/>
                    </a:lnTo>
                    <a:lnTo>
                      <a:pt x="69" y="13"/>
                    </a:lnTo>
                    <a:lnTo>
                      <a:pt x="84" y="11"/>
                    </a:lnTo>
                    <a:lnTo>
                      <a:pt x="115" y="4"/>
                    </a:lnTo>
                    <a:lnTo>
                      <a:pt x="154" y="1"/>
                    </a:lnTo>
                    <a:lnTo>
                      <a:pt x="194" y="0"/>
                    </a:lnTo>
                    <a:lnTo>
                      <a:pt x="234" y="1"/>
                    </a:lnTo>
                    <a:lnTo>
                      <a:pt x="274" y="4"/>
                    </a:lnTo>
                    <a:close/>
                  </a:path>
                </a:pathLst>
              </a:custGeom>
              <a:solidFill>
                <a:srgbClr val="987B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10" name="Freeform 20"/>
              <p:cNvSpPr>
                <a:spLocks/>
              </p:cNvSpPr>
              <p:nvPr/>
            </p:nvSpPr>
            <p:spPr bwMode="auto">
              <a:xfrm>
                <a:off x="1317" y="1514"/>
                <a:ext cx="286" cy="137"/>
              </a:xfrm>
              <a:custGeom>
                <a:avLst/>
                <a:gdLst>
                  <a:gd name="T0" fmla="*/ 274 w 286"/>
                  <a:gd name="T1" fmla="*/ 4 h 137"/>
                  <a:gd name="T2" fmla="*/ 274 w 286"/>
                  <a:gd name="T3" fmla="*/ 4 h 137"/>
                  <a:gd name="T4" fmla="*/ 278 w 286"/>
                  <a:gd name="T5" fmla="*/ 7 h 137"/>
                  <a:gd name="T6" fmla="*/ 282 w 286"/>
                  <a:gd name="T7" fmla="*/ 11 h 137"/>
                  <a:gd name="T8" fmla="*/ 284 w 286"/>
                  <a:gd name="T9" fmla="*/ 15 h 137"/>
                  <a:gd name="T10" fmla="*/ 286 w 286"/>
                  <a:gd name="T11" fmla="*/ 20 h 137"/>
                  <a:gd name="T12" fmla="*/ 286 w 286"/>
                  <a:gd name="T13" fmla="*/ 20 h 137"/>
                  <a:gd name="T14" fmla="*/ 274 w 286"/>
                  <a:gd name="T15" fmla="*/ 24 h 137"/>
                  <a:gd name="T16" fmla="*/ 260 w 286"/>
                  <a:gd name="T17" fmla="*/ 27 h 137"/>
                  <a:gd name="T18" fmla="*/ 260 w 286"/>
                  <a:gd name="T19" fmla="*/ 27 h 137"/>
                  <a:gd name="T20" fmla="*/ 229 w 286"/>
                  <a:gd name="T21" fmla="*/ 35 h 137"/>
                  <a:gd name="T22" fmla="*/ 199 w 286"/>
                  <a:gd name="T23" fmla="*/ 45 h 137"/>
                  <a:gd name="T24" fmla="*/ 169 w 286"/>
                  <a:gd name="T25" fmla="*/ 57 h 137"/>
                  <a:gd name="T26" fmla="*/ 141 w 286"/>
                  <a:gd name="T27" fmla="*/ 69 h 137"/>
                  <a:gd name="T28" fmla="*/ 112 w 286"/>
                  <a:gd name="T29" fmla="*/ 84 h 137"/>
                  <a:gd name="T30" fmla="*/ 84 w 286"/>
                  <a:gd name="T31" fmla="*/ 100 h 137"/>
                  <a:gd name="T32" fmla="*/ 57 w 286"/>
                  <a:gd name="T33" fmla="*/ 118 h 137"/>
                  <a:gd name="T34" fmla="*/ 31 w 286"/>
                  <a:gd name="T35" fmla="*/ 137 h 137"/>
                  <a:gd name="T36" fmla="*/ 31 w 286"/>
                  <a:gd name="T37" fmla="*/ 137 h 137"/>
                  <a:gd name="T38" fmla="*/ 21 w 286"/>
                  <a:gd name="T39" fmla="*/ 115 h 137"/>
                  <a:gd name="T40" fmla="*/ 12 w 286"/>
                  <a:gd name="T41" fmla="*/ 95 h 137"/>
                  <a:gd name="T42" fmla="*/ 8 w 286"/>
                  <a:gd name="T43" fmla="*/ 84 h 137"/>
                  <a:gd name="T44" fmla="*/ 4 w 286"/>
                  <a:gd name="T45" fmla="*/ 73 h 137"/>
                  <a:gd name="T46" fmla="*/ 1 w 286"/>
                  <a:gd name="T47" fmla="*/ 62 h 137"/>
                  <a:gd name="T48" fmla="*/ 0 w 286"/>
                  <a:gd name="T49" fmla="*/ 50 h 137"/>
                  <a:gd name="T50" fmla="*/ 0 w 286"/>
                  <a:gd name="T51" fmla="*/ 50 h 137"/>
                  <a:gd name="T52" fmla="*/ 12 w 286"/>
                  <a:gd name="T53" fmla="*/ 39 h 137"/>
                  <a:gd name="T54" fmla="*/ 24 w 286"/>
                  <a:gd name="T55" fmla="*/ 30 h 137"/>
                  <a:gd name="T56" fmla="*/ 39 w 286"/>
                  <a:gd name="T57" fmla="*/ 23 h 137"/>
                  <a:gd name="T58" fmla="*/ 53 w 286"/>
                  <a:gd name="T59" fmla="*/ 18 h 137"/>
                  <a:gd name="T60" fmla="*/ 69 w 286"/>
                  <a:gd name="T61" fmla="*/ 13 h 137"/>
                  <a:gd name="T62" fmla="*/ 84 w 286"/>
                  <a:gd name="T63" fmla="*/ 11 h 137"/>
                  <a:gd name="T64" fmla="*/ 115 w 286"/>
                  <a:gd name="T65" fmla="*/ 4 h 137"/>
                  <a:gd name="T66" fmla="*/ 115 w 286"/>
                  <a:gd name="T67" fmla="*/ 4 h 137"/>
                  <a:gd name="T68" fmla="*/ 154 w 286"/>
                  <a:gd name="T69" fmla="*/ 1 h 137"/>
                  <a:gd name="T70" fmla="*/ 194 w 286"/>
                  <a:gd name="T71" fmla="*/ 0 h 137"/>
                  <a:gd name="T72" fmla="*/ 234 w 286"/>
                  <a:gd name="T73" fmla="*/ 1 h 137"/>
                  <a:gd name="T74" fmla="*/ 274 w 286"/>
                  <a:gd name="T75" fmla="*/ 4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6" h="137">
                    <a:moveTo>
                      <a:pt x="274" y="4"/>
                    </a:moveTo>
                    <a:lnTo>
                      <a:pt x="274" y="4"/>
                    </a:lnTo>
                    <a:lnTo>
                      <a:pt x="278" y="7"/>
                    </a:lnTo>
                    <a:lnTo>
                      <a:pt x="282" y="11"/>
                    </a:lnTo>
                    <a:lnTo>
                      <a:pt x="284" y="15"/>
                    </a:lnTo>
                    <a:lnTo>
                      <a:pt x="286" y="20"/>
                    </a:lnTo>
                    <a:lnTo>
                      <a:pt x="274" y="24"/>
                    </a:lnTo>
                    <a:lnTo>
                      <a:pt x="260" y="27"/>
                    </a:lnTo>
                    <a:lnTo>
                      <a:pt x="229" y="35"/>
                    </a:lnTo>
                    <a:lnTo>
                      <a:pt x="199" y="45"/>
                    </a:lnTo>
                    <a:lnTo>
                      <a:pt x="169" y="57"/>
                    </a:lnTo>
                    <a:lnTo>
                      <a:pt x="141" y="69"/>
                    </a:lnTo>
                    <a:lnTo>
                      <a:pt x="112" y="84"/>
                    </a:lnTo>
                    <a:lnTo>
                      <a:pt x="84" y="100"/>
                    </a:lnTo>
                    <a:lnTo>
                      <a:pt x="57" y="118"/>
                    </a:lnTo>
                    <a:lnTo>
                      <a:pt x="31" y="137"/>
                    </a:lnTo>
                    <a:lnTo>
                      <a:pt x="21" y="115"/>
                    </a:lnTo>
                    <a:lnTo>
                      <a:pt x="12" y="95"/>
                    </a:lnTo>
                    <a:lnTo>
                      <a:pt x="8" y="84"/>
                    </a:lnTo>
                    <a:lnTo>
                      <a:pt x="4" y="73"/>
                    </a:lnTo>
                    <a:lnTo>
                      <a:pt x="1" y="62"/>
                    </a:lnTo>
                    <a:lnTo>
                      <a:pt x="0" y="50"/>
                    </a:lnTo>
                    <a:lnTo>
                      <a:pt x="12" y="39"/>
                    </a:lnTo>
                    <a:lnTo>
                      <a:pt x="24" y="30"/>
                    </a:lnTo>
                    <a:lnTo>
                      <a:pt x="39" y="23"/>
                    </a:lnTo>
                    <a:lnTo>
                      <a:pt x="53" y="18"/>
                    </a:lnTo>
                    <a:lnTo>
                      <a:pt x="69" y="13"/>
                    </a:lnTo>
                    <a:lnTo>
                      <a:pt x="84" y="11"/>
                    </a:lnTo>
                    <a:lnTo>
                      <a:pt x="115" y="4"/>
                    </a:lnTo>
                    <a:lnTo>
                      <a:pt x="154" y="1"/>
                    </a:lnTo>
                    <a:lnTo>
                      <a:pt x="194" y="0"/>
                    </a:lnTo>
                    <a:lnTo>
                      <a:pt x="234" y="1"/>
                    </a:lnTo>
                    <a:lnTo>
                      <a:pt x="274"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11" name="Freeform 21"/>
              <p:cNvSpPr>
                <a:spLocks/>
              </p:cNvSpPr>
              <p:nvPr/>
            </p:nvSpPr>
            <p:spPr bwMode="auto">
              <a:xfrm>
                <a:off x="716" y="1393"/>
                <a:ext cx="560" cy="480"/>
              </a:xfrm>
              <a:custGeom>
                <a:avLst/>
                <a:gdLst>
                  <a:gd name="T0" fmla="*/ 488 w 560"/>
                  <a:gd name="T1" fmla="*/ 94 h 480"/>
                  <a:gd name="T2" fmla="*/ 492 w 560"/>
                  <a:gd name="T3" fmla="*/ 158 h 480"/>
                  <a:gd name="T4" fmla="*/ 517 w 560"/>
                  <a:gd name="T5" fmla="*/ 179 h 480"/>
                  <a:gd name="T6" fmla="*/ 529 w 560"/>
                  <a:gd name="T7" fmla="*/ 201 h 480"/>
                  <a:gd name="T8" fmla="*/ 533 w 560"/>
                  <a:gd name="T9" fmla="*/ 214 h 480"/>
                  <a:gd name="T10" fmla="*/ 533 w 560"/>
                  <a:gd name="T11" fmla="*/ 229 h 480"/>
                  <a:gd name="T12" fmla="*/ 519 w 560"/>
                  <a:gd name="T13" fmla="*/ 259 h 480"/>
                  <a:gd name="T14" fmla="*/ 522 w 560"/>
                  <a:gd name="T15" fmla="*/ 270 h 480"/>
                  <a:gd name="T16" fmla="*/ 540 w 560"/>
                  <a:gd name="T17" fmla="*/ 280 h 480"/>
                  <a:gd name="T18" fmla="*/ 551 w 560"/>
                  <a:gd name="T19" fmla="*/ 290 h 480"/>
                  <a:gd name="T20" fmla="*/ 559 w 560"/>
                  <a:gd name="T21" fmla="*/ 311 h 480"/>
                  <a:gd name="T22" fmla="*/ 557 w 560"/>
                  <a:gd name="T23" fmla="*/ 334 h 480"/>
                  <a:gd name="T24" fmla="*/ 552 w 560"/>
                  <a:gd name="T25" fmla="*/ 347 h 480"/>
                  <a:gd name="T26" fmla="*/ 536 w 560"/>
                  <a:gd name="T27" fmla="*/ 366 h 480"/>
                  <a:gd name="T28" fmla="*/ 514 w 560"/>
                  <a:gd name="T29" fmla="*/ 377 h 480"/>
                  <a:gd name="T30" fmla="*/ 471 w 560"/>
                  <a:gd name="T31" fmla="*/ 403 h 480"/>
                  <a:gd name="T32" fmla="*/ 438 w 560"/>
                  <a:gd name="T33" fmla="*/ 438 h 480"/>
                  <a:gd name="T34" fmla="*/ 404 w 560"/>
                  <a:gd name="T35" fmla="*/ 457 h 480"/>
                  <a:gd name="T36" fmla="*/ 374 w 560"/>
                  <a:gd name="T37" fmla="*/ 459 h 480"/>
                  <a:gd name="T38" fmla="*/ 343 w 560"/>
                  <a:gd name="T39" fmla="*/ 455 h 480"/>
                  <a:gd name="T40" fmla="*/ 316 w 560"/>
                  <a:gd name="T41" fmla="*/ 440 h 480"/>
                  <a:gd name="T42" fmla="*/ 279 w 560"/>
                  <a:gd name="T43" fmla="*/ 463 h 480"/>
                  <a:gd name="T44" fmla="*/ 216 w 560"/>
                  <a:gd name="T45" fmla="*/ 480 h 480"/>
                  <a:gd name="T46" fmla="*/ 172 w 560"/>
                  <a:gd name="T47" fmla="*/ 476 h 480"/>
                  <a:gd name="T48" fmla="*/ 151 w 560"/>
                  <a:gd name="T49" fmla="*/ 469 h 480"/>
                  <a:gd name="T50" fmla="*/ 123 w 560"/>
                  <a:gd name="T51" fmla="*/ 457 h 480"/>
                  <a:gd name="T52" fmla="*/ 88 w 560"/>
                  <a:gd name="T53" fmla="*/ 422 h 480"/>
                  <a:gd name="T54" fmla="*/ 61 w 560"/>
                  <a:gd name="T55" fmla="*/ 368 h 480"/>
                  <a:gd name="T56" fmla="*/ 46 w 560"/>
                  <a:gd name="T57" fmla="*/ 343 h 480"/>
                  <a:gd name="T58" fmla="*/ 24 w 560"/>
                  <a:gd name="T59" fmla="*/ 324 h 480"/>
                  <a:gd name="T60" fmla="*/ 8 w 560"/>
                  <a:gd name="T61" fmla="*/ 290 h 480"/>
                  <a:gd name="T62" fmla="*/ 0 w 560"/>
                  <a:gd name="T63" fmla="*/ 232 h 480"/>
                  <a:gd name="T64" fmla="*/ 5 w 560"/>
                  <a:gd name="T65" fmla="*/ 190 h 480"/>
                  <a:gd name="T66" fmla="*/ 34 w 560"/>
                  <a:gd name="T67" fmla="*/ 125 h 480"/>
                  <a:gd name="T68" fmla="*/ 65 w 560"/>
                  <a:gd name="T69" fmla="*/ 88 h 480"/>
                  <a:gd name="T70" fmla="*/ 95 w 560"/>
                  <a:gd name="T71" fmla="*/ 69 h 480"/>
                  <a:gd name="T72" fmla="*/ 127 w 560"/>
                  <a:gd name="T73" fmla="*/ 57 h 480"/>
                  <a:gd name="T74" fmla="*/ 161 w 560"/>
                  <a:gd name="T75" fmla="*/ 52 h 480"/>
                  <a:gd name="T76" fmla="*/ 197 w 560"/>
                  <a:gd name="T77" fmla="*/ 54 h 480"/>
                  <a:gd name="T78" fmla="*/ 216 w 560"/>
                  <a:gd name="T79" fmla="*/ 34 h 480"/>
                  <a:gd name="T80" fmla="*/ 251 w 560"/>
                  <a:gd name="T81" fmla="*/ 12 h 480"/>
                  <a:gd name="T82" fmla="*/ 292 w 560"/>
                  <a:gd name="T83" fmla="*/ 2 h 480"/>
                  <a:gd name="T84" fmla="*/ 350 w 560"/>
                  <a:gd name="T85" fmla="*/ 2 h 480"/>
                  <a:gd name="T86" fmla="*/ 405 w 560"/>
                  <a:gd name="T87" fmla="*/ 11 h 480"/>
                  <a:gd name="T88" fmla="*/ 439 w 560"/>
                  <a:gd name="T89" fmla="*/ 27 h 480"/>
                  <a:gd name="T90" fmla="*/ 468 w 560"/>
                  <a:gd name="T91" fmla="*/ 53 h 4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60" h="480">
                    <a:moveTo>
                      <a:pt x="481" y="75"/>
                    </a:moveTo>
                    <a:lnTo>
                      <a:pt x="481" y="75"/>
                    </a:lnTo>
                    <a:lnTo>
                      <a:pt x="488" y="94"/>
                    </a:lnTo>
                    <a:lnTo>
                      <a:pt x="492" y="115"/>
                    </a:lnTo>
                    <a:lnTo>
                      <a:pt x="494" y="136"/>
                    </a:lnTo>
                    <a:lnTo>
                      <a:pt x="492" y="158"/>
                    </a:lnTo>
                    <a:lnTo>
                      <a:pt x="506" y="167"/>
                    </a:lnTo>
                    <a:lnTo>
                      <a:pt x="517" y="179"/>
                    </a:lnTo>
                    <a:lnTo>
                      <a:pt x="521" y="186"/>
                    </a:lnTo>
                    <a:lnTo>
                      <a:pt x="525" y="193"/>
                    </a:lnTo>
                    <a:lnTo>
                      <a:pt x="529" y="201"/>
                    </a:lnTo>
                    <a:lnTo>
                      <a:pt x="530" y="209"/>
                    </a:lnTo>
                    <a:lnTo>
                      <a:pt x="533" y="214"/>
                    </a:lnTo>
                    <a:lnTo>
                      <a:pt x="534" y="219"/>
                    </a:lnTo>
                    <a:lnTo>
                      <a:pt x="534" y="224"/>
                    </a:lnTo>
                    <a:lnTo>
                      <a:pt x="533" y="229"/>
                    </a:lnTo>
                    <a:lnTo>
                      <a:pt x="527" y="240"/>
                    </a:lnTo>
                    <a:lnTo>
                      <a:pt x="523" y="250"/>
                    </a:lnTo>
                    <a:lnTo>
                      <a:pt x="519" y="259"/>
                    </a:lnTo>
                    <a:lnTo>
                      <a:pt x="519" y="263"/>
                    </a:lnTo>
                    <a:lnTo>
                      <a:pt x="519" y="267"/>
                    </a:lnTo>
                    <a:lnTo>
                      <a:pt x="522" y="270"/>
                    </a:lnTo>
                    <a:lnTo>
                      <a:pt x="526" y="274"/>
                    </a:lnTo>
                    <a:lnTo>
                      <a:pt x="532" y="277"/>
                    </a:lnTo>
                    <a:lnTo>
                      <a:pt x="540" y="280"/>
                    </a:lnTo>
                    <a:lnTo>
                      <a:pt x="545" y="285"/>
                    </a:lnTo>
                    <a:lnTo>
                      <a:pt x="551" y="290"/>
                    </a:lnTo>
                    <a:lnTo>
                      <a:pt x="555" y="297"/>
                    </a:lnTo>
                    <a:lnTo>
                      <a:pt x="557" y="304"/>
                    </a:lnTo>
                    <a:lnTo>
                      <a:pt x="559" y="311"/>
                    </a:lnTo>
                    <a:lnTo>
                      <a:pt x="560" y="318"/>
                    </a:lnTo>
                    <a:lnTo>
                      <a:pt x="559" y="326"/>
                    </a:lnTo>
                    <a:lnTo>
                      <a:pt x="557" y="334"/>
                    </a:lnTo>
                    <a:lnTo>
                      <a:pt x="555" y="341"/>
                    </a:lnTo>
                    <a:lnTo>
                      <a:pt x="552" y="347"/>
                    </a:lnTo>
                    <a:lnTo>
                      <a:pt x="546" y="354"/>
                    </a:lnTo>
                    <a:lnTo>
                      <a:pt x="541" y="361"/>
                    </a:lnTo>
                    <a:lnTo>
                      <a:pt x="536" y="366"/>
                    </a:lnTo>
                    <a:lnTo>
                      <a:pt x="529" y="370"/>
                    </a:lnTo>
                    <a:lnTo>
                      <a:pt x="521" y="375"/>
                    </a:lnTo>
                    <a:lnTo>
                      <a:pt x="514" y="377"/>
                    </a:lnTo>
                    <a:lnTo>
                      <a:pt x="488" y="377"/>
                    </a:lnTo>
                    <a:lnTo>
                      <a:pt x="471" y="403"/>
                    </a:lnTo>
                    <a:lnTo>
                      <a:pt x="461" y="417"/>
                    </a:lnTo>
                    <a:lnTo>
                      <a:pt x="450" y="429"/>
                    </a:lnTo>
                    <a:lnTo>
                      <a:pt x="438" y="438"/>
                    </a:lnTo>
                    <a:lnTo>
                      <a:pt x="426" y="448"/>
                    </a:lnTo>
                    <a:lnTo>
                      <a:pt x="411" y="455"/>
                    </a:lnTo>
                    <a:lnTo>
                      <a:pt x="404" y="457"/>
                    </a:lnTo>
                    <a:lnTo>
                      <a:pt x="397" y="459"/>
                    </a:lnTo>
                    <a:lnTo>
                      <a:pt x="374" y="459"/>
                    </a:lnTo>
                    <a:lnTo>
                      <a:pt x="363" y="459"/>
                    </a:lnTo>
                    <a:lnTo>
                      <a:pt x="354" y="456"/>
                    </a:lnTo>
                    <a:lnTo>
                      <a:pt x="343" y="455"/>
                    </a:lnTo>
                    <a:lnTo>
                      <a:pt x="334" y="450"/>
                    </a:lnTo>
                    <a:lnTo>
                      <a:pt x="324" y="446"/>
                    </a:lnTo>
                    <a:lnTo>
                      <a:pt x="316" y="440"/>
                    </a:lnTo>
                    <a:lnTo>
                      <a:pt x="298" y="453"/>
                    </a:lnTo>
                    <a:lnTo>
                      <a:pt x="279" y="463"/>
                    </a:lnTo>
                    <a:lnTo>
                      <a:pt x="259" y="471"/>
                    </a:lnTo>
                    <a:lnTo>
                      <a:pt x="237" y="478"/>
                    </a:lnTo>
                    <a:lnTo>
                      <a:pt x="216" y="480"/>
                    </a:lnTo>
                    <a:lnTo>
                      <a:pt x="194" y="480"/>
                    </a:lnTo>
                    <a:lnTo>
                      <a:pt x="183" y="479"/>
                    </a:lnTo>
                    <a:lnTo>
                      <a:pt x="172" y="476"/>
                    </a:lnTo>
                    <a:lnTo>
                      <a:pt x="161" y="474"/>
                    </a:lnTo>
                    <a:lnTo>
                      <a:pt x="151" y="469"/>
                    </a:lnTo>
                    <a:lnTo>
                      <a:pt x="141" y="467"/>
                    </a:lnTo>
                    <a:lnTo>
                      <a:pt x="132" y="461"/>
                    </a:lnTo>
                    <a:lnTo>
                      <a:pt x="123" y="457"/>
                    </a:lnTo>
                    <a:lnTo>
                      <a:pt x="115" y="450"/>
                    </a:lnTo>
                    <a:lnTo>
                      <a:pt x="100" y="437"/>
                    </a:lnTo>
                    <a:lnTo>
                      <a:pt x="88" y="422"/>
                    </a:lnTo>
                    <a:lnTo>
                      <a:pt x="77" y="404"/>
                    </a:lnTo>
                    <a:lnTo>
                      <a:pt x="68" y="387"/>
                    </a:lnTo>
                    <a:lnTo>
                      <a:pt x="61" y="368"/>
                    </a:lnTo>
                    <a:lnTo>
                      <a:pt x="56" y="349"/>
                    </a:lnTo>
                    <a:lnTo>
                      <a:pt x="46" y="343"/>
                    </a:lnTo>
                    <a:lnTo>
                      <a:pt x="38" y="338"/>
                    </a:lnTo>
                    <a:lnTo>
                      <a:pt x="31" y="331"/>
                    </a:lnTo>
                    <a:lnTo>
                      <a:pt x="24" y="324"/>
                    </a:lnTo>
                    <a:lnTo>
                      <a:pt x="19" y="316"/>
                    </a:lnTo>
                    <a:lnTo>
                      <a:pt x="15" y="308"/>
                    </a:lnTo>
                    <a:lnTo>
                      <a:pt x="8" y="290"/>
                    </a:lnTo>
                    <a:lnTo>
                      <a:pt x="3" y="273"/>
                    </a:lnTo>
                    <a:lnTo>
                      <a:pt x="0" y="252"/>
                    </a:lnTo>
                    <a:lnTo>
                      <a:pt x="0" y="232"/>
                    </a:lnTo>
                    <a:lnTo>
                      <a:pt x="1" y="212"/>
                    </a:lnTo>
                    <a:lnTo>
                      <a:pt x="5" y="190"/>
                    </a:lnTo>
                    <a:lnTo>
                      <a:pt x="14" y="167"/>
                    </a:lnTo>
                    <a:lnTo>
                      <a:pt x="22" y="145"/>
                    </a:lnTo>
                    <a:lnTo>
                      <a:pt x="34" y="125"/>
                    </a:lnTo>
                    <a:lnTo>
                      <a:pt x="49" y="106"/>
                    </a:lnTo>
                    <a:lnTo>
                      <a:pt x="57" y="96"/>
                    </a:lnTo>
                    <a:lnTo>
                      <a:pt x="65" y="88"/>
                    </a:lnTo>
                    <a:lnTo>
                      <a:pt x="75" y="82"/>
                    </a:lnTo>
                    <a:lnTo>
                      <a:pt x="84" y="75"/>
                    </a:lnTo>
                    <a:lnTo>
                      <a:pt x="95" y="69"/>
                    </a:lnTo>
                    <a:lnTo>
                      <a:pt x="106" y="64"/>
                    </a:lnTo>
                    <a:lnTo>
                      <a:pt x="127" y="57"/>
                    </a:lnTo>
                    <a:lnTo>
                      <a:pt x="138" y="54"/>
                    </a:lnTo>
                    <a:lnTo>
                      <a:pt x="151" y="52"/>
                    </a:lnTo>
                    <a:lnTo>
                      <a:pt x="161" y="52"/>
                    </a:lnTo>
                    <a:lnTo>
                      <a:pt x="174" y="52"/>
                    </a:lnTo>
                    <a:lnTo>
                      <a:pt x="184" y="53"/>
                    </a:lnTo>
                    <a:lnTo>
                      <a:pt x="197" y="54"/>
                    </a:lnTo>
                    <a:lnTo>
                      <a:pt x="205" y="44"/>
                    </a:lnTo>
                    <a:lnTo>
                      <a:pt x="216" y="34"/>
                    </a:lnTo>
                    <a:lnTo>
                      <a:pt x="226" y="26"/>
                    </a:lnTo>
                    <a:lnTo>
                      <a:pt x="239" y="19"/>
                    </a:lnTo>
                    <a:lnTo>
                      <a:pt x="251" y="12"/>
                    </a:lnTo>
                    <a:lnTo>
                      <a:pt x="264" y="8"/>
                    </a:lnTo>
                    <a:lnTo>
                      <a:pt x="278" y="4"/>
                    </a:lnTo>
                    <a:lnTo>
                      <a:pt x="292" y="2"/>
                    </a:lnTo>
                    <a:lnTo>
                      <a:pt x="306" y="0"/>
                    </a:lnTo>
                    <a:lnTo>
                      <a:pt x="320" y="0"/>
                    </a:lnTo>
                    <a:lnTo>
                      <a:pt x="350" y="2"/>
                    </a:lnTo>
                    <a:lnTo>
                      <a:pt x="378" y="4"/>
                    </a:lnTo>
                    <a:lnTo>
                      <a:pt x="405" y="11"/>
                    </a:lnTo>
                    <a:lnTo>
                      <a:pt x="416" y="15"/>
                    </a:lnTo>
                    <a:lnTo>
                      <a:pt x="428" y="21"/>
                    </a:lnTo>
                    <a:lnTo>
                      <a:pt x="439" y="27"/>
                    </a:lnTo>
                    <a:lnTo>
                      <a:pt x="450" y="34"/>
                    </a:lnTo>
                    <a:lnTo>
                      <a:pt x="460" y="44"/>
                    </a:lnTo>
                    <a:lnTo>
                      <a:pt x="468" y="53"/>
                    </a:lnTo>
                    <a:lnTo>
                      <a:pt x="476" y="64"/>
                    </a:lnTo>
                    <a:lnTo>
                      <a:pt x="481"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12" name="Freeform 22"/>
              <p:cNvSpPr>
                <a:spLocks/>
              </p:cNvSpPr>
              <p:nvPr/>
            </p:nvSpPr>
            <p:spPr bwMode="auto">
              <a:xfrm>
                <a:off x="716" y="1393"/>
                <a:ext cx="560" cy="480"/>
              </a:xfrm>
              <a:custGeom>
                <a:avLst/>
                <a:gdLst>
                  <a:gd name="T0" fmla="*/ 488 w 560"/>
                  <a:gd name="T1" fmla="*/ 94 h 480"/>
                  <a:gd name="T2" fmla="*/ 492 w 560"/>
                  <a:gd name="T3" fmla="*/ 158 h 480"/>
                  <a:gd name="T4" fmla="*/ 517 w 560"/>
                  <a:gd name="T5" fmla="*/ 179 h 480"/>
                  <a:gd name="T6" fmla="*/ 529 w 560"/>
                  <a:gd name="T7" fmla="*/ 201 h 480"/>
                  <a:gd name="T8" fmla="*/ 533 w 560"/>
                  <a:gd name="T9" fmla="*/ 214 h 480"/>
                  <a:gd name="T10" fmla="*/ 533 w 560"/>
                  <a:gd name="T11" fmla="*/ 229 h 480"/>
                  <a:gd name="T12" fmla="*/ 519 w 560"/>
                  <a:gd name="T13" fmla="*/ 259 h 480"/>
                  <a:gd name="T14" fmla="*/ 522 w 560"/>
                  <a:gd name="T15" fmla="*/ 270 h 480"/>
                  <a:gd name="T16" fmla="*/ 540 w 560"/>
                  <a:gd name="T17" fmla="*/ 280 h 480"/>
                  <a:gd name="T18" fmla="*/ 551 w 560"/>
                  <a:gd name="T19" fmla="*/ 290 h 480"/>
                  <a:gd name="T20" fmla="*/ 559 w 560"/>
                  <a:gd name="T21" fmla="*/ 311 h 480"/>
                  <a:gd name="T22" fmla="*/ 557 w 560"/>
                  <a:gd name="T23" fmla="*/ 334 h 480"/>
                  <a:gd name="T24" fmla="*/ 552 w 560"/>
                  <a:gd name="T25" fmla="*/ 347 h 480"/>
                  <a:gd name="T26" fmla="*/ 536 w 560"/>
                  <a:gd name="T27" fmla="*/ 366 h 480"/>
                  <a:gd name="T28" fmla="*/ 514 w 560"/>
                  <a:gd name="T29" fmla="*/ 377 h 480"/>
                  <a:gd name="T30" fmla="*/ 471 w 560"/>
                  <a:gd name="T31" fmla="*/ 403 h 480"/>
                  <a:gd name="T32" fmla="*/ 438 w 560"/>
                  <a:gd name="T33" fmla="*/ 438 h 480"/>
                  <a:gd name="T34" fmla="*/ 404 w 560"/>
                  <a:gd name="T35" fmla="*/ 457 h 480"/>
                  <a:gd name="T36" fmla="*/ 374 w 560"/>
                  <a:gd name="T37" fmla="*/ 459 h 480"/>
                  <a:gd name="T38" fmla="*/ 343 w 560"/>
                  <a:gd name="T39" fmla="*/ 455 h 480"/>
                  <a:gd name="T40" fmla="*/ 316 w 560"/>
                  <a:gd name="T41" fmla="*/ 440 h 480"/>
                  <a:gd name="T42" fmla="*/ 279 w 560"/>
                  <a:gd name="T43" fmla="*/ 463 h 480"/>
                  <a:gd name="T44" fmla="*/ 216 w 560"/>
                  <a:gd name="T45" fmla="*/ 480 h 480"/>
                  <a:gd name="T46" fmla="*/ 172 w 560"/>
                  <a:gd name="T47" fmla="*/ 476 h 480"/>
                  <a:gd name="T48" fmla="*/ 151 w 560"/>
                  <a:gd name="T49" fmla="*/ 469 h 480"/>
                  <a:gd name="T50" fmla="*/ 123 w 560"/>
                  <a:gd name="T51" fmla="*/ 457 h 480"/>
                  <a:gd name="T52" fmla="*/ 88 w 560"/>
                  <a:gd name="T53" fmla="*/ 422 h 480"/>
                  <a:gd name="T54" fmla="*/ 61 w 560"/>
                  <a:gd name="T55" fmla="*/ 368 h 480"/>
                  <a:gd name="T56" fmla="*/ 46 w 560"/>
                  <a:gd name="T57" fmla="*/ 343 h 480"/>
                  <a:gd name="T58" fmla="*/ 24 w 560"/>
                  <a:gd name="T59" fmla="*/ 324 h 480"/>
                  <a:gd name="T60" fmla="*/ 8 w 560"/>
                  <a:gd name="T61" fmla="*/ 290 h 480"/>
                  <a:gd name="T62" fmla="*/ 0 w 560"/>
                  <a:gd name="T63" fmla="*/ 232 h 480"/>
                  <a:gd name="T64" fmla="*/ 5 w 560"/>
                  <a:gd name="T65" fmla="*/ 190 h 480"/>
                  <a:gd name="T66" fmla="*/ 34 w 560"/>
                  <a:gd name="T67" fmla="*/ 125 h 480"/>
                  <a:gd name="T68" fmla="*/ 65 w 560"/>
                  <a:gd name="T69" fmla="*/ 88 h 480"/>
                  <a:gd name="T70" fmla="*/ 95 w 560"/>
                  <a:gd name="T71" fmla="*/ 69 h 480"/>
                  <a:gd name="T72" fmla="*/ 127 w 560"/>
                  <a:gd name="T73" fmla="*/ 57 h 480"/>
                  <a:gd name="T74" fmla="*/ 161 w 560"/>
                  <a:gd name="T75" fmla="*/ 52 h 480"/>
                  <a:gd name="T76" fmla="*/ 197 w 560"/>
                  <a:gd name="T77" fmla="*/ 54 h 480"/>
                  <a:gd name="T78" fmla="*/ 216 w 560"/>
                  <a:gd name="T79" fmla="*/ 34 h 480"/>
                  <a:gd name="T80" fmla="*/ 251 w 560"/>
                  <a:gd name="T81" fmla="*/ 12 h 480"/>
                  <a:gd name="T82" fmla="*/ 292 w 560"/>
                  <a:gd name="T83" fmla="*/ 2 h 480"/>
                  <a:gd name="T84" fmla="*/ 350 w 560"/>
                  <a:gd name="T85" fmla="*/ 2 h 480"/>
                  <a:gd name="T86" fmla="*/ 405 w 560"/>
                  <a:gd name="T87" fmla="*/ 11 h 480"/>
                  <a:gd name="T88" fmla="*/ 439 w 560"/>
                  <a:gd name="T89" fmla="*/ 27 h 480"/>
                  <a:gd name="T90" fmla="*/ 468 w 560"/>
                  <a:gd name="T91" fmla="*/ 53 h 4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60" h="480">
                    <a:moveTo>
                      <a:pt x="481" y="75"/>
                    </a:moveTo>
                    <a:lnTo>
                      <a:pt x="481" y="75"/>
                    </a:lnTo>
                    <a:lnTo>
                      <a:pt x="488" y="94"/>
                    </a:lnTo>
                    <a:lnTo>
                      <a:pt x="492" y="115"/>
                    </a:lnTo>
                    <a:lnTo>
                      <a:pt x="494" y="136"/>
                    </a:lnTo>
                    <a:lnTo>
                      <a:pt x="492" y="158"/>
                    </a:lnTo>
                    <a:lnTo>
                      <a:pt x="506" y="167"/>
                    </a:lnTo>
                    <a:lnTo>
                      <a:pt x="517" y="179"/>
                    </a:lnTo>
                    <a:lnTo>
                      <a:pt x="521" y="186"/>
                    </a:lnTo>
                    <a:lnTo>
                      <a:pt x="525" y="193"/>
                    </a:lnTo>
                    <a:lnTo>
                      <a:pt x="529" y="201"/>
                    </a:lnTo>
                    <a:lnTo>
                      <a:pt x="530" y="209"/>
                    </a:lnTo>
                    <a:lnTo>
                      <a:pt x="533" y="214"/>
                    </a:lnTo>
                    <a:lnTo>
                      <a:pt x="534" y="219"/>
                    </a:lnTo>
                    <a:lnTo>
                      <a:pt x="534" y="224"/>
                    </a:lnTo>
                    <a:lnTo>
                      <a:pt x="533" y="229"/>
                    </a:lnTo>
                    <a:lnTo>
                      <a:pt x="527" y="240"/>
                    </a:lnTo>
                    <a:lnTo>
                      <a:pt x="523" y="250"/>
                    </a:lnTo>
                    <a:lnTo>
                      <a:pt x="519" y="259"/>
                    </a:lnTo>
                    <a:lnTo>
                      <a:pt x="519" y="263"/>
                    </a:lnTo>
                    <a:lnTo>
                      <a:pt x="519" y="267"/>
                    </a:lnTo>
                    <a:lnTo>
                      <a:pt x="522" y="270"/>
                    </a:lnTo>
                    <a:lnTo>
                      <a:pt x="526" y="274"/>
                    </a:lnTo>
                    <a:lnTo>
                      <a:pt x="532" y="277"/>
                    </a:lnTo>
                    <a:lnTo>
                      <a:pt x="540" y="280"/>
                    </a:lnTo>
                    <a:lnTo>
                      <a:pt x="545" y="285"/>
                    </a:lnTo>
                    <a:lnTo>
                      <a:pt x="551" y="290"/>
                    </a:lnTo>
                    <a:lnTo>
                      <a:pt x="555" y="297"/>
                    </a:lnTo>
                    <a:lnTo>
                      <a:pt x="557" y="304"/>
                    </a:lnTo>
                    <a:lnTo>
                      <a:pt x="559" y="311"/>
                    </a:lnTo>
                    <a:lnTo>
                      <a:pt x="560" y="318"/>
                    </a:lnTo>
                    <a:lnTo>
                      <a:pt x="559" y="326"/>
                    </a:lnTo>
                    <a:lnTo>
                      <a:pt x="557" y="334"/>
                    </a:lnTo>
                    <a:lnTo>
                      <a:pt x="555" y="341"/>
                    </a:lnTo>
                    <a:lnTo>
                      <a:pt x="552" y="347"/>
                    </a:lnTo>
                    <a:lnTo>
                      <a:pt x="546" y="354"/>
                    </a:lnTo>
                    <a:lnTo>
                      <a:pt x="541" y="361"/>
                    </a:lnTo>
                    <a:lnTo>
                      <a:pt x="536" y="366"/>
                    </a:lnTo>
                    <a:lnTo>
                      <a:pt x="529" y="370"/>
                    </a:lnTo>
                    <a:lnTo>
                      <a:pt x="521" y="375"/>
                    </a:lnTo>
                    <a:lnTo>
                      <a:pt x="514" y="377"/>
                    </a:lnTo>
                    <a:lnTo>
                      <a:pt x="488" y="377"/>
                    </a:lnTo>
                    <a:lnTo>
                      <a:pt x="471" y="403"/>
                    </a:lnTo>
                    <a:lnTo>
                      <a:pt x="461" y="417"/>
                    </a:lnTo>
                    <a:lnTo>
                      <a:pt x="450" y="429"/>
                    </a:lnTo>
                    <a:lnTo>
                      <a:pt x="438" y="438"/>
                    </a:lnTo>
                    <a:lnTo>
                      <a:pt x="426" y="448"/>
                    </a:lnTo>
                    <a:lnTo>
                      <a:pt x="411" y="455"/>
                    </a:lnTo>
                    <a:lnTo>
                      <a:pt x="404" y="457"/>
                    </a:lnTo>
                    <a:lnTo>
                      <a:pt x="397" y="459"/>
                    </a:lnTo>
                    <a:lnTo>
                      <a:pt x="374" y="459"/>
                    </a:lnTo>
                    <a:lnTo>
                      <a:pt x="363" y="459"/>
                    </a:lnTo>
                    <a:lnTo>
                      <a:pt x="354" y="456"/>
                    </a:lnTo>
                    <a:lnTo>
                      <a:pt x="343" y="455"/>
                    </a:lnTo>
                    <a:lnTo>
                      <a:pt x="334" y="450"/>
                    </a:lnTo>
                    <a:lnTo>
                      <a:pt x="324" y="446"/>
                    </a:lnTo>
                    <a:lnTo>
                      <a:pt x="316" y="440"/>
                    </a:lnTo>
                    <a:lnTo>
                      <a:pt x="298" y="453"/>
                    </a:lnTo>
                    <a:lnTo>
                      <a:pt x="279" y="463"/>
                    </a:lnTo>
                    <a:lnTo>
                      <a:pt x="259" y="471"/>
                    </a:lnTo>
                    <a:lnTo>
                      <a:pt x="237" y="478"/>
                    </a:lnTo>
                    <a:lnTo>
                      <a:pt x="216" y="480"/>
                    </a:lnTo>
                    <a:lnTo>
                      <a:pt x="194" y="480"/>
                    </a:lnTo>
                    <a:lnTo>
                      <a:pt x="183" y="479"/>
                    </a:lnTo>
                    <a:lnTo>
                      <a:pt x="172" y="476"/>
                    </a:lnTo>
                    <a:lnTo>
                      <a:pt x="161" y="474"/>
                    </a:lnTo>
                    <a:lnTo>
                      <a:pt x="151" y="469"/>
                    </a:lnTo>
                    <a:lnTo>
                      <a:pt x="141" y="467"/>
                    </a:lnTo>
                    <a:lnTo>
                      <a:pt x="132" y="461"/>
                    </a:lnTo>
                    <a:lnTo>
                      <a:pt x="123" y="457"/>
                    </a:lnTo>
                    <a:lnTo>
                      <a:pt x="115" y="450"/>
                    </a:lnTo>
                    <a:lnTo>
                      <a:pt x="100" y="437"/>
                    </a:lnTo>
                    <a:lnTo>
                      <a:pt x="88" y="422"/>
                    </a:lnTo>
                    <a:lnTo>
                      <a:pt x="77" y="404"/>
                    </a:lnTo>
                    <a:lnTo>
                      <a:pt x="68" y="387"/>
                    </a:lnTo>
                    <a:lnTo>
                      <a:pt x="61" y="368"/>
                    </a:lnTo>
                    <a:lnTo>
                      <a:pt x="56" y="349"/>
                    </a:lnTo>
                    <a:lnTo>
                      <a:pt x="46" y="343"/>
                    </a:lnTo>
                    <a:lnTo>
                      <a:pt x="38" y="338"/>
                    </a:lnTo>
                    <a:lnTo>
                      <a:pt x="31" y="331"/>
                    </a:lnTo>
                    <a:lnTo>
                      <a:pt x="24" y="324"/>
                    </a:lnTo>
                    <a:lnTo>
                      <a:pt x="19" y="316"/>
                    </a:lnTo>
                    <a:lnTo>
                      <a:pt x="15" y="308"/>
                    </a:lnTo>
                    <a:lnTo>
                      <a:pt x="8" y="290"/>
                    </a:lnTo>
                    <a:lnTo>
                      <a:pt x="3" y="273"/>
                    </a:lnTo>
                    <a:lnTo>
                      <a:pt x="0" y="252"/>
                    </a:lnTo>
                    <a:lnTo>
                      <a:pt x="0" y="232"/>
                    </a:lnTo>
                    <a:lnTo>
                      <a:pt x="1" y="212"/>
                    </a:lnTo>
                    <a:lnTo>
                      <a:pt x="5" y="190"/>
                    </a:lnTo>
                    <a:lnTo>
                      <a:pt x="14" y="167"/>
                    </a:lnTo>
                    <a:lnTo>
                      <a:pt x="22" y="145"/>
                    </a:lnTo>
                    <a:lnTo>
                      <a:pt x="34" y="125"/>
                    </a:lnTo>
                    <a:lnTo>
                      <a:pt x="49" y="106"/>
                    </a:lnTo>
                    <a:lnTo>
                      <a:pt x="57" y="96"/>
                    </a:lnTo>
                    <a:lnTo>
                      <a:pt x="65" y="88"/>
                    </a:lnTo>
                    <a:lnTo>
                      <a:pt x="75" y="82"/>
                    </a:lnTo>
                    <a:lnTo>
                      <a:pt x="84" y="75"/>
                    </a:lnTo>
                    <a:lnTo>
                      <a:pt x="95" y="69"/>
                    </a:lnTo>
                    <a:lnTo>
                      <a:pt x="106" y="64"/>
                    </a:lnTo>
                    <a:lnTo>
                      <a:pt x="127" y="57"/>
                    </a:lnTo>
                    <a:lnTo>
                      <a:pt x="138" y="54"/>
                    </a:lnTo>
                    <a:lnTo>
                      <a:pt x="151" y="52"/>
                    </a:lnTo>
                    <a:lnTo>
                      <a:pt x="161" y="52"/>
                    </a:lnTo>
                    <a:lnTo>
                      <a:pt x="174" y="52"/>
                    </a:lnTo>
                    <a:lnTo>
                      <a:pt x="184" y="53"/>
                    </a:lnTo>
                    <a:lnTo>
                      <a:pt x="197" y="54"/>
                    </a:lnTo>
                    <a:lnTo>
                      <a:pt x="205" y="44"/>
                    </a:lnTo>
                    <a:lnTo>
                      <a:pt x="216" y="34"/>
                    </a:lnTo>
                    <a:lnTo>
                      <a:pt x="226" y="26"/>
                    </a:lnTo>
                    <a:lnTo>
                      <a:pt x="239" y="19"/>
                    </a:lnTo>
                    <a:lnTo>
                      <a:pt x="251" y="12"/>
                    </a:lnTo>
                    <a:lnTo>
                      <a:pt x="264" y="8"/>
                    </a:lnTo>
                    <a:lnTo>
                      <a:pt x="278" y="4"/>
                    </a:lnTo>
                    <a:lnTo>
                      <a:pt x="292" y="2"/>
                    </a:lnTo>
                    <a:lnTo>
                      <a:pt x="306" y="0"/>
                    </a:lnTo>
                    <a:lnTo>
                      <a:pt x="320" y="0"/>
                    </a:lnTo>
                    <a:lnTo>
                      <a:pt x="350" y="2"/>
                    </a:lnTo>
                    <a:lnTo>
                      <a:pt x="378" y="4"/>
                    </a:lnTo>
                    <a:lnTo>
                      <a:pt x="405" y="11"/>
                    </a:lnTo>
                    <a:lnTo>
                      <a:pt x="416" y="15"/>
                    </a:lnTo>
                    <a:lnTo>
                      <a:pt x="428" y="21"/>
                    </a:lnTo>
                    <a:lnTo>
                      <a:pt x="439" y="27"/>
                    </a:lnTo>
                    <a:lnTo>
                      <a:pt x="450" y="34"/>
                    </a:lnTo>
                    <a:lnTo>
                      <a:pt x="460" y="44"/>
                    </a:lnTo>
                    <a:lnTo>
                      <a:pt x="468" y="53"/>
                    </a:lnTo>
                    <a:lnTo>
                      <a:pt x="476" y="64"/>
                    </a:lnTo>
                    <a:lnTo>
                      <a:pt x="481" y="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13" name="Freeform 23"/>
              <p:cNvSpPr>
                <a:spLocks/>
              </p:cNvSpPr>
              <p:nvPr/>
            </p:nvSpPr>
            <p:spPr bwMode="auto">
              <a:xfrm>
                <a:off x="730" y="1405"/>
                <a:ext cx="503" cy="455"/>
              </a:xfrm>
              <a:custGeom>
                <a:avLst/>
                <a:gdLst>
                  <a:gd name="T0" fmla="*/ 462 w 503"/>
                  <a:gd name="T1" fmla="*/ 90 h 455"/>
                  <a:gd name="T2" fmla="*/ 466 w 503"/>
                  <a:gd name="T3" fmla="*/ 121 h 455"/>
                  <a:gd name="T4" fmla="*/ 459 w 503"/>
                  <a:gd name="T5" fmla="*/ 152 h 455"/>
                  <a:gd name="T6" fmla="*/ 461 w 503"/>
                  <a:gd name="T7" fmla="*/ 160 h 455"/>
                  <a:gd name="T8" fmla="*/ 461 w 503"/>
                  <a:gd name="T9" fmla="*/ 175 h 455"/>
                  <a:gd name="T10" fmla="*/ 469 w 503"/>
                  <a:gd name="T11" fmla="*/ 178 h 455"/>
                  <a:gd name="T12" fmla="*/ 476 w 503"/>
                  <a:gd name="T13" fmla="*/ 166 h 455"/>
                  <a:gd name="T14" fmla="*/ 478 w 503"/>
                  <a:gd name="T15" fmla="*/ 163 h 455"/>
                  <a:gd name="T16" fmla="*/ 496 w 503"/>
                  <a:gd name="T17" fmla="*/ 182 h 455"/>
                  <a:gd name="T18" fmla="*/ 503 w 503"/>
                  <a:gd name="T19" fmla="*/ 205 h 455"/>
                  <a:gd name="T20" fmla="*/ 503 w 503"/>
                  <a:gd name="T21" fmla="*/ 223 h 455"/>
                  <a:gd name="T22" fmla="*/ 490 w 503"/>
                  <a:gd name="T23" fmla="*/ 249 h 455"/>
                  <a:gd name="T24" fmla="*/ 465 w 503"/>
                  <a:gd name="T25" fmla="*/ 249 h 455"/>
                  <a:gd name="T26" fmla="*/ 443 w 503"/>
                  <a:gd name="T27" fmla="*/ 262 h 455"/>
                  <a:gd name="T28" fmla="*/ 431 w 503"/>
                  <a:gd name="T29" fmla="*/ 276 h 455"/>
                  <a:gd name="T30" fmla="*/ 423 w 503"/>
                  <a:gd name="T31" fmla="*/ 300 h 455"/>
                  <a:gd name="T32" fmla="*/ 424 w 503"/>
                  <a:gd name="T33" fmla="*/ 326 h 455"/>
                  <a:gd name="T34" fmla="*/ 429 w 503"/>
                  <a:gd name="T35" fmla="*/ 341 h 455"/>
                  <a:gd name="T36" fmla="*/ 450 w 503"/>
                  <a:gd name="T37" fmla="*/ 360 h 455"/>
                  <a:gd name="T38" fmla="*/ 444 w 503"/>
                  <a:gd name="T39" fmla="*/ 386 h 455"/>
                  <a:gd name="T40" fmla="*/ 417 w 503"/>
                  <a:gd name="T41" fmla="*/ 414 h 455"/>
                  <a:gd name="T42" fmla="*/ 383 w 503"/>
                  <a:gd name="T43" fmla="*/ 432 h 455"/>
                  <a:gd name="T44" fmla="*/ 363 w 503"/>
                  <a:gd name="T45" fmla="*/ 433 h 455"/>
                  <a:gd name="T46" fmla="*/ 337 w 503"/>
                  <a:gd name="T47" fmla="*/ 429 h 455"/>
                  <a:gd name="T48" fmla="*/ 313 w 503"/>
                  <a:gd name="T49" fmla="*/ 418 h 455"/>
                  <a:gd name="T50" fmla="*/ 328 w 503"/>
                  <a:gd name="T51" fmla="*/ 398 h 455"/>
                  <a:gd name="T52" fmla="*/ 329 w 503"/>
                  <a:gd name="T53" fmla="*/ 390 h 455"/>
                  <a:gd name="T54" fmla="*/ 318 w 503"/>
                  <a:gd name="T55" fmla="*/ 386 h 455"/>
                  <a:gd name="T56" fmla="*/ 290 w 503"/>
                  <a:gd name="T57" fmla="*/ 417 h 455"/>
                  <a:gd name="T58" fmla="*/ 237 w 503"/>
                  <a:gd name="T59" fmla="*/ 447 h 455"/>
                  <a:gd name="T60" fmla="*/ 176 w 503"/>
                  <a:gd name="T61" fmla="*/ 455 h 455"/>
                  <a:gd name="T62" fmla="*/ 155 w 503"/>
                  <a:gd name="T63" fmla="*/ 451 h 455"/>
                  <a:gd name="T64" fmla="*/ 128 w 503"/>
                  <a:gd name="T65" fmla="*/ 440 h 455"/>
                  <a:gd name="T66" fmla="*/ 90 w 503"/>
                  <a:gd name="T67" fmla="*/ 407 h 455"/>
                  <a:gd name="T68" fmla="*/ 61 w 503"/>
                  <a:gd name="T69" fmla="*/ 356 h 455"/>
                  <a:gd name="T70" fmla="*/ 57 w 503"/>
                  <a:gd name="T71" fmla="*/ 334 h 455"/>
                  <a:gd name="T72" fmla="*/ 50 w 503"/>
                  <a:gd name="T73" fmla="*/ 315 h 455"/>
                  <a:gd name="T74" fmla="*/ 44 w 503"/>
                  <a:gd name="T75" fmla="*/ 315 h 455"/>
                  <a:gd name="T76" fmla="*/ 36 w 503"/>
                  <a:gd name="T77" fmla="*/ 318 h 455"/>
                  <a:gd name="T78" fmla="*/ 28 w 503"/>
                  <a:gd name="T79" fmla="*/ 311 h 455"/>
                  <a:gd name="T80" fmla="*/ 12 w 503"/>
                  <a:gd name="T81" fmla="*/ 285 h 455"/>
                  <a:gd name="T82" fmla="*/ 1 w 503"/>
                  <a:gd name="T83" fmla="*/ 246 h 455"/>
                  <a:gd name="T84" fmla="*/ 4 w 503"/>
                  <a:gd name="T85" fmla="*/ 185 h 455"/>
                  <a:gd name="T86" fmla="*/ 16 w 503"/>
                  <a:gd name="T87" fmla="*/ 147 h 455"/>
                  <a:gd name="T88" fmla="*/ 52 w 503"/>
                  <a:gd name="T89" fmla="*/ 95 h 455"/>
                  <a:gd name="T90" fmla="*/ 104 w 503"/>
                  <a:gd name="T91" fmla="*/ 61 h 455"/>
                  <a:gd name="T92" fmla="*/ 138 w 503"/>
                  <a:gd name="T93" fmla="*/ 53 h 455"/>
                  <a:gd name="T94" fmla="*/ 168 w 503"/>
                  <a:gd name="T95" fmla="*/ 55 h 455"/>
                  <a:gd name="T96" fmla="*/ 183 w 503"/>
                  <a:gd name="T97" fmla="*/ 60 h 455"/>
                  <a:gd name="T98" fmla="*/ 193 w 503"/>
                  <a:gd name="T99" fmla="*/ 57 h 455"/>
                  <a:gd name="T100" fmla="*/ 199 w 503"/>
                  <a:gd name="T101" fmla="*/ 44 h 455"/>
                  <a:gd name="T102" fmla="*/ 210 w 503"/>
                  <a:gd name="T103" fmla="*/ 32 h 455"/>
                  <a:gd name="T104" fmla="*/ 242 w 503"/>
                  <a:gd name="T105" fmla="*/ 14 h 455"/>
                  <a:gd name="T106" fmla="*/ 278 w 503"/>
                  <a:gd name="T107" fmla="*/ 3 h 455"/>
                  <a:gd name="T108" fmla="*/ 343 w 503"/>
                  <a:gd name="T109" fmla="*/ 3 h 455"/>
                  <a:gd name="T110" fmla="*/ 390 w 503"/>
                  <a:gd name="T111" fmla="*/ 13 h 455"/>
                  <a:gd name="T112" fmla="*/ 420 w 503"/>
                  <a:gd name="T113" fmla="*/ 28 h 455"/>
                  <a:gd name="T114" fmla="*/ 443 w 503"/>
                  <a:gd name="T115" fmla="*/ 52 h 4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03" h="455">
                    <a:moveTo>
                      <a:pt x="455" y="70"/>
                    </a:moveTo>
                    <a:lnTo>
                      <a:pt x="455" y="70"/>
                    </a:lnTo>
                    <a:lnTo>
                      <a:pt x="462" y="90"/>
                    </a:lnTo>
                    <a:lnTo>
                      <a:pt x="465" y="101"/>
                    </a:lnTo>
                    <a:lnTo>
                      <a:pt x="466" y="110"/>
                    </a:lnTo>
                    <a:lnTo>
                      <a:pt x="466" y="121"/>
                    </a:lnTo>
                    <a:lnTo>
                      <a:pt x="465" y="132"/>
                    </a:lnTo>
                    <a:lnTo>
                      <a:pt x="463" y="143"/>
                    </a:lnTo>
                    <a:lnTo>
                      <a:pt x="459" y="152"/>
                    </a:lnTo>
                    <a:lnTo>
                      <a:pt x="461" y="156"/>
                    </a:lnTo>
                    <a:lnTo>
                      <a:pt x="461" y="160"/>
                    </a:lnTo>
                    <a:lnTo>
                      <a:pt x="459" y="169"/>
                    </a:lnTo>
                    <a:lnTo>
                      <a:pt x="459" y="173"/>
                    </a:lnTo>
                    <a:lnTo>
                      <a:pt x="461" y="175"/>
                    </a:lnTo>
                    <a:lnTo>
                      <a:pt x="463" y="177"/>
                    </a:lnTo>
                    <a:lnTo>
                      <a:pt x="469" y="178"/>
                    </a:lnTo>
                    <a:lnTo>
                      <a:pt x="471" y="174"/>
                    </a:lnTo>
                    <a:lnTo>
                      <a:pt x="474" y="170"/>
                    </a:lnTo>
                    <a:lnTo>
                      <a:pt x="476" y="166"/>
                    </a:lnTo>
                    <a:lnTo>
                      <a:pt x="477" y="165"/>
                    </a:lnTo>
                    <a:lnTo>
                      <a:pt x="478" y="163"/>
                    </a:lnTo>
                    <a:lnTo>
                      <a:pt x="485" y="169"/>
                    </a:lnTo>
                    <a:lnTo>
                      <a:pt x="492" y="175"/>
                    </a:lnTo>
                    <a:lnTo>
                      <a:pt x="496" y="182"/>
                    </a:lnTo>
                    <a:lnTo>
                      <a:pt x="500" y="189"/>
                    </a:lnTo>
                    <a:lnTo>
                      <a:pt x="501" y="197"/>
                    </a:lnTo>
                    <a:lnTo>
                      <a:pt x="503" y="205"/>
                    </a:lnTo>
                    <a:lnTo>
                      <a:pt x="503" y="213"/>
                    </a:lnTo>
                    <a:lnTo>
                      <a:pt x="503" y="223"/>
                    </a:lnTo>
                    <a:lnTo>
                      <a:pt x="496" y="235"/>
                    </a:lnTo>
                    <a:lnTo>
                      <a:pt x="490" y="249"/>
                    </a:lnTo>
                    <a:lnTo>
                      <a:pt x="482" y="247"/>
                    </a:lnTo>
                    <a:lnTo>
                      <a:pt x="473" y="247"/>
                    </a:lnTo>
                    <a:lnTo>
                      <a:pt x="465" y="249"/>
                    </a:lnTo>
                    <a:lnTo>
                      <a:pt x="457" y="253"/>
                    </a:lnTo>
                    <a:lnTo>
                      <a:pt x="450" y="257"/>
                    </a:lnTo>
                    <a:lnTo>
                      <a:pt x="443" y="262"/>
                    </a:lnTo>
                    <a:lnTo>
                      <a:pt x="436" y="269"/>
                    </a:lnTo>
                    <a:lnTo>
                      <a:pt x="431" y="276"/>
                    </a:lnTo>
                    <a:lnTo>
                      <a:pt x="427" y="284"/>
                    </a:lnTo>
                    <a:lnTo>
                      <a:pt x="424" y="291"/>
                    </a:lnTo>
                    <a:lnTo>
                      <a:pt x="423" y="300"/>
                    </a:lnTo>
                    <a:lnTo>
                      <a:pt x="423" y="308"/>
                    </a:lnTo>
                    <a:lnTo>
                      <a:pt x="423" y="316"/>
                    </a:lnTo>
                    <a:lnTo>
                      <a:pt x="424" y="326"/>
                    </a:lnTo>
                    <a:lnTo>
                      <a:pt x="427" y="333"/>
                    </a:lnTo>
                    <a:lnTo>
                      <a:pt x="429" y="341"/>
                    </a:lnTo>
                    <a:lnTo>
                      <a:pt x="435" y="349"/>
                    </a:lnTo>
                    <a:lnTo>
                      <a:pt x="442" y="354"/>
                    </a:lnTo>
                    <a:lnTo>
                      <a:pt x="450" y="360"/>
                    </a:lnTo>
                    <a:lnTo>
                      <a:pt x="458" y="363"/>
                    </a:lnTo>
                    <a:lnTo>
                      <a:pt x="444" y="386"/>
                    </a:lnTo>
                    <a:lnTo>
                      <a:pt x="436" y="395"/>
                    </a:lnTo>
                    <a:lnTo>
                      <a:pt x="427" y="406"/>
                    </a:lnTo>
                    <a:lnTo>
                      <a:pt x="417" y="414"/>
                    </a:lnTo>
                    <a:lnTo>
                      <a:pt x="406" y="422"/>
                    </a:lnTo>
                    <a:lnTo>
                      <a:pt x="395" y="428"/>
                    </a:lnTo>
                    <a:lnTo>
                      <a:pt x="383" y="432"/>
                    </a:lnTo>
                    <a:lnTo>
                      <a:pt x="372" y="433"/>
                    </a:lnTo>
                    <a:lnTo>
                      <a:pt x="363" y="433"/>
                    </a:lnTo>
                    <a:lnTo>
                      <a:pt x="355" y="433"/>
                    </a:lnTo>
                    <a:lnTo>
                      <a:pt x="345" y="432"/>
                    </a:lnTo>
                    <a:lnTo>
                      <a:pt x="337" y="429"/>
                    </a:lnTo>
                    <a:lnTo>
                      <a:pt x="328" y="426"/>
                    </a:lnTo>
                    <a:lnTo>
                      <a:pt x="313" y="418"/>
                    </a:lnTo>
                    <a:lnTo>
                      <a:pt x="317" y="411"/>
                    </a:lnTo>
                    <a:lnTo>
                      <a:pt x="322" y="405"/>
                    </a:lnTo>
                    <a:lnTo>
                      <a:pt x="328" y="398"/>
                    </a:lnTo>
                    <a:lnTo>
                      <a:pt x="329" y="394"/>
                    </a:lnTo>
                    <a:lnTo>
                      <a:pt x="329" y="390"/>
                    </a:lnTo>
                    <a:lnTo>
                      <a:pt x="325" y="384"/>
                    </a:lnTo>
                    <a:lnTo>
                      <a:pt x="322" y="384"/>
                    </a:lnTo>
                    <a:lnTo>
                      <a:pt x="318" y="386"/>
                    </a:lnTo>
                    <a:lnTo>
                      <a:pt x="306" y="403"/>
                    </a:lnTo>
                    <a:lnTo>
                      <a:pt x="290" y="417"/>
                    </a:lnTo>
                    <a:lnTo>
                      <a:pt x="273" y="430"/>
                    </a:lnTo>
                    <a:lnTo>
                      <a:pt x="256" y="440"/>
                    </a:lnTo>
                    <a:lnTo>
                      <a:pt x="237" y="447"/>
                    </a:lnTo>
                    <a:lnTo>
                      <a:pt x="218" y="452"/>
                    </a:lnTo>
                    <a:lnTo>
                      <a:pt x="198" y="455"/>
                    </a:lnTo>
                    <a:lnTo>
                      <a:pt x="176" y="455"/>
                    </a:lnTo>
                    <a:lnTo>
                      <a:pt x="165" y="453"/>
                    </a:lnTo>
                    <a:lnTo>
                      <a:pt x="155" y="451"/>
                    </a:lnTo>
                    <a:lnTo>
                      <a:pt x="146" y="448"/>
                    </a:lnTo>
                    <a:lnTo>
                      <a:pt x="138" y="444"/>
                    </a:lnTo>
                    <a:lnTo>
                      <a:pt x="128" y="440"/>
                    </a:lnTo>
                    <a:lnTo>
                      <a:pt x="120" y="434"/>
                    </a:lnTo>
                    <a:lnTo>
                      <a:pt x="104" y="422"/>
                    </a:lnTo>
                    <a:lnTo>
                      <a:pt x="90" y="407"/>
                    </a:lnTo>
                    <a:lnTo>
                      <a:pt x="78" y="391"/>
                    </a:lnTo>
                    <a:lnTo>
                      <a:pt x="69" y="373"/>
                    </a:lnTo>
                    <a:lnTo>
                      <a:pt x="61" y="356"/>
                    </a:lnTo>
                    <a:lnTo>
                      <a:pt x="58" y="345"/>
                    </a:lnTo>
                    <a:lnTo>
                      <a:pt x="57" y="334"/>
                    </a:lnTo>
                    <a:lnTo>
                      <a:pt x="54" y="325"/>
                    </a:lnTo>
                    <a:lnTo>
                      <a:pt x="52" y="319"/>
                    </a:lnTo>
                    <a:lnTo>
                      <a:pt x="50" y="315"/>
                    </a:lnTo>
                    <a:lnTo>
                      <a:pt x="47" y="314"/>
                    </a:lnTo>
                    <a:lnTo>
                      <a:pt x="44" y="315"/>
                    </a:lnTo>
                    <a:lnTo>
                      <a:pt x="42" y="316"/>
                    </a:lnTo>
                    <a:lnTo>
                      <a:pt x="38" y="318"/>
                    </a:lnTo>
                    <a:lnTo>
                      <a:pt x="36" y="318"/>
                    </a:lnTo>
                    <a:lnTo>
                      <a:pt x="35" y="318"/>
                    </a:lnTo>
                    <a:lnTo>
                      <a:pt x="28" y="311"/>
                    </a:lnTo>
                    <a:lnTo>
                      <a:pt x="21" y="303"/>
                    </a:lnTo>
                    <a:lnTo>
                      <a:pt x="16" y="295"/>
                    </a:lnTo>
                    <a:lnTo>
                      <a:pt x="12" y="285"/>
                    </a:lnTo>
                    <a:lnTo>
                      <a:pt x="8" y="276"/>
                    </a:lnTo>
                    <a:lnTo>
                      <a:pt x="5" y="266"/>
                    </a:lnTo>
                    <a:lnTo>
                      <a:pt x="1" y="246"/>
                    </a:lnTo>
                    <a:lnTo>
                      <a:pt x="0" y="226"/>
                    </a:lnTo>
                    <a:lnTo>
                      <a:pt x="1" y="205"/>
                    </a:lnTo>
                    <a:lnTo>
                      <a:pt x="4" y="185"/>
                    </a:lnTo>
                    <a:lnTo>
                      <a:pt x="9" y="165"/>
                    </a:lnTo>
                    <a:lnTo>
                      <a:pt x="16" y="147"/>
                    </a:lnTo>
                    <a:lnTo>
                      <a:pt x="27" y="128"/>
                    </a:lnTo>
                    <a:lnTo>
                      <a:pt x="39" y="112"/>
                    </a:lnTo>
                    <a:lnTo>
                      <a:pt x="52" y="95"/>
                    </a:lnTo>
                    <a:lnTo>
                      <a:pt x="69" y="82"/>
                    </a:lnTo>
                    <a:lnTo>
                      <a:pt x="86" y="71"/>
                    </a:lnTo>
                    <a:lnTo>
                      <a:pt x="104" y="61"/>
                    </a:lnTo>
                    <a:lnTo>
                      <a:pt x="123" y="56"/>
                    </a:lnTo>
                    <a:lnTo>
                      <a:pt x="138" y="53"/>
                    </a:lnTo>
                    <a:lnTo>
                      <a:pt x="154" y="53"/>
                    </a:lnTo>
                    <a:lnTo>
                      <a:pt x="161" y="53"/>
                    </a:lnTo>
                    <a:lnTo>
                      <a:pt x="168" y="55"/>
                    </a:lnTo>
                    <a:lnTo>
                      <a:pt x="176" y="56"/>
                    </a:lnTo>
                    <a:lnTo>
                      <a:pt x="183" y="60"/>
                    </a:lnTo>
                    <a:lnTo>
                      <a:pt x="187" y="61"/>
                    </a:lnTo>
                    <a:lnTo>
                      <a:pt x="191" y="60"/>
                    </a:lnTo>
                    <a:lnTo>
                      <a:pt x="193" y="57"/>
                    </a:lnTo>
                    <a:lnTo>
                      <a:pt x="195" y="55"/>
                    </a:lnTo>
                    <a:lnTo>
                      <a:pt x="198" y="47"/>
                    </a:lnTo>
                    <a:lnTo>
                      <a:pt x="199" y="44"/>
                    </a:lnTo>
                    <a:lnTo>
                      <a:pt x="200" y="40"/>
                    </a:lnTo>
                    <a:lnTo>
                      <a:pt x="210" y="32"/>
                    </a:lnTo>
                    <a:lnTo>
                      <a:pt x="219" y="25"/>
                    </a:lnTo>
                    <a:lnTo>
                      <a:pt x="230" y="18"/>
                    </a:lnTo>
                    <a:lnTo>
                      <a:pt x="242" y="14"/>
                    </a:lnTo>
                    <a:lnTo>
                      <a:pt x="253" y="10"/>
                    </a:lnTo>
                    <a:lnTo>
                      <a:pt x="265" y="6"/>
                    </a:lnTo>
                    <a:lnTo>
                      <a:pt x="278" y="3"/>
                    </a:lnTo>
                    <a:lnTo>
                      <a:pt x="291" y="2"/>
                    </a:lnTo>
                    <a:lnTo>
                      <a:pt x="317" y="0"/>
                    </a:lnTo>
                    <a:lnTo>
                      <a:pt x="343" y="3"/>
                    </a:lnTo>
                    <a:lnTo>
                      <a:pt x="367" y="7"/>
                    </a:lnTo>
                    <a:lnTo>
                      <a:pt x="390" y="13"/>
                    </a:lnTo>
                    <a:lnTo>
                      <a:pt x="401" y="17"/>
                    </a:lnTo>
                    <a:lnTo>
                      <a:pt x="410" y="22"/>
                    </a:lnTo>
                    <a:lnTo>
                      <a:pt x="420" y="28"/>
                    </a:lnTo>
                    <a:lnTo>
                      <a:pt x="428" y="36"/>
                    </a:lnTo>
                    <a:lnTo>
                      <a:pt x="436" y="42"/>
                    </a:lnTo>
                    <a:lnTo>
                      <a:pt x="443" y="52"/>
                    </a:lnTo>
                    <a:lnTo>
                      <a:pt x="450" y="60"/>
                    </a:lnTo>
                    <a:lnTo>
                      <a:pt x="455"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14" name="Freeform 24"/>
              <p:cNvSpPr>
                <a:spLocks/>
              </p:cNvSpPr>
              <p:nvPr/>
            </p:nvSpPr>
            <p:spPr bwMode="auto">
              <a:xfrm>
                <a:off x="730" y="1405"/>
                <a:ext cx="503" cy="455"/>
              </a:xfrm>
              <a:custGeom>
                <a:avLst/>
                <a:gdLst>
                  <a:gd name="T0" fmla="*/ 462 w 503"/>
                  <a:gd name="T1" fmla="*/ 90 h 455"/>
                  <a:gd name="T2" fmla="*/ 466 w 503"/>
                  <a:gd name="T3" fmla="*/ 121 h 455"/>
                  <a:gd name="T4" fmla="*/ 459 w 503"/>
                  <a:gd name="T5" fmla="*/ 152 h 455"/>
                  <a:gd name="T6" fmla="*/ 461 w 503"/>
                  <a:gd name="T7" fmla="*/ 160 h 455"/>
                  <a:gd name="T8" fmla="*/ 461 w 503"/>
                  <a:gd name="T9" fmla="*/ 175 h 455"/>
                  <a:gd name="T10" fmla="*/ 469 w 503"/>
                  <a:gd name="T11" fmla="*/ 178 h 455"/>
                  <a:gd name="T12" fmla="*/ 476 w 503"/>
                  <a:gd name="T13" fmla="*/ 166 h 455"/>
                  <a:gd name="T14" fmla="*/ 478 w 503"/>
                  <a:gd name="T15" fmla="*/ 163 h 455"/>
                  <a:gd name="T16" fmla="*/ 496 w 503"/>
                  <a:gd name="T17" fmla="*/ 182 h 455"/>
                  <a:gd name="T18" fmla="*/ 503 w 503"/>
                  <a:gd name="T19" fmla="*/ 205 h 455"/>
                  <a:gd name="T20" fmla="*/ 503 w 503"/>
                  <a:gd name="T21" fmla="*/ 223 h 455"/>
                  <a:gd name="T22" fmla="*/ 490 w 503"/>
                  <a:gd name="T23" fmla="*/ 249 h 455"/>
                  <a:gd name="T24" fmla="*/ 465 w 503"/>
                  <a:gd name="T25" fmla="*/ 249 h 455"/>
                  <a:gd name="T26" fmla="*/ 443 w 503"/>
                  <a:gd name="T27" fmla="*/ 262 h 455"/>
                  <a:gd name="T28" fmla="*/ 431 w 503"/>
                  <a:gd name="T29" fmla="*/ 276 h 455"/>
                  <a:gd name="T30" fmla="*/ 423 w 503"/>
                  <a:gd name="T31" fmla="*/ 300 h 455"/>
                  <a:gd name="T32" fmla="*/ 424 w 503"/>
                  <a:gd name="T33" fmla="*/ 326 h 455"/>
                  <a:gd name="T34" fmla="*/ 429 w 503"/>
                  <a:gd name="T35" fmla="*/ 341 h 455"/>
                  <a:gd name="T36" fmla="*/ 450 w 503"/>
                  <a:gd name="T37" fmla="*/ 360 h 455"/>
                  <a:gd name="T38" fmla="*/ 444 w 503"/>
                  <a:gd name="T39" fmla="*/ 386 h 455"/>
                  <a:gd name="T40" fmla="*/ 417 w 503"/>
                  <a:gd name="T41" fmla="*/ 414 h 455"/>
                  <a:gd name="T42" fmla="*/ 383 w 503"/>
                  <a:gd name="T43" fmla="*/ 432 h 455"/>
                  <a:gd name="T44" fmla="*/ 363 w 503"/>
                  <a:gd name="T45" fmla="*/ 433 h 455"/>
                  <a:gd name="T46" fmla="*/ 337 w 503"/>
                  <a:gd name="T47" fmla="*/ 429 h 455"/>
                  <a:gd name="T48" fmla="*/ 313 w 503"/>
                  <a:gd name="T49" fmla="*/ 418 h 455"/>
                  <a:gd name="T50" fmla="*/ 328 w 503"/>
                  <a:gd name="T51" fmla="*/ 398 h 455"/>
                  <a:gd name="T52" fmla="*/ 329 w 503"/>
                  <a:gd name="T53" fmla="*/ 390 h 455"/>
                  <a:gd name="T54" fmla="*/ 318 w 503"/>
                  <a:gd name="T55" fmla="*/ 386 h 455"/>
                  <a:gd name="T56" fmla="*/ 290 w 503"/>
                  <a:gd name="T57" fmla="*/ 417 h 455"/>
                  <a:gd name="T58" fmla="*/ 237 w 503"/>
                  <a:gd name="T59" fmla="*/ 447 h 455"/>
                  <a:gd name="T60" fmla="*/ 176 w 503"/>
                  <a:gd name="T61" fmla="*/ 455 h 455"/>
                  <a:gd name="T62" fmla="*/ 155 w 503"/>
                  <a:gd name="T63" fmla="*/ 451 h 455"/>
                  <a:gd name="T64" fmla="*/ 128 w 503"/>
                  <a:gd name="T65" fmla="*/ 440 h 455"/>
                  <a:gd name="T66" fmla="*/ 90 w 503"/>
                  <a:gd name="T67" fmla="*/ 407 h 455"/>
                  <a:gd name="T68" fmla="*/ 61 w 503"/>
                  <a:gd name="T69" fmla="*/ 356 h 455"/>
                  <a:gd name="T70" fmla="*/ 57 w 503"/>
                  <a:gd name="T71" fmla="*/ 334 h 455"/>
                  <a:gd name="T72" fmla="*/ 50 w 503"/>
                  <a:gd name="T73" fmla="*/ 315 h 455"/>
                  <a:gd name="T74" fmla="*/ 44 w 503"/>
                  <a:gd name="T75" fmla="*/ 315 h 455"/>
                  <a:gd name="T76" fmla="*/ 36 w 503"/>
                  <a:gd name="T77" fmla="*/ 318 h 455"/>
                  <a:gd name="T78" fmla="*/ 28 w 503"/>
                  <a:gd name="T79" fmla="*/ 311 h 455"/>
                  <a:gd name="T80" fmla="*/ 12 w 503"/>
                  <a:gd name="T81" fmla="*/ 285 h 455"/>
                  <a:gd name="T82" fmla="*/ 1 w 503"/>
                  <a:gd name="T83" fmla="*/ 246 h 455"/>
                  <a:gd name="T84" fmla="*/ 4 w 503"/>
                  <a:gd name="T85" fmla="*/ 185 h 455"/>
                  <a:gd name="T86" fmla="*/ 16 w 503"/>
                  <a:gd name="T87" fmla="*/ 147 h 455"/>
                  <a:gd name="T88" fmla="*/ 52 w 503"/>
                  <a:gd name="T89" fmla="*/ 95 h 455"/>
                  <a:gd name="T90" fmla="*/ 104 w 503"/>
                  <a:gd name="T91" fmla="*/ 61 h 455"/>
                  <a:gd name="T92" fmla="*/ 138 w 503"/>
                  <a:gd name="T93" fmla="*/ 53 h 455"/>
                  <a:gd name="T94" fmla="*/ 168 w 503"/>
                  <a:gd name="T95" fmla="*/ 55 h 455"/>
                  <a:gd name="T96" fmla="*/ 183 w 503"/>
                  <a:gd name="T97" fmla="*/ 60 h 455"/>
                  <a:gd name="T98" fmla="*/ 193 w 503"/>
                  <a:gd name="T99" fmla="*/ 57 h 455"/>
                  <a:gd name="T100" fmla="*/ 199 w 503"/>
                  <a:gd name="T101" fmla="*/ 44 h 455"/>
                  <a:gd name="T102" fmla="*/ 210 w 503"/>
                  <a:gd name="T103" fmla="*/ 32 h 455"/>
                  <a:gd name="T104" fmla="*/ 242 w 503"/>
                  <a:gd name="T105" fmla="*/ 14 h 455"/>
                  <a:gd name="T106" fmla="*/ 278 w 503"/>
                  <a:gd name="T107" fmla="*/ 3 h 455"/>
                  <a:gd name="T108" fmla="*/ 343 w 503"/>
                  <a:gd name="T109" fmla="*/ 3 h 455"/>
                  <a:gd name="T110" fmla="*/ 390 w 503"/>
                  <a:gd name="T111" fmla="*/ 13 h 455"/>
                  <a:gd name="T112" fmla="*/ 420 w 503"/>
                  <a:gd name="T113" fmla="*/ 28 h 455"/>
                  <a:gd name="T114" fmla="*/ 443 w 503"/>
                  <a:gd name="T115" fmla="*/ 52 h 4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03" h="455">
                    <a:moveTo>
                      <a:pt x="455" y="70"/>
                    </a:moveTo>
                    <a:lnTo>
                      <a:pt x="455" y="70"/>
                    </a:lnTo>
                    <a:lnTo>
                      <a:pt x="462" y="90"/>
                    </a:lnTo>
                    <a:lnTo>
                      <a:pt x="465" y="101"/>
                    </a:lnTo>
                    <a:lnTo>
                      <a:pt x="466" y="110"/>
                    </a:lnTo>
                    <a:lnTo>
                      <a:pt x="466" y="121"/>
                    </a:lnTo>
                    <a:lnTo>
                      <a:pt x="465" y="132"/>
                    </a:lnTo>
                    <a:lnTo>
                      <a:pt x="463" y="143"/>
                    </a:lnTo>
                    <a:lnTo>
                      <a:pt x="459" y="152"/>
                    </a:lnTo>
                    <a:lnTo>
                      <a:pt x="461" y="156"/>
                    </a:lnTo>
                    <a:lnTo>
                      <a:pt x="461" y="160"/>
                    </a:lnTo>
                    <a:lnTo>
                      <a:pt x="459" y="169"/>
                    </a:lnTo>
                    <a:lnTo>
                      <a:pt x="459" y="173"/>
                    </a:lnTo>
                    <a:lnTo>
                      <a:pt x="461" y="175"/>
                    </a:lnTo>
                    <a:lnTo>
                      <a:pt x="463" y="177"/>
                    </a:lnTo>
                    <a:lnTo>
                      <a:pt x="469" y="178"/>
                    </a:lnTo>
                    <a:lnTo>
                      <a:pt x="471" y="174"/>
                    </a:lnTo>
                    <a:lnTo>
                      <a:pt x="474" y="170"/>
                    </a:lnTo>
                    <a:lnTo>
                      <a:pt x="476" y="166"/>
                    </a:lnTo>
                    <a:lnTo>
                      <a:pt x="477" y="165"/>
                    </a:lnTo>
                    <a:lnTo>
                      <a:pt x="478" y="163"/>
                    </a:lnTo>
                    <a:lnTo>
                      <a:pt x="485" y="169"/>
                    </a:lnTo>
                    <a:lnTo>
                      <a:pt x="492" y="175"/>
                    </a:lnTo>
                    <a:lnTo>
                      <a:pt x="496" y="182"/>
                    </a:lnTo>
                    <a:lnTo>
                      <a:pt x="500" y="189"/>
                    </a:lnTo>
                    <a:lnTo>
                      <a:pt x="501" y="197"/>
                    </a:lnTo>
                    <a:lnTo>
                      <a:pt x="503" y="205"/>
                    </a:lnTo>
                    <a:lnTo>
                      <a:pt x="503" y="213"/>
                    </a:lnTo>
                    <a:lnTo>
                      <a:pt x="503" y="223"/>
                    </a:lnTo>
                    <a:lnTo>
                      <a:pt x="496" y="235"/>
                    </a:lnTo>
                    <a:lnTo>
                      <a:pt x="490" y="249"/>
                    </a:lnTo>
                    <a:lnTo>
                      <a:pt x="482" y="247"/>
                    </a:lnTo>
                    <a:lnTo>
                      <a:pt x="473" y="247"/>
                    </a:lnTo>
                    <a:lnTo>
                      <a:pt x="465" y="249"/>
                    </a:lnTo>
                    <a:lnTo>
                      <a:pt x="457" y="253"/>
                    </a:lnTo>
                    <a:lnTo>
                      <a:pt x="450" y="257"/>
                    </a:lnTo>
                    <a:lnTo>
                      <a:pt x="443" y="262"/>
                    </a:lnTo>
                    <a:lnTo>
                      <a:pt x="436" y="269"/>
                    </a:lnTo>
                    <a:lnTo>
                      <a:pt x="431" y="276"/>
                    </a:lnTo>
                    <a:lnTo>
                      <a:pt x="427" y="284"/>
                    </a:lnTo>
                    <a:lnTo>
                      <a:pt x="424" y="291"/>
                    </a:lnTo>
                    <a:lnTo>
                      <a:pt x="423" y="300"/>
                    </a:lnTo>
                    <a:lnTo>
                      <a:pt x="423" y="308"/>
                    </a:lnTo>
                    <a:lnTo>
                      <a:pt x="423" y="316"/>
                    </a:lnTo>
                    <a:lnTo>
                      <a:pt x="424" y="326"/>
                    </a:lnTo>
                    <a:lnTo>
                      <a:pt x="427" y="333"/>
                    </a:lnTo>
                    <a:lnTo>
                      <a:pt x="429" y="341"/>
                    </a:lnTo>
                    <a:lnTo>
                      <a:pt x="435" y="349"/>
                    </a:lnTo>
                    <a:lnTo>
                      <a:pt x="442" y="354"/>
                    </a:lnTo>
                    <a:lnTo>
                      <a:pt x="450" y="360"/>
                    </a:lnTo>
                    <a:lnTo>
                      <a:pt x="458" y="363"/>
                    </a:lnTo>
                    <a:lnTo>
                      <a:pt x="444" y="386"/>
                    </a:lnTo>
                    <a:lnTo>
                      <a:pt x="436" y="395"/>
                    </a:lnTo>
                    <a:lnTo>
                      <a:pt x="427" y="406"/>
                    </a:lnTo>
                    <a:lnTo>
                      <a:pt x="417" y="414"/>
                    </a:lnTo>
                    <a:lnTo>
                      <a:pt x="406" y="422"/>
                    </a:lnTo>
                    <a:lnTo>
                      <a:pt x="395" y="428"/>
                    </a:lnTo>
                    <a:lnTo>
                      <a:pt x="383" y="432"/>
                    </a:lnTo>
                    <a:lnTo>
                      <a:pt x="372" y="433"/>
                    </a:lnTo>
                    <a:lnTo>
                      <a:pt x="363" y="433"/>
                    </a:lnTo>
                    <a:lnTo>
                      <a:pt x="355" y="433"/>
                    </a:lnTo>
                    <a:lnTo>
                      <a:pt x="345" y="432"/>
                    </a:lnTo>
                    <a:lnTo>
                      <a:pt x="337" y="429"/>
                    </a:lnTo>
                    <a:lnTo>
                      <a:pt x="328" y="426"/>
                    </a:lnTo>
                    <a:lnTo>
                      <a:pt x="313" y="418"/>
                    </a:lnTo>
                    <a:lnTo>
                      <a:pt x="317" y="411"/>
                    </a:lnTo>
                    <a:lnTo>
                      <a:pt x="322" y="405"/>
                    </a:lnTo>
                    <a:lnTo>
                      <a:pt x="328" y="398"/>
                    </a:lnTo>
                    <a:lnTo>
                      <a:pt x="329" y="394"/>
                    </a:lnTo>
                    <a:lnTo>
                      <a:pt x="329" y="390"/>
                    </a:lnTo>
                    <a:lnTo>
                      <a:pt x="325" y="384"/>
                    </a:lnTo>
                    <a:lnTo>
                      <a:pt x="322" y="384"/>
                    </a:lnTo>
                    <a:lnTo>
                      <a:pt x="318" y="386"/>
                    </a:lnTo>
                    <a:lnTo>
                      <a:pt x="306" y="403"/>
                    </a:lnTo>
                    <a:lnTo>
                      <a:pt x="290" y="417"/>
                    </a:lnTo>
                    <a:lnTo>
                      <a:pt x="273" y="430"/>
                    </a:lnTo>
                    <a:lnTo>
                      <a:pt x="256" y="440"/>
                    </a:lnTo>
                    <a:lnTo>
                      <a:pt x="237" y="447"/>
                    </a:lnTo>
                    <a:lnTo>
                      <a:pt x="218" y="452"/>
                    </a:lnTo>
                    <a:lnTo>
                      <a:pt x="198" y="455"/>
                    </a:lnTo>
                    <a:lnTo>
                      <a:pt x="176" y="455"/>
                    </a:lnTo>
                    <a:lnTo>
                      <a:pt x="165" y="453"/>
                    </a:lnTo>
                    <a:lnTo>
                      <a:pt x="155" y="451"/>
                    </a:lnTo>
                    <a:lnTo>
                      <a:pt x="146" y="448"/>
                    </a:lnTo>
                    <a:lnTo>
                      <a:pt x="138" y="444"/>
                    </a:lnTo>
                    <a:lnTo>
                      <a:pt x="128" y="440"/>
                    </a:lnTo>
                    <a:lnTo>
                      <a:pt x="120" y="434"/>
                    </a:lnTo>
                    <a:lnTo>
                      <a:pt x="104" y="422"/>
                    </a:lnTo>
                    <a:lnTo>
                      <a:pt x="90" y="407"/>
                    </a:lnTo>
                    <a:lnTo>
                      <a:pt x="78" y="391"/>
                    </a:lnTo>
                    <a:lnTo>
                      <a:pt x="69" y="373"/>
                    </a:lnTo>
                    <a:lnTo>
                      <a:pt x="61" y="356"/>
                    </a:lnTo>
                    <a:lnTo>
                      <a:pt x="58" y="345"/>
                    </a:lnTo>
                    <a:lnTo>
                      <a:pt x="57" y="334"/>
                    </a:lnTo>
                    <a:lnTo>
                      <a:pt x="54" y="325"/>
                    </a:lnTo>
                    <a:lnTo>
                      <a:pt x="52" y="319"/>
                    </a:lnTo>
                    <a:lnTo>
                      <a:pt x="50" y="315"/>
                    </a:lnTo>
                    <a:lnTo>
                      <a:pt x="47" y="314"/>
                    </a:lnTo>
                    <a:lnTo>
                      <a:pt x="44" y="315"/>
                    </a:lnTo>
                    <a:lnTo>
                      <a:pt x="42" y="316"/>
                    </a:lnTo>
                    <a:lnTo>
                      <a:pt x="38" y="318"/>
                    </a:lnTo>
                    <a:lnTo>
                      <a:pt x="36" y="318"/>
                    </a:lnTo>
                    <a:lnTo>
                      <a:pt x="35" y="318"/>
                    </a:lnTo>
                    <a:lnTo>
                      <a:pt x="28" y="311"/>
                    </a:lnTo>
                    <a:lnTo>
                      <a:pt x="21" y="303"/>
                    </a:lnTo>
                    <a:lnTo>
                      <a:pt x="16" y="295"/>
                    </a:lnTo>
                    <a:lnTo>
                      <a:pt x="12" y="285"/>
                    </a:lnTo>
                    <a:lnTo>
                      <a:pt x="8" y="276"/>
                    </a:lnTo>
                    <a:lnTo>
                      <a:pt x="5" y="266"/>
                    </a:lnTo>
                    <a:lnTo>
                      <a:pt x="1" y="246"/>
                    </a:lnTo>
                    <a:lnTo>
                      <a:pt x="0" y="226"/>
                    </a:lnTo>
                    <a:lnTo>
                      <a:pt x="1" y="205"/>
                    </a:lnTo>
                    <a:lnTo>
                      <a:pt x="4" y="185"/>
                    </a:lnTo>
                    <a:lnTo>
                      <a:pt x="9" y="165"/>
                    </a:lnTo>
                    <a:lnTo>
                      <a:pt x="16" y="147"/>
                    </a:lnTo>
                    <a:lnTo>
                      <a:pt x="27" y="128"/>
                    </a:lnTo>
                    <a:lnTo>
                      <a:pt x="39" y="112"/>
                    </a:lnTo>
                    <a:lnTo>
                      <a:pt x="52" y="95"/>
                    </a:lnTo>
                    <a:lnTo>
                      <a:pt x="69" y="82"/>
                    </a:lnTo>
                    <a:lnTo>
                      <a:pt x="86" y="71"/>
                    </a:lnTo>
                    <a:lnTo>
                      <a:pt x="104" y="61"/>
                    </a:lnTo>
                    <a:lnTo>
                      <a:pt x="123" y="56"/>
                    </a:lnTo>
                    <a:lnTo>
                      <a:pt x="138" y="53"/>
                    </a:lnTo>
                    <a:lnTo>
                      <a:pt x="154" y="53"/>
                    </a:lnTo>
                    <a:lnTo>
                      <a:pt x="161" y="53"/>
                    </a:lnTo>
                    <a:lnTo>
                      <a:pt x="168" y="55"/>
                    </a:lnTo>
                    <a:lnTo>
                      <a:pt x="176" y="56"/>
                    </a:lnTo>
                    <a:lnTo>
                      <a:pt x="183" y="60"/>
                    </a:lnTo>
                    <a:lnTo>
                      <a:pt x="187" y="61"/>
                    </a:lnTo>
                    <a:lnTo>
                      <a:pt x="191" y="60"/>
                    </a:lnTo>
                    <a:lnTo>
                      <a:pt x="193" y="57"/>
                    </a:lnTo>
                    <a:lnTo>
                      <a:pt x="195" y="55"/>
                    </a:lnTo>
                    <a:lnTo>
                      <a:pt x="198" y="47"/>
                    </a:lnTo>
                    <a:lnTo>
                      <a:pt x="199" y="44"/>
                    </a:lnTo>
                    <a:lnTo>
                      <a:pt x="200" y="40"/>
                    </a:lnTo>
                    <a:lnTo>
                      <a:pt x="210" y="32"/>
                    </a:lnTo>
                    <a:lnTo>
                      <a:pt x="219" y="25"/>
                    </a:lnTo>
                    <a:lnTo>
                      <a:pt x="230" y="18"/>
                    </a:lnTo>
                    <a:lnTo>
                      <a:pt x="242" y="14"/>
                    </a:lnTo>
                    <a:lnTo>
                      <a:pt x="253" y="10"/>
                    </a:lnTo>
                    <a:lnTo>
                      <a:pt x="265" y="6"/>
                    </a:lnTo>
                    <a:lnTo>
                      <a:pt x="278" y="3"/>
                    </a:lnTo>
                    <a:lnTo>
                      <a:pt x="291" y="2"/>
                    </a:lnTo>
                    <a:lnTo>
                      <a:pt x="317" y="0"/>
                    </a:lnTo>
                    <a:lnTo>
                      <a:pt x="343" y="3"/>
                    </a:lnTo>
                    <a:lnTo>
                      <a:pt x="367" y="7"/>
                    </a:lnTo>
                    <a:lnTo>
                      <a:pt x="390" y="13"/>
                    </a:lnTo>
                    <a:lnTo>
                      <a:pt x="401" y="17"/>
                    </a:lnTo>
                    <a:lnTo>
                      <a:pt x="410" y="22"/>
                    </a:lnTo>
                    <a:lnTo>
                      <a:pt x="420" y="28"/>
                    </a:lnTo>
                    <a:lnTo>
                      <a:pt x="428" y="36"/>
                    </a:lnTo>
                    <a:lnTo>
                      <a:pt x="436" y="42"/>
                    </a:lnTo>
                    <a:lnTo>
                      <a:pt x="443" y="52"/>
                    </a:lnTo>
                    <a:lnTo>
                      <a:pt x="450" y="60"/>
                    </a:lnTo>
                    <a:lnTo>
                      <a:pt x="45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15" name="Freeform 25"/>
              <p:cNvSpPr>
                <a:spLocks/>
              </p:cNvSpPr>
              <p:nvPr/>
            </p:nvSpPr>
            <p:spPr bwMode="auto">
              <a:xfrm>
                <a:off x="1382" y="1548"/>
                <a:ext cx="272" cy="389"/>
              </a:xfrm>
              <a:custGeom>
                <a:avLst/>
                <a:gdLst>
                  <a:gd name="T0" fmla="*/ 229 w 272"/>
                  <a:gd name="T1" fmla="*/ 0 h 389"/>
                  <a:gd name="T2" fmla="*/ 253 w 272"/>
                  <a:gd name="T3" fmla="*/ 34 h 389"/>
                  <a:gd name="T4" fmla="*/ 267 w 272"/>
                  <a:gd name="T5" fmla="*/ 58 h 389"/>
                  <a:gd name="T6" fmla="*/ 272 w 272"/>
                  <a:gd name="T7" fmla="*/ 84 h 389"/>
                  <a:gd name="T8" fmla="*/ 271 w 272"/>
                  <a:gd name="T9" fmla="*/ 97 h 389"/>
                  <a:gd name="T10" fmla="*/ 263 w 272"/>
                  <a:gd name="T11" fmla="*/ 114 h 389"/>
                  <a:gd name="T12" fmla="*/ 238 w 272"/>
                  <a:gd name="T13" fmla="*/ 142 h 389"/>
                  <a:gd name="T14" fmla="*/ 224 w 272"/>
                  <a:gd name="T15" fmla="*/ 154 h 389"/>
                  <a:gd name="T16" fmla="*/ 202 w 272"/>
                  <a:gd name="T17" fmla="*/ 146 h 389"/>
                  <a:gd name="T18" fmla="*/ 179 w 272"/>
                  <a:gd name="T19" fmla="*/ 144 h 389"/>
                  <a:gd name="T20" fmla="*/ 168 w 272"/>
                  <a:gd name="T21" fmla="*/ 145 h 389"/>
                  <a:gd name="T22" fmla="*/ 148 w 272"/>
                  <a:gd name="T23" fmla="*/ 150 h 389"/>
                  <a:gd name="T24" fmla="*/ 130 w 272"/>
                  <a:gd name="T25" fmla="*/ 160 h 389"/>
                  <a:gd name="T26" fmla="*/ 114 w 272"/>
                  <a:gd name="T27" fmla="*/ 175 h 389"/>
                  <a:gd name="T28" fmla="*/ 106 w 272"/>
                  <a:gd name="T29" fmla="*/ 184 h 389"/>
                  <a:gd name="T30" fmla="*/ 96 w 272"/>
                  <a:gd name="T31" fmla="*/ 207 h 389"/>
                  <a:gd name="T32" fmla="*/ 89 w 272"/>
                  <a:gd name="T33" fmla="*/ 233 h 389"/>
                  <a:gd name="T34" fmla="*/ 91 w 272"/>
                  <a:gd name="T35" fmla="*/ 260 h 389"/>
                  <a:gd name="T36" fmla="*/ 100 w 272"/>
                  <a:gd name="T37" fmla="*/ 285 h 389"/>
                  <a:gd name="T38" fmla="*/ 122 w 272"/>
                  <a:gd name="T39" fmla="*/ 314 h 389"/>
                  <a:gd name="T40" fmla="*/ 118 w 272"/>
                  <a:gd name="T41" fmla="*/ 331 h 389"/>
                  <a:gd name="T42" fmla="*/ 115 w 272"/>
                  <a:gd name="T43" fmla="*/ 365 h 389"/>
                  <a:gd name="T44" fmla="*/ 112 w 272"/>
                  <a:gd name="T45" fmla="*/ 382 h 389"/>
                  <a:gd name="T46" fmla="*/ 101 w 272"/>
                  <a:gd name="T47" fmla="*/ 388 h 389"/>
                  <a:gd name="T48" fmla="*/ 89 w 272"/>
                  <a:gd name="T49" fmla="*/ 388 h 389"/>
                  <a:gd name="T50" fmla="*/ 77 w 272"/>
                  <a:gd name="T51" fmla="*/ 373 h 389"/>
                  <a:gd name="T52" fmla="*/ 36 w 272"/>
                  <a:gd name="T53" fmla="*/ 333 h 389"/>
                  <a:gd name="T54" fmla="*/ 12 w 272"/>
                  <a:gd name="T55" fmla="*/ 305 h 389"/>
                  <a:gd name="T56" fmla="*/ 4 w 272"/>
                  <a:gd name="T57" fmla="*/ 289 h 389"/>
                  <a:gd name="T58" fmla="*/ 0 w 272"/>
                  <a:gd name="T59" fmla="*/ 271 h 389"/>
                  <a:gd name="T60" fmla="*/ 12 w 272"/>
                  <a:gd name="T61" fmla="*/ 244 h 389"/>
                  <a:gd name="T62" fmla="*/ 42 w 272"/>
                  <a:gd name="T63" fmla="*/ 192 h 389"/>
                  <a:gd name="T64" fmla="*/ 77 w 272"/>
                  <a:gd name="T65" fmla="*/ 142 h 389"/>
                  <a:gd name="T66" fmla="*/ 137 w 272"/>
                  <a:gd name="T67" fmla="*/ 70 h 389"/>
                  <a:gd name="T68" fmla="*/ 158 w 272"/>
                  <a:gd name="T69" fmla="*/ 49 h 389"/>
                  <a:gd name="T70" fmla="*/ 205 w 272"/>
                  <a:gd name="T71" fmla="*/ 13 h 3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2" h="389">
                    <a:moveTo>
                      <a:pt x="229" y="0"/>
                    </a:moveTo>
                    <a:lnTo>
                      <a:pt x="229" y="0"/>
                    </a:lnTo>
                    <a:lnTo>
                      <a:pt x="245" y="23"/>
                    </a:lnTo>
                    <a:lnTo>
                      <a:pt x="253" y="34"/>
                    </a:lnTo>
                    <a:lnTo>
                      <a:pt x="260" y="46"/>
                    </a:lnTo>
                    <a:lnTo>
                      <a:pt x="267" y="58"/>
                    </a:lnTo>
                    <a:lnTo>
                      <a:pt x="271" y="70"/>
                    </a:lnTo>
                    <a:lnTo>
                      <a:pt x="272" y="84"/>
                    </a:lnTo>
                    <a:lnTo>
                      <a:pt x="271" y="97"/>
                    </a:lnTo>
                    <a:lnTo>
                      <a:pt x="268" y="106"/>
                    </a:lnTo>
                    <a:lnTo>
                      <a:pt x="263" y="114"/>
                    </a:lnTo>
                    <a:lnTo>
                      <a:pt x="252" y="129"/>
                    </a:lnTo>
                    <a:lnTo>
                      <a:pt x="238" y="142"/>
                    </a:lnTo>
                    <a:lnTo>
                      <a:pt x="224" y="154"/>
                    </a:lnTo>
                    <a:lnTo>
                      <a:pt x="213" y="150"/>
                    </a:lnTo>
                    <a:lnTo>
                      <a:pt x="202" y="146"/>
                    </a:lnTo>
                    <a:lnTo>
                      <a:pt x="191" y="145"/>
                    </a:lnTo>
                    <a:lnTo>
                      <a:pt x="179" y="144"/>
                    </a:lnTo>
                    <a:lnTo>
                      <a:pt x="168" y="145"/>
                    </a:lnTo>
                    <a:lnTo>
                      <a:pt x="158" y="146"/>
                    </a:lnTo>
                    <a:lnTo>
                      <a:pt x="148" y="150"/>
                    </a:lnTo>
                    <a:lnTo>
                      <a:pt x="138" y="154"/>
                    </a:lnTo>
                    <a:lnTo>
                      <a:pt x="130" y="160"/>
                    </a:lnTo>
                    <a:lnTo>
                      <a:pt x="120" y="167"/>
                    </a:lnTo>
                    <a:lnTo>
                      <a:pt x="114" y="175"/>
                    </a:lnTo>
                    <a:lnTo>
                      <a:pt x="106" y="184"/>
                    </a:lnTo>
                    <a:lnTo>
                      <a:pt x="100" y="195"/>
                    </a:lnTo>
                    <a:lnTo>
                      <a:pt x="96" y="207"/>
                    </a:lnTo>
                    <a:lnTo>
                      <a:pt x="92" y="221"/>
                    </a:lnTo>
                    <a:lnTo>
                      <a:pt x="89" y="233"/>
                    </a:lnTo>
                    <a:lnTo>
                      <a:pt x="89" y="247"/>
                    </a:lnTo>
                    <a:lnTo>
                      <a:pt x="91" y="260"/>
                    </a:lnTo>
                    <a:lnTo>
                      <a:pt x="93" y="272"/>
                    </a:lnTo>
                    <a:lnTo>
                      <a:pt x="100" y="285"/>
                    </a:lnTo>
                    <a:lnTo>
                      <a:pt x="122" y="314"/>
                    </a:lnTo>
                    <a:lnTo>
                      <a:pt x="119" y="323"/>
                    </a:lnTo>
                    <a:lnTo>
                      <a:pt x="118" y="331"/>
                    </a:lnTo>
                    <a:lnTo>
                      <a:pt x="116" y="347"/>
                    </a:lnTo>
                    <a:lnTo>
                      <a:pt x="115" y="365"/>
                    </a:lnTo>
                    <a:lnTo>
                      <a:pt x="112" y="382"/>
                    </a:lnTo>
                    <a:lnTo>
                      <a:pt x="108" y="385"/>
                    </a:lnTo>
                    <a:lnTo>
                      <a:pt x="101" y="388"/>
                    </a:lnTo>
                    <a:lnTo>
                      <a:pt x="96" y="389"/>
                    </a:lnTo>
                    <a:lnTo>
                      <a:pt x="89" y="388"/>
                    </a:lnTo>
                    <a:lnTo>
                      <a:pt x="77" y="373"/>
                    </a:lnTo>
                    <a:lnTo>
                      <a:pt x="64" y="361"/>
                    </a:lnTo>
                    <a:lnTo>
                      <a:pt x="36" y="333"/>
                    </a:lnTo>
                    <a:lnTo>
                      <a:pt x="23" y="320"/>
                    </a:lnTo>
                    <a:lnTo>
                      <a:pt x="12" y="305"/>
                    </a:lnTo>
                    <a:lnTo>
                      <a:pt x="8" y="297"/>
                    </a:lnTo>
                    <a:lnTo>
                      <a:pt x="4" y="289"/>
                    </a:lnTo>
                    <a:lnTo>
                      <a:pt x="1" y="281"/>
                    </a:lnTo>
                    <a:lnTo>
                      <a:pt x="0" y="271"/>
                    </a:lnTo>
                    <a:lnTo>
                      <a:pt x="12" y="244"/>
                    </a:lnTo>
                    <a:lnTo>
                      <a:pt x="26" y="217"/>
                    </a:lnTo>
                    <a:lnTo>
                      <a:pt x="42" y="192"/>
                    </a:lnTo>
                    <a:lnTo>
                      <a:pt x="59" y="167"/>
                    </a:lnTo>
                    <a:lnTo>
                      <a:pt x="77" y="142"/>
                    </a:lnTo>
                    <a:lnTo>
                      <a:pt x="97" y="118"/>
                    </a:lnTo>
                    <a:lnTo>
                      <a:pt x="137" y="70"/>
                    </a:lnTo>
                    <a:lnTo>
                      <a:pt x="158" y="49"/>
                    </a:lnTo>
                    <a:lnTo>
                      <a:pt x="180" y="30"/>
                    </a:lnTo>
                    <a:lnTo>
                      <a:pt x="205" y="13"/>
                    </a:lnTo>
                    <a:lnTo>
                      <a:pt x="229" y="0"/>
                    </a:lnTo>
                    <a:close/>
                  </a:path>
                </a:pathLst>
              </a:custGeom>
              <a:solidFill>
                <a:srgbClr val="6552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16" name="Freeform 26"/>
              <p:cNvSpPr>
                <a:spLocks/>
              </p:cNvSpPr>
              <p:nvPr/>
            </p:nvSpPr>
            <p:spPr bwMode="auto">
              <a:xfrm>
                <a:off x="1382" y="1548"/>
                <a:ext cx="272" cy="389"/>
              </a:xfrm>
              <a:custGeom>
                <a:avLst/>
                <a:gdLst>
                  <a:gd name="T0" fmla="*/ 229 w 272"/>
                  <a:gd name="T1" fmla="*/ 0 h 389"/>
                  <a:gd name="T2" fmla="*/ 253 w 272"/>
                  <a:gd name="T3" fmla="*/ 34 h 389"/>
                  <a:gd name="T4" fmla="*/ 267 w 272"/>
                  <a:gd name="T5" fmla="*/ 58 h 389"/>
                  <a:gd name="T6" fmla="*/ 272 w 272"/>
                  <a:gd name="T7" fmla="*/ 84 h 389"/>
                  <a:gd name="T8" fmla="*/ 271 w 272"/>
                  <a:gd name="T9" fmla="*/ 97 h 389"/>
                  <a:gd name="T10" fmla="*/ 263 w 272"/>
                  <a:gd name="T11" fmla="*/ 114 h 389"/>
                  <a:gd name="T12" fmla="*/ 238 w 272"/>
                  <a:gd name="T13" fmla="*/ 142 h 389"/>
                  <a:gd name="T14" fmla="*/ 224 w 272"/>
                  <a:gd name="T15" fmla="*/ 154 h 389"/>
                  <a:gd name="T16" fmla="*/ 202 w 272"/>
                  <a:gd name="T17" fmla="*/ 146 h 389"/>
                  <a:gd name="T18" fmla="*/ 179 w 272"/>
                  <a:gd name="T19" fmla="*/ 144 h 389"/>
                  <a:gd name="T20" fmla="*/ 168 w 272"/>
                  <a:gd name="T21" fmla="*/ 145 h 389"/>
                  <a:gd name="T22" fmla="*/ 148 w 272"/>
                  <a:gd name="T23" fmla="*/ 150 h 389"/>
                  <a:gd name="T24" fmla="*/ 130 w 272"/>
                  <a:gd name="T25" fmla="*/ 160 h 389"/>
                  <a:gd name="T26" fmla="*/ 114 w 272"/>
                  <a:gd name="T27" fmla="*/ 175 h 389"/>
                  <a:gd name="T28" fmla="*/ 106 w 272"/>
                  <a:gd name="T29" fmla="*/ 184 h 389"/>
                  <a:gd name="T30" fmla="*/ 96 w 272"/>
                  <a:gd name="T31" fmla="*/ 207 h 389"/>
                  <a:gd name="T32" fmla="*/ 89 w 272"/>
                  <a:gd name="T33" fmla="*/ 233 h 389"/>
                  <a:gd name="T34" fmla="*/ 91 w 272"/>
                  <a:gd name="T35" fmla="*/ 260 h 389"/>
                  <a:gd name="T36" fmla="*/ 100 w 272"/>
                  <a:gd name="T37" fmla="*/ 285 h 389"/>
                  <a:gd name="T38" fmla="*/ 122 w 272"/>
                  <a:gd name="T39" fmla="*/ 314 h 389"/>
                  <a:gd name="T40" fmla="*/ 118 w 272"/>
                  <a:gd name="T41" fmla="*/ 331 h 389"/>
                  <a:gd name="T42" fmla="*/ 115 w 272"/>
                  <a:gd name="T43" fmla="*/ 365 h 389"/>
                  <a:gd name="T44" fmla="*/ 112 w 272"/>
                  <a:gd name="T45" fmla="*/ 382 h 389"/>
                  <a:gd name="T46" fmla="*/ 101 w 272"/>
                  <a:gd name="T47" fmla="*/ 388 h 389"/>
                  <a:gd name="T48" fmla="*/ 89 w 272"/>
                  <a:gd name="T49" fmla="*/ 388 h 389"/>
                  <a:gd name="T50" fmla="*/ 77 w 272"/>
                  <a:gd name="T51" fmla="*/ 373 h 389"/>
                  <a:gd name="T52" fmla="*/ 36 w 272"/>
                  <a:gd name="T53" fmla="*/ 333 h 389"/>
                  <a:gd name="T54" fmla="*/ 12 w 272"/>
                  <a:gd name="T55" fmla="*/ 305 h 389"/>
                  <a:gd name="T56" fmla="*/ 4 w 272"/>
                  <a:gd name="T57" fmla="*/ 289 h 389"/>
                  <a:gd name="T58" fmla="*/ 0 w 272"/>
                  <a:gd name="T59" fmla="*/ 271 h 389"/>
                  <a:gd name="T60" fmla="*/ 12 w 272"/>
                  <a:gd name="T61" fmla="*/ 244 h 389"/>
                  <a:gd name="T62" fmla="*/ 42 w 272"/>
                  <a:gd name="T63" fmla="*/ 192 h 389"/>
                  <a:gd name="T64" fmla="*/ 77 w 272"/>
                  <a:gd name="T65" fmla="*/ 142 h 389"/>
                  <a:gd name="T66" fmla="*/ 137 w 272"/>
                  <a:gd name="T67" fmla="*/ 70 h 389"/>
                  <a:gd name="T68" fmla="*/ 158 w 272"/>
                  <a:gd name="T69" fmla="*/ 49 h 389"/>
                  <a:gd name="T70" fmla="*/ 205 w 272"/>
                  <a:gd name="T71" fmla="*/ 13 h 3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2" h="389">
                    <a:moveTo>
                      <a:pt x="229" y="0"/>
                    </a:moveTo>
                    <a:lnTo>
                      <a:pt x="229" y="0"/>
                    </a:lnTo>
                    <a:lnTo>
                      <a:pt x="245" y="23"/>
                    </a:lnTo>
                    <a:lnTo>
                      <a:pt x="253" y="34"/>
                    </a:lnTo>
                    <a:lnTo>
                      <a:pt x="260" y="46"/>
                    </a:lnTo>
                    <a:lnTo>
                      <a:pt x="267" y="58"/>
                    </a:lnTo>
                    <a:lnTo>
                      <a:pt x="271" y="70"/>
                    </a:lnTo>
                    <a:lnTo>
                      <a:pt x="272" y="84"/>
                    </a:lnTo>
                    <a:lnTo>
                      <a:pt x="271" y="97"/>
                    </a:lnTo>
                    <a:lnTo>
                      <a:pt x="268" y="106"/>
                    </a:lnTo>
                    <a:lnTo>
                      <a:pt x="263" y="114"/>
                    </a:lnTo>
                    <a:lnTo>
                      <a:pt x="252" y="129"/>
                    </a:lnTo>
                    <a:lnTo>
                      <a:pt x="238" y="142"/>
                    </a:lnTo>
                    <a:lnTo>
                      <a:pt x="224" y="154"/>
                    </a:lnTo>
                    <a:lnTo>
                      <a:pt x="213" y="150"/>
                    </a:lnTo>
                    <a:lnTo>
                      <a:pt x="202" y="146"/>
                    </a:lnTo>
                    <a:lnTo>
                      <a:pt x="191" y="145"/>
                    </a:lnTo>
                    <a:lnTo>
                      <a:pt x="179" y="144"/>
                    </a:lnTo>
                    <a:lnTo>
                      <a:pt x="168" y="145"/>
                    </a:lnTo>
                    <a:lnTo>
                      <a:pt x="158" y="146"/>
                    </a:lnTo>
                    <a:lnTo>
                      <a:pt x="148" y="150"/>
                    </a:lnTo>
                    <a:lnTo>
                      <a:pt x="138" y="154"/>
                    </a:lnTo>
                    <a:lnTo>
                      <a:pt x="130" y="160"/>
                    </a:lnTo>
                    <a:lnTo>
                      <a:pt x="120" y="167"/>
                    </a:lnTo>
                    <a:lnTo>
                      <a:pt x="114" y="175"/>
                    </a:lnTo>
                    <a:lnTo>
                      <a:pt x="106" y="184"/>
                    </a:lnTo>
                    <a:lnTo>
                      <a:pt x="100" y="195"/>
                    </a:lnTo>
                    <a:lnTo>
                      <a:pt x="96" y="207"/>
                    </a:lnTo>
                    <a:lnTo>
                      <a:pt x="92" y="221"/>
                    </a:lnTo>
                    <a:lnTo>
                      <a:pt x="89" y="233"/>
                    </a:lnTo>
                    <a:lnTo>
                      <a:pt x="89" y="247"/>
                    </a:lnTo>
                    <a:lnTo>
                      <a:pt x="91" y="260"/>
                    </a:lnTo>
                    <a:lnTo>
                      <a:pt x="93" y="272"/>
                    </a:lnTo>
                    <a:lnTo>
                      <a:pt x="100" y="285"/>
                    </a:lnTo>
                    <a:lnTo>
                      <a:pt x="122" y="314"/>
                    </a:lnTo>
                    <a:lnTo>
                      <a:pt x="119" y="323"/>
                    </a:lnTo>
                    <a:lnTo>
                      <a:pt x="118" y="331"/>
                    </a:lnTo>
                    <a:lnTo>
                      <a:pt x="116" y="347"/>
                    </a:lnTo>
                    <a:lnTo>
                      <a:pt x="115" y="365"/>
                    </a:lnTo>
                    <a:lnTo>
                      <a:pt x="112" y="382"/>
                    </a:lnTo>
                    <a:lnTo>
                      <a:pt x="108" y="385"/>
                    </a:lnTo>
                    <a:lnTo>
                      <a:pt x="101" y="388"/>
                    </a:lnTo>
                    <a:lnTo>
                      <a:pt x="96" y="389"/>
                    </a:lnTo>
                    <a:lnTo>
                      <a:pt x="89" y="388"/>
                    </a:lnTo>
                    <a:lnTo>
                      <a:pt x="77" y="373"/>
                    </a:lnTo>
                    <a:lnTo>
                      <a:pt x="64" y="361"/>
                    </a:lnTo>
                    <a:lnTo>
                      <a:pt x="36" y="333"/>
                    </a:lnTo>
                    <a:lnTo>
                      <a:pt x="23" y="320"/>
                    </a:lnTo>
                    <a:lnTo>
                      <a:pt x="12" y="305"/>
                    </a:lnTo>
                    <a:lnTo>
                      <a:pt x="8" y="297"/>
                    </a:lnTo>
                    <a:lnTo>
                      <a:pt x="4" y="289"/>
                    </a:lnTo>
                    <a:lnTo>
                      <a:pt x="1" y="281"/>
                    </a:lnTo>
                    <a:lnTo>
                      <a:pt x="0" y="271"/>
                    </a:lnTo>
                    <a:lnTo>
                      <a:pt x="12" y="244"/>
                    </a:lnTo>
                    <a:lnTo>
                      <a:pt x="26" y="217"/>
                    </a:lnTo>
                    <a:lnTo>
                      <a:pt x="42" y="192"/>
                    </a:lnTo>
                    <a:lnTo>
                      <a:pt x="59" y="167"/>
                    </a:lnTo>
                    <a:lnTo>
                      <a:pt x="77" y="142"/>
                    </a:lnTo>
                    <a:lnTo>
                      <a:pt x="97" y="118"/>
                    </a:lnTo>
                    <a:lnTo>
                      <a:pt x="137" y="70"/>
                    </a:lnTo>
                    <a:lnTo>
                      <a:pt x="158" y="49"/>
                    </a:lnTo>
                    <a:lnTo>
                      <a:pt x="180" y="30"/>
                    </a:lnTo>
                    <a:lnTo>
                      <a:pt x="205" y="13"/>
                    </a:lnTo>
                    <a:lnTo>
                      <a:pt x="2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17" name="Freeform 27"/>
              <p:cNvSpPr>
                <a:spLocks/>
              </p:cNvSpPr>
              <p:nvPr/>
            </p:nvSpPr>
            <p:spPr bwMode="auto">
              <a:xfrm>
                <a:off x="1352" y="1551"/>
                <a:ext cx="230" cy="249"/>
              </a:xfrm>
              <a:custGeom>
                <a:avLst/>
                <a:gdLst>
                  <a:gd name="T0" fmla="*/ 230 w 230"/>
                  <a:gd name="T1" fmla="*/ 0 h 249"/>
                  <a:gd name="T2" fmla="*/ 230 w 230"/>
                  <a:gd name="T3" fmla="*/ 0 h 249"/>
                  <a:gd name="T4" fmla="*/ 213 w 230"/>
                  <a:gd name="T5" fmla="*/ 12 h 249"/>
                  <a:gd name="T6" fmla="*/ 198 w 230"/>
                  <a:gd name="T7" fmla="*/ 25 h 249"/>
                  <a:gd name="T8" fmla="*/ 167 w 230"/>
                  <a:gd name="T9" fmla="*/ 52 h 249"/>
                  <a:gd name="T10" fmla="*/ 138 w 230"/>
                  <a:gd name="T11" fmla="*/ 82 h 249"/>
                  <a:gd name="T12" fmla="*/ 111 w 230"/>
                  <a:gd name="T13" fmla="*/ 113 h 249"/>
                  <a:gd name="T14" fmla="*/ 87 w 230"/>
                  <a:gd name="T15" fmla="*/ 146 h 249"/>
                  <a:gd name="T16" fmla="*/ 64 w 230"/>
                  <a:gd name="T17" fmla="*/ 180 h 249"/>
                  <a:gd name="T18" fmla="*/ 43 w 230"/>
                  <a:gd name="T19" fmla="*/ 215 h 249"/>
                  <a:gd name="T20" fmla="*/ 26 w 230"/>
                  <a:gd name="T21" fmla="*/ 249 h 249"/>
                  <a:gd name="T22" fmla="*/ 26 w 230"/>
                  <a:gd name="T23" fmla="*/ 249 h 249"/>
                  <a:gd name="T24" fmla="*/ 22 w 230"/>
                  <a:gd name="T25" fmla="*/ 233 h 249"/>
                  <a:gd name="T26" fmla="*/ 19 w 230"/>
                  <a:gd name="T27" fmla="*/ 215 h 249"/>
                  <a:gd name="T28" fmla="*/ 15 w 230"/>
                  <a:gd name="T29" fmla="*/ 180 h 249"/>
                  <a:gd name="T30" fmla="*/ 12 w 230"/>
                  <a:gd name="T31" fmla="*/ 162 h 249"/>
                  <a:gd name="T32" fmla="*/ 9 w 230"/>
                  <a:gd name="T33" fmla="*/ 145 h 249"/>
                  <a:gd name="T34" fmla="*/ 5 w 230"/>
                  <a:gd name="T35" fmla="*/ 128 h 249"/>
                  <a:gd name="T36" fmla="*/ 0 w 230"/>
                  <a:gd name="T37" fmla="*/ 112 h 249"/>
                  <a:gd name="T38" fmla="*/ 0 w 230"/>
                  <a:gd name="T39" fmla="*/ 112 h 249"/>
                  <a:gd name="T40" fmla="*/ 23 w 230"/>
                  <a:gd name="T41" fmla="*/ 93 h 249"/>
                  <a:gd name="T42" fmla="*/ 46 w 230"/>
                  <a:gd name="T43" fmla="*/ 77 h 249"/>
                  <a:gd name="T44" fmla="*/ 72 w 230"/>
                  <a:gd name="T45" fmla="*/ 62 h 249"/>
                  <a:gd name="T46" fmla="*/ 96 w 230"/>
                  <a:gd name="T47" fmla="*/ 48 h 249"/>
                  <a:gd name="T48" fmla="*/ 123 w 230"/>
                  <a:gd name="T49" fmla="*/ 37 h 249"/>
                  <a:gd name="T50" fmla="*/ 149 w 230"/>
                  <a:gd name="T51" fmla="*/ 27 h 249"/>
                  <a:gd name="T52" fmla="*/ 203 w 230"/>
                  <a:gd name="T53" fmla="*/ 6 h 249"/>
                  <a:gd name="T54" fmla="*/ 203 w 230"/>
                  <a:gd name="T55" fmla="*/ 6 h 249"/>
                  <a:gd name="T56" fmla="*/ 230 w 230"/>
                  <a:gd name="T57" fmla="*/ 0 h 2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30" h="249">
                    <a:moveTo>
                      <a:pt x="230" y="0"/>
                    </a:moveTo>
                    <a:lnTo>
                      <a:pt x="230" y="0"/>
                    </a:lnTo>
                    <a:lnTo>
                      <a:pt x="213" y="12"/>
                    </a:lnTo>
                    <a:lnTo>
                      <a:pt x="198" y="25"/>
                    </a:lnTo>
                    <a:lnTo>
                      <a:pt x="167" y="52"/>
                    </a:lnTo>
                    <a:lnTo>
                      <a:pt x="138" y="82"/>
                    </a:lnTo>
                    <a:lnTo>
                      <a:pt x="111" y="113"/>
                    </a:lnTo>
                    <a:lnTo>
                      <a:pt x="87" y="146"/>
                    </a:lnTo>
                    <a:lnTo>
                      <a:pt x="64" y="180"/>
                    </a:lnTo>
                    <a:lnTo>
                      <a:pt x="43" y="215"/>
                    </a:lnTo>
                    <a:lnTo>
                      <a:pt x="26" y="249"/>
                    </a:lnTo>
                    <a:lnTo>
                      <a:pt x="22" y="233"/>
                    </a:lnTo>
                    <a:lnTo>
                      <a:pt x="19" y="215"/>
                    </a:lnTo>
                    <a:lnTo>
                      <a:pt x="15" y="180"/>
                    </a:lnTo>
                    <a:lnTo>
                      <a:pt x="12" y="162"/>
                    </a:lnTo>
                    <a:lnTo>
                      <a:pt x="9" y="145"/>
                    </a:lnTo>
                    <a:lnTo>
                      <a:pt x="5" y="128"/>
                    </a:lnTo>
                    <a:lnTo>
                      <a:pt x="0" y="112"/>
                    </a:lnTo>
                    <a:lnTo>
                      <a:pt x="23" y="93"/>
                    </a:lnTo>
                    <a:lnTo>
                      <a:pt x="46" y="77"/>
                    </a:lnTo>
                    <a:lnTo>
                      <a:pt x="72" y="62"/>
                    </a:lnTo>
                    <a:lnTo>
                      <a:pt x="96" y="48"/>
                    </a:lnTo>
                    <a:lnTo>
                      <a:pt x="123" y="37"/>
                    </a:lnTo>
                    <a:lnTo>
                      <a:pt x="149" y="27"/>
                    </a:lnTo>
                    <a:lnTo>
                      <a:pt x="203" y="6"/>
                    </a:lnTo>
                    <a:lnTo>
                      <a:pt x="230"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18" name="Freeform 28"/>
              <p:cNvSpPr>
                <a:spLocks/>
              </p:cNvSpPr>
              <p:nvPr/>
            </p:nvSpPr>
            <p:spPr bwMode="auto">
              <a:xfrm>
                <a:off x="1352" y="1551"/>
                <a:ext cx="230" cy="249"/>
              </a:xfrm>
              <a:custGeom>
                <a:avLst/>
                <a:gdLst>
                  <a:gd name="T0" fmla="*/ 230 w 230"/>
                  <a:gd name="T1" fmla="*/ 0 h 249"/>
                  <a:gd name="T2" fmla="*/ 230 w 230"/>
                  <a:gd name="T3" fmla="*/ 0 h 249"/>
                  <a:gd name="T4" fmla="*/ 213 w 230"/>
                  <a:gd name="T5" fmla="*/ 12 h 249"/>
                  <a:gd name="T6" fmla="*/ 198 w 230"/>
                  <a:gd name="T7" fmla="*/ 25 h 249"/>
                  <a:gd name="T8" fmla="*/ 167 w 230"/>
                  <a:gd name="T9" fmla="*/ 52 h 249"/>
                  <a:gd name="T10" fmla="*/ 138 w 230"/>
                  <a:gd name="T11" fmla="*/ 82 h 249"/>
                  <a:gd name="T12" fmla="*/ 111 w 230"/>
                  <a:gd name="T13" fmla="*/ 113 h 249"/>
                  <a:gd name="T14" fmla="*/ 87 w 230"/>
                  <a:gd name="T15" fmla="*/ 146 h 249"/>
                  <a:gd name="T16" fmla="*/ 64 w 230"/>
                  <a:gd name="T17" fmla="*/ 180 h 249"/>
                  <a:gd name="T18" fmla="*/ 43 w 230"/>
                  <a:gd name="T19" fmla="*/ 215 h 249"/>
                  <a:gd name="T20" fmla="*/ 26 w 230"/>
                  <a:gd name="T21" fmla="*/ 249 h 249"/>
                  <a:gd name="T22" fmla="*/ 26 w 230"/>
                  <a:gd name="T23" fmla="*/ 249 h 249"/>
                  <a:gd name="T24" fmla="*/ 22 w 230"/>
                  <a:gd name="T25" fmla="*/ 233 h 249"/>
                  <a:gd name="T26" fmla="*/ 19 w 230"/>
                  <a:gd name="T27" fmla="*/ 215 h 249"/>
                  <a:gd name="T28" fmla="*/ 15 w 230"/>
                  <a:gd name="T29" fmla="*/ 180 h 249"/>
                  <a:gd name="T30" fmla="*/ 12 w 230"/>
                  <a:gd name="T31" fmla="*/ 162 h 249"/>
                  <a:gd name="T32" fmla="*/ 9 w 230"/>
                  <a:gd name="T33" fmla="*/ 145 h 249"/>
                  <a:gd name="T34" fmla="*/ 5 w 230"/>
                  <a:gd name="T35" fmla="*/ 128 h 249"/>
                  <a:gd name="T36" fmla="*/ 0 w 230"/>
                  <a:gd name="T37" fmla="*/ 112 h 249"/>
                  <a:gd name="T38" fmla="*/ 0 w 230"/>
                  <a:gd name="T39" fmla="*/ 112 h 249"/>
                  <a:gd name="T40" fmla="*/ 23 w 230"/>
                  <a:gd name="T41" fmla="*/ 93 h 249"/>
                  <a:gd name="T42" fmla="*/ 46 w 230"/>
                  <a:gd name="T43" fmla="*/ 77 h 249"/>
                  <a:gd name="T44" fmla="*/ 72 w 230"/>
                  <a:gd name="T45" fmla="*/ 62 h 249"/>
                  <a:gd name="T46" fmla="*/ 96 w 230"/>
                  <a:gd name="T47" fmla="*/ 48 h 249"/>
                  <a:gd name="T48" fmla="*/ 123 w 230"/>
                  <a:gd name="T49" fmla="*/ 37 h 249"/>
                  <a:gd name="T50" fmla="*/ 149 w 230"/>
                  <a:gd name="T51" fmla="*/ 27 h 249"/>
                  <a:gd name="T52" fmla="*/ 203 w 230"/>
                  <a:gd name="T53" fmla="*/ 6 h 249"/>
                  <a:gd name="T54" fmla="*/ 203 w 230"/>
                  <a:gd name="T55" fmla="*/ 6 h 249"/>
                  <a:gd name="T56" fmla="*/ 230 w 230"/>
                  <a:gd name="T57" fmla="*/ 0 h 2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30" h="249">
                    <a:moveTo>
                      <a:pt x="230" y="0"/>
                    </a:moveTo>
                    <a:lnTo>
                      <a:pt x="230" y="0"/>
                    </a:lnTo>
                    <a:lnTo>
                      <a:pt x="213" y="12"/>
                    </a:lnTo>
                    <a:lnTo>
                      <a:pt x="198" y="25"/>
                    </a:lnTo>
                    <a:lnTo>
                      <a:pt x="167" y="52"/>
                    </a:lnTo>
                    <a:lnTo>
                      <a:pt x="138" y="82"/>
                    </a:lnTo>
                    <a:lnTo>
                      <a:pt x="111" y="113"/>
                    </a:lnTo>
                    <a:lnTo>
                      <a:pt x="87" y="146"/>
                    </a:lnTo>
                    <a:lnTo>
                      <a:pt x="64" y="180"/>
                    </a:lnTo>
                    <a:lnTo>
                      <a:pt x="43" y="215"/>
                    </a:lnTo>
                    <a:lnTo>
                      <a:pt x="26" y="249"/>
                    </a:lnTo>
                    <a:lnTo>
                      <a:pt x="22" y="233"/>
                    </a:lnTo>
                    <a:lnTo>
                      <a:pt x="19" y="215"/>
                    </a:lnTo>
                    <a:lnTo>
                      <a:pt x="15" y="180"/>
                    </a:lnTo>
                    <a:lnTo>
                      <a:pt x="12" y="162"/>
                    </a:lnTo>
                    <a:lnTo>
                      <a:pt x="9" y="145"/>
                    </a:lnTo>
                    <a:lnTo>
                      <a:pt x="5" y="128"/>
                    </a:lnTo>
                    <a:lnTo>
                      <a:pt x="0" y="112"/>
                    </a:lnTo>
                    <a:lnTo>
                      <a:pt x="23" y="93"/>
                    </a:lnTo>
                    <a:lnTo>
                      <a:pt x="46" y="77"/>
                    </a:lnTo>
                    <a:lnTo>
                      <a:pt x="72" y="62"/>
                    </a:lnTo>
                    <a:lnTo>
                      <a:pt x="96" y="48"/>
                    </a:lnTo>
                    <a:lnTo>
                      <a:pt x="123" y="37"/>
                    </a:lnTo>
                    <a:lnTo>
                      <a:pt x="149" y="27"/>
                    </a:lnTo>
                    <a:lnTo>
                      <a:pt x="203" y="6"/>
                    </a:lnTo>
                    <a:lnTo>
                      <a:pt x="2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19" name="Freeform 29"/>
              <p:cNvSpPr>
                <a:spLocks/>
              </p:cNvSpPr>
              <p:nvPr/>
            </p:nvSpPr>
            <p:spPr bwMode="auto">
              <a:xfrm>
                <a:off x="2167" y="1553"/>
                <a:ext cx="104" cy="97"/>
              </a:xfrm>
              <a:custGeom>
                <a:avLst/>
                <a:gdLst>
                  <a:gd name="T0" fmla="*/ 35 w 104"/>
                  <a:gd name="T1" fmla="*/ 4 h 97"/>
                  <a:gd name="T2" fmla="*/ 35 w 104"/>
                  <a:gd name="T3" fmla="*/ 4 h 97"/>
                  <a:gd name="T4" fmla="*/ 46 w 104"/>
                  <a:gd name="T5" fmla="*/ 7 h 97"/>
                  <a:gd name="T6" fmla="*/ 57 w 104"/>
                  <a:gd name="T7" fmla="*/ 12 h 97"/>
                  <a:gd name="T8" fmla="*/ 68 w 104"/>
                  <a:gd name="T9" fmla="*/ 18 h 97"/>
                  <a:gd name="T10" fmla="*/ 77 w 104"/>
                  <a:gd name="T11" fmla="*/ 23 h 97"/>
                  <a:gd name="T12" fmla="*/ 87 w 104"/>
                  <a:gd name="T13" fmla="*/ 31 h 97"/>
                  <a:gd name="T14" fmla="*/ 95 w 104"/>
                  <a:gd name="T15" fmla="*/ 41 h 97"/>
                  <a:gd name="T16" fmla="*/ 100 w 104"/>
                  <a:gd name="T17" fmla="*/ 50 h 97"/>
                  <a:gd name="T18" fmla="*/ 104 w 104"/>
                  <a:gd name="T19" fmla="*/ 63 h 97"/>
                  <a:gd name="T20" fmla="*/ 104 w 104"/>
                  <a:gd name="T21" fmla="*/ 63 h 97"/>
                  <a:gd name="T22" fmla="*/ 104 w 104"/>
                  <a:gd name="T23" fmla="*/ 69 h 97"/>
                  <a:gd name="T24" fmla="*/ 103 w 104"/>
                  <a:gd name="T25" fmla="*/ 76 h 97"/>
                  <a:gd name="T26" fmla="*/ 100 w 104"/>
                  <a:gd name="T27" fmla="*/ 83 h 97"/>
                  <a:gd name="T28" fmla="*/ 98 w 104"/>
                  <a:gd name="T29" fmla="*/ 90 h 97"/>
                  <a:gd name="T30" fmla="*/ 98 w 104"/>
                  <a:gd name="T31" fmla="*/ 90 h 97"/>
                  <a:gd name="T32" fmla="*/ 93 w 104"/>
                  <a:gd name="T33" fmla="*/ 92 h 97"/>
                  <a:gd name="T34" fmla="*/ 89 w 104"/>
                  <a:gd name="T35" fmla="*/ 95 h 97"/>
                  <a:gd name="T36" fmla="*/ 81 w 104"/>
                  <a:gd name="T37" fmla="*/ 97 h 97"/>
                  <a:gd name="T38" fmla="*/ 72 w 104"/>
                  <a:gd name="T39" fmla="*/ 97 h 97"/>
                  <a:gd name="T40" fmla="*/ 62 w 104"/>
                  <a:gd name="T41" fmla="*/ 95 h 97"/>
                  <a:gd name="T42" fmla="*/ 62 w 104"/>
                  <a:gd name="T43" fmla="*/ 95 h 97"/>
                  <a:gd name="T44" fmla="*/ 54 w 104"/>
                  <a:gd name="T45" fmla="*/ 92 h 97"/>
                  <a:gd name="T46" fmla="*/ 47 w 104"/>
                  <a:gd name="T47" fmla="*/ 90 h 97"/>
                  <a:gd name="T48" fmla="*/ 42 w 104"/>
                  <a:gd name="T49" fmla="*/ 84 h 97"/>
                  <a:gd name="T50" fmla="*/ 38 w 104"/>
                  <a:gd name="T51" fmla="*/ 80 h 97"/>
                  <a:gd name="T52" fmla="*/ 31 w 104"/>
                  <a:gd name="T53" fmla="*/ 68 h 97"/>
                  <a:gd name="T54" fmla="*/ 27 w 104"/>
                  <a:gd name="T55" fmla="*/ 56 h 97"/>
                  <a:gd name="T56" fmla="*/ 22 w 104"/>
                  <a:gd name="T57" fmla="*/ 42 h 97"/>
                  <a:gd name="T58" fmla="*/ 18 w 104"/>
                  <a:gd name="T59" fmla="*/ 29 h 97"/>
                  <a:gd name="T60" fmla="*/ 9 w 104"/>
                  <a:gd name="T61" fmla="*/ 18 h 97"/>
                  <a:gd name="T62" fmla="*/ 5 w 104"/>
                  <a:gd name="T63" fmla="*/ 12 h 97"/>
                  <a:gd name="T64" fmla="*/ 0 w 104"/>
                  <a:gd name="T65" fmla="*/ 7 h 97"/>
                  <a:gd name="T66" fmla="*/ 0 w 104"/>
                  <a:gd name="T67" fmla="*/ 7 h 97"/>
                  <a:gd name="T68" fmla="*/ 0 w 104"/>
                  <a:gd name="T69" fmla="*/ 4 h 97"/>
                  <a:gd name="T70" fmla="*/ 1 w 104"/>
                  <a:gd name="T71" fmla="*/ 3 h 97"/>
                  <a:gd name="T72" fmla="*/ 4 w 104"/>
                  <a:gd name="T73" fmla="*/ 0 h 97"/>
                  <a:gd name="T74" fmla="*/ 4 w 104"/>
                  <a:gd name="T75" fmla="*/ 0 h 97"/>
                  <a:gd name="T76" fmla="*/ 8 w 104"/>
                  <a:gd name="T77" fmla="*/ 3 h 97"/>
                  <a:gd name="T78" fmla="*/ 12 w 104"/>
                  <a:gd name="T79" fmla="*/ 4 h 97"/>
                  <a:gd name="T80" fmla="*/ 19 w 104"/>
                  <a:gd name="T81" fmla="*/ 4 h 97"/>
                  <a:gd name="T82" fmla="*/ 27 w 104"/>
                  <a:gd name="T83" fmla="*/ 3 h 97"/>
                  <a:gd name="T84" fmla="*/ 31 w 104"/>
                  <a:gd name="T85" fmla="*/ 3 h 97"/>
                  <a:gd name="T86" fmla="*/ 35 w 104"/>
                  <a:gd name="T87" fmla="*/ 4 h 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4" h="97">
                    <a:moveTo>
                      <a:pt x="35" y="4"/>
                    </a:moveTo>
                    <a:lnTo>
                      <a:pt x="35" y="4"/>
                    </a:lnTo>
                    <a:lnTo>
                      <a:pt x="46" y="7"/>
                    </a:lnTo>
                    <a:lnTo>
                      <a:pt x="57" y="12"/>
                    </a:lnTo>
                    <a:lnTo>
                      <a:pt x="68" y="18"/>
                    </a:lnTo>
                    <a:lnTo>
                      <a:pt x="77" y="23"/>
                    </a:lnTo>
                    <a:lnTo>
                      <a:pt x="87" y="31"/>
                    </a:lnTo>
                    <a:lnTo>
                      <a:pt x="95" y="41"/>
                    </a:lnTo>
                    <a:lnTo>
                      <a:pt x="100" y="50"/>
                    </a:lnTo>
                    <a:lnTo>
                      <a:pt x="104" y="63"/>
                    </a:lnTo>
                    <a:lnTo>
                      <a:pt x="104" y="69"/>
                    </a:lnTo>
                    <a:lnTo>
                      <a:pt x="103" y="76"/>
                    </a:lnTo>
                    <a:lnTo>
                      <a:pt x="100" y="83"/>
                    </a:lnTo>
                    <a:lnTo>
                      <a:pt x="98" y="90"/>
                    </a:lnTo>
                    <a:lnTo>
                      <a:pt x="93" y="92"/>
                    </a:lnTo>
                    <a:lnTo>
                      <a:pt x="89" y="95"/>
                    </a:lnTo>
                    <a:lnTo>
                      <a:pt x="81" y="97"/>
                    </a:lnTo>
                    <a:lnTo>
                      <a:pt x="72" y="97"/>
                    </a:lnTo>
                    <a:lnTo>
                      <a:pt x="62" y="95"/>
                    </a:lnTo>
                    <a:lnTo>
                      <a:pt x="54" y="92"/>
                    </a:lnTo>
                    <a:lnTo>
                      <a:pt x="47" y="90"/>
                    </a:lnTo>
                    <a:lnTo>
                      <a:pt x="42" y="84"/>
                    </a:lnTo>
                    <a:lnTo>
                      <a:pt x="38" y="80"/>
                    </a:lnTo>
                    <a:lnTo>
                      <a:pt x="31" y="68"/>
                    </a:lnTo>
                    <a:lnTo>
                      <a:pt x="27" y="56"/>
                    </a:lnTo>
                    <a:lnTo>
                      <a:pt x="22" y="42"/>
                    </a:lnTo>
                    <a:lnTo>
                      <a:pt x="18" y="29"/>
                    </a:lnTo>
                    <a:lnTo>
                      <a:pt x="9" y="18"/>
                    </a:lnTo>
                    <a:lnTo>
                      <a:pt x="5" y="12"/>
                    </a:lnTo>
                    <a:lnTo>
                      <a:pt x="0" y="7"/>
                    </a:lnTo>
                    <a:lnTo>
                      <a:pt x="0" y="4"/>
                    </a:lnTo>
                    <a:lnTo>
                      <a:pt x="1" y="3"/>
                    </a:lnTo>
                    <a:lnTo>
                      <a:pt x="4" y="0"/>
                    </a:lnTo>
                    <a:lnTo>
                      <a:pt x="8" y="3"/>
                    </a:lnTo>
                    <a:lnTo>
                      <a:pt x="12" y="4"/>
                    </a:lnTo>
                    <a:lnTo>
                      <a:pt x="19" y="4"/>
                    </a:lnTo>
                    <a:lnTo>
                      <a:pt x="27" y="3"/>
                    </a:lnTo>
                    <a:lnTo>
                      <a:pt x="31" y="3"/>
                    </a:lnTo>
                    <a:lnTo>
                      <a:pt x="3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20" name="Freeform 30"/>
              <p:cNvSpPr>
                <a:spLocks/>
              </p:cNvSpPr>
              <p:nvPr/>
            </p:nvSpPr>
            <p:spPr bwMode="auto">
              <a:xfrm>
                <a:off x="2167" y="1553"/>
                <a:ext cx="104" cy="97"/>
              </a:xfrm>
              <a:custGeom>
                <a:avLst/>
                <a:gdLst>
                  <a:gd name="T0" fmla="*/ 35 w 104"/>
                  <a:gd name="T1" fmla="*/ 4 h 97"/>
                  <a:gd name="T2" fmla="*/ 35 w 104"/>
                  <a:gd name="T3" fmla="*/ 4 h 97"/>
                  <a:gd name="T4" fmla="*/ 46 w 104"/>
                  <a:gd name="T5" fmla="*/ 7 h 97"/>
                  <a:gd name="T6" fmla="*/ 57 w 104"/>
                  <a:gd name="T7" fmla="*/ 12 h 97"/>
                  <a:gd name="T8" fmla="*/ 68 w 104"/>
                  <a:gd name="T9" fmla="*/ 18 h 97"/>
                  <a:gd name="T10" fmla="*/ 77 w 104"/>
                  <a:gd name="T11" fmla="*/ 23 h 97"/>
                  <a:gd name="T12" fmla="*/ 87 w 104"/>
                  <a:gd name="T13" fmla="*/ 31 h 97"/>
                  <a:gd name="T14" fmla="*/ 95 w 104"/>
                  <a:gd name="T15" fmla="*/ 41 h 97"/>
                  <a:gd name="T16" fmla="*/ 100 w 104"/>
                  <a:gd name="T17" fmla="*/ 50 h 97"/>
                  <a:gd name="T18" fmla="*/ 104 w 104"/>
                  <a:gd name="T19" fmla="*/ 63 h 97"/>
                  <a:gd name="T20" fmla="*/ 104 w 104"/>
                  <a:gd name="T21" fmla="*/ 63 h 97"/>
                  <a:gd name="T22" fmla="*/ 104 w 104"/>
                  <a:gd name="T23" fmla="*/ 69 h 97"/>
                  <a:gd name="T24" fmla="*/ 103 w 104"/>
                  <a:gd name="T25" fmla="*/ 76 h 97"/>
                  <a:gd name="T26" fmla="*/ 100 w 104"/>
                  <a:gd name="T27" fmla="*/ 83 h 97"/>
                  <a:gd name="T28" fmla="*/ 98 w 104"/>
                  <a:gd name="T29" fmla="*/ 90 h 97"/>
                  <a:gd name="T30" fmla="*/ 98 w 104"/>
                  <a:gd name="T31" fmla="*/ 90 h 97"/>
                  <a:gd name="T32" fmla="*/ 93 w 104"/>
                  <a:gd name="T33" fmla="*/ 92 h 97"/>
                  <a:gd name="T34" fmla="*/ 89 w 104"/>
                  <a:gd name="T35" fmla="*/ 95 h 97"/>
                  <a:gd name="T36" fmla="*/ 81 w 104"/>
                  <a:gd name="T37" fmla="*/ 97 h 97"/>
                  <a:gd name="T38" fmla="*/ 72 w 104"/>
                  <a:gd name="T39" fmla="*/ 97 h 97"/>
                  <a:gd name="T40" fmla="*/ 62 w 104"/>
                  <a:gd name="T41" fmla="*/ 95 h 97"/>
                  <a:gd name="T42" fmla="*/ 62 w 104"/>
                  <a:gd name="T43" fmla="*/ 95 h 97"/>
                  <a:gd name="T44" fmla="*/ 54 w 104"/>
                  <a:gd name="T45" fmla="*/ 92 h 97"/>
                  <a:gd name="T46" fmla="*/ 47 w 104"/>
                  <a:gd name="T47" fmla="*/ 90 h 97"/>
                  <a:gd name="T48" fmla="*/ 42 w 104"/>
                  <a:gd name="T49" fmla="*/ 84 h 97"/>
                  <a:gd name="T50" fmla="*/ 38 w 104"/>
                  <a:gd name="T51" fmla="*/ 80 h 97"/>
                  <a:gd name="T52" fmla="*/ 31 w 104"/>
                  <a:gd name="T53" fmla="*/ 68 h 97"/>
                  <a:gd name="T54" fmla="*/ 27 w 104"/>
                  <a:gd name="T55" fmla="*/ 56 h 97"/>
                  <a:gd name="T56" fmla="*/ 22 w 104"/>
                  <a:gd name="T57" fmla="*/ 42 h 97"/>
                  <a:gd name="T58" fmla="*/ 18 w 104"/>
                  <a:gd name="T59" fmla="*/ 29 h 97"/>
                  <a:gd name="T60" fmla="*/ 9 w 104"/>
                  <a:gd name="T61" fmla="*/ 18 h 97"/>
                  <a:gd name="T62" fmla="*/ 5 w 104"/>
                  <a:gd name="T63" fmla="*/ 12 h 97"/>
                  <a:gd name="T64" fmla="*/ 0 w 104"/>
                  <a:gd name="T65" fmla="*/ 7 h 97"/>
                  <a:gd name="T66" fmla="*/ 0 w 104"/>
                  <a:gd name="T67" fmla="*/ 7 h 97"/>
                  <a:gd name="T68" fmla="*/ 0 w 104"/>
                  <a:gd name="T69" fmla="*/ 4 h 97"/>
                  <a:gd name="T70" fmla="*/ 1 w 104"/>
                  <a:gd name="T71" fmla="*/ 3 h 97"/>
                  <a:gd name="T72" fmla="*/ 4 w 104"/>
                  <a:gd name="T73" fmla="*/ 0 h 97"/>
                  <a:gd name="T74" fmla="*/ 4 w 104"/>
                  <a:gd name="T75" fmla="*/ 0 h 97"/>
                  <a:gd name="T76" fmla="*/ 8 w 104"/>
                  <a:gd name="T77" fmla="*/ 3 h 97"/>
                  <a:gd name="T78" fmla="*/ 12 w 104"/>
                  <a:gd name="T79" fmla="*/ 4 h 97"/>
                  <a:gd name="T80" fmla="*/ 19 w 104"/>
                  <a:gd name="T81" fmla="*/ 4 h 97"/>
                  <a:gd name="T82" fmla="*/ 27 w 104"/>
                  <a:gd name="T83" fmla="*/ 3 h 97"/>
                  <a:gd name="T84" fmla="*/ 31 w 104"/>
                  <a:gd name="T85" fmla="*/ 3 h 97"/>
                  <a:gd name="T86" fmla="*/ 35 w 104"/>
                  <a:gd name="T87" fmla="*/ 4 h 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4" h="97">
                    <a:moveTo>
                      <a:pt x="35" y="4"/>
                    </a:moveTo>
                    <a:lnTo>
                      <a:pt x="35" y="4"/>
                    </a:lnTo>
                    <a:lnTo>
                      <a:pt x="46" y="7"/>
                    </a:lnTo>
                    <a:lnTo>
                      <a:pt x="57" y="12"/>
                    </a:lnTo>
                    <a:lnTo>
                      <a:pt x="68" y="18"/>
                    </a:lnTo>
                    <a:lnTo>
                      <a:pt x="77" y="23"/>
                    </a:lnTo>
                    <a:lnTo>
                      <a:pt x="87" y="31"/>
                    </a:lnTo>
                    <a:lnTo>
                      <a:pt x="95" y="41"/>
                    </a:lnTo>
                    <a:lnTo>
                      <a:pt x="100" y="50"/>
                    </a:lnTo>
                    <a:lnTo>
                      <a:pt x="104" y="63"/>
                    </a:lnTo>
                    <a:lnTo>
                      <a:pt x="104" y="69"/>
                    </a:lnTo>
                    <a:lnTo>
                      <a:pt x="103" y="76"/>
                    </a:lnTo>
                    <a:lnTo>
                      <a:pt x="100" y="83"/>
                    </a:lnTo>
                    <a:lnTo>
                      <a:pt x="98" y="90"/>
                    </a:lnTo>
                    <a:lnTo>
                      <a:pt x="93" y="92"/>
                    </a:lnTo>
                    <a:lnTo>
                      <a:pt x="89" y="95"/>
                    </a:lnTo>
                    <a:lnTo>
                      <a:pt x="81" y="97"/>
                    </a:lnTo>
                    <a:lnTo>
                      <a:pt x="72" y="97"/>
                    </a:lnTo>
                    <a:lnTo>
                      <a:pt x="62" y="95"/>
                    </a:lnTo>
                    <a:lnTo>
                      <a:pt x="54" y="92"/>
                    </a:lnTo>
                    <a:lnTo>
                      <a:pt x="47" y="90"/>
                    </a:lnTo>
                    <a:lnTo>
                      <a:pt x="42" y="84"/>
                    </a:lnTo>
                    <a:lnTo>
                      <a:pt x="38" y="80"/>
                    </a:lnTo>
                    <a:lnTo>
                      <a:pt x="31" y="68"/>
                    </a:lnTo>
                    <a:lnTo>
                      <a:pt x="27" y="56"/>
                    </a:lnTo>
                    <a:lnTo>
                      <a:pt x="22" y="42"/>
                    </a:lnTo>
                    <a:lnTo>
                      <a:pt x="18" y="29"/>
                    </a:lnTo>
                    <a:lnTo>
                      <a:pt x="9" y="18"/>
                    </a:lnTo>
                    <a:lnTo>
                      <a:pt x="5" y="12"/>
                    </a:lnTo>
                    <a:lnTo>
                      <a:pt x="0" y="7"/>
                    </a:lnTo>
                    <a:lnTo>
                      <a:pt x="0" y="4"/>
                    </a:lnTo>
                    <a:lnTo>
                      <a:pt x="1" y="3"/>
                    </a:lnTo>
                    <a:lnTo>
                      <a:pt x="4" y="0"/>
                    </a:lnTo>
                    <a:lnTo>
                      <a:pt x="8" y="3"/>
                    </a:lnTo>
                    <a:lnTo>
                      <a:pt x="12" y="4"/>
                    </a:lnTo>
                    <a:lnTo>
                      <a:pt x="19" y="4"/>
                    </a:lnTo>
                    <a:lnTo>
                      <a:pt x="27" y="3"/>
                    </a:lnTo>
                    <a:lnTo>
                      <a:pt x="31" y="3"/>
                    </a:lnTo>
                    <a:lnTo>
                      <a:pt x="35"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21" name="Freeform 31"/>
              <p:cNvSpPr>
                <a:spLocks/>
              </p:cNvSpPr>
              <p:nvPr/>
            </p:nvSpPr>
            <p:spPr bwMode="auto">
              <a:xfrm>
                <a:off x="2186" y="1567"/>
                <a:ext cx="76" cy="74"/>
              </a:xfrm>
              <a:custGeom>
                <a:avLst/>
                <a:gdLst>
                  <a:gd name="T0" fmla="*/ 72 w 76"/>
                  <a:gd name="T1" fmla="*/ 39 h 74"/>
                  <a:gd name="T2" fmla="*/ 72 w 76"/>
                  <a:gd name="T3" fmla="*/ 39 h 74"/>
                  <a:gd name="T4" fmla="*/ 73 w 76"/>
                  <a:gd name="T5" fmla="*/ 46 h 74"/>
                  <a:gd name="T6" fmla="*/ 76 w 76"/>
                  <a:gd name="T7" fmla="*/ 53 h 74"/>
                  <a:gd name="T8" fmla="*/ 74 w 76"/>
                  <a:gd name="T9" fmla="*/ 59 h 74"/>
                  <a:gd name="T10" fmla="*/ 73 w 76"/>
                  <a:gd name="T11" fmla="*/ 66 h 74"/>
                  <a:gd name="T12" fmla="*/ 73 w 76"/>
                  <a:gd name="T13" fmla="*/ 66 h 74"/>
                  <a:gd name="T14" fmla="*/ 70 w 76"/>
                  <a:gd name="T15" fmla="*/ 69 h 74"/>
                  <a:gd name="T16" fmla="*/ 68 w 76"/>
                  <a:gd name="T17" fmla="*/ 72 h 74"/>
                  <a:gd name="T18" fmla="*/ 65 w 76"/>
                  <a:gd name="T19" fmla="*/ 73 h 74"/>
                  <a:gd name="T20" fmla="*/ 61 w 76"/>
                  <a:gd name="T21" fmla="*/ 74 h 74"/>
                  <a:gd name="T22" fmla="*/ 53 w 76"/>
                  <a:gd name="T23" fmla="*/ 73 h 74"/>
                  <a:gd name="T24" fmla="*/ 46 w 76"/>
                  <a:gd name="T25" fmla="*/ 73 h 74"/>
                  <a:gd name="T26" fmla="*/ 46 w 76"/>
                  <a:gd name="T27" fmla="*/ 73 h 74"/>
                  <a:gd name="T28" fmla="*/ 39 w 76"/>
                  <a:gd name="T29" fmla="*/ 70 h 74"/>
                  <a:gd name="T30" fmla="*/ 35 w 76"/>
                  <a:gd name="T31" fmla="*/ 66 h 74"/>
                  <a:gd name="T32" fmla="*/ 27 w 76"/>
                  <a:gd name="T33" fmla="*/ 59 h 74"/>
                  <a:gd name="T34" fmla="*/ 22 w 76"/>
                  <a:gd name="T35" fmla="*/ 50 h 74"/>
                  <a:gd name="T36" fmla="*/ 17 w 76"/>
                  <a:gd name="T37" fmla="*/ 40 h 74"/>
                  <a:gd name="T38" fmla="*/ 9 w 76"/>
                  <a:gd name="T39" fmla="*/ 19 h 74"/>
                  <a:gd name="T40" fmla="*/ 5 w 76"/>
                  <a:gd name="T41" fmla="*/ 9 h 74"/>
                  <a:gd name="T42" fmla="*/ 0 w 76"/>
                  <a:gd name="T43" fmla="*/ 0 h 74"/>
                  <a:gd name="T44" fmla="*/ 0 w 76"/>
                  <a:gd name="T45" fmla="*/ 0 h 74"/>
                  <a:gd name="T46" fmla="*/ 8 w 76"/>
                  <a:gd name="T47" fmla="*/ 0 h 74"/>
                  <a:gd name="T48" fmla="*/ 15 w 76"/>
                  <a:gd name="T49" fmla="*/ 1 h 74"/>
                  <a:gd name="T50" fmla="*/ 23 w 76"/>
                  <a:gd name="T51" fmla="*/ 4 h 74"/>
                  <a:gd name="T52" fmla="*/ 30 w 76"/>
                  <a:gd name="T53" fmla="*/ 5 h 74"/>
                  <a:gd name="T54" fmla="*/ 30 w 76"/>
                  <a:gd name="T55" fmla="*/ 5 h 74"/>
                  <a:gd name="T56" fmla="*/ 42 w 76"/>
                  <a:gd name="T57" fmla="*/ 11 h 74"/>
                  <a:gd name="T58" fmla="*/ 54 w 76"/>
                  <a:gd name="T59" fmla="*/ 19 h 74"/>
                  <a:gd name="T60" fmla="*/ 64 w 76"/>
                  <a:gd name="T61" fmla="*/ 27 h 74"/>
                  <a:gd name="T62" fmla="*/ 68 w 76"/>
                  <a:gd name="T63" fmla="*/ 32 h 74"/>
                  <a:gd name="T64" fmla="*/ 72 w 76"/>
                  <a:gd name="T65" fmla="*/ 39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6" h="74">
                    <a:moveTo>
                      <a:pt x="72" y="39"/>
                    </a:moveTo>
                    <a:lnTo>
                      <a:pt x="72" y="39"/>
                    </a:lnTo>
                    <a:lnTo>
                      <a:pt x="73" y="46"/>
                    </a:lnTo>
                    <a:lnTo>
                      <a:pt x="76" y="53"/>
                    </a:lnTo>
                    <a:lnTo>
                      <a:pt x="74" y="59"/>
                    </a:lnTo>
                    <a:lnTo>
                      <a:pt x="73" y="66"/>
                    </a:lnTo>
                    <a:lnTo>
                      <a:pt x="70" y="69"/>
                    </a:lnTo>
                    <a:lnTo>
                      <a:pt x="68" y="72"/>
                    </a:lnTo>
                    <a:lnTo>
                      <a:pt x="65" y="73"/>
                    </a:lnTo>
                    <a:lnTo>
                      <a:pt x="61" y="74"/>
                    </a:lnTo>
                    <a:lnTo>
                      <a:pt x="53" y="73"/>
                    </a:lnTo>
                    <a:lnTo>
                      <a:pt x="46" y="73"/>
                    </a:lnTo>
                    <a:lnTo>
                      <a:pt x="39" y="70"/>
                    </a:lnTo>
                    <a:lnTo>
                      <a:pt x="35" y="66"/>
                    </a:lnTo>
                    <a:lnTo>
                      <a:pt x="27" y="59"/>
                    </a:lnTo>
                    <a:lnTo>
                      <a:pt x="22" y="50"/>
                    </a:lnTo>
                    <a:lnTo>
                      <a:pt x="17" y="40"/>
                    </a:lnTo>
                    <a:lnTo>
                      <a:pt x="9" y="19"/>
                    </a:lnTo>
                    <a:lnTo>
                      <a:pt x="5" y="9"/>
                    </a:lnTo>
                    <a:lnTo>
                      <a:pt x="0" y="0"/>
                    </a:lnTo>
                    <a:lnTo>
                      <a:pt x="8" y="0"/>
                    </a:lnTo>
                    <a:lnTo>
                      <a:pt x="15" y="1"/>
                    </a:lnTo>
                    <a:lnTo>
                      <a:pt x="23" y="4"/>
                    </a:lnTo>
                    <a:lnTo>
                      <a:pt x="30" y="5"/>
                    </a:lnTo>
                    <a:lnTo>
                      <a:pt x="42" y="11"/>
                    </a:lnTo>
                    <a:lnTo>
                      <a:pt x="54" y="19"/>
                    </a:lnTo>
                    <a:lnTo>
                      <a:pt x="64" y="27"/>
                    </a:lnTo>
                    <a:lnTo>
                      <a:pt x="68" y="32"/>
                    </a:lnTo>
                    <a:lnTo>
                      <a:pt x="72" y="39"/>
                    </a:lnTo>
                    <a:close/>
                  </a:path>
                </a:pathLst>
              </a:custGeom>
              <a:solidFill>
                <a:srgbClr val="8DD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22" name="Freeform 32"/>
              <p:cNvSpPr>
                <a:spLocks/>
              </p:cNvSpPr>
              <p:nvPr/>
            </p:nvSpPr>
            <p:spPr bwMode="auto">
              <a:xfrm>
                <a:off x="2186" y="1567"/>
                <a:ext cx="76" cy="74"/>
              </a:xfrm>
              <a:custGeom>
                <a:avLst/>
                <a:gdLst>
                  <a:gd name="T0" fmla="*/ 72 w 76"/>
                  <a:gd name="T1" fmla="*/ 39 h 74"/>
                  <a:gd name="T2" fmla="*/ 72 w 76"/>
                  <a:gd name="T3" fmla="*/ 39 h 74"/>
                  <a:gd name="T4" fmla="*/ 73 w 76"/>
                  <a:gd name="T5" fmla="*/ 46 h 74"/>
                  <a:gd name="T6" fmla="*/ 76 w 76"/>
                  <a:gd name="T7" fmla="*/ 53 h 74"/>
                  <a:gd name="T8" fmla="*/ 74 w 76"/>
                  <a:gd name="T9" fmla="*/ 59 h 74"/>
                  <a:gd name="T10" fmla="*/ 73 w 76"/>
                  <a:gd name="T11" fmla="*/ 66 h 74"/>
                  <a:gd name="T12" fmla="*/ 73 w 76"/>
                  <a:gd name="T13" fmla="*/ 66 h 74"/>
                  <a:gd name="T14" fmla="*/ 70 w 76"/>
                  <a:gd name="T15" fmla="*/ 69 h 74"/>
                  <a:gd name="T16" fmla="*/ 68 w 76"/>
                  <a:gd name="T17" fmla="*/ 72 h 74"/>
                  <a:gd name="T18" fmla="*/ 65 w 76"/>
                  <a:gd name="T19" fmla="*/ 73 h 74"/>
                  <a:gd name="T20" fmla="*/ 61 w 76"/>
                  <a:gd name="T21" fmla="*/ 74 h 74"/>
                  <a:gd name="T22" fmla="*/ 53 w 76"/>
                  <a:gd name="T23" fmla="*/ 73 h 74"/>
                  <a:gd name="T24" fmla="*/ 46 w 76"/>
                  <a:gd name="T25" fmla="*/ 73 h 74"/>
                  <a:gd name="T26" fmla="*/ 46 w 76"/>
                  <a:gd name="T27" fmla="*/ 73 h 74"/>
                  <a:gd name="T28" fmla="*/ 39 w 76"/>
                  <a:gd name="T29" fmla="*/ 70 h 74"/>
                  <a:gd name="T30" fmla="*/ 35 w 76"/>
                  <a:gd name="T31" fmla="*/ 66 h 74"/>
                  <a:gd name="T32" fmla="*/ 27 w 76"/>
                  <a:gd name="T33" fmla="*/ 59 h 74"/>
                  <a:gd name="T34" fmla="*/ 22 w 76"/>
                  <a:gd name="T35" fmla="*/ 50 h 74"/>
                  <a:gd name="T36" fmla="*/ 17 w 76"/>
                  <a:gd name="T37" fmla="*/ 40 h 74"/>
                  <a:gd name="T38" fmla="*/ 9 w 76"/>
                  <a:gd name="T39" fmla="*/ 19 h 74"/>
                  <a:gd name="T40" fmla="*/ 5 w 76"/>
                  <a:gd name="T41" fmla="*/ 9 h 74"/>
                  <a:gd name="T42" fmla="*/ 0 w 76"/>
                  <a:gd name="T43" fmla="*/ 0 h 74"/>
                  <a:gd name="T44" fmla="*/ 0 w 76"/>
                  <a:gd name="T45" fmla="*/ 0 h 74"/>
                  <a:gd name="T46" fmla="*/ 8 w 76"/>
                  <a:gd name="T47" fmla="*/ 0 h 74"/>
                  <a:gd name="T48" fmla="*/ 15 w 76"/>
                  <a:gd name="T49" fmla="*/ 1 h 74"/>
                  <a:gd name="T50" fmla="*/ 23 w 76"/>
                  <a:gd name="T51" fmla="*/ 4 h 74"/>
                  <a:gd name="T52" fmla="*/ 30 w 76"/>
                  <a:gd name="T53" fmla="*/ 5 h 74"/>
                  <a:gd name="T54" fmla="*/ 30 w 76"/>
                  <a:gd name="T55" fmla="*/ 5 h 74"/>
                  <a:gd name="T56" fmla="*/ 42 w 76"/>
                  <a:gd name="T57" fmla="*/ 11 h 74"/>
                  <a:gd name="T58" fmla="*/ 54 w 76"/>
                  <a:gd name="T59" fmla="*/ 19 h 74"/>
                  <a:gd name="T60" fmla="*/ 64 w 76"/>
                  <a:gd name="T61" fmla="*/ 27 h 74"/>
                  <a:gd name="T62" fmla="*/ 68 w 76"/>
                  <a:gd name="T63" fmla="*/ 32 h 74"/>
                  <a:gd name="T64" fmla="*/ 72 w 76"/>
                  <a:gd name="T65" fmla="*/ 39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6" h="74">
                    <a:moveTo>
                      <a:pt x="72" y="39"/>
                    </a:moveTo>
                    <a:lnTo>
                      <a:pt x="72" y="39"/>
                    </a:lnTo>
                    <a:lnTo>
                      <a:pt x="73" y="46"/>
                    </a:lnTo>
                    <a:lnTo>
                      <a:pt x="76" y="53"/>
                    </a:lnTo>
                    <a:lnTo>
                      <a:pt x="74" y="59"/>
                    </a:lnTo>
                    <a:lnTo>
                      <a:pt x="73" y="66"/>
                    </a:lnTo>
                    <a:lnTo>
                      <a:pt x="70" y="69"/>
                    </a:lnTo>
                    <a:lnTo>
                      <a:pt x="68" y="72"/>
                    </a:lnTo>
                    <a:lnTo>
                      <a:pt x="65" y="73"/>
                    </a:lnTo>
                    <a:lnTo>
                      <a:pt x="61" y="74"/>
                    </a:lnTo>
                    <a:lnTo>
                      <a:pt x="53" y="73"/>
                    </a:lnTo>
                    <a:lnTo>
                      <a:pt x="46" y="73"/>
                    </a:lnTo>
                    <a:lnTo>
                      <a:pt x="39" y="70"/>
                    </a:lnTo>
                    <a:lnTo>
                      <a:pt x="35" y="66"/>
                    </a:lnTo>
                    <a:lnTo>
                      <a:pt x="27" y="59"/>
                    </a:lnTo>
                    <a:lnTo>
                      <a:pt x="22" y="50"/>
                    </a:lnTo>
                    <a:lnTo>
                      <a:pt x="17" y="40"/>
                    </a:lnTo>
                    <a:lnTo>
                      <a:pt x="9" y="19"/>
                    </a:lnTo>
                    <a:lnTo>
                      <a:pt x="5" y="9"/>
                    </a:lnTo>
                    <a:lnTo>
                      <a:pt x="0" y="0"/>
                    </a:lnTo>
                    <a:lnTo>
                      <a:pt x="8" y="0"/>
                    </a:lnTo>
                    <a:lnTo>
                      <a:pt x="15" y="1"/>
                    </a:lnTo>
                    <a:lnTo>
                      <a:pt x="23" y="4"/>
                    </a:lnTo>
                    <a:lnTo>
                      <a:pt x="30" y="5"/>
                    </a:lnTo>
                    <a:lnTo>
                      <a:pt x="42" y="11"/>
                    </a:lnTo>
                    <a:lnTo>
                      <a:pt x="54" y="19"/>
                    </a:lnTo>
                    <a:lnTo>
                      <a:pt x="64" y="27"/>
                    </a:lnTo>
                    <a:lnTo>
                      <a:pt x="68" y="32"/>
                    </a:lnTo>
                    <a:lnTo>
                      <a:pt x="72"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23" name="Freeform 33"/>
              <p:cNvSpPr>
                <a:spLocks/>
              </p:cNvSpPr>
              <p:nvPr/>
            </p:nvSpPr>
            <p:spPr bwMode="auto">
              <a:xfrm>
                <a:off x="993" y="1511"/>
                <a:ext cx="12" cy="12"/>
              </a:xfrm>
              <a:custGeom>
                <a:avLst/>
                <a:gdLst>
                  <a:gd name="T0" fmla="*/ 12 w 12"/>
                  <a:gd name="T1" fmla="*/ 4 h 12"/>
                  <a:gd name="T2" fmla="*/ 12 w 12"/>
                  <a:gd name="T3" fmla="*/ 4 h 12"/>
                  <a:gd name="T4" fmla="*/ 10 w 12"/>
                  <a:gd name="T5" fmla="*/ 10 h 12"/>
                  <a:gd name="T6" fmla="*/ 9 w 12"/>
                  <a:gd name="T7" fmla="*/ 11 h 12"/>
                  <a:gd name="T8" fmla="*/ 6 w 12"/>
                  <a:gd name="T9" fmla="*/ 12 h 12"/>
                  <a:gd name="T10" fmla="*/ 6 w 12"/>
                  <a:gd name="T11" fmla="*/ 12 h 12"/>
                  <a:gd name="T12" fmla="*/ 1 w 12"/>
                  <a:gd name="T13" fmla="*/ 11 h 12"/>
                  <a:gd name="T14" fmla="*/ 0 w 12"/>
                  <a:gd name="T15" fmla="*/ 10 h 12"/>
                  <a:gd name="T16" fmla="*/ 0 w 12"/>
                  <a:gd name="T17" fmla="*/ 7 h 12"/>
                  <a:gd name="T18" fmla="*/ 0 w 12"/>
                  <a:gd name="T19" fmla="*/ 7 h 12"/>
                  <a:gd name="T20" fmla="*/ 0 w 12"/>
                  <a:gd name="T21" fmla="*/ 3 h 12"/>
                  <a:gd name="T22" fmla="*/ 2 w 12"/>
                  <a:gd name="T23" fmla="*/ 0 h 12"/>
                  <a:gd name="T24" fmla="*/ 2 w 12"/>
                  <a:gd name="T25" fmla="*/ 0 h 12"/>
                  <a:gd name="T26" fmla="*/ 8 w 12"/>
                  <a:gd name="T27" fmla="*/ 0 h 12"/>
                  <a:gd name="T28" fmla="*/ 10 w 12"/>
                  <a:gd name="T29" fmla="*/ 2 h 12"/>
                  <a:gd name="T30" fmla="*/ 12 w 12"/>
                  <a:gd name="T31" fmla="*/ 4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12">
                    <a:moveTo>
                      <a:pt x="12" y="4"/>
                    </a:moveTo>
                    <a:lnTo>
                      <a:pt x="12" y="4"/>
                    </a:lnTo>
                    <a:lnTo>
                      <a:pt x="10" y="10"/>
                    </a:lnTo>
                    <a:lnTo>
                      <a:pt x="9" y="11"/>
                    </a:lnTo>
                    <a:lnTo>
                      <a:pt x="6" y="12"/>
                    </a:lnTo>
                    <a:lnTo>
                      <a:pt x="1" y="11"/>
                    </a:lnTo>
                    <a:lnTo>
                      <a:pt x="0" y="10"/>
                    </a:lnTo>
                    <a:lnTo>
                      <a:pt x="0" y="7"/>
                    </a:lnTo>
                    <a:lnTo>
                      <a:pt x="0" y="3"/>
                    </a:lnTo>
                    <a:lnTo>
                      <a:pt x="2" y="0"/>
                    </a:lnTo>
                    <a:lnTo>
                      <a:pt x="8" y="0"/>
                    </a:lnTo>
                    <a:lnTo>
                      <a:pt x="10" y="2"/>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24" name="Freeform 34"/>
              <p:cNvSpPr>
                <a:spLocks/>
              </p:cNvSpPr>
              <p:nvPr/>
            </p:nvSpPr>
            <p:spPr bwMode="auto">
              <a:xfrm>
                <a:off x="993" y="1511"/>
                <a:ext cx="12" cy="12"/>
              </a:xfrm>
              <a:custGeom>
                <a:avLst/>
                <a:gdLst>
                  <a:gd name="T0" fmla="*/ 12 w 12"/>
                  <a:gd name="T1" fmla="*/ 4 h 12"/>
                  <a:gd name="T2" fmla="*/ 12 w 12"/>
                  <a:gd name="T3" fmla="*/ 4 h 12"/>
                  <a:gd name="T4" fmla="*/ 10 w 12"/>
                  <a:gd name="T5" fmla="*/ 10 h 12"/>
                  <a:gd name="T6" fmla="*/ 9 w 12"/>
                  <a:gd name="T7" fmla="*/ 11 h 12"/>
                  <a:gd name="T8" fmla="*/ 6 w 12"/>
                  <a:gd name="T9" fmla="*/ 12 h 12"/>
                  <a:gd name="T10" fmla="*/ 6 w 12"/>
                  <a:gd name="T11" fmla="*/ 12 h 12"/>
                  <a:gd name="T12" fmla="*/ 1 w 12"/>
                  <a:gd name="T13" fmla="*/ 11 h 12"/>
                  <a:gd name="T14" fmla="*/ 0 w 12"/>
                  <a:gd name="T15" fmla="*/ 10 h 12"/>
                  <a:gd name="T16" fmla="*/ 0 w 12"/>
                  <a:gd name="T17" fmla="*/ 7 h 12"/>
                  <a:gd name="T18" fmla="*/ 0 w 12"/>
                  <a:gd name="T19" fmla="*/ 7 h 12"/>
                  <a:gd name="T20" fmla="*/ 0 w 12"/>
                  <a:gd name="T21" fmla="*/ 3 h 12"/>
                  <a:gd name="T22" fmla="*/ 2 w 12"/>
                  <a:gd name="T23" fmla="*/ 0 h 12"/>
                  <a:gd name="T24" fmla="*/ 2 w 12"/>
                  <a:gd name="T25" fmla="*/ 0 h 12"/>
                  <a:gd name="T26" fmla="*/ 8 w 12"/>
                  <a:gd name="T27" fmla="*/ 0 h 12"/>
                  <a:gd name="T28" fmla="*/ 10 w 12"/>
                  <a:gd name="T29" fmla="*/ 2 h 12"/>
                  <a:gd name="T30" fmla="*/ 12 w 12"/>
                  <a:gd name="T31" fmla="*/ 4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12">
                    <a:moveTo>
                      <a:pt x="12" y="4"/>
                    </a:moveTo>
                    <a:lnTo>
                      <a:pt x="12" y="4"/>
                    </a:lnTo>
                    <a:lnTo>
                      <a:pt x="10" y="10"/>
                    </a:lnTo>
                    <a:lnTo>
                      <a:pt x="9" y="11"/>
                    </a:lnTo>
                    <a:lnTo>
                      <a:pt x="6" y="12"/>
                    </a:lnTo>
                    <a:lnTo>
                      <a:pt x="1" y="11"/>
                    </a:lnTo>
                    <a:lnTo>
                      <a:pt x="0" y="10"/>
                    </a:lnTo>
                    <a:lnTo>
                      <a:pt x="0" y="7"/>
                    </a:lnTo>
                    <a:lnTo>
                      <a:pt x="0" y="3"/>
                    </a:lnTo>
                    <a:lnTo>
                      <a:pt x="2" y="0"/>
                    </a:lnTo>
                    <a:lnTo>
                      <a:pt x="8" y="0"/>
                    </a:lnTo>
                    <a:lnTo>
                      <a:pt x="10" y="2"/>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25" name="Freeform 35"/>
              <p:cNvSpPr>
                <a:spLocks/>
              </p:cNvSpPr>
              <p:nvPr/>
            </p:nvSpPr>
            <p:spPr bwMode="auto">
              <a:xfrm>
                <a:off x="1844" y="1667"/>
                <a:ext cx="71" cy="52"/>
              </a:xfrm>
              <a:custGeom>
                <a:avLst/>
                <a:gdLst>
                  <a:gd name="T0" fmla="*/ 54 w 71"/>
                  <a:gd name="T1" fmla="*/ 21 h 52"/>
                  <a:gd name="T2" fmla="*/ 54 w 71"/>
                  <a:gd name="T3" fmla="*/ 21 h 52"/>
                  <a:gd name="T4" fmla="*/ 60 w 71"/>
                  <a:gd name="T5" fmla="*/ 29 h 52"/>
                  <a:gd name="T6" fmla="*/ 67 w 71"/>
                  <a:gd name="T7" fmla="*/ 35 h 52"/>
                  <a:gd name="T8" fmla="*/ 68 w 71"/>
                  <a:gd name="T9" fmla="*/ 39 h 52"/>
                  <a:gd name="T10" fmla="*/ 71 w 71"/>
                  <a:gd name="T11" fmla="*/ 44 h 52"/>
                  <a:gd name="T12" fmla="*/ 71 w 71"/>
                  <a:gd name="T13" fmla="*/ 48 h 52"/>
                  <a:gd name="T14" fmla="*/ 69 w 71"/>
                  <a:gd name="T15" fmla="*/ 52 h 52"/>
                  <a:gd name="T16" fmla="*/ 69 w 71"/>
                  <a:gd name="T17" fmla="*/ 52 h 52"/>
                  <a:gd name="T18" fmla="*/ 61 w 71"/>
                  <a:gd name="T19" fmla="*/ 50 h 52"/>
                  <a:gd name="T20" fmla="*/ 52 w 71"/>
                  <a:gd name="T21" fmla="*/ 50 h 52"/>
                  <a:gd name="T22" fmla="*/ 34 w 71"/>
                  <a:gd name="T23" fmla="*/ 50 h 52"/>
                  <a:gd name="T24" fmla="*/ 18 w 71"/>
                  <a:gd name="T25" fmla="*/ 52 h 52"/>
                  <a:gd name="T26" fmla="*/ 2 w 71"/>
                  <a:gd name="T27" fmla="*/ 52 h 52"/>
                  <a:gd name="T28" fmla="*/ 2 w 71"/>
                  <a:gd name="T29" fmla="*/ 52 h 52"/>
                  <a:gd name="T30" fmla="*/ 0 w 71"/>
                  <a:gd name="T31" fmla="*/ 49 h 52"/>
                  <a:gd name="T32" fmla="*/ 3 w 71"/>
                  <a:gd name="T33" fmla="*/ 46 h 52"/>
                  <a:gd name="T34" fmla="*/ 7 w 71"/>
                  <a:gd name="T35" fmla="*/ 44 h 52"/>
                  <a:gd name="T36" fmla="*/ 7 w 71"/>
                  <a:gd name="T37" fmla="*/ 44 h 52"/>
                  <a:gd name="T38" fmla="*/ 19 w 71"/>
                  <a:gd name="T39" fmla="*/ 42 h 52"/>
                  <a:gd name="T40" fmla="*/ 33 w 71"/>
                  <a:gd name="T41" fmla="*/ 42 h 52"/>
                  <a:gd name="T42" fmla="*/ 46 w 71"/>
                  <a:gd name="T43" fmla="*/ 42 h 52"/>
                  <a:gd name="T44" fmla="*/ 58 w 71"/>
                  <a:gd name="T45" fmla="*/ 41 h 52"/>
                  <a:gd name="T46" fmla="*/ 58 w 71"/>
                  <a:gd name="T47" fmla="*/ 41 h 52"/>
                  <a:gd name="T48" fmla="*/ 44 w 71"/>
                  <a:gd name="T49" fmla="*/ 21 h 52"/>
                  <a:gd name="T50" fmla="*/ 37 w 71"/>
                  <a:gd name="T51" fmla="*/ 11 h 52"/>
                  <a:gd name="T52" fmla="*/ 33 w 71"/>
                  <a:gd name="T53" fmla="*/ 0 h 52"/>
                  <a:gd name="T54" fmla="*/ 33 w 71"/>
                  <a:gd name="T55" fmla="*/ 0 h 52"/>
                  <a:gd name="T56" fmla="*/ 37 w 71"/>
                  <a:gd name="T57" fmla="*/ 0 h 52"/>
                  <a:gd name="T58" fmla="*/ 39 w 71"/>
                  <a:gd name="T59" fmla="*/ 2 h 52"/>
                  <a:gd name="T60" fmla="*/ 42 w 71"/>
                  <a:gd name="T61" fmla="*/ 4 h 52"/>
                  <a:gd name="T62" fmla="*/ 45 w 71"/>
                  <a:gd name="T63" fmla="*/ 7 h 52"/>
                  <a:gd name="T64" fmla="*/ 49 w 71"/>
                  <a:gd name="T65" fmla="*/ 15 h 52"/>
                  <a:gd name="T66" fmla="*/ 54 w 71"/>
                  <a:gd name="T67" fmla="*/ 21 h 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1" h="52">
                    <a:moveTo>
                      <a:pt x="54" y="21"/>
                    </a:moveTo>
                    <a:lnTo>
                      <a:pt x="54" y="21"/>
                    </a:lnTo>
                    <a:lnTo>
                      <a:pt x="60" y="29"/>
                    </a:lnTo>
                    <a:lnTo>
                      <a:pt x="67" y="35"/>
                    </a:lnTo>
                    <a:lnTo>
                      <a:pt x="68" y="39"/>
                    </a:lnTo>
                    <a:lnTo>
                      <a:pt x="71" y="44"/>
                    </a:lnTo>
                    <a:lnTo>
                      <a:pt x="71" y="48"/>
                    </a:lnTo>
                    <a:lnTo>
                      <a:pt x="69" y="52"/>
                    </a:lnTo>
                    <a:lnTo>
                      <a:pt x="61" y="50"/>
                    </a:lnTo>
                    <a:lnTo>
                      <a:pt x="52" y="50"/>
                    </a:lnTo>
                    <a:lnTo>
                      <a:pt x="34" y="50"/>
                    </a:lnTo>
                    <a:lnTo>
                      <a:pt x="18" y="52"/>
                    </a:lnTo>
                    <a:lnTo>
                      <a:pt x="2" y="52"/>
                    </a:lnTo>
                    <a:lnTo>
                      <a:pt x="0" y="49"/>
                    </a:lnTo>
                    <a:lnTo>
                      <a:pt x="3" y="46"/>
                    </a:lnTo>
                    <a:lnTo>
                      <a:pt x="7" y="44"/>
                    </a:lnTo>
                    <a:lnTo>
                      <a:pt x="19" y="42"/>
                    </a:lnTo>
                    <a:lnTo>
                      <a:pt x="33" y="42"/>
                    </a:lnTo>
                    <a:lnTo>
                      <a:pt x="46" y="42"/>
                    </a:lnTo>
                    <a:lnTo>
                      <a:pt x="58" y="41"/>
                    </a:lnTo>
                    <a:lnTo>
                      <a:pt x="44" y="21"/>
                    </a:lnTo>
                    <a:lnTo>
                      <a:pt x="37" y="11"/>
                    </a:lnTo>
                    <a:lnTo>
                      <a:pt x="33" y="0"/>
                    </a:lnTo>
                    <a:lnTo>
                      <a:pt x="37" y="0"/>
                    </a:lnTo>
                    <a:lnTo>
                      <a:pt x="39" y="2"/>
                    </a:lnTo>
                    <a:lnTo>
                      <a:pt x="42" y="4"/>
                    </a:lnTo>
                    <a:lnTo>
                      <a:pt x="45" y="7"/>
                    </a:lnTo>
                    <a:lnTo>
                      <a:pt x="49" y="15"/>
                    </a:lnTo>
                    <a:lnTo>
                      <a:pt x="5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26" name="Freeform 36"/>
              <p:cNvSpPr>
                <a:spLocks/>
              </p:cNvSpPr>
              <p:nvPr/>
            </p:nvSpPr>
            <p:spPr bwMode="auto">
              <a:xfrm>
                <a:off x="1844" y="1667"/>
                <a:ext cx="71" cy="52"/>
              </a:xfrm>
              <a:custGeom>
                <a:avLst/>
                <a:gdLst>
                  <a:gd name="T0" fmla="*/ 54 w 71"/>
                  <a:gd name="T1" fmla="*/ 21 h 52"/>
                  <a:gd name="T2" fmla="*/ 54 w 71"/>
                  <a:gd name="T3" fmla="*/ 21 h 52"/>
                  <a:gd name="T4" fmla="*/ 60 w 71"/>
                  <a:gd name="T5" fmla="*/ 29 h 52"/>
                  <a:gd name="T6" fmla="*/ 67 w 71"/>
                  <a:gd name="T7" fmla="*/ 35 h 52"/>
                  <a:gd name="T8" fmla="*/ 68 w 71"/>
                  <a:gd name="T9" fmla="*/ 39 h 52"/>
                  <a:gd name="T10" fmla="*/ 71 w 71"/>
                  <a:gd name="T11" fmla="*/ 44 h 52"/>
                  <a:gd name="T12" fmla="*/ 71 w 71"/>
                  <a:gd name="T13" fmla="*/ 48 h 52"/>
                  <a:gd name="T14" fmla="*/ 69 w 71"/>
                  <a:gd name="T15" fmla="*/ 52 h 52"/>
                  <a:gd name="T16" fmla="*/ 69 w 71"/>
                  <a:gd name="T17" fmla="*/ 52 h 52"/>
                  <a:gd name="T18" fmla="*/ 61 w 71"/>
                  <a:gd name="T19" fmla="*/ 50 h 52"/>
                  <a:gd name="T20" fmla="*/ 52 w 71"/>
                  <a:gd name="T21" fmla="*/ 50 h 52"/>
                  <a:gd name="T22" fmla="*/ 34 w 71"/>
                  <a:gd name="T23" fmla="*/ 50 h 52"/>
                  <a:gd name="T24" fmla="*/ 18 w 71"/>
                  <a:gd name="T25" fmla="*/ 52 h 52"/>
                  <a:gd name="T26" fmla="*/ 2 w 71"/>
                  <a:gd name="T27" fmla="*/ 52 h 52"/>
                  <a:gd name="T28" fmla="*/ 2 w 71"/>
                  <a:gd name="T29" fmla="*/ 52 h 52"/>
                  <a:gd name="T30" fmla="*/ 0 w 71"/>
                  <a:gd name="T31" fmla="*/ 49 h 52"/>
                  <a:gd name="T32" fmla="*/ 3 w 71"/>
                  <a:gd name="T33" fmla="*/ 46 h 52"/>
                  <a:gd name="T34" fmla="*/ 7 w 71"/>
                  <a:gd name="T35" fmla="*/ 44 h 52"/>
                  <a:gd name="T36" fmla="*/ 7 w 71"/>
                  <a:gd name="T37" fmla="*/ 44 h 52"/>
                  <a:gd name="T38" fmla="*/ 19 w 71"/>
                  <a:gd name="T39" fmla="*/ 42 h 52"/>
                  <a:gd name="T40" fmla="*/ 33 w 71"/>
                  <a:gd name="T41" fmla="*/ 42 h 52"/>
                  <a:gd name="T42" fmla="*/ 46 w 71"/>
                  <a:gd name="T43" fmla="*/ 42 h 52"/>
                  <a:gd name="T44" fmla="*/ 58 w 71"/>
                  <a:gd name="T45" fmla="*/ 41 h 52"/>
                  <a:gd name="T46" fmla="*/ 58 w 71"/>
                  <a:gd name="T47" fmla="*/ 41 h 52"/>
                  <a:gd name="T48" fmla="*/ 44 w 71"/>
                  <a:gd name="T49" fmla="*/ 21 h 52"/>
                  <a:gd name="T50" fmla="*/ 37 w 71"/>
                  <a:gd name="T51" fmla="*/ 11 h 52"/>
                  <a:gd name="T52" fmla="*/ 33 w 71"/>
                  <a:gd name="T53" fmla="*/ 0 h 52"/>
                  <a:gd name="T54" fmla="*/ 33 w 71"/>
                  <a:gd name="T55" fmla="*/ 0 h 52"/>
                  <a:gd name="T56" fmla="*/ 37 w 71"/>
                  <a:gd name="T57" fmla="*/ 0 h 52"/>
                  <a:gd name="T58" fmla="*/ 39 w 71"/>
                  <a:gd name="T59" fmla="*/ 2 h 52"/>
                  <a:gd name="T60" fmla="*/ 42 w 71"/>
                  <a:gd name="T61" fmla="*/ 4 h 52"/>
                  <a:gd name="T62" fmla="*/ 45 w 71"/>
                  <a:gd name="T63" fmla="*/ 7 h 52"/>
                  <a:gd name="T64" fmla="*/ 49 w 71"/>
                  <a:gd name="T65" fmla="*/ 15 h 52"/>
                  <a:gd name="T66" fmla="*/ 54 w 71"/>
                  <a:gd name="T67" fmla="*/ 21 h 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1" h="52">
                    <a:moveTo>
                      <a:pt x="54" y="21"/>
                    </a:moveTo>
                    <a:lnTo>
                      <a:pt x="54" y="21"/>
                    </a:lnTo>
                    <a:lnTo>
                      <a:pt x="60" y="29"/>
                    </a:lnTo>
                    <a:lnTo>
                      <a:pt x="67" y="35"/>
                    </a:lnTo>
                    <a:lnTo>
                      <a:pt x="68" y="39"/>
                    </a:lnTo>
                    <a:lnTo>
                      <a:pt x="71" y="44"/>
                    </a:lnTo>
                    <a:lnTo>
                      <a:pt x="71" y="48"/>
                    </a:lnTo>
                    <a:lnTo>
                      <a:pt x="69" y="52"/>
                    </a:lnTo>
                    <a:lnTo>
                      <a:pt x="61" y="50"/>
                    </a:lnTo>
                    <a:lnTo>
                      <a:pt x="52" y="50"/>
                    </a:lnTo>
                    <a:lnTo>
                      <a:pt x="34" y="50"/>
                    </a:lnTo>
                    <a:lnTo>
                      <a:pt x="18" y="52"/>
                    </a:lnTo>
                    <a:lnTo>
                      <a:pt x="2" y="52"/>
                    </a:lnTo>
                    <a:lnTo>
                      <a:pt x="0" y="49"/>
                    </a:lnTo>
                    <a:lnTo>
                      <a:pt x="3" y="46"/>
                    </a:lnTo>
                    <a:lnTo>
                      <a:pt x="7" y="44"/>
                    </a:lnTo>
                    <a:lnTo>
                      <a:pt x="19" y="42"/>
                    </a:lnTo>
                    <a:lnTo>
                      <a:pt x="33" y="42"/>
                    </a:lnTo>
                    <a:lnTo>
                      <a:pt x="46" y="42"/>
                    </a:lnTo>
                    <a:lnTo>
                      <a:pt x="58" y="41"/>
                    </a:lnTo>
                    <a:lnTo>
                      <a:pt x="44" y="21"/>
                    </a:lnTo>
                    <a:lnTo>
                      <a:pt x="37" y="11"/>
                    </a:lnTo>
                    <a:lnTo>
                      <a:pt x="33" y="0"/>
                    </a:lnTo>
                    <a:lnTo>
                      <a:pt x="37" y="0"/>
                    </a:lnTo>
                    <a:lnTo>
                      <a:pt x="39" y="2"/>
                    </a:lnTo>
                    <a:lnTo>
                      <a:pt x="42" y="4"/>
                    </a:lnTo>
                    <a:lnTo>
                      <a:pt x="45" y="7"/>
                    </a:lnTo>
                    <a:lnTo>
                      <a:pt x="49" y="15"/>
                    </a:lnTo>
                    <a:lnTo>
                      <a:pt x="54" y="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27" name="Freeform 37"/>
              <p:cNvSpPr>
                <a:spLocks/>
              </p:cNvSpPr>
              <p:nvPr/>
            </p:nvSpPr>
            <p:spPr bwMode="auto">
              <a:xfrm>
                <a:off x="967" y="1526"/>
                <a:ext cx="12" cy="12"/>
              </a:xfrm>
              <a:custGeom>
                <a:avLst/>
                <a:gdLst>
                  <a:gd name="T0" fmla="*/ 11 w 12"/>
                  <a:gd name="T1" fmla="*/ 6 h 12"/>
                  <a:gd name="T2" fmla="*/ 11 w 12"/>
                  <a:gd name="T3" fmla="*/ 6 h 12"/>
                  <a:gd name="T4" fmla="*/ 12 w 12"/>
                  <a:gd name="T5" fmla="*/ 7 h 12"/>
                  <a:gd name="T6" fmla="*/ 11 w 12"/>
                  <a:gd name="T7" fmla="*/ 8 h 12"/>
                  <a:gd name="T8" fmla="*/ 8 w 12"/>
                  <a:gd name="T9" fmla="*/ 11 h 12"/>
                  <a:gd name="T10" fmla="*/ 8 w 12"/>
                  <a:gd name="T11" fmla="*/ 11 h 12"/>
                  <a:gd name="T12" fmla="*/ 5 w 12"/>
                  <a:gd name="T13" fmla="*/ 12 h 12"/>
                  <a:gd name="T14" fmla="*/ 3 w 12"/>
                  <a:gd name="T15" fmla="*/ 11 h 12"/>
                  <a:gd name="T16" fmla="*/ 0 w 12"/>
                  <a:gd name="T17" fmla="*/ 10 h 12"/>
                  <a:gd name="T18" fmla="*/ 0 w 12"/>
                  <a:gd name="T19" fmla="*/ 7 h 12"/>
                  <a:gd name="T20" fmla="*/ 0 w 12"/>
                  <a:gd name="T21" fmla="*/ 7 h 12"/>
                  <a:gd name="T22" fmla="*/ 0 w 12"/>
                  <a:gd name="T23" fmla="*/ 3 h 12"/>
                  <a:gd name="T24" fmla="*/ 3 w 12"/>
                  <a:gd name="T25" fmla="*/ 0 h 12"/>
                  <a:gd name="T26" fmla="*/ 3 w 12"/>
                  <a:gd name="T27" fmla="*/ 0 h 12"/>
                  <a:gd name="T28" fmla="*/ 5 w 12"/>
                  <a:gd name="T29" fmla="*/ 0 h 12"/>
                  <a:gd name="T30" fmla="*/ 8 w 12"/>
                  <a:gd name="T31" fmla="*/ 0 h 12"/>
                  <a:gd name="T32" fmla="*/ 11 w 12"/>
                  <a:gd name="T33" fmla="*/ 1 h 12"/>
                  <a:gd name="T34" fmla="*/ 11 w 12"/>
                  <a:gd name="T35" fmla="*/ 6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 h="12">
                    <a:moveTo>
                      <a:pt x="11" y="6"/>
                    </a:moveTo>
                    <a:lnTo>
                      <a:pt x="11" y="6"/>
                    </a:lnTo>
                    <a:lnTo>
                      <a:pt x="12" y="7"/>
                    </a:lnTo>
                    <a:lnTo>
                      <a:pt x="11" y="8"/>
                    </a:lnTo>
                    <a:lnTo>
                      <a:pt x="8" y="11"/>
                    </a:lnTo>
                    <a:lnTo>
                      <a:pt x="5" y="12"/>
                    </a:lnTo>
                    <a:lnTo>
                      <a:pt x="3" y="11"/>
                    </a:lnTo>
                    <a:lnTo>
                      <a:pt x="0" y="10"/>
                    </a:lnTo>
                    <a:lnTo>
                      <a:pt x="0" y="7"/>
                    </a:lnTo>
                    <a:lnTo>
                      <a:pt x="0" y="3"/>
                    </a:lnTo>
                    <a:lnTo>
                      <a:pt x="3" y="0"/>
                    </a:lnTo>
                    <a:lnTo>
                      <a:pt x="5" y="0"/>
                    </a:lnTo>
                    <a:lnTo>
                      <a:pt x="8" y="0"/>
                    </a:lnTo>
                    <a:lnTo>
                      <a:pt x="11" y="1"/>
                    </a:lnTo>
                    <a:lnTo>
                      <a:pt x="1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28" name="Freeform 38"/>
              <p:cNvSpPr>
                <a:spLocks/>
              </p:cNvSpPr>
              <p:nvPr/>
            </p:nvSpPr>
            <p:spPr bwMode="auto">
              <a:xfrm>
                <a:off x="967" y="1526"/>
                <a:ext cx="12" cy="12"/>
              </a:xfrm>
              <a:custGeom>
                <a:avLst/>
                <a:gdLst>
                  <a:gd name="T0" fmla="*/ 11 w 12"/>
                  <a:gd name="T1" fmla="*/ 6 h 12"/>
                  <a:gd name="T2" fmla="*/ 11 w 12"/>
                  <a:gd name="T3" fmla="*/ 6 h 12"/>
                  <a:gd name="T4" fmla="*/ 12 w 12"/>
                  <a:gd name="T5" fmla="*/ 7 h 12"/>
                  <a:gd name="T6" fmla="*/ 11 w 12"/>
                  <a:gd name="T7" fmla="*/ 8 h 12"/>
                  <a:gd name="T8" fmla="*/ 8 w 12"/>
                  <a:gd name="T9" fmla="*/ 11 h 12"/>
                  <a:gd name="T10" fmla="*/ 8 w 12"/>
                  <a:gd name="T11" fmla="*/ 11 h 12"/>
                  <a:gd name="T12" fmla="*/ 5 w 12"/>
                  <a:gd name="T13" fmla="*/ 12 h 12"/>
                  <a:gd name="T14" fmla="*/ 3 w 12"/>
                  <a:gd name="T15" fmla="*/ 11 h 12"/>
                  <a:gd name="T16" fmla="*/ 0 w 12"/>
                  <a:gd name="T17" fmla="*/ 10 h 12"/>
                  <a:gd name="T18" fmla="*/ 0 w 12"/>
                  <a:gd name="T19" fmla="*/ 7 h 12"/>
                  <a:gd name="T20" fmla="*/ 0 w 12"/>
                  <a:gd name="T21" fmla="*/ 7 h 12"/>
                  <a:gd name="T22" fmla="*/ 0 w 12"/>
                  <a:gd name="T23" fmla="*/ 3 h 12"/>
                  <a:gd name="T24" fmla="*/ 3 w 12"/>
                  <a:gd name="T25" fmla="*/ 0 h 12"/>
                  <a:gd name="T26" fmla="*/ 3 w 12"/>
                  <a:gd name="T27" fmla="*/ 0 h 12"/>
                  <a:gd name="T28" fmla="*/ 5 w 12"/>
                  <a:gd name="T29" fmla="*/ 0 h 12"/>
                  <a:gd name="T30" fmla="*/ 8 w 12"/>
                  <a:gd name="T31" fmla="*/ 0 h 12"/>
                  <a:gd name="T32" fmla="*/ 11 w 12"/>
                  <a:gd name="T33" fmla="*/ 1 h 12"/>
                  <a:gd name="T34" fmla="*/ 11 w 12"/>
                  <a:gd name="T35" fmla="*/ 6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 h="12">
                    <a:moveTo>
                      <a:pt x="11" y="6"/>
                    </a:moveTo>
                    <a:lnTo>
                      <a:pt x="11" y="6"/>
                    </a:lnTo>
                    <a:lnTo>
                      <a:pt x="12" y="7"/>
                    </a:lnTo>
                    <a:lnTo>
                      <a:pt x="11" y="8"/>
                    </a:lnTo>
                    <a:lnTo>
                      <a:pt x="8" y="11"/>
                    </a:lnTo>
                    <a:lnTo>
                      <a:pt x="5" y="12"/>
                    </a:lnTo>
                    <a:lnTo>
                      <a:pt x="3" y="11"/>
                    </a:lnTo>
                    <a:lnTo>
                      <a:pt x="0" y="10"/>
                    </a:lnTo>
                    <a:lnTo>
                      <a:pt x="0" y="7"/>
                    </a:lnTo>
                    <a:lnTo>
                      <a:pt x="0" y="3"/>
                    </a:lnTo>
                    <a:lnTo>
                      <a:pt x="3" y="0"/>
                    </a:lnTo>
                    <a:lnTo>
                      <a:pt x="5" y="0"/>
                    </a:lnTo>
                    <a:lnTo>
                      <a:pt x="8" y="0"/>
                    </a:lnTo>
                    <a:lnTo>
                      <a:pt x="11" y="1"/>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29" name="Freeform 39"/>
              <p:cNvSpPr>
                <a:spLocks/>
              </p:cNvSpPr>
              <p:nvPr/>
            </p:nvSpPr>
            <p:spPr bwMode="auto">
              <a:xfrm>
                <a:off x="932" y="1534"/>
                <a:ext cx="13" cy="15"/>
              </a:xfrm>
              <a:custGeom>
                <a:avLst/>
                <a:gdLst>
                  <a:gd name="T0" fmla="*/ 13 w 13"/>
                  <a:gd name="T1" fmla="*/ 8 h 15"/>
                  <a:gd name="T2" fmla="*/ 13 w 13"/>
                  <a:gd name="T3" fmla="*/ 8 h 15"/>
                  <a:gd name="T4" fmla="*/ 10 w 13"/>
                  <a:gd name="T5" fmla="*/ 12 h 15"/>
                  <a:gd name="T6" fmla="*/ 9 w 13"/>
                  <a:gd name="T7" fmla="*/ 15 h 15"/>
                  <a:gd name="T8" fmla="*/ 6 w 13"/>
                  <a:gd name="T9" fmla="*/ 15 h 15"/>
                  <a:gd name="T10" fmla="*/ 6 w 13"/>
                  <a:gd name="T11" fmla="*/ 15 h 15"/>
                  <a:gd name="T12" fmla="*/ 4 w 13"/>
                  <a:gd name="T13" fmla="*/ 15 h 15"/>
                  <a:gd name="T14" fmla="*/ 1 w 13"/>
                  <a:gd name="T15" fmla="*/ 12 h 15"/>
                  <a:gd name="T16" fmla="*/ 0 w 13"/>
                  <a:gd name="T17" fmla="*/ 10 h 15"/>
                  <a:gd name="T18" fmla="*/ 0 w 13"/>
                  <a:gd name="T19" fmla="*/ 6 h 15"/>
                  <a:gd name="T20" fmla="*/ 0 w 13"/>
                  <a:gd name="T21" fmla="*/ 6 h 15"/>
                  <a:gd name="T22" fmla="*/ 0 w 13"/>
                  <a:gd name="T23" fmla="*/ 4 h 15"/>
                  <a:gd name="T24" fmla="*/ 0 w 13"/>
                  <a:gd name="T25" fmla="*/ 2 h 15"/>
                  <a:gd name="T26" fmla="*/ 4 w 13"/>
                  <a:gd name="T27" fmla="*/ 0 h 15"/>
                  <a:gd name="T28" fmla="*/ 4 w 13"/>
                  <a:gd name="T29" fmla="*/ 0 h 15"/>
                  <a:gd name="T30" fmla="*/ 6 w 13"/>
                  <a:gd name="T31" fmla="*/ 0 h 15"/>
                  <a:gd name="T32" fmla="*/ 9 w 13"/>
                  <a:gd name="T33" fmla="*/ 2 h 15"/>
                  <a:gd name="T34" fmla="*/ 12 w 13"/>
                  <a:gd name="T35" fmla="*/ 4 h 15"/>
                  <a:gd name="T36" fmla="*/ 13 w 13"/>
                  <a:gd name="T37" fmla="*/ 8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15">
                    <a:moveTo>
                      <a:pt x="13" y="8"/>
                    </a:moveTo>
                    <a:lnTo>
                      <a:pt x="13" y="8"/>
                    </a:lnTo>
                    <a:lnTo>
                      <a:pt x="10" y="12"/>
                    </a:lnTo>
                    <a:lnTo>
                      <a:pt x="9" y="15"/>
                    </a:lnTo>
                    <a:lnTo>
                      <a:pt x="6" y="15"/>
                    </a:lnTo>
                    <a:lnTo>
                      <a:pt x="4" y="15"/>
                    </a:lnTo>
                    <a:lnTo>
                      <a:pt x="1" y="12"/>
                    </a:lnTo>
                    <a:lnTo>
                      <a:pt x="0" y="10"/>
                    </a:lnTo>
                    <a:lnTo>
                      <a:pt x="0" y="6"/>
                    </a:lnTo>
                    <a:lnTo>
                      <a:pt x="0" y="4"/>
                    </a:lnTo>
                    <a:lnTo>
                      <a:pt x="0" y="2"/>
                    </a:lnTo>
                    <a:lnTo>
                      <a:pt x="4" y="0"/>
                    </a:lnTo>
                    <a:lnTo>
                      <a:pt x="6" y="0"/>
                    </a:lnTo>
                    <a:lnTo>
                      <a:pt x="9" y="2"/>
                    </a:lnTo>
                    <a:lnTo>
                      <a:pt x="12" y="4"/>
                    </a:lnTo>
                    <a:lnTo>
                      <a:pt x="1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30" name="Freeform 40"/>
              <p:cNvSpPr>
                <a:spLocks/>
              </p:cNvSpPr>
              <p:nvPr/>
            </p:nvSpPr>
            <p:spPr bwMode="auto">
              <a:xfrm>
                <a:off x="932" y="1534"/>
                <a:ext cx="13" cy="15"/>
              </a:xfrm>
              <a:custGeom>
                <a:avLst/>
                <a:gdLst>
                  <a:gd name="T0" fmla="*/ 13 w 13"/>
                  <a:gd name="T1" fmla="*/ 8 h 15"/>
                  <a:gd name="T2" fmla="*/ 13 w 13"/>
                  <a:gd name="T3" fmla="*/ 8 h 15"/>
                  <a:gd name="T4" fmla="*/ 10 w 13"/>
                  <a:gd name="T5" fmla="*/ 12 h 15"/>
                  <a:gd name="T6" fmla="*/ 9 w 13"/>
                  <a:gd name="T7" fmla="*/ 15 h 15"/>
                  <a:gd name="T8" fmla="*/ 6 w 13"/>
                  <a:gd name="T9" fmla="*/ 15 h 15"/>
                  <a:gd name="T10" fmla="*/ 6 w 13"/>
                  <a:gd name="T11" fmla="*/ 15 h 15"/>
                  <a:gd name="T12" fmla="*/ 4 w 13"/>
                  <a:gd name="T13" fmla="*/ 15 h 15"/>
                  <a:gd name="T14" fmla="*/ 1 w 13"/>
                  <a:gd name="T15" fmla="*/ 12 h 15"/>
                  <a:gd name="T16" fmla="*/ 0 w 13"/>
                  <a:gd name="T17" fmla="*/ 10 h 15"/>
                  <a:gd name="T18" fmla="*/ 0 w 13"/>
                  <a:gd name="T19" fmla="*/ 6 h 15"/>
                  <a:gd name="T20" fmla="*/ 0 w 13"/>
                  <a:gd name="T21" fmla="*/ 6 h 15"/>
                  <a:gd name="T22" fmla="*/ 0 w 13"/>
                  <a:gd name="T23" fmla="*/ 4 h 15"/>
                  <a:gd name="T24" fmla="*/ 0 w 13"/>
                  <a:gd name="T25" fmla="*/ 2 h 15"/>
                  <a:gd name="T26" fmla="*/ 4 w 13"/>
                  <a:gd name="T27" fmla="*/ 0 h 15"/>
                  <a:gd name="T28" fmla="*/ 4 w 13"/>
                  <a:gd name="T29" fmla="*/ 0 h 15"/>
                  <a:gd name="T30" fmla="*/ 6 w 13"/>
                  <a:gd name="T31" fmla="*/ 0 h 15"/>
                  <a:gd name="T32" fmla="*/ 9 w 13"/>
                  <a:gd name="T33" fmla="*/ 2 h 15"/>
                  <a:gd name="T34" fmla="*/ 12 w 13"/>
                  <a:gd name="T35" fmla="*/ 4 h 15"/>
                  <a:gd name="T36" fmla="*/ 13 w 13"/>
                  <a:gd name="T37" fmla="*/ 8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15">
                    <a:moveTo>
                      <a:pt x="13" y="8"/>
                    </a:moveTo>
                    <a:lnTo>
                      <a:pt x="13" y="8"/>
                    </a:lnTo>
                    <a:lnTo>
                      <a:pt x="10" y="12"/>
                    </a:lnTo>
                    <a:lnTo>
                      <a:pt x="9" y="15"/>
                    </a:lnTo>
                    <a:lnTo>
                      <a:pt x="6" y="15"/>
                    </a:lnTo>
                    <a:lnTo>
                      <a:pt x="4" y="15"/>
                    </a:lnTo>
                    <a:lnTo>
                      <a:pt x="1" y="12"/>
                    </a:lnTo>
                    <a:lnTo>
                      <a:pt x="0" y="10"/>
                    </a:lnTo>
                    <a:lnTo>
                      <a:pt x="0" y="6"/>
                    </a:lnTo>
                    <a:lnTo>
                      <a:pt x="0" y="4"/>
                    </a:lnTo>
                    <a:lnTo>
                      <a:pt x="0" y="2"/>
                    </a:lnTo>
                    <a:lnTo>
                      <a:pt x="4" y="0"/>
                    </a:lnTo>
                    <a:lnTo>
                      <a:pt x="6" y="0"/>
                    </a:lnTo>
                    <a:lnTo>
                      <a:pt x="9" y="2"/>
                    </a:lnTo>
                    <a:lnTo>
                      <a:pt x="12" y="4"/>
                    </a:lnTo>
                    <a:lnTo>
                      <a:pt x="13"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31" name="Freeform 41"/>
              <p:cNvSpPr>
                <a:spLocks/>
              </p:cNvSpPr>
              <p:nvPr/>
            </p:nvSpPr>
            <p:spPr bwMode="auto">
              <a:xfrm>
                <a:off x="1018" y="1537"/>
                <a:ext cx="13" cy="11"/>
              </a:xfrm>
              <a:custGeom>
                <a:avLst/>
                <a:gdLst>
                  <a:gd name="T0" fmla="*/ 13 w 13"/>
                  <a:gd name="T1" fmla="*/ 3 h 11"/>
                  <a:gd name="T2" fmla="*/ 13 w 13"/>
                  <a:gd name="T3" fmla="*/ 3 h 11"/>
                  <a:gd name="T4" fmla="*/ 11 w 13"/>
                  <a:gd name="T5" fmla="*/ 8 h 11"/>
                  <a:gd name="T6" fmla="*/ 9 w 13"/>
                  <a:gd name="T7" fmla="*/ 11 h 11"/>
                  <a:gd name="T8" fmla="*/ 9 w 13"/>
                  <a:gd name="T9" fmla="*/ 11 h 11"/>
                  <a:gd name="T10" fmla="*/ 6 w 13"/>
                  <a:gd name="T11" fmla="*/ 11 h 11"/>
                  <a:gd name="T12" fmla="*/ 3 w 13"/>
                  <a:gd name="T13" fmla="*/ 11 h 11"/>
                  <a:gd name="T14" fmla="*/ 2 w 13"/>
                  <a:gd name="T15" fmla="*/ 8 h 11"/>
                  <a:gd name="T16" fmla="*/ 0 w 13"/>
                  <a:gd name="T17" fmla="*/ 5 h 11"/>
                  <a:gd name="T18" fmla="*/ 0 w 13"/>
                  <a:gd name="T19" fmla="*/ 5 h 11"/>
                  <a:gd name="T20" fmla="*/ 2 w 13"/>
                  <a:gd name="T21" fmla="*/ 3 h 11"/>
                  <a:gd name="T22" fmla="*/ 3 w 13"/>
                  <a:gd name="T23" fmla="*/ 0 h 11"/>
                  <a:gd name="T24" fmla="*/ 3 w 13"/>
                  <a:gd name="T25" fmla="*/ 0 h 11"/>
                  <a:gd name="T26" fmla="*/ 9 w 13"/>
                  <a:gd name="T27" fmla="*/ 0 h 11"/>
                  <a:gd name="T28" fmla="*/ 13 w 13"/>
                  <a:gd name="T29" fmla="*/ 3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 h="11">
                    <a:moveTo>
                      <a:pt x="13" y="3"/>
                    </a:moveTo>
                    <a:lnTo>
                      <a:pt x="13" y="3"/>
                    </a:lnTo>
                    <a:lnTo>
                      <a:pt x="11" y="8"/>
                    </a:lnTo>
                    <a:lnTo>
                      <a:pt x="9" y="11"/>
                    </a:lnTo>
                    <a:lnTo>
                      <a:pt x="6" y="11"/>
                    </a:lnTo>
                    <a:lnTo>
                      <a:pt x="3" y="11"/>
                    </a:lnTo>
                    <a:lnTo>
                      <a:pt x="2" y="8"/>
                    </a:lnTo>
                    <a:lnTo>
                      <a:pt x="0" y="5"/>
                    </a:lnTo>
                    <a:lnTo>
                      <a:pt x="2" y="3"/>
                    </a:lnTo>
                    <a:lnTo>
                      <a:pt x="3" y="0"/>
                    </a:lnTo>
                    <a:lnTo>
                      <a:pt x="9" y="0"/>
                    </a:lnTo>
                    <a:lnTo>
                      <a:pt x="1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32" name="Freeform 42"/>
              <p:cNvSpPr>
                <a:spLocks/>
              </p:cNvSpPr>
              <p:nvPr/>
            </p:nvSpPr>
            <p:spPr bwMode="auto">
              <a:xfrm>
                <a:off x="1018" y="1537"/>
                <a:ext cx="13" cy="11"/>
              </a:xfrm>
              <a:custGeom>
                <a:avLst/>
                <a:gdLst>
                  <a:gd name="T0" fmla="*/ 13 w 13"/>
                  <a:gd name="T1" fmla="*/ 3 h 11"/>
                  <a:gd name="T2" fmla="*/ 13 w 13"/>
                  <a:gd name="T3" fmla="*/ 3 h 11"/>
                  <a:gd name="T4" fmla="*/ 11 w 13"/>
                  <a:gd name="T5" fmla="*/ 8 h 11"/>
                  <a:gd name="T6" fmla="*/ 9 w 13"/>
                  <a:gd name="T7" fmla="*/ 11 h 11"/>
                  <a:gd name="T8" fmla="*/ 9 w 13"/>
                  <a:gd name="T9" fmla="*/ 11 h 11"/>
                  <a:gd name="T10" fmla="*/ 6 w 13"/>
                  <a:gd name="T11" fmla="*/ 11 h 11"/>
                  <a:gd name="T12" fmla="*/ 3 w 13"/>
                  <a:gd name="T13" fmla="*/ 11 h 11"/>
                  <a:gd name="T14" fmla="*/ 2 w 13"/>
                  <a:gd name="T15" fmla="*/ 8 h 11"/>
                  <a:gd name="T16" fmla="*/ 0 w 13"/>
                  <a:gd name="T17" fmla="*/ 5 h 11"/>
                  <a:gd name="T18" fmla="*/ 0 w 13"/>
                  <a:gd name="T19" fmla="*/ 5 h 11"/>
                  <a:gd name="T20" fmla="*/ 2 w 13"/>
                  <a:gd name="T21" fmla="*/ 3 h 11"/>
                  <a:gd name="T22" fmla="*/ 3 w 13"/>
                  <a:gd name="T23" fmla="*/ 0 h 11"/>
                  <a:gd name="T24" fmla="*/ 3 w 13"/>
                  <a:gd name="T25" fmla="*/ 0 h 11"/>
                  <a:gd name="T26" fmla="*/ 9 w 13"/>
                  <a:gd name="T27" fmla="*/ 0 h 11"/>
                  <a:gd name="T28" fmla="*/ 13 w 13"/>
                  <a:gd name="T29" fmla="*/ 3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 h="11">
                    <a:moveTo>
                      <a:pt x="13" y="3"/>
                    </a:moveTo>
                    <a:lnTo>
                      <a:pt x="13" y="3"/>
                    </a:lnTo>
                    <a:lnTo>
                      <a:pt x="11" y="8"/>
                    </a:lnTo>
                    <a:lnTo>
                      <a:pt x="9" y="11"/>
                    </a:lnTo>
                    <a:lnTo>
                      <a:pt x="6" y="11"/>
                    </a:lnTo>
                    <a:lnTo>
                      <a:pt x="3" y="11"/>
                    </a:lnTo>
                    <a:lnTo>
                      <a:pt x="2" y="8"/>
                    </a:lnTo>
                    <a:lnTo>
                      <a:pt x="0" y="5"/>
                    </a:lnTo>
                    <a:lnTo>
                      <a:pt x="2" y="3"/>
                    </a:lnTo>
                    <a:lnTo>
                      <a:pt x="3" y="0"/>
                    </a:lnTo>
                    <a:lnTo>
                      <a:pt x="9" y="0"/>
                    </a:lnTo>
                    <a:lnTo>
                      <a:pt x="1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33" name="Freeform 43"/>
              <p:cNvSpPr>
                <a:spLocks/>
              </p:cNvSpPr>
              <p:nvPr/>
            </p:nvSpPr>
            <p:spPr bwMode="auto">
              <a:xfrm>
                <a:off x="1052" y="1538"/>
                <a:ext cx="12" cy="13"/>
              </a:xfrm>
              <a:custGeom>
                <a:avLst/>
                <a:gdLst>
                  <a:gd name="T0" fmla="*/ 12 w 12"/>
                  <a:gd name="T1" fmla="*/ 4 h 13"/>
                  <a:gd name="T2" fmla="*/ 12 w 12"/>
                  <a:gd name="T3" fmla="*/ 4 h 13"/>
                  <a:gd name="T4" fmla="*/ 12 w 12"/>
                  <a:gd name="T5" fmla="*/ 8 h 13"/>
                  <a:gd name="T6" fmla="*/ 12 w 12"/>
                  <a:gd name="T7" fmla="*/ 11 h 13"/>
                  <a:gd name="T8" fmla="*/ 10 w 12"/>
                  <a:gd name="T9" fmla="*/ 13 h 13"/>
                  <a:gd name="T10" fmla="*/ 7 w 12"/>
                  <a:gd name="T11" fmla="*/ 13 h 13"/>
                  <a:gd name="T12" fmla="*/ 7 w 12"/>
                  <a:gd name="T13" fmla="*/ 13 h 13"/>
                  <a:gd name="T14" fmla="*/ 3 w 12"/>
                  <a:gd name="T15" fmla="*/ 13 h 13"/>
                  <a:gd name="T16" fmla="*/ 0 w 12"/>
                  <a:gd name="T17" fmla="*/ 10 h 13"/>
                  <a:gd name="T18" fmla="*/ 0 w 12"/>
                  <a:gd name="T19" fmla="*/ 10 h 13"/>
                  <a:gd name="T20" fmla="*/ 2 w 12"/>
                  <a:gd name="T21" fmla="*/ 4 h 13"/>
                  <a:gd name="T22" fmla="*/ 3 w 12"/>
                  <a:gd name="T23" fmla="*/ 3 h 13"/>
                  <a:gd name="T24" fmla="*/ 4 w 12"/>
                  <a:gd name="T25" fmla="*/ 2 h 13"/>
                  <a:gd name="T26" fmla="*/ 4 w 12"/>
                  <a:gd name="T27" fmla="*/ 2 h 13"/>
                  <a:gd name="T28" fmla="*/ 7 w 12"/>
                  <a:gd name="T29" fmla="*/ 0 h 13"/>
                  <a:gd name="T30" fmla="*/ 8 w 12"/>
                  <a:gd name="T31" fmla="*/ 2 h 13"/>
                  <a:gd name="T32" fmla="*/ 12 w 12"/>
                  <a:gd name="T33" fmla="*/ 4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3">
                    <a:moveTo>
                      <a:pt x="12" y="4"/>
                    </a:moveTo>
                    <a:lnTo>
                      <a:pt x="12" y="4"/>
                    </a:lnTo>
                    <a:lnTo>
                      <a:pt x="12" y="8"/>
                    </a:lnTo>
                    <a:lnTo>
                      <a:pt x="12" y="11"/>
                    </a:lnTo>
                    <a:lnTo>
                      <a:pt x="10" y="13"/>
                    </a:lnTo>
                    <a:lnTo>
                      <a:pt x="7" y="13"/>
                    </a:lnTo>
                    <a:lnTo>
                      <a:pt x="3" y="13"/>
                    </a:lnTo>
                    <a:lnTo>
                      <a:pt x="0" y="10"/>
                    </a:lnTo>
                    <a:lnTo>
                      <a:pt x="2" y="4"/>
                    </a:lnTo>
                    <a:lnTo>
                      <a:pt x="3" y="3"/>
                    </a:lnTo>
                    <a:lnTo>
                      <a:pt x="4" y="2"/>
                    </a:lnTo>
                    <a:lnTo>
                      <a:pt x="7" y="0"/>
                    </a:lnTo>
                    <a:lnTo>
                      <a:pt x="8" y="2"/>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34" name="Freeform 44"/>
              <p:cNvSpPr>
                <a:spLocks/>
              </p:cNvSpPr>
              <p:nvPr/>
            </p:nvSpPr>
            <p:spPr bwMode="auto">
              <a:xfrm>
                <a:off x="1052" y="1538"/>
                <a:ext cx="12" cy="13"/>
              </a:xfrm>
              <a:custGeom>
                <a:avLst/>
                <a:gdLst>
                  <a:gd name="T0" fmla="*/ 12 w 12"/>
                  <a:gd name="T1" fmla="*/ 4 h 13"/>
                  <a:gd name="T2" fmla="*/ 12 w 12"/>
                  <a:gd name="T3" fmla="*/ 4 h 13"/>
                  <a:gd name="T4" fmla="*/ 12 w 12"/>
                  <a:gd name="T5" fmla="*/ 8 h 13"/>
                  <a:gd name="T6" fmla="*/ 12 w 12"/>
                  <a:gd name="T7" fmla="*/ 11 h 13"/>
                  <a:gd name="T8" fmla="*/ 10 w 12"/>
                  <a:gd name="T9" fmla="*/ 13 h 13"/>
                  <a:gd name="T10" fmla="*/ 7 w 12"/>
                  <a:gd name="T11" fmla="*/ 13 h 13"/>
                  <a:gd name="T12" fmla="*/ 7 w 12"/>
                  <a:gd name="T13" fmla="*/ 13 h 13"/>
                  <a:gd name="T14" fmla="*/ 3 w 12"/>
                  <a:gd name="T15" fmla="*/ 13 h 13"/>
                  <a:gd name="T16" fmla="*/ 0 w 12"/>
                  <a:gd name="T17" fmla="*/ 10 h 13"/>
                  <a:gd name="T18" fmla="*/ 0 w 12"/>
                  <a:gd name="T19" fmla="*/ 10 h 13"/>
                  <a:gd name="T20" fmla="*/ 2 w 12"/>
                  <a:gd name="T21" fmla="*/ 4 h 13"/>
                  <a:gd name="T22" fmla="*/ 3 w 12"/>
                  <a:gd name="T23" fmla="*/ 3 h 13"/>
                  <a:gd name="T24" fmla="*/ 4 w 12"/>
                  <a:gd name="T25" fmla="*/ 2 h 13"/>
                  <a:gd name="T26" fmla="*/ 4 w 12"/>
                  <a:gd name="T27" fmla="*/ 2 h 13"/>
                  <a:gd name="T28" fmla="*/ 7 w 12"/>
                  <a:gd name="T29" fmla="*/ 0 h 13"/>
                  <a:gd name="T30" fmla="*/ 8 w 12"/>
                  <a:gd name="T31" fmla="*/ 2 h 13"/>
                  <a:gd name="T32" fmla="*/ 12 w 12"/>
                  <a:gd name="T33" fmla="*/ 4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3">
                    <a:moveTo>
                      <a:pt x="12" y="4"/>
                    </a:moveTo>
                    <a:lnTo>
                      <a:pt x="12" y="4"/>
                    </a:lnTo>
                    <a:lnTo>
                      <a:pt x="12" y="8"/>
                    </a:lnTo>
                    <a:lnTo>
                      <a:pt x="12" y="11"/>
                    </a:lnTo>
                    <a:lnTo>
                      <a:pt x="10" y="13"/>
                    </a:lnTo>
                    <a:lnTo>
                      <a:pt x="7" y="13"/>
                    </a:lnTo>
                    <a:lnTo>
                      <a:pt x="3" y="13"/>
                    </a:lnTo>
                    <a:lnTo>
                      <a:pt x="0" y="10"/>
                    </a:lnTo>
                    <a:lnTo>
                      <a:pt x="2" y="4"/>
                    </a:lnTo>
                    <a:lnTo>
                      <a:pt x="3" y="3"/>
                    </a:lnTo>
                    <a:lnTo>
                      <a:pt x="4" y="2"/>
                    </a:lnTo>
                    <a:lnTo>
                      <a:pt x="7" y="0"/>
                    </a:lnTo>
                    <a:lnTo>
                      <a:pt x="8" y="2"/>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35" name="Freeform 45"/>
              <p:cNvSpPr>
                <a:spLocks/>
              </p:cNvSpPr>
              <p:nvPr/>
            </p:nvSpPr>
            <p:spPr bwMode="auto">
              <a:xfrm>
                <a:off x="990" y="1545"/>
                <a:ext cx="16" cy="14"/>
              </a:xfrm>
              <a:custGeom>
                <a:avLst/>
                <a:gdLst>
                  <a:gd name="T0" fmla="*/ 16 w 16"/>
                  <a:gd name="T1" fmla="*/ 6 h 14"/>
                  <a:gd name="T2" fmla="*/ 16 w 16"/>
                  <a:gd name="T3" fmla="*/ 6 h 14"/>
                  <a:gd name="T4" fmla="*/ 13 w 16"/>
                  <a:gd name="T5" fmla="*/ 11 h 14"/>
                  <a:gd name="T6" fmla="*/ 12 w 16"/>
                  <a:gd name="T7" fmla="*/ 12 h 14"/>
                  <a:gd name="T8" fmla="*/ 9 w 16"/>
                  <a:gd name="T9" fmla="*/ 14 h 14"/>
                  <a:gd name="T10" fmla="*/ 9 w 16"/>
                  <a:gd name="T11" fmla="*/ 14 h 14"/>
                  <a:gd name="T12" fmla="*/ 4 w 16"/>
                  <a:gd name="T13" fmla="*/ 12 h 14"/>
                  <a:gd name="T14" fmla="*/ 0 w 16"/>
                  <a:gd name="T15" fmla="*/ 10 h 14"/>
                  <a:gd name="T16" fmla="*/ 0 w 16"/>
                  <a:gd name="T17" fmla="*/ 10 h 14"/>
                  <a:gd name="T18" fmla="*/ 0 w 16"/>
                  <a:gd name="T19" fmla="*/ 7 h 14"/>
                  <a:gd name="T20" fmla="*/ 1 w 16"/>
                  <a:gd name="T21" fmla="*/ 4 h 14"/>
                  <a:gd name="T22" fmla="*/ 3 w 16"/>
                  <a:gd name="T23" fmla="*/ 1 h 14"/>
                  <a:gd name="T24" fmla="*/ 5 w 16"/>
                  <a:gd name="T25" fmla="*/ 0 h 14"/>
                  <a:gd name="T26" fmla="*/ 5 w 16"/>
                  <a:gd name="T27" fmla="*/ 0 h 14"/>
                  <a:gd name="T28" fmla="*/ 9 w 16"/>
                  <a:gd name="T29" fmla="*/ 0 h 14"/>
                  <a:gd name="T30" fmla="*/ 12 w 16"/>
                  <a:gd name="T31" fmla="*/ 1 h 14"/>
                  <a:gd name="T32" fmla="*/ 15 w 16"/>
                  <a:gd name="T33" fmla="*/ 3 h 14"/>
                  <a:gd name="T34" fmla="*/ 16 w 16"/>
                  <a:gd name="T35" fmla="*/ 6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14">
                    <a:moveTo>
                      <a:pt x="16" y="6"/>
                    </a:moveTo>
                    <a:lnTo>
                      <a:pt x="16" y="6"/>
                    </a:lnTo>
                    <a:lnTo>
                      <a:pt x="13" y="11"/>
                    </a:lnTo>
                    <a:lnTo>
                      <a:pt x="12" y="12"/>
                    </a:lnTo>
                    <a:lnTo>
                      <a:pt x="9" y="14"/>
                    </a:lnTo>
                    <a:lnTo>
                      <a:pt x="4" y="12"/>
                    </a:lnTo>
                    <a:lnTo>
                      <a:pt x="0" y="10"/>
                    </a:lnTo>
                    <a:lnTo>
                      <a:pt x="0" y="7"/>
                    </a:lnTo>
                    <a:lnTo>
                      <a:pt x="1" y="4"/>
                    </a:lnTo>
                    <a:lnTo>
                      <a:pt x="3" y="1"/>
                    </a:lnTo>
                    <a:lnTo>
                      <a:pt x="5" y="0"/>
                    </a:lnTo>
                    <a:lnTo>
                      <a:pt x="9" y="0"/>
                    </a:lnTo>
                    <a:lnTo>
                      <a:pt x="12" y="1"/>
                    </a:lnTo>
                    <a:lnTo>
                      <a:pt x="15" y="3"/>
                    </a:lnTo>
                    <a:lnTo>
                      <a:pt x="1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36" name="Freeform 46"/>
              <p:cNvSpPr>
                <a:spLocks/>
              </p:cNvSpPr>
              <p:nvPr/>
            </p:nvSpPr>
            <p:spPr bwMode="auto">
              <a:xfrm>
                <a:off x="990" y="1545"/>
                <a:ext cx="16" cy="14"/>
              </a:xfrm>
              <a:custGeom>
                <a:avLst/>
                <a:gdLst>
                  <a:gd name="T0" fmla="*/ 16 w 16"/>
                  <a:gd name="T1" fmla="*/ 6 h 14"/>
                  <a:gd name="T2" fmla="*/ 16 w 16"/>
                  <a:gd name="T3" fmla="*/ 6 h 14"/>
                  <a:gd name="T4" fmla="*/ 13 w 16"/>
                  <a:gd name="T5" fmla="*/ 11 h 14"/>
                  <a:gd name="T6" fmla="*/ 12 w 16"/>
                  <a:gd name="T7" fmla="*/ 12 h 14"/>
                  <a:gd name="T8" fmla="*/ 9 w 16"/>
                  <a:gd name="T9" fmla="*/ 14 h 14"/>
                  <a:gd name="T10" fmla="*/ 9 w 16"/>
                  <a:gd name="T11" fmla="*/ 14 h 14"/>
                  <a:gd name="T12" fmla="*/ 4 w 16"/>
                  <a:gd name="T13" fmla="*/ 12 h 14"/>
                  <a:gd name="T14" fmla="*/ 0 w 16"/>
                  <a:gd name="T15" fmla="*/ 10 h 14"/>
                  <a:gd name="T16" fmla="*/ 0 w 16"/>
                  <a:gd name="T17" fmla="*/ 10 h 14"/>
                  <a:gd name="T18" fmla="*/ 0 w 16"/>
                  <a:gd name="T19" fmla="*/ 7 h 14"/>
                  <a:gd name="T20" fmla="*/ 1 w 16"/>
                  <a:gd name="T21" fmla="*/ 4 h 14"/>
                  <a:gd name="T22" fmla="*/ 3 w 16"/>
                  <a:gd name="T23" fmla="*/ 1 h 14"/>
                  <a:gd name="T24" fmla="*/ 5 w 16"/>
                  <a:gd name="T25" fmla="*/ 0 h 14"/>
                  <a:gd name="T26" fmla="*/ 5 w 16"/>
                  <a:gd name="T27" fmla="*/ 0 h 14"/>
                  <a:gd name="T28" fmla="*/ 9 w 16"/>
                  <a:gd name="T29" fmla="*/ 0 h 14"/>
                  <a:gd name="T30" fmla="*/ 12 w 16"/>
                  <a:gd name="T31" fmla="*/ 1 h 14"/>
                  <a:gd name="T32" fmla="*/ 15 w 16"/>
                  <a:gd name="T33" fmla="*/ 3 h 14"/>
                  <a:gd name="T34" fmla="*/ 16 w 16"/>
                  <a:gd name="T35" fmla="*/ 6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14">
                    <a:moveTo>
                      <a:pt x="16" y="6"/>
                    </a:moveTo>
                    <a:lnTo>
                      <a:pt x="16" y="6"/>
                    </a:lnTo>
                    <a:lnTo>
                      <a:pt x="13" y="11"/>
                    </a:lnTo>
                    <a:lnTo>
                      <a:pt x="12" y="12"/>
                    </a:lnTo>
                    <a:lnTo>
                      <a:pt x="9" y="14"/>
                    </a:lnTo>
                    <a:lnTo>
                      <a:pt x="4" y="12"/>
                    </a:lnTo>
                    <a:lnTo>
                      <a:pt x="0" y="10"/>
                    </a:lnTo>
                    <a:lnTo>
                      <a:pt x="0" y="7"/>
                    </a:lnTo>
                    <a:lnTo>
                      <a:pt x="1" y="4"/>
                    </a:lnTo>
                    <a:lnTo>
                      <a:pt x="3" y="1"/>
                    </a:lnTo>
                    <a:lnTo>
                      <a:pt x="5" y="0"/>
                    </a:lnTo>
                    <a:lnTo>
                      <a:pt x="9" y="0"/>
                    </a:lnTo>
                    <a:lnTo>
                      <a:pt x="12" y="1"/>
                    </a:lnTo>
                    <a:lnTo>
                      <a:pt x="15" y="3"/>
                    </a:lnTo>
                    <a:lnTo>
                      <a:pt x="16"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37" name="Freeform 47"/>
              <p:cNvSpPr>
                <a:spLocks/>
              </p:cNvSpPr>
              <p:nvPr/>
            </p:nvSpPr>
            <p:spPr bwMode="auto">
              <a:xfrm>
                <a:off x="964" y="1551"/>
                <a:ext cx="12" cy="10"/>
              </a:xfrm>
              <a:custGeom>
                <a:avLst/>
                <a:gdLst>
                  <a:gd name="T0" fmla="*/ 12 w 12"/>
                  <a:gd name="T1" fmla="*/ 4 h 10"/>
                  <a:gd name="T2" fmla="*/ 12 w 12"/>
                  <a:gd name="T3" fmla="*/ 4 h 10"/>
                  <a:gd name="T4" fmla="*/ 11 w 12"/>
                  <a:gd name="T5" fmla="*/ 8 h 10"/>
                  <a:gd name="T6" fmla="*/ 10 w 12"/>
                  <a:gd name="T7" fmla="*/ 10 h 10"/>
                  <a:gd name="T8" fmla="*/ 10 w 12"/>
                  <a:gd name="T9" fmla="*/ 10 h 10"/>
                  <a:gd name="T10" fmla="*/ 3 w 12"/>
                  <a:gd name="T11" fmla="*/ 9 h 10"/>
                  <a:gd name="T12" fmla="*/ 0 w 12"/>
                  <a:gd name="T13" fmla="*/ 8 h 10"/>
                  <a:gd name="T14" fmla="*/ 0 w 12"/>
                  <a:gd name="T15" fmla="*/ 5 h 10"/>
                  <a:gd name="T16" fmla="*/ 0 w 12"/>
                  <a:gd name="T17" fmla="*/ 5 h 10"/>
                  <a:gd name="T18" fmla="*/ 0 w 12"/>
                  <a:gd name="T19" fmla="*/ 2 h 10"/>
                  <a:gd name="T20" fmla="*/ 1 w 12"/>
                  <a:gd name="T21" fmla="*/ 1 h 10"/>
                  <a:gd name="T22" fmla="*/ 6 w 12"/>
                  <a:gd name="T23" fmla="*/ 0 h 10"/>
                  <a:gd name="T24" fmla="*/ 10 w 12"/>
                  <a:gd name="T25" fmla="*/ 0 h 10"/>
                  <a:gd name="T26" fmla="*/ 11 w 12"/>
                  <a:gd name="T27" fmla="*/ 2 h 10"/>
                  <a:gd name="T28" fmla="*/ 12 w 12"/>
                  <a:gd name="T29" fmla="*/ 4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0">
                    <a:moveTo>
                      <a:pt x="12" y="4"/>
                    </a:moveTo>
                    <a:lnTo>
                      <a:pt x="12" y="4"/>
                    </a:lnTo>
                    <a:lnTo>
                      <a:pt x="11" y="8"/>
                    </a:lnTo>
                    <a:lnTo>
                      <a:pt x="10" y="10"/>
                    </a:lnTo>
                    <a:lnTo>
                      <a:pt x="3" y="9"/>
                    </a:lnTo>
                    <a:lnTo>
                      <a:pt x="0" y="8"/>
                    </a:lnTo>
                    <a:lnTo>
                      <a:pt x="0" y="5"/>
                    </a:lnTo>
                    <a:lnTo>
                      <a:pt x="0" y="2"/>
                    </a:lnTo>
                    <a:lnTo>
                      <a:pt x="1" y="1"/>
                    </a:lnTo>
                    <a:lnTo>
                      <a:pt x="6" y="0"/>
                    </a:lnTo>
                    <a:lnTo>
                      <a:pt x="10" y="0"/>
                    </a:lnTo>
                    <a:lnTo>
                      <a:pt x="11" y="2"/>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38" name="Freeform 48"/>
              <p:cNvSpPr>
                <a:spLocks/>
              </p:cNvSpPr>
              <p:nvPr/>
            </p:nvSpPr>
            <p:spPr bwMode="auto">
              <a:xfrm>
                <a:off x="964" y="1551"/>
                <a:ext cx="12" cy="10"/>
              </a:xfrm>
              <a:custGeom>
                <a:avLst/>
                <a:gdLst>
                  <a:gd name="T0" fmla="*/ 12 w 12"/>
                  <a:gd name="T1" fmla="*/ 4 h 10"/>
                  <a:gd name="T2" fmla="*/ 12 w 12"/>
                  <a:gd name="T3" fmla="*/ 4 h 10"/>
                  <a:gd name="T4" fmla="*/ 11 w 12"/>
                  <a:gd name="T5" fmla="*/ 8 h 10"/>
                  <a:gd name="T6" fmla="*/ 10 w 12"/>
                  <a:gd name="T7" fmla="*/ 10 h 10"/>
                  <a:gd name="T8" fmla="*/ 10 w 12"/>
                  <a:gd name="T9" fmla="*/ 10 h 10"/>
                  <a:gd name="T10" fmla="*/ 3 w 12"/>
                  <a:gd name="T11" fmla="*/ 9 h 10"/>
                  <a:gd name="T12" fmla="*/ 0 w 12"/>
                  <a:gd name="T13" fmla="*/ 8 h 10"/>
                  <a:gd name="T14" fmla="*/ 0 w 12"/>
                  <a:gd name="T15" fmla="*/ 5 h 10"/>
                  <a:gd name="T16" fmla="*/ 0 w 12"/>
                  <a:gd name="T17" fmla="*/ 5 h 10"/>
                  <a:gd name="T18" fmla="*/ 0 w 12"/>
                  <a:gd name="T19" fmla="*/ 2 h 10"/>
                  <a:gd name="T20" fmla="*/ 1 w 12"/>
                  <a:gd name="T21" fmla="*/ 1 h 10"/>
                  <a:gd name="T22" fmla="*/ 6 w 12"/>
                  <a:gd name="T23" fmla="*/ 0 h 10"/>
                  <a:gd name="T24" fmla="*/ 10 w 12"/>
                  <a:gd name="T25" fmla="*/ 0 h 10"/>
                  <a:gd name="T26" fmla="*/ 11 w 12"/>
                  <a:gd name="T27" fmla="*/ 2 h 10"/>
                  <a:gd name="T28" fmla="*/ 12 w 12"/>
                  <a:gd name="T29" fmla="*/ 4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0">
                    <a:moveTo>
                      <a:pt x="12" y="4"/>
                    </a:moveTo>
                    <a:lnTo>
                      <a:pt x="12" y="4"/>
                    </a:lnTo>
                    <a:lnTo>
                      <a:pt x="11" y="8"/>
                    </a:lnTo>
                    <a:lnTo>
                      <a:pt x="10" y="10"/>
                    </a:lnTo>
                    <a:lnTo>
                      <a:pt x="3" y="9"/>
                    </a:lnTo>
                    <a:lnTo>
                      <a:pt x="0" y="8"/>
                    </a:lnTo>
                    <a:lnTo>
                      <a:pt x="0" y="5"/>
                    </a:lnTo>
                    <a:lnTo>
                      <a:pt x="0" y="2"/>
                    </a:lnTo>
                    <a:lnTo>
                      <a:pt x="1" y="1"/>
                    </a:lnTo>
                    <a:lnTo>
                      <a:pt x="6" y="0"/>
                    </a:lnTo>
                    <a:lnTo>
                      <a:pt x="10" y="0"/>
                    </a:lnTo>
                    <a:lnTo>
                      <a:pt x="11" y="2"/>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39" name="Freeform 49"/>
              <p:cNvSpPr>
                <a:spLocks/>
              </p:cNvSpPr>
              <p:nvPr/>
            </p:nvSpPr>
            <p:spPr bwMode="auto">
              <a:xfrm>
                <a:off x="892" y="1557"/>
                <a:ext cx="12" cy="13"/>
              </a:xfrm>
              <a:custGeom>
                <a:avLst/>
                <a:gdLst>
                  <a:gd name="T0" fmla="*/ 12 w 12"/>
                  <a:gd name="T1" fmla="*/ 3 h 13"/>
                  <a:gd name="T2" fmla="*/ 12 w 12"/>
                  <a:gd name="T3" fmla="*/ 3 h 13"/>
                  <a:gd name="T4" fmla="*/ 12 w 12"/>
                  <a:gd name="T5" fmla="*/ 10 h 13"/>
                  <a:gd name="T6" fmla="*/ 10 w 12"/>
                  <a:gd name="T7" fmla="*/ 11 h 13"/>
                  <a:gd name="T8" fmla="*/ 7 w 12"/>
                  <a:gd name="T9" fmla="*/ 13 h 13"/>
                  <a:gd name="T10" fmla="*/ 7 w 12"/>
                  <a:gd name="T11" fmla="*/ 13 h 13"/>
                  <a:gd name="T12" fmla="*/ 4 w 12"/>
                  <a:gd name="T13" fmla="*/ 13 h 13"/>
                  <a:gd name="T14" fmla="*/ 3 w 12"/>
                  <a:gd name="T15" fmla="*/ 11 h 13"/>
                  <a:gd name="T16" fmla="*/ 0 w 12"/>
                  <a:gd name="T17" fmla="*/ 8 h 13"/>
                  <a:gd name="T18" fmla="*/ 0 w 12"/>
                  <a:gd name="T19" fmla="*/ 8 h 13"/>
                  <a:gd name="T20" fmla="*/ 0 w 12"/>
                  <a:gd name="T21" fmla="*/ 6 h 13"/>
                  <a:gd name="T22" fmla="*/ 0 w 12"/>
                  <a:gd name="T23" fmla="*/ 3 h 13"/>
                  <a:gd name="T24" fmla="*/ 4 w 12"/>
                  <a:gd name="T25" fmla="*/ 0 h 13"/>
                  <a:gd name="T26" fmla="*/ 8 w 12"/>
                  <a:gd name="T27" fmla="*/ 0 h 13"/>
                  <a:gd name="T28" fmla="*/ 12 w 12"/>
                  <a:gd name="T29" fmla="*/ 3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3">
                    <a:moveTo>
                      <a:pt x="12" y="3"/>
                    </a:moveTo>
                    <a:lnTo>
                      <a:pt x="12" y="3"/>
                    </a:lnTo>
                    <a:lnTo>
                      <a:pt x="12" y="10"/>
                    </a:lnTo>
                    <a:lnTo>
                      <a:pt x="10" y="11"/>
                    </a:lnTo>
                    <a:lnTo>
                      <a:pt x="7" y="13"/>
                    </a:lnTo>
                    <a:lnTo>
                      <a:pt x="4" y="13"/>
                    </a:lnTo>
                    <a:lnTo>
                      <a:pt x="3" y="11"/>
                    </a:lnTo>
                    <a:lnTo>
                      <a:pt x="0" y="8"/>
                    </a:lnTo>
                    <a:lnTo>
                      <a:pt x="0" y="6"/>
                    </a:lnTo>
                    <a:lnTo>
                      <a:pt x="0" y="3"/>
                    </a:lnTo>
                    <a:lnTo>
                      <a:pt x="4" y="0"/>
                    </a:lnTo>
                    <a:lnTo>
                      <a:pt x="8" y="0"/>
                    </a:lnTo>
                    <a:lnTo>
                      <a:pt x="1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40" name="Freeform 50"/>
              <p:cNvSpPr>
                <a:spLocks/>
              </p:cNvSpPr>
              <p:nvPr/>
            </p:nvSpPr>
            <p:spPr bwMode="auto">
              <a:xfrm>
                <a:off x="892" y="1557"/>
                <a:ext cx="12" cy="13"/>
              </a:xfrm>
              <a:custGeom>
                <a:avLst/>
                <a:gdLst>
                  <a:gd name="T0" fmla="*/ 12 w 12"/>
                  <a:gd name="T1" fmla="*/ 3 h 13"/>
                  <a:gd name="T2" fmla="*/ 12 w 12"/>
                  <a:gd name="T3" fmla="*/ 3 h 13"/>
                  <a:gd name="T4" fmla="*/ 12 w 12"/>
                  <a:gd name="T5" fmla="*/ 10 h 13"/>
                  <a:gd name="T6" fmla="*/ 10 w 12"/>
                  <a:gd name="T7" fmla="*/ 11 h 13"/>
                  <a:gd name="T8" fmla="*/ 7 w 12"/>
                  <a:gd name="T9" fmla="*/ 13 h 13"/>
                  <a:gd name="T10" fmla="*/ 7 w 12"/>
                  <a:gd name="T11" fmla="*/ 13 h 13"/>
                  <a:gd name="T12" fmla="*/ 4 w 12"/>
                  <a:gd name="T13" fmla="*/ 13 h 13"/>
                  <a:gd name="T14" fmla="*/ 3 w 12"/>
                  <a:gd name="T15" fmla="*/ 11 h 13"/>
                  <a:gd name="T16" fmla="*/ 0 w 12"/>
                  <a:gd name="T17" fmla="*/ 8 h 13"/>
                  <a:gd name="T18" fmla="*/ 0 w 12"/>
                  <a:gd name="T19" fmla="*/ 8 h 13"/>
                  <a:gd name="T20" fmla="*/ 0 w 12"/>
                  <a:gd name="T21" fmla="*/ 6 h 13"/>
                  <a:gd name="T22" fmla="*/ 0 w 12"/>
                  <a:gd name="T23" fmla="*/ 3 h 13"/>
                  <a:gd name="T24" fmla="*/ 4 w 12"/>
                  <a:gd name="T25" fmla="*/ 0 h 13"/>
                  <a:gd name="T26" fmla="*/ 8 w 12"/>
                  <a:gd name="T27" fmla="*/ 0 h 13"/>
                  <a:gd name="T28" fmla="*/ 12 w 12"/>
                  <a:gd name="T29" fmla="*/ 3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3">
                    <a:moveTo>
                      <a:pt x="12" y="3"/>
                    </a:moveTo>
                    <a:lnTo>
                      <a:pt x="12" y="3"/>
                    </a:lnTo>
                    <a:lnTo>
                      <a:pt x="12" y="10"/>
                    </a:lnTo>
                    <a:lnTo>
                      <a:pt x="10" y="11"/>
                    </a:lnTo>
                    <a:lnTo>
                      <a:pt x="7" y="13"/>
                    </a:lnTo>
                    <a:lnTo>
                      <a:pt x="4" y="13"/>
                    </a:lnTo>
                    <a:lnTo>
                      <a:pt x="3" y="11"/>
                    </a:lnTo>
                    <a:lnTo>
                      <a:pt x="0" y="8"/>
                    </a:lnTo>
                    <a:lnTo>
                      <a:pt x="0" y="6"/>
                    </a:lnTo>
                    <a:lnTo>
                      <a:pt x="0" y="3"/>
                    </a:lnTo>
                    <a:lnTo>
                      <a:pt x="4" y="0"/>
                    </a:lnTo>
                    <a:lnTo>
                      <a:pt x="8" y="0"/>
                    </a:lnTo>
                    <a:lnTo>
                      <a:pt x="12"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41" name="Freeform 51"/>
              <p:cNvSpPr>
                <a:spLocks/>
              </p:cNvSpPr>
              <p:nvPr/>
            </p:nvSpPr>
            <p:spPr bwMode="auto">
              <a:xfrm>
                <a:off x="936" y="1561"/>
                <a:ext cx="12" cy="14"/>
              </a:xfrm>
              <a:custGeom>
                <a:avLst/>
                <a:gdLst>
                  <a:gd name="T0" fmla="*/ 12 w 12"/>
                  <a:gd name="T1" fmla="*/ 4 h 14"/>
                  <a:gd name="T2" fmla="*/ 12 w 12"/>
                  <a:gd name="T3" fmla="*/ 4 h 14"/>
                  <a:gd name="T4" fmla="*/ 12 w 12"/>
                  <a:gd name="T5" fmla="*/ 10 h 14"/>
                  <a:gd name="T6" fmla="*/ 9 w 12"/>
                  <a:gd name="T7" fmla="*/ 14 h 14"/>
                  <a:gd name="T8" fmla="*/ 9 w 12"/>
                  <a:gd name="T9" fmla="*/ 14 h 14"/>
                  <a:gd name="T10" fmla="*/ 4 w 12"/>
                  <a:gd name="T11" fmla="*/ 14 h 14"/>
                  <a:gd name="T12" fmla="*/ 1 w 12"/>
                  <a:gd name="T13" fmla="*/ 14 h 14"/>
                  <a:gd name="T14" fmla="*/ 0 w 12"/>
                  <a:gd name="T15" fmla="*/ 11 h 14"/>
                  <a:gd name="T16" fmla="*/ 0 w 12"/>
                  <a:gd name="T17" fmla="*/ 11 h 14"/>
                  <a:gd name="T18" fmla="*/ 0 w 12"/>
                  <a:gd name="T19" fmla="*/ 6 h 14"/>
                  <a:gd name="T20" fmla="*/ 4 w 12"/>
                  <a:gd name="T21" fmla="*/ 0 h 14"/>
                  <a:gd name="T22" fmla="*/ 4 w 12"/>
                  <a:gd name="T23" fmla="*/ 0 h 14"/>
                  <a:gd name="T24" fmla="*/ 6 w 12"/>
                  <a:gd name="T25" fmla="*/ 0 h 14"/>
                  <a:gd name="T26" fmla="*/ 9 w 12"/>
                  <a:gd name="T27" fmla="*/ 0 h 14"/>
                  <a:gd name="T28" fmla="*/ 12 w 12"/>
                  <a:gd name="T29" fmla="*/ 4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4">
                    <a:moveTo>
                      <a:pt x="12" y="4"/>
                    </a:moveTo>
                    <a:lnTo>
                      <a:pt x="12" y="4"/>
                    </a:lnTo>
                    <a:lnTo>
                      <a:pt x="12" y="10"/>
                    </a:lnTo>
                    <a:lnTo>
                      <a:pt x="9" y="14"/>
                    </a:lnTo>
                    <a:lnTo>
                      <a:pt x="4" y="14"/>
                    </a:lnTo>
                    <a:lnTo>
                      <a:pt x="1" y="14"/>
                    </a:lnTo>
                    <a:lnTo>
                      <a:pt x="0" y="11"/>
                    </a:lnTo>
                    <a:lnTo>
                      <a:pt x="0" y="6"/>
                    </a:lnTo>
                    <a:lnTo>
                      <a:pt x="4" y="0"/>
                    </a:lnTo>
                    <a:lnTo>
                      <a:pt x="6" y="0"/>
                    </a:lnTo>
                    <a:lnTo>
                      <a:pt x="9" y="0"/>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42" name="Freeform 52"/>
              <p:cNvSpPr>
                <a:spLocks/>
              </p:cNvSpPr>
              <p:nvPr/>
            </p:nvSpPr>
            <p:spPr bwMode="auto">
              <a:xfrm>
                <a:off x="936" y="1561"/>
                <a:ext cx="12" cy="14"/>
              </a:xfrm>
              <a:custGeom>
                <a:avLst/>
                <a:gdLst>
                  <a:gd name="T0" fmla="*/ 12 w 12"/>
                  <a:gd name="T1" fmla="*/ 4 h 14"/>
                  <a:gd name="T2" fmla="*/ 12 w 12"/>
                  <a:gd name="T3" fmla="*/ 4 h 14"/>
                  <a:gd name="T4" fmla="*/ 12 w 12"/>
                  <a:gd name="T5" fmla="*/ 10 h 14"/>
                  <a:gd name="T6" fmla="*/ 9 w 12"/>
                  <a:gd name="T7" fmla="*/ 14 h 14"/>
                  <a:gd name="T8" fmla="*/ 9 w 12"/>
                  <a:gd name="T9" fmla="*/ 14 h 14"/>
                  <a:gd name="T10" fmla="*/ 4 w 12"/>
                  <a:gd name="T11" fmla="*/ 14 h 14"/>
                  <a:gd name="T12" fmla="*/ 1 w 12"/>
                  <a:gd name="T13" fmla="*/ 14 h 14"/>
                  <a:gd name="T14" fmla="*/ 0 w 12"/>
                  <a:gd name="T15" fmla="*/ 11 h 14"/>
                  <a:gd name="T16" fmla="*/ 0 w 12"/>
                  <a:gd name="T17" fmla="*/ 11 h 14"/>
                  <a:gd name="T18" fmla="*/ 0 w 12"/>
                  <a:gd name="T19" fmla="*/ 6 h 14"/>
                  <a:gd name="T20" fmla="*/ 4 w 12"/>
                  <a:gd name="T21" fmla="*/ 0 h 14"/>
                  <a:gd name="T22" fmla="*/ 4 w 12"/>
                  <a:gd name="T23" fmla="*/ 0 h 14"/>
                  <a:gd name="T24" fmla="*/ 6 w 12"/>
                  <a:gd name="T25" fmla="*/ 0 h 14"/>
                  <a:gd name="T26" fmla="*/ 9 w 12"/>
                  <a:gd name="T27" fmla="*/ 0 h 14"/>
                  <a:gd name="T28" fmla="*/ 12 w 12"/>
                  <a:gd name="T29" fmla="*/ 4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4">
                    <a:moveTo>
                      <a:pt x="12" y="4"/>
                    </a:moveTo>
                    <a:lnTo>
                      <a:pt x="12" y="4"/>
                    </a:lnTo>
                    <a:lnTo>
                      <a:pt x="12" y="10"/>
                    </a:lnTo>
                    <a:lnTo>
                      <a:pt x="9" y="14"/>
                    </a:lnTo>
                    <a:lnTo>
                      <a:pt x="4" y="14"/>
                    </a:lnTo>
                    <a:lnTo>
                      <a:pt x="1" y="14"/>
                    </a:lnTo>
                    <a:lnTo>
                      <a:pt x="0" y="11"/>
                    </a:lnTo>
                    <a:lnTo>
                      <a:pt x="0" y="6"/>
                    </a:lnTo>
                    <a:lnTo>
                      <a:pt x="4" y="0"/>
                    </a:lnTo>
                    <a:lnTo>
                      <a:pt x="6" y="0"/>
                    </a:lnTo>
                    <a:lnTo>
                      <a:pt x="9" y="0"/>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43" name="Freeform 53"/>
              <p:cNvSpPr>
                <a:spLocks/>
              </p:cNvSpPr>
              <p:nvPr/>
            </p:nvSpPr>
            <p:spPr bwMode="auto">
              <a:xfrm>
                <a:off x="993" y="1561"/>
                <a:ext cx="12" cy="13"/>
              </a:xfrm>
              <a:custGeom>
                <a:avLst/>
                <a:gdLst>
                  <a:gd name="T0" fmla="*/ 12 w 12"/>
                  <a:gd name="T1" fmla="*/ 4 h 13"/>
                  <a:gd name="T2" fmla="*/ 12 w 12"/>
                  <a:gd name="T3" fmla="*/ 4 h 13"/>
                  <a:gd name="T4" fmla="*/ 12 w 12"/>
                  <a:gd name="T5" fmla="*/ 6 h 13"/>
                  <a:gd name="T6" fmla="*/ 10 w 12"/>
                  <a:gd name="T7" fmla="*/ 9 h 13"/>
                  <a:gd name="T8" fmla="*/ 8 w 12"/>
                  <a:gd name="T9" fmla="*/ 11 h 13"/>
                  <a:gd name="T10" fmla="*/ 8 w 12"/>
                  <a:gd name="T11" fmla="*/ 11 h 13"/>
                  <a:gd name="T12" fmla="*/ 5 w 12"/>
                  <a:gd name="T13" fmla="*/ 13 h 13"/>
                  <a:gd name="T14" fmla="*/ 2 w 12"/>
                  <a:gd name="T15" fmla="*/ 11 h 13"/>
                  <a:gd name="T16" fmla="*/ 1 w 12"/>
                  <a:gd name="T17" fmla="*/ 10 h 13"/>
                  <a:gd name="T18" fmla="*/ 0 w 12"/>
                  <a:gd name="T19" fmla="*/ 7 h 13"/>
                  <a:gd name="T20" fmla="*/ 0 w 12"/>
                  <a:gd name="T21" fmla="*/ 7 h 13"/>
                  <a:gd name="T22" fmla="*/ 0 w 12"/>
                  <a:gd name="T23" fmla="*/ 3 h 13"/>
                  <a:gd name="T24" fmla="*/ 2 w 12"/>
                  <a:gd name="T25" fmla="*/ 0 h 13"/>
                  <a:gd name="T26" fmla="*/ 2 w 12"/>
                  <a:gd name="T27" fmla="*/ 0 h 13"/>
                  <a:gd name="T28" fmla="*/ 5 w 12"/>
                  <a:gd name="T29" fmla="*/ 0 h 13"/>
                  <a:gd name="T30" fmla="*/ 8 w 12"/>
                  <a:gd name="T31" fmla="*/ 0 h 13"/>
                  <a:gd name="T32" fmla="*/ 12 w 12"/>
                  <a:gd name="T33" fmla="*/ 4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3">
                    <a:moveTo>
                      <a:pt x="12" y="4"/>
                    </a:moveTo>
                    <a:lnTo>
                      <a:pt x="12" y="4"/>
                    </a:lnTo>
                    <a:lnTo>
                      <a:pt x="12" y="6"/>
                    </a:lnTo>
                    <a:lnTo>
                      <a:pt x="10" y="9"/>
                    </a:lnTo>
                    <a:lnTo>
                      <a:pt x="8" y="11"/>
                    </a:lnTo>
                    <a:lnTo>
                      <a:pt x="5" y="13"/>
                    </a:lnTo>
                    <a:lnTo>
                      <a:pt x="2" y="11"/>
                    </a:lnTo>
                    <a:lnTo>
                      <a:pt x="1" y="10"/>
                    </a:lnTo>
                    <a:lnTo>
                      <a:pt x="0" y="7"/>
                    </a:lnTo>
                    <a:lnTo>
                      <a:pt x="0" y="3"/>
                    </a:lnTo>
                    <a:lnTo>
                      <a:pt x="2" y="0"/>
                    </a:lnTo>
                    <a:lnTo>
                      <a:pt x="5" y="0"/>
                    </a:lnTo>
                    <a:lnTo>
                      <a:pt x="8" y="0"/>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44" name="Freeform 54"/>
              <p:cNvSpPr>
                <a:spLocks/>
              </p:cNvSpPr>
              <p:nvPr/>
            </p:nvSpPr>
            <p:spPr bwMode="auto">
              <a:xfrm>
                <a:off x="993" y="1561"/>
                <a:ext cx="12" cy="13"/>
              </a:xfrm>
              <a:custGeom>
                <a:avLst/>
                <a:gdLst>
                  <a:gd name="T0" fmla="*/ 12 w 12"/>
                  <a:gd name="T1" fmla="*/ 4 h 13"/>
                  <a:gd name="T2" fmla="*/ 12 w 12"/>
                  <a:gd name="T3" fmla="*/ 4 h 13"/>
                  <a:gd name="T4" fmla="*/ 12 w 12"/>
                  <a:gd name="T5" fmla="*/ 6 h 13"/>
                  <a:gd name="T6" fmla="*/ 10 w 12"/>
                  <a:gd name="T7" fmla="*/ 9 h 13"/>
                  <a:gd name="T8" fmla="*/ 8 w 12"/>
                  <a:gd name="T9" fmla="*/ 11 h 13"/>
                  <a:gd name="T10" fmla="*/ 8 w 12"/>
                  <a:gd name="T11" fmla="*/ 11 h 13"/>
                  <a:gd name="T12" fmla="*/ 5 w 12"/>
                  <a:gd name="T13" fmla="*/ 13 h 13"/>
                  <a:gd name="T14" fmla="*/ 2 w 12"/>
                  <a:gd name="T15" fmla="*/ 11 h 13"/>
                  <a:gd name="T16" fmla="*/ 1 w 12"/>
                  <a:gd name="T17" fmla="*/ 10 h 13"/>
                  <a:gd name="T18" fmla="*/ 0 w 12"/>
                  <a:gd name="T19" fmla="*/ 7 h 13"/>
                  <a:gd name="T20" fmla="*/ 0 w 12"/>
                  <a:gd name="T21" fmla="*/ 7 h 13"/>
                  <a:gd name="T22" fmla="*/ 0 w 12"/>
                  <a:gd name="T23" fmla="*/ 3 h 13"/>
                  <a:gd name="T24" fmla="*/ 2 w 12"/>
                  <a:gd name="T25" fmla="*/ 0 h 13"/>
                  <a:gd name="T26" fmla="*/ 2 w 12"/>
                  <a:gd name="T27" fmla="*/ 0 h 13"/>
                  <a:gd name="T28" fmla="*/ 5 w 12"/>
                  <a:gd name="T29" fmla="*/ 0 h 13"/>
                  <a:gd name="T30" fmla="*/ 8 w 12"/>
                  <a:gd name="T31" fmla="*/ 0 h 13"/>
                  <a:gd name="T32" fmla="*/ 12 w 12"/>
                  <a:gd name="T33" fmla="*/ 4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3">
                    <a:moveTo>
                      <a:pt x="12" y="4"/>
                    </a:moveTo>
                    <a:lnTo>
                      <a:pt x="12" y="4"/>
                    </a:lnTo>
                    <a:lnTo>
                      <a:pt x="12" y="6"/>
                    </a:lnTo>
                    <a:lnTo>
                      <a:pt x="10" y="9"/>
                    </a:lnTo>
                    <a:lnTo>
                      <a:pt x="8" y="11"/>
                    </a:lnTo>
                    <a:lnTo>
                      <a:pt x="5" y="13"/>
                    </a:lnTo>
                    <a:lnTo>
                      <a:pt x="2" y="11"/>
                    </a:lnTo>
                    <a:lnTo>
                      <a:pt x="1" y="10"/>
                    </a:lnTo>
                    <a:lnTo>
                      <a:pt x="0" y="7"/>
                    </a:lnTo>
                    <a:lnTo>
                      <a:pt x="0" y="3"/>
                    </a:lnTo>
                    <a:lnTo>
                      <a:pt x="2" y="0"/>
                    </a:lnTo>
                    <a:lnTo>
                      <a:pt x="5" y="0"/>
                    </a:lnTo>
                    <a:lnTo>
                      <a:pt x="8" y="0"/>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45" name="Freeform 55"/>
              <p:cNvSpPr>
                <a:spLocks/>
              </p:cNvSpPr>
              <p:nvPr/>
            </p:nvSpPr>
            <p:spPr bwMode="auto">
              <a:xfrm>
                <a:off x="1035" y="1561"/>
                <a:ext cx="10" cy="13"/>
              </a:xfrm>
              <a:custGeom>
                <a:avLst/>
                <a:gdLst>
                  <a:gd name="T0" fmla="*/ 10 w 10"/>
                  <a:gd name="T1" fmla="*/ 3 h 13"/>
                  <a:gd name="T2" fmla="*/ 10 w 10"/>
                  <a:gd name="T3" fmla="*/ 3 h 13"/>
                  <a:gd name="T4" fmla="*/ 10 w 10"/>
                  <a:gd name="T5" fmla="*/ 7 h 13"/>
                  <a:gd name="T6" fmla="*/ 10 w 10"/>
                  <a:gd name="T7" fmla="*/ 10 h 13"/>
                  <a:gd name="T8" fmla="*/ 8 w 10"/>
                  <a:gd name="T9" fmla="*/ 11 h 13"/>
                  <a:gd name="T10" fmla="*/ 8 w 10"/>
                  <a:gd name="T11" fmla="*/ 11 h 13"/>
                  <a:gd name="T12" fmla="*/ 5 w 10"/>
                  <a:gd name="T13" fmla="*/ 13 h 13"/>
                  <a:gd name="T14" fmla="*/ 2 w 10"/>
                  <a:gd name="T15" fmla="*/ 11 h 13"/>
                  <a:gd name="T16" fmla="*/ 1 w 10"/>
                  <a:gd name="T17" fmla="*/ 10 h 13"/>
                  <a:gd name="T18" fmla="*/ 0 w 10"/>
                  <a:gd name="T19" fmla="*/ 7 h 13"/>
                  <a:gd name="T20" fmla="*/ 0 w 10"/>
                  <a:gd name="T21" fmla="*/ 7 h 13"/>
                  <a:gd name="T22" fmla="*/ 1 w 10"/>
                  <a:gd name="T23" fmla="*/ 3 h 13"/>
                  <a:gd name="T24" fmla="*/ 4 w 10"/>
                  <a:gd name="T25" fmla="*/ 0 h 13"/>
                  <a:gd name="T26" fmla="*/ 8 w 10"/>
                  <a:gd name="T27" fmla="*/ 0 h 13"/>
                  <a:gd name="T28" fmla="*/ 9 w 10"/>
                  <a:gd name="T29" fmla="*/ 2 h 13"/>
                  <a:gd name="T30" fmla="*/ 10 w 10"/>
                  <a:gd name="T31" fmla="*/ 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13">
                    <a:moveTo>
                      <a:pt x="10" y="3"/>
                    </a:moveTo>
                    <a:lnTo>
                      <a:pt x="10" y="3"/>
                    </a:lnTo>
                    <a:lnTo>
                      <a:pt x="10" y="7"/>
                    </a:lnTo>
                    <a:lnTo>
                      <a:pt x="10" y="10"/>
                    </a:lnTo>
                    <a:lnTo>
                      <a:pt x="8" y="11"/>
                    </a:lnTo>
                    <a:lnTo>
                      <a:pt x="5" y="13"/>
                    </a:lnTo>
                    <a:lnTo>
                      <a:pt x="2" y="11"/>
                    </a:lnTo>
                    <a:lnTo>
                      <a:pt x="1" y="10"/>
                    </a:lnTo>
                    <a:lnTo>
                      <a:pt x="0" y="7"/>
                    </a:lnTo>
                    <a:lnTo>
                      <a:pt x="1" y="3"/>
                    </a:lnTo>
                    <a:lnTo>
                      <a:pt x="4" y="0"/>
                    </a:lnTo>
                    <a:lnTo>
                      <a:pt x="8" y="0"/>
                    </a:lnTo>
                    <a:lnTo>
                      <a:pt x="9" y="2"/>
                    </a:lnTo>
                    <a:lnTo>
                      <a:pt x="1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46" name="Freeform 56"/>
              <p:cNvSpPr>
                <a:spLocks/>
              </p:cNvSpPr>
              <p:nvPr/>
            </p:nvSpPr>
            <p:spPr bwMode="auto">
              <a:xfrm>
                <a:off x="1035" y="1561"/>
                <a:ext cx="10" cy="13"/>
              </a:xfrm>
              <a:custGeom>
                <a:avLst/>
                <a:gdLst>
                  <a:gd name="T0" fmla="*/ 10 w 10"/>
                  <a:gd name="T1" fmla="*/ 3 h 13"/>
                  <a:gd name="T2" fmla="*/ 10 w 10"/>
                  <a:gd name="T3" fmla="*/ 3 h 13"/>
                  <a:gd name="T4" fmla="*/ 10 w 10"/>
                  <a:gd name="T5" fmla="*/ 7 h 13"/>
                  <a:gd name="T6" fmla="*/ 10 w 10"/>
                  <a:gd name="T7" fmla="*/ 10 h 13"/>
                  <a:gd name="T8" fmla="*/ 8 w 10"/>
                  <a:gd name="T9" fmla="*/ 11 h 13"/>
                  <a:gd name="T10" fmla="*/ 8 w 10"/>
                  <a:gd name="T11" fmla="*/ 11 h 13"/>
                  <a:gd name="T12" fmla="*/ 5 w 10"/>
                  <a:gd name="T13" fmla="*/ 13 h 13"/>
                  <a:gd name="T14" fmla="*/ 2 w 10"/>
                  <a:gd name="T15" fmla="*/ 11 h 13"/>
                  <a:gd name="T16" fmla="*/ 1 w 10"/>
                  <a:gd name="T17" fmla="*/ 10 h 13"/>
                  <a:gd name="T18" fmla="*/ 0 w 10"/>
                  <a:gd name="T19" fmla="*/ 7 h 13"/>
                  <a:gd name="T20" fmla="*/ 0 w 10"/>
                  <a:gd name="T21" fmla="*/ 7 h 13"/>
                  <a:gd name="T22" fmla="*/ 1 w 10"/>
                  <a:gd name="T23" fmla="*/ 3 h 13"/>
                  <a:gd name="T24" fmla="*/ 4 w 10"/>
                  <a:gd name="T25" fmla="*/ 0 h 13"/>
                  <a:gd name="T26" fmla="*/ 8 w 10"/>
                  <a:gd name="T27" fmla="*/ 0 h 13"/>
                  <a:gd name="T28" fmla="*/ 9 w 10"/>
                  <a:gd name="T29" fmla="*/ 2 h 13"/>
                  <a:gd name="T30" fmla="*/ 10 w 10"/>
                  <a:gd name="T31" fmla="*/ 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13">
                    <a:moveTo>
                      <a:pt x="10" y="3"/>
                    </a:moveTo>
                    <a:lnTo>
                      <a:pt x="10" y="3"/>
                    </a:lnTo>
                    <a:lnTo>
                      <a:pt x="10" y="7"/>
                    </a:lnTo>
                    <a:lnTo>
                      <a:pt x="10" y="10"/>
                    </a:lnTo>
                    <a:lnTo>
                      <a:pt x="8" y="11"/>
                    </a:lnTo>
                    <a:lnTo>
                      <a:pt x="5" y="13"/>
                    </a:lnTo>
                    <a:lnTo>
                      <a:pt x="2" y="11"/>
                    </a:lnTo>
                    <a:lnTo>
                      <a:pt x="1" y="10"/>
                    </a:lnTo>
                    <a:lnTo>
                      <a:pt x="0" y="7"/>
                    </a:lnTo>
                    <a:lnTo>
                      <a:pt x="1" y="3"/>
                    </a:lnTo>
                    <a:lnTo>
                      <a:pt x="4" y="0"/>
                    </a:lnTo>
                    <a:lnTo>
                      <a:pt x="8" y="0"/>
                    </a:lnTo>
                    <a:lnTo>
                      <a:pt x="9" y="2"/>
                    </a:lnTo>
                    <a:lnTo>
                      <a:pt x="1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47" name="Freeform 57"/>
              <p:cNvSpPr>
                <a:spLocks/>
              </p:cNvSpPr>
              <p:nvPr/>
            </p:nvSpPr>
            <p:spPr bwMode="auto">
              <a:xfrm>
                <a:off x="2007" y="1705"/>
                <a:ext cx="20" cy="25"/>
              </a:xfrm>
              <a:custGeom>
                <a:avLst/>
                <a:gdLst>
                  <a:gd name="T0" fmla="*/ 20 w 20"/>
                  <a:gd name="T1" fmla="*/ 8 h 25"/>
                  <a:gd name="T2" fmla="*/ 20 w 20"/>
                  <a:gd name="T3" fmla="*/ 8 h 25"/>
                  <a:gd name="T4" fmla="*/ 20 w 20"/>
                  <a:gd name="T5" fmla="*/ 12 h 25"/>
                  <a:gd name="T6" fmla="*/ 19 w 20"/>
                  <a:gd name="T7" fmla="*/ 18 h 25"/>
                  <a:gd name="T8" fmla="*/ 16 w 20"/>
                  <a:gd name="T9" fmla="*/ 22 h 25"/>
                  <a:gd name="T10" fmla="*/ 12 w 20"/>
                  <a:gd name="T11" fmla="*/ 25 h 25"/>
                  <a:gd name="T12" fmla="*/ 12 w 20"/>
                  <a:gd name="T13" fmla="*/ 25 h 25"/>
                  <a:gd name="T14" fmla="*/ 8 w 20"/>
                  <a:gd name="T15" fmla="*/ 25 h 25"/>
                  <a:gd name="T16" fmla="*/ 5 w 20"/>
                  <a:gd name="T17" fmla="*/ 23 h 25"/>
                  <a:gd name="T18" fmla="*/ 3 w 20"/>
                  <a:gd name="T19" fmla="*/ 20 h 25"/>
                  <a:gd name="T20" fmla="*/ 1 w 20"/>
                  <a:gd name="T21" fmla="*/ 16 h 25"/>
                  <a:gd name="T22" fmla="*/ 1 w 20"/>
                  <a:gd name="T23" fmla="*/ 16 h 25"/>
                  <a:gd name="T24" fmla="*/ 0 w 20"/>
                  <a:gd name="T25" fmla="*/ 11 h 25"/>
                  <a:gd name="T26" fmla="*/ 1 w 20"/>
                  <a:gd name="T27" fmla="*/ 7 h 25"/>
                  <a:gd name="T28" fmla="*/ 4 w 20"/>
                  <a:gd name="T29" fmla="*/ 3 h 25"/>
                  <a:gd name="T30" fmla="*/ 8 w 20"/>
                  <a:gd name="T31" fmla="*/ 0 h 25"/>
                  <a:gd name="T32" fmla="*/ 8 w 20"/>
                  <a:gd name="T33" fmla="*/ 0 h 25"/>
                  <a:gd name="T34" fmla="*/ 12 w 20"/>
                  <a:gd name="T35" fmla="*/ 0 h 25"/>
                  <a:gd name="T36" fmla="*/ 16 w 20"/>
                  <a:gd name="T37" fmla="*/ 1 h 25"/>
                  <a:gd name="T38" fmla="*/ 19 w 20"/>
                  <a:gd name="T39" fmla="*/ 4 h 25"/>
                  <a:gd name="T40" fmla="*/ 20 w 20"/>
                  <a:gd name="T41" fmla="*/ 8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 h="25">
                    <a:moveTo>
                      <a:pt x="20" y="8"/>
                    </a:moveTo>
                    <a:lnTo>
                      <a:pt x="20" y="8"/>
                    </a:lnTo>
                    <a:lnTo>
                      <a:pt x="20" y="12"/>
                    </a:lnTo>
                    <a:lnTo>
                      <a:pt x="19" y="18"/>
                    </a:lnTo>
                    <a:lnTo>
                      <a:pt x="16" y="22"/>
                    </a:lnTo>
                    <a:lnTo>
                      <a:pt x="12" y="25"/>
                    </a:lnTo>
                    <a:lnTo>
                      <a:pt x="8" y="25"/>
                    </a:lnTo>
                    <a:lnTo>
                      <a:pt x="5" y="23"/>
                    </a:lnTo>
                    <a:lnTo>
                      <a:pt x="3" y="20"/>
                    </a:lnTo>
                    <a:lnTo>
                      <a:pt x="1" y="16"/>
                    </a:lnTo>
                    <a:lnTo>
                      <a:pt x="0" y="11"/>
                    </a:lnTo>
                    <a:lnTo>
                      <a:pt x="1" y="7"/>
                    </a:lnTo>
                    <a:lnTo>
                      <a:pt x="4" y="3"/>
                    </a:lnTo>
                    <a:lnTo>
                      <a:pt x="8" y="0"/>
                    </a:lnTo>
                    <a:lnTo>
                      <a:pt x="12" y="0"/>
                    </a:lnTo>
                    <a:lnTo>
                      <a:pt x="16" y="1"/>
                    </a:lnTo>
                    <a:lnTo>
                      <a:pt x="19" y="4"/>
                    </a:lnTo>
                    <a:lnTo>
                      <a:pt x="2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48" name="Freeform 58"/>
              <p:cNvSpPr>
                <a:spLocks/>
              </p:cNvSpPr>
              <p:nvPr/>
            </p:nvSpPr>
            <p:spPr bwMode="auto">
              <a:xfrm>
                <a:off x="2007" y="1705"/>
                <a:ext cx="20" cy="25"/>
              </a:xfrm>
              <a:custGeom>
                <a:avLst/>
                <a:gdLst>
                  <a:gd name="T0" fmla="*/ 20 w 20"/>
                  <a:gd name="T1" fmla="*/ 8 h 25"/>
                  <a:gd name="T2" fmla="*/ 20 w 20"/>
                  <a:gd name="T3" fmla="*/ 8 h 25"/>
                  <a:gd name="T4" fmla="*/ 20 w 20"/>
                  <a:gd name="T5" fmla="*/ 12 h 25"/>
                  <a:gd name="T6" fmla="*/ 19 w 20"/>
                  <a:gd name="T7" fmla="*/ 18 h 25"/>
                  <a:gd name="T8" fmla="*/ 16 w 20"/>
                  <a:gd name="T9" fmla="*/ 22 h 25"/>
                  <a:gd name="T10" fmla="*/ 12 w 20"/>
                  <a:gd name="T11" fmla="*/ 25 h 25"/>
                  <a:gd name="T12" fmla="*/ 12 w 20"/>
                  <a:gd name="T13" fmla="*/ 25 h 25"/>
                  <a:gd name="T14" fmla="*/ 8 w 20"/>
                  <a:gd name="T15" fmla="*/ 25 h 25"/>
                  <a:gd name="T16" fmla="*/ 5 w 20"/>
                  <a:gd name="T17" fmla="*/ 23 h 25"/>
                  <a:gd name="T18" fmla="*/ 3 w 20"/>
                  <a:gd name="T19" fmla="*/ 20 h 25"/>
                  <a:gd name="T20" fmla="*/ 1 w 20"/>
                  <a:gd name="T21" fmla="*/ 16 h 25"/>
                  <a:gd name="T22" fmla="*/ 1 w 20"/>
                  <a:gd name="T23" fmla="*/ 16 h 25"/>
                  <a:gd name="T24" fmla="*/ 0 w 20"/>
                  <a:gd name="T25" fmla="*/ 11 h 25"/>
                  <a:gd name="T26" fmla="*/ 1 w 20"/>
                  <a:gd name="T27" fmla="*/ 7 h 25"/>
                  <a:gd name="T28" fmla="*/ 4 w 20"/>
                  <a:gd name="T29" fmla="*/ 3 h 25"/>
                  <a:gd name="T30" fmla="*/ 8 w 20"/>
                  <a:gd name="T31" fmla="*/ 0 h 25"/>
                  <a:gd name="T32" fmla="*/ 8 w 20"/>
                  <a:gd name="T33" fmla="*/ 0 h 25"/>
                  <a:gd name="T34" fmla="*/ 12 w 20"/>
                  <a:gd name="T35" fmla="*/ 0 h 25"/>
                  <a:gd name="T36" fmla="*/ 16 w 20"/>
                  <a:gd name="T37" fmla="*/ 1 h 25"/>
                  <a:gd name="T38" fmla="*/ 19 w 20"/>
                  <a:gd name="T39" fmla="*/ 4 h 25"/>
                  <a:gd name="T40" fmla="*/ 20 w 20"/>
                  <a:gd name="T41" fmla="*/ 8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 h="25">
                    <a:moveTo>
                      <a:pt x="20" y="8"/>
                    </a:moveTo>
                    <a:lnTo>
                      <a:pt x="20" y="8"/>
                    </a:lnTo>
                    <a:lnTo>
                      <a:pt x="20" y="12"/>
                    </a:lnTo>
                    <a:lnTo>
                      <a:pt x="19" y="18"/>
                    </a:lnTo>
                    <a:lnTo>
                      <a:pt x="16" y="22"/>
                    </a:lnTo>
                    <a:lnTo>
                      <a:pt x="12" y="25"/>
                    </a:lnTo>
                    <a:lnTo>
                      <a:pt x="8" y="25"/>
                    </a:lnTo>
                    <a:lnTo>
                      <a:pt x="5" y="23"/>
                    </a:lnTo>
                    <a:lnTo>
                      <a:pt x="3" y="20"/>
                    </a:lnTo>
                    <a:lnTo>
                      <a:pt x="1" y="16"/>
                    </a:lnTo>
                    <a:lnTo>
                      <a:pt x="0" y="11"/>
                    </a:lnTo>
                    <a:lnTo>
                      <a:pt x="1" y="7"/>
                    </a:lnTo>
                    <a:lnTo>
                      <a:pt x="4" y="3"/>
                    </a:lnTo>
                    <a:lnTo>
                      <a:pt x="8" y="0"/>
                    </a:lnTo>
                    <a:lnTo>
                      <a:pt x="12" y="0"/>
                    </a:lnTo>
                    <a:lnTo>
                      <a:pt x="16" y="1"/>
                    </a:lnTo>
                    <a:lnTo>
                      <a:pt x="19" y="4"/>
                    </a:lnTo>
                    <a:lnTo>
                      <a:pt x="2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49" name="Freeform 59"/>
              <p:cNvSpPr>
                <a:spLocks/>
              </p:cNvSpPr>
              <p:nvPr/>
            </p:nvSpPr>
            <p:spPr bwMode="auto">
              <a:xfrm>
                <a:off x="1486" y="1708"/>
                <a:ext cx="114" cy="154"/>
              </a:xfrm>
              <a:custGeom>
                <a:avLst/>
                <a:gdLst>
                  <a:gd name="T0" fmla="*/ 113 w 114"/>
                  <a:gd name="T1" fmla="*/ 9 h 154"/>
                  <a:gd name="T2" fmla="*/ 113 w 114"/>
                  <a:gd name="T3" fmla="*/ 9 h 154"/>
                  <a:gd name="T4" fmla="*/ 114 w 114"/>
                  <a:gd name="T5" fmla="*/ 15 h 154"/>
                  <a:gd name="T6" fmla="*/ 114 w 114"/>
                  <a:gd name="T7" fmla="*/ 19 h 154"/>
                  <a:gd name="T8" fmla="*/ 113 w 114"/>
                  <a:gd name="T9" fmla="*/ 23 h 154"/>
                  <a:gd name="T10" fmla="*/ 110 w 114"/>
                  <a:gd name="T11" fmla="*/ 27 h 154"/>
                  <a:gd name="T12" fmla="*/ 110 w 114"/>
                  <a:gd name="T13" fmla="*/ 27 h 154"/>
                  <a:gd name="T14" fmla="*/ 105 w 114"/>
                  <a:gd name="T15" fmla="*/ 31 h 154"/>
                  <a:gd name="T16" fmla="*/ 99 w 114"/>
                  <a:gd name="T17" fmla="*/ 32 h 154"/>
                  <a:gd name="T18" fmla="*/ 91 w 114"/>
                  <a:gd name="T19" fmla="*/ 34 h 154"/>
                  <a:gd name="T20" fmla="*/ 83 w 114"/>
                  <a:gd name="T21" fmla="*/ 34 h 154"/>
                  <a:gd name="T22" fmla="*/ 75 w 114"/>
                  <a:gd name="T23" fmla="*/ 34 h 154"/>
                  <a:gd name="T24" fmla="*/ 67 w 114"/>
                  <a:gd name="T25" fmla="*/ 34 h 154"/>
                  <a:gd name="T26" fmla="*/ 60 w 114"/>
                  <a:gd name="T27" fmla="*/ 36 h 154"/>
                  <a:gd name="T28" fmla="*/ 54 w 114"/>
                  <a:gd name="T29" fmla="*/ 41 h 154"/>
                  <a:gd name="T30" fmla="*/ 54 w 114"/>
                  <a:gd name="T31" fmla="*/ 41 h 154"/>
                  <a:gd name="T32" fmla="*/ 48 w 114"/>
                  <a:gd name="T33" fmla="*/ 49 h 154"/>
                  <a:gd name="T34" fmla="*/ 44 w 114"/>
                  <a:gd name="T35" fmla="*/ 57 h 154"/>
                  <a:gd name="T36" fmla="*/ 41 w 114"/>
                  <a:gd name="T37" fmla="*/ 65 h 154"/>
                  <a:gd name="T38" fmla="*/ 40 w 114"/>
                  <a:gd name="T39" fmla="*/ 73 h 154"/>
                  <a:gd name="T40" fmla="*/ 40 w 114"/>
                  <a:gd name="T41" fmla="*/ 73 h 154"/>
                  <a:gd name="T42" fmla="*/ 40 w 114"/>
                  <a:gd name="T43" fmla="*/ 84 h 154"/>
                  <a:gd name="T44" fmla="*/ 44 w 114"/>
                  <a:gd name="T45" fmla="*/ 93 h 154"/>
                  <a:gd name="T46" fmla="*/ 52 w 114"/>
                  <a:gd name="T47" fmla="*/ 112 h 154"/>
                  <a:gd name="T48" fmla="*/ 56 w 114"/>
                  <a:gd name="T49" fmla="*/ 122 h 154"/>
                  <a:gd name="T50" fmla="*/ 60 w 114"/>
                  <a:gd name="T51" fmla="*/ 131 h 154"/>
                  <a:gd name="T52" fmla="*/ 61 w 114"/>
                  <a:gd name="T53" fmla="*/ 141 h 154"/>
                  <a:gd name="T54" fmla="*/ 61 w 114"/>
                  <a:gd name="T55" fmla="*/ 152 h 154"/>
                  <a:gd name="T56" fmla="*/ 61 w 114"/>
                  <a:gd name="T57" fmla="*/ 152 h 154"/>
                  <a:gd name="T58" fmla="*/ 58 w 114"/>
                  <a:gd name="T59" fmla="*/ 153 h 154"/>
                  <a:gd name="T60" fmla="*/ 54 w 114"/>
                  <a:gd name="T61" fmla="*/ 154 h 154"/>
                  <a:gd name="T62" fmla="*/ 49 w 114"/>
                  <a:gd name="T63" fmla="*/ 154 h 154"/>
                  <a:gd name="T64" fmla="*/ 37 w 114"/>
                  <a:gd name="T65" fmla="*/ 150 h 154"/>
                  <a:gd name="T66" fmla="*/ 37 w 114"/>
                  <a:gd name="T67" fmla="*/ 150 h 154"/>
                  <a:gd name="T68" fmla="*/ 27 w 114"/>
                  <a:gd name="T69" fmla="*/ 141 h 154"/>
                  <a:gd name="T70" fmla="*/ 19 w 114"/>
                  <a:gd name="T71" fmla="*/ 131 h 154"/>
                  <a:gd name="T72" fmla="*/ 11 w 114"/>
                  <a:gd name="T73" fmla="*/ 121 h 154"/>
                  <a:gd name="T74" fmla="*/ 6 w 114"/>
                  <a:gd name="T75" fmla="*/ 108 h 154"/>
                  <a:gd name="T76" fmla="*/ 2 w 114"/>
                  <a:gd name="T77" fmla="*/ 96 h 154"/>
                  <a:gd name="T78" fmla="*/ 0 w 114"/>
                  <a:gd name="T79" fmla="*/ 84 h 154"/>
                  <a:gd name="T80" fmla="*/ 0 w 114"/>
                  <a:gd name="T81" fmla="*/ 70 h 154"/>
                  <a:gd name="T82" fmla="*/ 4 w 114"/>
                  <a:gd name="T83" fmla="*/ 57 h 154"/>
                  <a:gd name="T84" fmla="*/ 4 w 114"/>
                  <a:gd name="T85" fmla="*/ 57 h 154"/>
                  <a:gd name="T86" fmla="*/ 7 w 114"/>
                  <a:gd name="T87" fmla="*/ 49 h 154"/>
                  <a:gd name="T88" fmla="*/ 11 w 114"/>
                  <a:gd name="T89" fmla="*/ 41 h 154"/>
                  <a:gd name="T90" fmla="*/ 15 w 114"/>
                  <a:gd name="T91" fmla="*/ 32 h 154"/>
                  <a:gd name="T92" fmla="*/ 21 w 114"/>
                  <a:gd name="T93" fmla="*/ 26 h 154"/>
                  <a:gd name="T94" fmla="*/ 27 w 114"/>
                  <a:gd name="T95" fmla="*/ 19 h 154"/>
                  <a:gd name="T96" fmla="*/ 35 w 114"/>
                  <a:gd name="T97" fmla="*/ 12 h 154"/>
                  <a:gd name="T98" fmla="*/ 42 w 114"/>
                  <a:gd name="T99" fmla="*/ 7 h 154"/>
                  <a:gd name="T100" fmla="*/ 50 w 114"/>
                  <a:gd name="T101" fmla="*/ 3 h 154"/>
                  <a:gd name="T102" fmla="*/ 50 w 114"/>
                  <a:gd name="T103" fmla="*/ 3 h 154"/>
                  <a:gd name="T104" fmla="*/ 77 w 114"/>
                  <a:gd name="T105" fmla="*/ 0 h 154"/>
                  <a:gd name="T106" fmla="*/ 92 w 114"/>
                  <a:gd name="T107" fmla="*/ 0 h 154"/>
                  <a:gd name="T108" fmla="*/ 99 w 114"/>
                  <a:gd name="T109" fmla="*/ 0 h 154"/>
                  <a:gd name="T110" fmla="*/ 105 w 114"/>
                  <a:gd name="T111" fmla="*/ 3 h 154"/>
                  <a:gd name="T112" fmla="*/ 113 w 114"/>
                  <a:gd name="T113" fmla="*/ 9 h 1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 h="154">
                    <a:moveTo>
                      <a:pt x="113" y="9"/>
                    </a:moveTo>
                    <a:lnTo>
                      <a:pt x="113" y="9"/>
                    </a:lnTo>
                    <a:lnTo>
                      <a:pt x="114" y="15"/>
                    </a:lnTo>
                    <a:lnTo>
                      <a:pt x="114" y="19"/>
                    </a:lnTo>
                    <a:lnTo>
                      <a:pt x="113" y="23"/>
                    </a:lnTo>
                    <a:lnTo>
                      <a:pt x="110" y="27"/>
                    </a:lnTo>
                    <a:lnTo>
                      <a:pt x="105" y="31"/>
                    </a:lnTo>
                    <a:lnTo>
                      <a:pt x="99" y="32"/>
                    </a:lnTo>
                    <a:lnTo>
                      <a:pt x="91" y="34"/>
                    </a:lnTo>
                    <a:lnTo>
                      <a:pt x="83" y="34"/>
                    </a:lnTo>
                    <a:lnTo>
                      <a:pt x="75" y="34"/>
                    </a:lnTo>
                    <a:lnTo>
                      <a:pt x="67" y="34"/>
                    </a:lnTo>
                    <a:lnTo>
                      <a:pt x="60" y="36"/>
                    </a:lnTo>
                    <a:lnTo>
                      <a:pt x="54" y="41"/>
                    </a:lnTo>
                    <a:lnTo>
                      <a:pt x="48" y="49"/>
                    </a:lnTo>
                    <a:lnTo>
                      <a:pt x="44" y="57"/>
                    </a:lnTo>
                    <a:lnTo>
                      <a:pt x="41" y="65"/>
                    </a:lnTo>
                    <a:lnTo>
                      <a:pt x="40" y="73"/>
                    </a:lnTo>
                    <a:lnTo>
                      <a:pt x="40" y="84"/>
                    </a:lnTo>
                    <a:lnTo>
                      <a:pt x="44" y="93"/>
                    </a:lnTo>
                    <a:lnTo>
                      <a:pt x="52" y="112"/>
                    </a:lnTo>
                    <a:lnTo>
                      <a:pt x="56" y="122"/>
                    </a:lnTo>
                    <a:lnTo>
                      <a:pt x="60" y="131"/>
                    </a:lnTo>
                    <a:lnTo>
                      <a:pt x="61" y="141"/>
                    </a:lnTo>
                    <a:lnTo>
                      <a:pt x="61" y="152"/>
                    </a:lnTo>
                    <a:lnTo>
                      <a:pt x="58" y="153"/>
                    </a:lnTo>
                    <a:lnTo>
                      <a:pt x="54" y="154"/>
                    </a:lnTo>
                    <a:lnTo>
                      <a:pt x="49" y="154"/>
                    </a:lnTo>
                    <a:lnTo>
                      <a:pt x="37" y="150"/>
                    </a:lnTo>
                    <a:lnTo>
                      <a:pt x="27" y="141"/>
                    </a:lnTo>
                    <a:lnTo>
                      <a:pt x="19" y="131"/>
                    </a:lnTo>
                    <a:lnTo>
                      <a:pt x="11" y="121"/>
                    </a:lnTo>
                    <a:lnTo>
                      <a:pt x="6" y="108"/>
                    </a:lnTo>
                    <a:lnTo>
                      <a:pt x="2" y="96"/>
                    </a:lnTo>
                    <a:lnTo>
                      <a:pt x="0" y="84"/>
                    </a:lnTo>
                    <a:lnTo>
                      <a:pt x="0" y="70"/>
                    </a:lnTo>
                    <a:lnTo>
                      <a:pt x="4" y="57"/>
                    </a:lnTo>
                    <a:lnTo>
                      <a:pt x="7" y="49"/>
                    </a:lnTo>
                    <a:lnTo>
                      <a:pt x="11" y="41"/>
                    </a:lnTo>
                    <a:lnTo>
                      <a:pt x="15" y="32"/>
                    </a:lnTo>
                    <a:lnTo>
                      <a:pt x="21" y="26"/>
                    </a:lnTo>
                    <a:lnTo>
                      <a:pt x="27" y="19"/>
                    </a:lnTo>
                    <a:lnTo>
                      <a:pt x="35" y="12"/>
                    </a:lnTo>
                    <a:lnTo>
                      <a:pt x="42" y="7"/>
                    </a:lnTo>
                    <a:lnTo>
                      <a:pt x="50" y="3"/>
                    </a:lnTo>
                    <a:lnTo>
                      <a:pt x="77" y="0"/>
                    </a:lnTo>
                    <a:lnTo>
                      <a:pt x="92" y="0"/>
                    </a:lnTo>
                    <a:lnTo>
                      <a:pt x="99" y="0"/>
                    </a:lnTo>
                    <a:lnTo>
                      <a:pt x="105" y="3"/>
                    </a:lnTo>
                    <a:lnTo>
                      <a:pt x="113" y="9"/>
                    </a:lnTo>
                    <a:close/>
                  </a:path>
                </a:pathLst>
              </a:custGeom>
              <a:solidFill>
                <a:srgbClr val="FCA7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50" name="Freeform 60"/>
              <p:cNvSpPr>
                <a:spLocks/>
              </p:cNvSpPr>
              <p:nvPr/>
            </p:nvSpPr>
            <p:spPr bwMode="auto">
              <a:xfrm>
                <a:off x="971" y="1568"/>
                <a:ext cx="12" cy="12"/>
              </a:xfrm>
              <a:custGeom>
                <a:avLst/>
                <a:gdLst>
                  <a:gd name="T0" fmla="*/ 12 w 12"/>
                  <a:gd name="T1" fmla="*/ 4 h 12"/>
                  <a:gd name="T2" fmla="*/ 12 w 12"/>
                  <a:gd name="T3" fmla="*/ 4 h 12"/>
                  <a:gd name="T4" fmla="*/ 12 w 12"/>
                  <a:gd name="T5" fmla="*/ 7 h 12"/>
                  <a:gd name="T6" fmla="*/ 11 w 12"/>
                  <a:gd name="T7" fmla="*/ 10 h 12"/>
                  <a:gd name="T8" fmla="*/ 9 w 12"/>
                  <a:gd name="T9" fmla="*/ 11 h 12"/>
                  <a:gd name="T10" fmla="*/ 7 w 12"/>
                  <a:gd name="T11" fmla="*/ 12 h 12"/>
                  <a:gd name="T12" fmla="*/ 7 w 12"/>
                  <a:gd name="T13" fmla="*/ 12 h 12"/>
                  <a:gd name="T14" fmla="*/ 3 w 12"/>
                  <a:gd name="T15" fmla="*/ 11 h 12"/>
                  <a:gd name="T16" fmla="*/ 0 w 12"/>
                  <a:gd name="T17" fmla="*/ 8 h 12"/>
                  <a:gd name="T18" fmla="*/ 0 w 12"/>
                  <a:gd name="T19" fmla="*/ 8 h 12"/>
                  <a:gd name="T20" fmla="*/ 0 w 12"/>
                  <a:gd name="T21" fmla="*/ 6 h 12"/>
                  <a:gd name="T22" fmla="*/ 0 w 12"/>
                  <a:gd name="T23" fmla="*/ 3 h 12"/>
                  <a:gd name="T24" fmla="*/ 3 w 12"/>
                  <a:gd name="T25" fmla="*/ 2 h 12"/>
                  <a:gd name="T26" fmla="*/ 5 w 12"/>
                  <a:gd name="T27" fmla="*/ 0 h 12"/>
                  <a:gd name="T28" fmla="*/ 5 w 12"/>
                  <a:gd name="T29" fmla="*/ 0 h 12"/>
                  <a:gd name="T30" fmla="*/ 8 w 12"/>
                  <a:gd name="T31" fmla="*/ 2 h 12"/>
                  <a:gd name="T32" fmla="*/ 12 w 12"/>
                  <a:gd name="T33" fmla="*/ 4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2">
                    <a:moveTo>
                      <a:pt x="12" y="4"/>
                    </a:moveTo>
                    <a:lnTo>
                      <a:pt x="12" y="4"/>
                    </a:lnTo>
                    <a:lnTo>
                      <a:pt x="12" y="7"/>
                    </a:lnTo>
                    <a:lnTo>
                      <a:pt x="11" y="10"/>
                    </a:lnTo>
                    <a:lnTo>
                      <a:pt x="9" y="11"/>
                    </a:lnTo>
                    <a:lnTo>
                      <a:pt x="7" y="12"/>
                    </a:lnTo>
                    <a:lnTo>
                      <a:pt x="3" y="11"/>
                    </a:lnTo>
                    <a:lnTo>
                      <a:pt x="0" y="8"/>
                    </a:lnTo>
                    <a:lnTo>
                      <a:pt x="0" y="6"/>
                    </a:lnTo>
                    <a:lnTo>
                      <a:pt x="0" y="3"/>
                    </a:lnTo>
                    <a:lnTo>
                      <a:pt x="3" y="2"/>
                    </a:lnTo>
                    <a:lnTo>
                      <a:pt x="5" y="0"/>
                    </a:lnTo>
                    <a:lnTo>
                      <a:pt x="8" y="2"/>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51" name="Freeform 61"/>
              <p:cNvSpPr>
                <a:spLocks/>
              </p:cNvSpPr>
              <p:nvPr/>
            </p:nvSpPr>
            <p:spPr bwMode="auto">
              <a:xfrm>
                <a:off x="971" y="1568"/>
                <a:ext cx="12" cy="12"/>
              </a:xfrm>
              <a:custGeom>
                <a:avLst/>
                <a:gdLst>
                  <a:gd name="T0" fmla="*/ 12 w 12"/>
                  <a:gd name="T1" fmla="*/ 4 h 12"/>
                  <a:gd name="T2" fmla="*/ 12 w 12"/>
                  <a:gd name="T3" fmla="*/ 4 h 12"/>
                  <a:gd name="T4" fmla="*/ 12 w 12"/>
                  <a:gd name="T5" fmla="*/ 7 h 12"/>
                  <a:gd name="T6" fmla="*/ 11 w 12"/>
                  <a:gd name="T7" fmla="*/ 10 h 12"/>
                  <a:gd name="T8" fmla="*/ 9 w 12"/>
                  <a:gd name="T9" fmla="*/ 11 h 12"/>
                  <a:gd name="T10" fmla="*/ 7 w 12"/>
                  <a:gd name="T11" fmla="*/ 12 h 12"/>
                  <a:gd name="T12" fmla="*/ 7 w 12"/>
                  <a:gd name="T13" fmla="*/ 12 h 12"/>
                  <a:gd name="T14" fmla="*/ 3 w 12"/>
                  <a:gd name="T15" fmla="*/ 11 h 12"/>
                  <a:gd name="T16" fmla="*/ 0 w 12"/>
                  <a:gd name="T17" fmla="*/ 8 h 12"/>
                  <a:gd name="T18" fmla="*/ 0 w 12"/>
                  <a:gd name="T19" fmla="*/ 8 h 12"/>
                  <a:gd name="T20" fmla="*/ 0 w 12"/>
                  <a:gd name="T21" fmla="*/ 6 h 12"/>
                  <a:gd name="T22" fmla="*/ 0 w 12"/>
                  <a:gd name="T23" fmla="*/ 3 h 12"/>
                  <a:gd name="T24" fmla="*/ 3 w 12"/>
                  <a:gd name="T25" fmla="*/ 2 h 12"/>
                  <a:gd name="T26" fmla="*/ 5 w 12"/>
                  <a:gd name="T27" fmla="*/ 0 h 12"/>
                  <a:gd name="T28" fmla="*/ 5 w 12"/>
                  <a:gd name="T29" fmla="*/ 0 h 12"/>
                  <a:gd name="T30" fmla="*/ 8 w 12"/>
                  <a:gd name="T31" fmla="*/ 2 h 12"/>
                  <a:gd name="T32" fmla="*/ 12 w 12"/>
                  <a:gd name="T33" fmla="*/ 4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2">
                    <a:moveTo>
                      <a:pt x="12" y="4"/>
                    </a:moveTo>
                    <a:lnTo>
                      <a:pt x="12" y="4"/>
                    </a:lnTo>
                    <a:lnTo>
                      <a:pt x="12" y="7"/>
                    </a:lnTo>
                    <a:lnTo>
                      <a:pt x="11" y="10"/>
                    </a:lnTo>
                    <a:lnTo>
                      <a:pt x="9" y="11"/>
                    </a:lnTo>
                    <a:lnTo>
                      <a:pt x="7" y="12"/>
                    </a:lnTo>
                    <a:lnTo>
                      <a:pt x="3" y="11"/>
                    </a:lnTo>
                    <a:lnTo>
                      <a:pt x="0" y="8"/>
                    </a:lnTo>
                    <a:lnTo>
                      <a:pt x="0" y="6"/>
                    </a:lnTo>
                    <a:lnTo>
                      <a:pt x="0" y="3"/>
                    </a:lnTo>
                    <a:lnTo>
                      <a:pt x="3" y="2"/>
                    </a:lnTo>
                    <a:lnTo>
                      <a:pt x="5" y="0"/>
                    </a:lnTo>
                    <a:lnTo>
                      <a:pt x="8" y="2"/>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52" name="Freeform 62"/>
              <p:cNvSpPr>
                <a:spLocks/>
              </p:cNvSpPr>
              <p:nvPr/>
            </p:nvSpPr>
            <p:spPr bwMode="auto">
              <a:xfrm>
                <a:off x="1013" y="1570"/>
                <a:ext cx="12" cy="10"/>
              </a:xfrm>
              <a:custGeom>
                <a:avLst/>
                <a:gdLst>
                  <a:gd name="T0" fmla="*/ 12 w 12"/>
                  <a:gd name="T1" fmla="*/ 5 h 10"/>
                  <a:gd name="T2" fmla="*/ 12 w 12"/>
                  <a:gd name="T3" fmla="*/ 5 h 10"/>
                  <a:gd name="T4" fmla="*/ 12 w 12"/>
                  <a:gd name="T5" fmla="*/ 8 h 10"/>
                  <a:gd name="T6" fmla="*/ 9 w 12"/>
                  <a:gd name="T7" fmla="*/ 10 h 10"/>
                  <a:gd name="T8" fmla="*/ 9 w 12"/>
                  <a:gd name="T9" fmla="*/ 10 h 10"/>
                  <a:gd name="T10" fmla="*/ 4 w 12"/>
                  <a:gd name="T11" fmla="*/ 10 h 10"/>
                  <a:gd name="T12" fmla="*/ 0 w 12"/>
                  <a:gd name="T13" fmla="*/ 6 h 10"/>
                  <a:gd name="T14" fmla="*/ 0 w 12"/>
                  <a:gd name="T15" fmla="*/ 6 h 10"/>
                  <a:gd name="T16" fmla="*/ 3 w 12"/>
                  <a:gd name="T17" fmla="*/ 2 h 10"/>
                  <a:gd name="T18" fmla="*/ 4 w 12"/>
                  <a:gd name="T19" fmla="*/ 0 h 10"/>
                  <a:gd name="T20" fmla="*/ 5 w 12"/>
                  <a:gd name="T21" fmla="*/ 0 h 10"/>
                  <a:gd name="T22" fmla="*/ 5 w 12"/>
                  <a:gd name="T23" fmla="*/ 0 h 10"/>
                  <a:gd name="T24" fmla="*/ 11 w 12"/>
                  <a:gd name="T25" fmla="*/ 1 h 10"/>
                  <a:gd name="T26" fmla="*/ 12 w 12"/>
                  <a:gd name="T27" fmla="*/ 2 h 10"/>
                  <a:gd name="T28" fmla="*/ 12 w 12"/>
                  <a:gd name="T29" fmla="*/ 5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0">
                    <a:moveTo>
                      <a:pt x="12" y="5"/>
                    </a:moveTo>
                    <a:lnTo>
                      <a:pt x="12" y="5"/>
                    </a:lnTo>
                    <a:lnTo>
                      <a:pt x="12" y="8"/>
                    </a:lnTo>
                    <a:lnTo>
                      <a:pt x="9" y="10"/>
                    </a:lnTo>
                    <a:lnTo>
                      <a:pt x="4" y="10"/>
                    </a:lnTo>
                    <a:lnTo>
                      <a:pt x="0" y="6"/>
                    </a:lnTo>
                    <a:lnTo>
                      <a:pt x="3" y="2"/>
                    </a:lnTo>
                    <a:lnTo>
                      <a:pt x="4" y="0"/>
                    </a:lnTo>
                    <a:lnTo>
                      <a:pt x="5" y="0"/>
                    </a:lnTo>
                    <a:lnTo>
                      <a:pt x="11" y="1"/>
                    </a:lnTo>
                    <a:lnTo>
                      <a:pt x="12" y="2"/>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53" name="Freeform 63"/>
              <p:cNvSpPr>
                <a:spLocks/>
              </p:cNvSpPr>
              <p:nvPr/>
            </p:nvSpPr>
            <p:spPr bwMode="auto">
              <a:xfrm>
                <a:off x="1013" y="1570"/>
                <a:ext cx="12" cy="10"/>
              </a:xfrm>
              <a:custGeom>
                <a:avLst/>
                <a:gdLst>
                  <a:gd name="T0" fmla="*/ 12 w 12"/>
                  <a:gd name="T1" fmla="*/ 5 h 10"/>
                  <a:gd name="T2" fmla="*/ 12 w 12"/>
                  <a:gd name="T3" fmla="*/ 5 h 10"/>
                  <a:gd name="T4" fmla="*/ 12 w 12"/>
                  <a:gd name="T5" fmla="*/ 8 h 10"/>
                  <a:gd name="T6" fmla="*/ 9 w 12"/>
                  <a:gd name="T7" fmla="*/ 10 h 10"/>
                  <a:gd name="T8" fmla="*/ 9 w 12"/>
                  <a:gd name="T9" fmla="*/ 10 h 10"/>
                  <a:gd name="T10" fmla="*/ 4 w 12"/>
                  <a:gd name="T11" fmla="*/ 10 h 10"/>
                  <a:gd name="T12" fmla="*/ 0 w 12"/>
                  <a:gd name="T13" fmla="*/ 6 h 10"/>
                  <a:gd name="T14" fmla="*/ 0 w 12"/>
                  <a:gd name="T15" fmla="*/ 6 h 10"/>
                  <a:gd name="T16" fmla="*/ 3 w 12"/>
                  <a:gd name="T17" fmla="*/ 2 h 10"/>
                  <a:gd name="T18" fmla="*/ 4 w 12"/>
                  <a:gd name="T19" fmla="*/ 0 h 10"/>
                  <a:gd name="T20" fmla="*/ 5 w 12"/>
                  <a:gd name="T21" fmla="*/ 0 h 10"/>
                  <a:gd name="T22" fmla="*/ 5 w 12"/>
                  <a:gd name="T23" fmla="*/ 0 h 10"/>
                  <a:gd name="T24" fmla="*/ 11 w 12"/>
                  <a:gd name="T25" fmla="*/ 1 h 10"/>
                  <a:gd name="T26" fmla="*/ 12 w 12"/>
                  <a:gd name="T27" fmla="*/ 2 h 10"/>
                  <a:gd name="T28" fmla="*/ 12 w 12"/>
                  <a:gd name="T29" fmla="*/ 5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0">
                    <a:moveTo>
                      <a:pt x="12" y="5"/>
                    </a:moveTo>
                    <a:lnTo>
                      <a:pt x="12" y="5"/>
                    </a:lnTo>
                    <a:lnTo>
                      <a:pt x="12" y="8"/>
                    </a:lnTo>
                    <a:lnTo>
                      <a:pt x="9" y="10"/>
                    </a:lnTo>
                    <a:lnTo>
                      <a:pt x="4" y="10"/>
                    </a:lnTo>
                    <a:lnTo>
                      <a:pt x="0" y="6"/>
                    </a:lnTo>
                    <a:lnTo>
                      <a:pt x="3" y="2"/>
                    </a:lnTo>
                    <a:lnTo>
                      <a:pt x="4" y="0"/>
                    </a:lnTo>
                    <a:lnTo>
                      <a:pt x="5" y="0"/>
                    </a:lnTo>
                    <a:lnTo>
                      <a:pt x="11" y="1"/>
                    </a:lnTo>
                    <a:lnTo>
                      <a:pt x="12" y="2"/>
                    </a:lnTo>
                    <a:lnTo>
                      <a:pt x="12"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54" name="Freeform 64"/>
              <p:cNvSpPr>
                <a:spLocks/>
              </p:cNvSpPr>
              <p:nvPr/>
            </p:nvSpPr>
            <p:spPr bwMode="auto">
              <a:xfrm>
                <a:off x="1033" y="1575"/>
                <a:ext cx="12" cy="12"/>
              </a:xfrm>
              <a:custGeom>
                <a:avLst/>
                <a:gdLst>
                  <a:gd name="T0" fmla="*/ 12 w 12"/>
                  <a:gd name="T1" fmla="*/ 5 h 12"/>
                  <a:gd name="T2" fmla="*/ 12 w 12"/>
                  <a:gd name="T3" fmla="*/ 5 h 12"/>
                  <a:gd name="T4" fmla="*/ 11 w 12"/>
                  <a:gd name="T5" fmla="*/ 9 h 12"/>
                  <a:gd name="T6" fmla="*/ 10 w 12"/>
                  <a:gd name="T7" fmla="*/ 12 h 12"/>
                  <a:gd name="T8" fmla="*/ 10 w 12"/>
                  <a:gd name="T9" fmla="*/ 12 h 12"/>
                  <a:gd name="T10" fmla="*/ 6 w 12"/>
                  <a:gd name="T11" fmla="*/ 12 h 12"/>
                  <a:gd name="T12" fmla="*/ 3 w 12"/>
                  <a:gd name="T13" fmla="*/ 12 h 12"/>
                  <a:gd name="T14" fmla="*/ 2 w 12"/>
                  <a:gd name="T15" fmla="*/ 9 h 12"/>
                  <a:gd name="T16" fmla="*/ 0 w 12"/>
                  <a:gd name="T17" fmla="*/ 7 h 12"/>
                  <a:gd name="T18" fmla="*/ 0 w 12"/>
                  <a:gd name="T19" fmla="*/ 7 h 12"/>
                  <a:gd name="T20" fmla="*/ 0 w 12"/>
                  <a:gd name="T21" fmla="*/ 4 h 12"/>
                  <a:gd name="T22" fmla="*/ 2 w 12"/>
                  <a:gd name="T23" fmla="*/ 3 h 12"/>
                  <a:gd name="T24" fmla="*/ 6 w 12"/>
                  <a:gd name="T25" fmla="*/ 0 h 12"/>
                  <a:gd name="T26" fmla="*/ 8 w 12"/>
                  <a:gd name="T27" fmla="*/ 0 h 12"/>
                  <a:gd name="T28" fmla="*/ 11 w 12"/>
                  <a:gd name="T29" fmla="*/ 1 h 12"/>
                  <a:gd name="T30" fmla="*/ 12 w 12"/>
                  <a:gd name="T31" fmla="*/ 3 h 12"/>
                  <a:gd name="T32" fmla="*/ 12 w 12"/>
                  <a:gd name="T33" fmla="*/ 5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2">
                    <a:moveTo>
                      <a:pt x="12" y="5"/>
                    </a:moveTo>
                    <a:lnTo>
                      <a:pt x="12" y="5"/>
                    </a:lnTo>
                    <a:lnTo>
                      <a:pt x="11" y="9"/>
                    </a:lnTo>
                    <a:lnTo>
                      <a:pt x="10" y="12"/>
                    </a:lnTo>
                    <a:lnTo>
                      <a:pt x="6" y="12"/>
                    </a:lnTo>
                    <a:lnTo>
                      <a:pt x="3" y="12"/>
                    </a:lnTo>
                    <a:lnTo>
                      <a:pt x="2" y="9"/>
                    </a:lnTo>
                    <a:lnTo>
                      <a:pt x="0" y="7"/>
                    </a:lnTo>
                    <a:lnTo>
                      <a:pt x="0" y="4"/>
                    </a:lnTo>
                    <a:lnTo>
                      <a:pt x="2" y="3"/>
                    </a:lnTo>
                    <a:lnTo>
                      <a:pt x="6" y="0"/>
                    </a:lnTo>
                    <a:lnTo>
                      <a:pt x="8" y="0"/>
                    </a:lnTo>
                    <a:lnTo>
                      <a:pt x="11" y="1"/>
                    </a:lnTo>
                    <a:lnTo>
                      <a:pt x="12" y="3"/>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55" name="Freeform 65"/>
              <p:cNvSpPr>
                <a:spLocks/>
              </p:cNvSpPr>
              <p:nvPr/>
            </p:nvSpPr>
            <p:spPr bwMode="auto">
              <a:xfrm>
                <a:off x="1033" y="1575"/>
                <a:ext cx="12" cy="12"/>
              </a:xfrm>
              <a:custGeom>
                <a:avLst/>
                <a:gdLst>
                  <a:gd name="T0" fmla="*/ 12 w 12"/>
                  <a:gd name="T1" fmla="*/ 5 h 12"/>
                  <a:gd name="T2" fmla="*/ 12 w 12"/>
                  <a:gd name="T3" fmla="*/ 5 h 12"/>
                  <a:gd name="T4" fmla="*/ 11 w 12"/>
                  <a:gd name="T5" fmla="*/ 9 h 12"/>
                  <a:gd name="T6" fmla="*/ 10 w 12"/>
                  <a:gd name="T7" fmla="*/ 12 h 12"/>
                  <a:gd name="T8" fmla="*/ 10 w 12"/>
                  <a:gd name="T9" fmla="*/ 12 h 12"/>
                  <a:gd name="T10" fmla="*/ 6 w 12"/>
                  <a:gd name="T11" fmla="*/ 12 h 12"/>
                  <a:gd name="T12" fmla="*/ 3 w 12"/>
                  <a:gd name="T13" fmla="*/ 12 h 12"/>
                  <a:gd name="T14" fmla="*/ 2 w 12"/>
                  <a:gd name="T15" fmla="*/ 9 h 12"/>
                  <a:gd name="T16" fmla="*/ 0 w 12"/>
                  <a:gd name="T17" fmla="*/ 7 h 12"/>
                  <a:gd name="T18" fmla="*/ 0 w 12"/>
                  <a:gd name="T19" fmla="*/ 7 h 12"/>
                  <a:gd name="T20" fmla="*/ 0 w 12"/>
                  <a:gd name="T21" fmla="*/ 4 h 12"/>
                  <a:gd name="T22" fmla="*/ 2 w 12"/>
                  <a:gd name="T23" fmla="*/ 3 h 12"/>
                  <a:gd name="T24" fmla="*/ 6 w 12"/>
                  <a:gd name="T25" fmla="*/ 0 h 12"/>
                  <a:gd name="T26" fmla="*/ 8 w 12"/>
                  <a:gd name="T27" fmla="*/ 0 h 12"/>
                  <a:gd name="T28" fmla="*/ 11 w 12"/>
                  <a:gd name="T29" fmla="*/ 1 h 12"/>
                  <a:gd name="T30" fmla="*/ 12 w 12"/>
                  <a:gd name="T31" fmla="*/ 3 h 12"/>
                  <a:gd name="T32" fmla="*/ 12 w 12"/>
                  <a:gd name="T33" fmla="*/ 5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2">
                    <a:moveTo>
                      <a:pt x="12" y="5"/>
                    </a:moveTo>
                    <a:lnTo>
                      <a:pt x="12" y="5"/>
                    </a:lnTo>
                    <a:lnTo>
                      <a:pt x="11" y="9"/>
                    </a:lnTo>
                    <a:lnTo>
                      <a:pt x="10" y="12"/>
                    </a:lnTo>
                    <a:lnTo>
                      <a:pt x="6" y="12"/>
                    </a:lnTo>
                    <a:lnTo>
                      <a:pt x="3" y="12"/>
                    </a:lnTo>
                    <a:lnTo>
                      <a:pt x="2" y="9"/>
                    </a:lnTo>
                    <a:lnTo>
                      <a:pt x="0" y="7"/>
                    </a:lnTo>
                    <a:lnTo>
                      <a:pt x="0" y="4"/>
                    </a:lnTo>
                    <a:lnTo>
                      <a:pt x="2" y="3"/>
                    </a:lnTo>
                    <a:lnTo>
                      <a:pt x="6" y="0"/>
                    </a:lnTo>
                    <a:lnTo>
                      <a:pt x="8" y="0"/>
                    </a:lnTo>
                    <a:lnTo>
                      <a:pt x="11" y="1"/>
                    </a:lnTo>
                    <a:lnTo>
                      <a:pt x="12" y="3"/>
                    </a:lnTo>
                    <a:lnTo>
                      <a:pt x="12"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56" name="Freeform 66"/>
              <p:cNvSpPr>
                <a:spLocks/>
              </p:cNvSpPr>
              <p:nvPr/>
            </p:nvSpPr>
            <p:spPr bwMode="auto">
              <a:xfrm>
                <a:off x="1056" y="1578"/>
                <a:ext cx="13" cy="10"/>
              </a:xfrm>
              <a:custGeom>
                <a:avLst/>
                <a:gdLst>
                  <a:gd name="T0" fmla="*/ 13 w 13"/>
                  <a:gd name="T1" fmla="*/ 1 h 10"/>
                  <a:gd name="T2" fmla="*/ 13 w 13"/>
                  <a:gd name="T3" fmla="*/ 1 h 10"/>
                  <a:gd name="T4" fmla="*/ 13 w 13"/>
                  <a:gd name="T5" fmla="*/ 5 h 10"/>
                  <a:gd name="T6" fmla="*/ 11 w 13"/>
                  <a:gd name="T7" fmla="*/ 8 h 10"/>
                  <a:gd name="T8" fmla="*/ 10 w 13"/>
                  <a:gd name="T9" fmla="*/ 10 h 10"/>
                  <a:gd name="T10" fmla="*/ 7 w 13"/>
                  <a:gd name="T11" fmla="*/ 10 h 10"/>
                  <a:gd name="T12" fmla="*/ 7 w 13"/>
                  <a:gd name="T13" fmla="*/ 10 h 10"/>
                  <a:gd name="T14" fmla="*/ 4 w 13"/>
                  <a:gd name="T15" fmla="*/ 10 h 10"/>
                  <a:gd name="T16" fmla="*/ 3 w 13"/>
                  <a:gd name="T17" fmla="*/ 9 h 10"/>
                  <a:gd name="T18" fmla="*/ 0 w 13"/>
                  <a:gd name="T19" fmla="*/ 6 h 10"/>
                  <a:gd name="T20" fmla="*/ 0 w 13"/>
                  <a:gd name="T21" fmla="*/ 6 h 10"/>
                  <a:gd name="T22" fmla="*/ 0 w 13"/>
                  <a:gd name="T23" fmla="*/ 4 h 10"/>
                  <a:gd name="T24" fmla="*/ 0 w 13"/>
                  <a:gd name="T25" fmla="*/ 2 h 10"/>
                  <a:gd name="T26" fmla="*/ 4 w 13"/>
                  <a:gd name="T27" fmla="*/ 0 h 10"/>
                  <a:gd name="T28" fmla="*/ 8 w 13"/>
                  <a:gd name="T29" fmla="*/ 0 h 10"/>
                  <a:gd name="T30" fmla="*/ 13 w 13"/>
                  <a:gd name="T31" fmla="*/ 1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 h="10">
                    <a:moveTo>
                      <a:pt x="13" y="1"/>
                    </a:moveTo>
                    <a:lnTo>
                      <a:pt x="13" y="1"/>
                    </a:lnTo>
                    <a:lnTo>
                      <a:pt x="13" y="5"/>
                    </a:lnTo>
                    <a:lnTo>
                      <a:pt x="11" y="8"/>
                    </a:lnTo>
                    <a:lnTo>
                      <a:pt x="10" y="10"/>
                    </a:lnTo>
                    <a:lnTo>
                      <a:pt x="7" y="10"/>
                    </a:lnTo>
                    <a:lnTo>
                      <a:pt x="4" y="10"/>
                    </a:lnTo>
                    <a:lnTo>
                      <a:pt x="3" y="9"/>
                    </a:lnTo>
                    <a:lnTo>
                      <a:pt x="0" y="6"/>
                    </a:lnTo>
                    <a:lnTo>
                      <a:pt x="0" y="4"/>
                    </a:lnTo>
                    <a:lnTo>
                      <a:pt x="0" y="2"/>
                    </a:lnTo>
                    <a:lnTo>
                      <a:pt x="4" y="0"/>
                    </a:lnTo>
                    <a:lnTo>
                      <a:pt x="8" y="0"/>
                    </a:lnTo>
                    <a:lnTo>
                      <a:pt x="1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57" name="Freeform 67"/>
              <p:cNvSpPr>
                <a:spLocks/>
              </p:cNvSpPr>
              <p:nvPr/>
            </p:nvSpPr>
            <p:spPr bwMode="auto">
              <a:xfrm>
                <a:off x="1056" y="1578"/>
                <a:ext cx="13" cy="10"/>
              </a:xfrm>
              <a:custGeom>
                <a:avLst/>
                <a:gdLst>
                  <a:gd name="T0" fmla="*/ 13 w 13"/>
                  <a:gd name="T1" fmla="*/ 1 h 10"/>
                  <a:gd name="T2" fmla="*/ 13 w 13"/>
                  <a:gd name="T3" fmla="*/ 1 h 10"/>
                  <a:gd name="T4" fmla="*/ 13 w 13"/>
                  <a:gd name="T5" fmla="*/ 5 h 10"/>
                  <a:gd name="T6" fmla="*/ 11 w 13"/>
                  <a:gd name="T7" fmla="*/ 8 h 10"/>
                  <a:gd name="T8" fmla="*/ 10 w 13"/>
                  <a:gd name="T9" fmla="*/ 10 h 10"/>
                  <a:gd name="T10" fmla="*/ 7 w 13"/>
                  <a:gd name="T11" fmla="*/ 10 h 10"/>
                  <a:gd name="T12" fmla="*/ 7 w 13"/>
                  <a:gd name="T13" fmla="*/ 10 h 10"/>
                  <a:gd name="T14" fmla="*/ 4 w 13"/>
                  <a:gd name="T15" fmla="*/ 10 h 10"/>
                  <a:gd name="T16" fmla="*/ 3 w 13"/>
                  <a:gd name="T17" fmla="*/ 9 h 10"/>
                  <a:gd name="T18" fmla="*/ 0 w 13"/>
                  <a:gd name="T19" fmla="*/ 6 h 10"/>
                  <a:gd name="T20" fmla="*/ 0 w 13"/>
                  <a:gd name="T21" fmla="*/ 6 h 10"/>
                  <a:gd name="T22" fmla="*/ 0 w 13"/>
                  <a:gd name="T23" fmla="*/ 4 h 10"/>
                  <a:gd name="T24" fmla="*/ 0 w 13"/>
                  <a:gd name="T25" fmla="*/ 2 h 10"/>
                  <a:gd name="T26" fmla="*/ 4 w 13"/>
                  <a:gd name="T27" fmla="*/ 0 h 10"/>
                  <a:gd name="T28" fmla="*/ 8 w 13"/>
                  <a:gd name="T29" fmla="*/ 0 h 10"/>
                  <a:gd name="T30" fmla="*/ 13 w 13"/>
                  <a:gd name="T31" fmla="*/ 1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 h="10">
                    <a:moveTo>
                      <a:pt x="13" y="1"/>
                    </a:moveTo>
                    <a:lnTo>
                      <a:pt x="13" y="1"/>
                    </a:lnTo>
                    <a:lnTo>
                      <a:pt x="13" y="5"/>
                    </a:lnTo>
                    <a:lnTo>
                      <a:pt x="11" y="8"/>
                    </a:lnTo>
                    <a:lnTo>
                      <a:pt x="10" y="10"/>
                    </a:lnTo>
                    <a:lnTo>
                      <a:pt x="7" y="10"/>
                    </a:lnTo>
                    <a:lnTo>
                      <a:pt x="4" y="10"/>
                    </a:lnTo>
                    <a:lnTo>
                      <a:pt x="3" y="9"/>
                    </a:lnTo>
                    <a:lnTo>
                      <a:pt x="0" y="6"/>
                    </a:lnTo>
                    <a:lnTo>
                      <a:pt x="0" y="4"/>
                    </a:lnTo>
                    <a:lnTo>
                      <a:pt x="0" y="2"/>
                    </a:lnTo>
                    <a:lnTo>
                      <a:pt x="4" y="0"/>
                    </a:lnTo>
                    <a:lnTo>
                      <a:pt x="8" y="0"/>
                    </a:lnTo>
                    <a:lnTo>
                      <a:pt x="13"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58" name="Freeform 68"/>
              <p:cNvSpPr>
                <a:spLocks/>
              </p:cNvSpPr>
              <p:nvPr/>
            </p:nvSpPr>
            <p:spPr bwMode="auto">
              <a:xfrm>
                <a:off x="952" y="1579"/>
                <a:ext cx="12" cy="12"/>
              </a:xfrm>
              <a:custGeom>
                <a:avLst/>
                <a:gdLst>
                  <a:gd name="T0" fmla="*/ 12 w 12"/>
                  <a:gd name="T1" fmla="*/ 4 h 12"/>
                  <a:gd name="T2" fmla="*/ 12 w 12"/>
                  <a:gd name="T3" fmla="*/ 4 h 12"/>
                  <a:gd name="T4" fmla="*/ 12 w 12"/>
                  <a:gd name="T5" fmla="*/ 7 h 12"/>
                  <a:gd name="T6" fmla="*/ 11 w 12"/>
                  <a:gd name="T7" fmla="*/ 9 h 12"/>
                  <a:gd name="T8" fmla="*/ 7 w 12"/>
                  <a:gd name="T9" fmla="*/ 12 h 12"/>
                  <a:gd name="T10" fmla="*/ 7 w 12"/>
                  <a:gd name="T11" fmla="*/ 12 h 12"/>
                  <a:gd name="T12" fmla="*/ 4 w 12"/>
                  <a:gd name="T13" fmla="*/ 11 h 12"/>
                  <a:gd name="T14" fmla="*/ 1 w 12"/>
                  <a:gd name="T15" fmla="*/ 8 h 12"/>
                  <a:gd name="T16" fmla="*/ 0 w 12"/>
                  <a:gd name="T17" fmla="*/ 5 h 12"/>
                  <a:gd name="T18" fmla="*/ 1 w 12"/>
                  <a:gd name="T19" fmla="*/ 1 h 12"/>
                  <a:gd name="T20" fmla="*/ 1 w 12"/>
                  <a:gd name="T21" fmla="*/ 1 h 12"/>
                  <a:gd name="T22" fmla="*/ 5 w 12"/>
                  <a:gd name="T23" fmla="*/ 0 h 12"/>
                  <a:gd name="T24" fmla="*/ 8 w 12"/>
                  <a:gd name="T25" fmla="*/ 0 h 12"/>
                  <a:gd name="T26" fmla="*/ 11 w 12"/>
                  <a:gd name="T27" fmla="*/ 1 h 12"/>
                  <a:gd name="T28" fmla="*/ 12 w 12"/>
                  <a:gd name="T29" fmla="*/ 4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2">
                    <a:moveTo>
                      <a:pt x="12" y="4"/>
                    </a:moveTo>
                    <a:lnTo>
                      <a:pt x="12" y="4"/>
                    </a:lnTo>
                    <a:lnTo>
                      <a:pt x="12" y="7"/>
                    </a:lnTo>
                    <a:lnTo>
                      <a:pt x="11" y="9"/>
                    </a:lnTo>
                    <a:lnTo>
                      <a:pt x="7" y="12"/>
                    </a:lnTo>
                    <a:lnTo>
                      <a:pt x="4" y="11"/>
                    </a:lnTo>
                    <a:lnTo>
                      <a:pt x="1" y="8"/>
                    </a:lnTo>
                    <a:lnTo>
                      <a:pt x="0" y="5"/>
                    </a:lnTo>
                    <a:lnTo>
                      <a:pt x="1" y="1"/>
                    </a:lnTo>
                    <a:lnTo>
                      <a:pt x="5" y="0"/>
                    </a:lnTo>
                    <a:lnTo>
                      <a:pt x="8" y="0"/>
                    </a:lnTo>
                    <a:lnTo>
                      <a:pt x="11" y="1"/>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59" name="Freeform 69"/>
              <p:cNvSpPr>
                <a:spLocks/>
              </p:cNvSpPr>
              <p:nvPr/>
            </p:nvSpPr>
            <p:spPr bwMode="auto">
              <a:xfrm>
                <a:off x="952" y="1579"/>
                <a:ext cx="12" cy="12"/>
              </a:xfrm>
              <a:custGeom>
                <a:avLst/>
                <a:gdLst>
                  <a:gd name="T0" fmla="*/ 12 w 12"/>
                  <a:gd name="T1" fmla="*/ 4 h 12"/>
                  <a:gd name="T2" fmla="*/ 12 w 12"/>
                  <a:gd name="T3" fmla="*/ 4 h 12"/>
                  <a:gd name="T4" fmla="*/ 12 w 12"/>
                  <a:gd name="T5" fmla="*/ 7 h 12"/>
                  <a:gd name="T6" fmla="*/ 11 w 12"/>
                  <a:gd name="T7" fmla="*/ 9 h 12"/>
                  <a:gd name="T8" fmla="*/ 7 w 12"/>
                  <a:gd name="T9" fmla="*/ 12 h 12"/>
                  <a:gd name="T10" fmla="*/ 7 w 12"/>
                  <a:gd name="T11" fmla="*/ 12 h 12"/>
                  <a:gd name="T12" fmla="*/ 4 w 12"/>
                  <a:gd name="T13" fmla="*/ 11 h 12"/>
                  <a:gd name="T14" fmla="*/ 1 w 12"/>
                  <a:gd name="T15" fmla="*/ 8 h 12"/>
                  <a:gd name="T16" fmla="*/ 0 w 12"/>
                  <a:gd name="T17" fmla="*/ 5 h 12"/>
                  <a:gd name="T18" fmla="*/ 1 w 12"/>
                  <a:gd name="T19" fmla="*/ 1 h 12"/>
                  <a:gd name="T20" fmla="*/ 1 w 12"/>
                  <a:gd name="T21" fmla="*/ 1 h 12"/>
                  <a:gd name="T22" fmla="*/ 5 w 12"/>
                  <a:gd name="T23" fmla="*/ 0 h 12"/>
                  <a:gd name="T24" fmla="*/ 8 w 12"/>
                  <a:gd name="T25" fmla="*/ 0 h 12"/>
                  <a:gd name="T26" fmla="*/ 11 w 12"/>
                  <a:gd name="T27" fmla="*/ 1 h 12"/>
                  <a:gd name="T28" fmla="*/ 12 w 12"/>
                  <a:gd name="T29" fmla="*/ 4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2">
                    <a:moveTo>
                      <a:pt x="12" y="4"/>
                    </a:moveTo>
                    <a:lnTo>
                      <a:pt x="12" y="4"/>
                    </a:lnTo>
                    <a:lnTo>
                      <a:pt x="12" y="7"/>
                    </a:lnTo>
                    <a:lnTo>
                      <a:pt x="11" y="9"/>
                    </a:lnTo>
                    <a:lnTo>
                      <a:pt x="7" y="12"/>
                    </a:lnTo>
                    <a:lnTo>
                      <a:pt x="4" y="11"/>
                    </a:lnTo>
                    <a:lnTo>
                      <a:pt x="1" y="8"/>
                    </a:lnTo>
                    <a:lnTo>
                      <a:pt x="0" y="5"/>
                    </a:lnTo>
                    <a:lnTo>
                      <a:pt x="1" y="1"/>
                    </a:lnTo>
                    <a:lnTo>
                      <a:pt x="5" y="0"/>
                    </a:lnTo>
                    <a:lnTo>
                      <a:pt x="8" y="0"/>
                    </a:lnTo>
                    <a:lnTo>
                      <a:pt x="11" y="1"/>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60" name="Freeform 70"/>
              <p:cNvSpPr>
                <a:spLocks/>
              </p:cNvSpPr>
              <p:nvPr/>
            </p:nvSpPr>
            <p:spPr bwMode="auto">
              <a:xfrm>
                <a:off x="994" y="1579"/>
                <a:ext cx="15" cy="15"/>
              </a:xfrm>
              <a:custGeom>
                <a:avLst/>
                <a:gdLst>
                  <a:gd name="T0" fmla="*/ 15 w 15"/>
                  <a:gd name="T1" fmla="*/ 5 h 15"/>
                  <a:gd name="T2" fmla="*/ 15 w 15"/>
                  <a:gd name="T3" fmla="*/ 5 h 15"/>
                  <a:gd name="T4" fmla="*/ 15 w 15"/>
                  <a:gd name="T5" fmla="*/ 8 h 15"/>
                  <a:gd name="T6" fmla="*/ 14 w 15"/>
                  <a:gd name="T7" fmla="*/ 11 h 15"/>
                  <a:gd name="T8" fmla="*/ 12 w 15"/>
                  <a:gd name="T9" fmla="*/ 14 h 15"/>
                  <a:gd name="T10" fmla="*/ 9 w 15"/>
                  <a:gd name="T11" fmla="*/ 15 h 15"/>
                  <a:gd name="T12" fmla="*/ 9 w 15"/>
                  <a:gd name="T13" fmla="*/ 15 h 15"/>
                  <a:gd name="T14" fmla="*/ 4 w 15"/>
                  <a:gd name="T15" fmla="*/ 12 h 15"/>
                  <a:gd name="T16" fmla="*/ 1 w 15"/>
                  <a:gd name="T17" fmla="*/ 11 h 15"/>
                  <a:gd name="T18" fmla="*/ 0 w 15"/>
                  <a:gd name="T19" fmla="*/ 8 h 15"/>
                  <a:gd name="T20" fmla="*/ 0 w 15"/>
                  <a:gd name="T21" fmla="*/ 8 h 15"/>
                  <a:gd name="T22" fmla="*/ 0 w 15"/>
                  <a:gd name="T23" fmla="*/ 5 h 15"/>
                  <a:gd name="T24" fmla="*/ 1 w 15"/>
                  <a:gd name="T25" fmla="*/ 4 h 15"/>
                  <a:gd name="T26" fmla="*/ 4 w 15"/>
                  <a:gd name="T27" fmla="*/ 0 h 15"/>
                  <a:gd name="T28" fmla="*/ 4 w 15"/>
                  <a:gd name="T29" fmla="*/ 0 h 15"/>
                  <a:gd name="T30" fmla="*/ 7 w 15"/>
                  <a:gd name="T31" fmla="*/ 0 h 15"/>
                  <a:gd name="T32" fmla="*/ 9 w 15"/>
                  <a:gd name="T33" fmla="*/ 1 h 15"/>
                  <a:gd name="T34" fmla="*/ 15 w 15"/>
                  <a:gd name="T35" fmla="*/ 5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 h="15">
                    <a:moveTo>
                      <a:pt x="15" y="5"/>
                    </a:moveTo>
                    <a:lnTo>
                      <a:pt x="15" y="5"/>
                    </a:lnTo>
                    <a:lnTo>
                      <a:pt x="15" y="8"/>
                    </a:lnTo>
                    <a:lnTo>
                      <a:pt x="14" y="11"/>
                    </a:lnTo>
                    <a:lnTo>
                      <a:pt x="12" y="14"/>
                    </a:lnTo>
                    <a:lnTo>
                      <a:pt x="9" y="15"/>
                    </a:lnTo>
                    <a:lnTo>
                      <a:pt x="4" y="12"/>
                    </a:lnTo>
                    <a:lnTo>
                      <a:pt x="1" y="11"/>
                    </a:lnTo>
                    <a:lnTo>
                      <a:pt x="0" y="8"/>
                    </a:lnTo>
                    <a:lnTo>
                      <a:pt x="0" y="5"/>
                    </a:lnTo>
                    <a:lnTo>
                      <a:pt x="1" y="4"/>
                    </a:lnTo>
                    <a:lnTo>
                      <a:pt x="4" y="0"/>
                    </a:lnTo>
                    <a:lnTo>
                      <a:pt x="7" y="0"/>
                    </a:lnTo>
                    <a:lnTo>
                      <a:pt x="9" y="1"/>
                    </a:lnTo>
                    <a:lnTo>
                      <a:pt x="1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61" name="Freeform 71"/>
              <p:cNvSpPr>
                <a:spLocks/>
              </p:cNvSpPr>
              <p:nvPr/>
            </p:nvSpPr>
            <p:spPr bwMode="auto">
              <a:xfrm>
                <a:off x="994" y="1579"/>
                <a:ext cx="15" cy="15"/>
              </a:xfrm>
              <a:custGeom>
                <a:avLst/>
                <a:gdLst>
                  <a:gd name="T0" fmla="*/ 15 w 15"/>
                  <a:gd name="T1" fmla="*/ 5 h 15"/>
                  <a:gd name="T2" fmla="*/ 15 w 15"/>
                  <a:gd name="T3" fmla="*/ 5 h 15"/>
                  <a:gd name="T4" fmla="*/ 15 w 15"/>
                  <a:gd name="T5" fmla="*/ 8 h 15"/>
                  <a:gd name="T6" fmla="*/ 14 w 15"/>
                  <a:gd name="T7" fmla="*/ 11 h 15"/>
                  <a:gd name="T8" fmla="*/ 12 w 15"/>
                  <a:gd name="T9" fmla="*/ 14 h 15"/>
                  <a:gd name="T10" fmla="*/ 9 w 15"/>
                  <a:gd name="T11" fmla="*/ 15 h 15"/>
                  <a:gd name="T12" fmla="*/ 9 w 15"/>
                  <a:gd name="T13" fmla="*/ 15 h 15"/>
                  <a:gd name="T14" fmla="*/ 4 w 15"/>
                  <a:gd name="T15" fmla="*/ 12 h 15"/>
                  <a:gd name="T16" fmla="*/ 1 w 15"/>
                  <a:gd name="T17" fmla="*/ 11 h 15"/>
                  <a:gd name="T18" fmla="*/ 0 w 15"/>
                  <a:gd name="T19" fmla="*/ 8 h 15"/>
                  <a:gd name="T20" fmla="*/ 0 w 15"/>
                  <a:gd name="T21" fmla="*/ 8 h 15"/>
                  <a:gd name="T22" fmla="*/ 0 w 15"/>
                  <a:gd name="T23" fmla="*/ 5 h 15"/>
                  <a:gd name="T24" fmla="*/ 1 w 15"/>
                  <a:gd name="T25" fmla="*/ 4 h 15"/>
                  <a:gd name="T26" fmla="*/ 4 w 15"/>
                  <a:gd name="T27" fmla="*/ 0 h 15"/>
                  <a:gd name="T28" fmla="*/ 4 w 15"/>
                  <a:gd name="T29" fmla="*/ 0 h 15"/>
                  <a:gd name="T30" fmla="*/ 7 w 15"/>
                  <a:gd name="T31" fmla="*/ 0 h 15"/>
                  <a:gd name="T32" fmla="*/ 9 w 15"/>
                  <a:gd name="T33" fmla="*/ 1 h 15"/>
                  <a:gd name="T34" fmla="*/ 15 w 15"/>
                  <a:gd name="T35" fmla="*/ 5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 h="15">
                    <a:moveTo>
                      <a:pt x="15" y="5"/>
                    </a:moveTo>
                    <a:lnTo>
                      <a:pt x="15" y="5"/>
                    </a:lnTo>
                    <a:lnTo>
                      <a:pt x="15" y="8"/>
                    </a:lnTo>
                    <a:lnTo>
                      <a:pt x="14" y="11"/>
                    </a:lnTo>
                    <a:lnTo>
                      <a:pt x="12" y="14"/>
                    </a:lnTo>
                    <a:lnTo>
                      <a:pt x="9" y="15"/>
                    </a:lnTo>
                    <a:lnTo>
                      <a:pt x="4" y="12"/>
                    </a:lnTo>
                    <a:lnTo>
                      <a:pt x="1" y="11"/>
                    </a:lnTo>
                    <a:lnTo>
                      <a:pt x="0" y="8"/>
                    </a:lnTo>
                    <a:lnTo>
                      <a:pt x="0" y="5"/>
                    </a:lnTo>
                    <a:lnTo>
                      <a:pt x="1" y="4"/>
                    </a:lnTo>
                    <a:lnTo>
                      <a:pt x="4" y="0"/>
                    </a:lnTo>
                    <a:lnTo>
                      <a:pt x="7" y="0"/>
                    </a:lnTo>
                    <a:lnTo>
                      <a:pt x="9" y="1"/>
                    </a:lnTo>
                    <a:lnTo>
                      <a:pt x="15"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62" name="Freeform 72"/>
              <p:cNvSpPr>
                <a:spLocks/>
              </p:cNvSpPr>
              <p:nvPr/>
            </p:nvSpPr>
            <p:spPr bwMode="auto">
              <a:xfrm>
                <a:off x="915" y="1580"/>
                <a:ext cx="11" cy="11"/>
              </a:xfrm>
              <a:custGeom>
                <a:avLst/>
                <a:gdLst>
                  <a:gd name="T0" fmla="*/ 10 w 11"/>
                  <a:gd name="T1" fmla="*/ 11 h 11"/>
                  <a:gd name="T2" fmla="*/ 0 w 11"/>
                  <a:gd name="T3" fmla="*/ 11 h 11"/>
                  <a:gd name="T4" fmla="*/ 0 w 11"/>
                  <a:gd name="T5" fmla="*/ 11 h 11"/>
                  <a:gd name="T6" fmla="*/ 0 w 11"/>
                  <a:gd name="T7" fmla="*/ 8 h 11"/>
                  <a:gd name="T8" fmla="*/ 0 w 11"/>
                  <a:gd name="T9" fmla="*/ 6 h 11"/>
                  <a:gd name="T10" fmla="*/ 2 w 11"/>
                  <a:gd name="T11" fmla="*/ 3 h 11"/>
                  <a:gd name="T12" fmla="*/ 3 w 11"/>
                  <a:gd name="T13" fmla="*/ 0 h 11"/>
                  <a:gd name="T14" fmla="*/ 3 w 11"/>
                  <a:gd name="T15" fmla="*/ 0 h 11"/>
                  <a:gd name="T16" fmla="*/ 7 w 11"/>
                  <a:gd name="T17" fmla="*/ 2 h 11"/>
                  <a:gd name="T18" fmla="*/ 11 w 11"/>
                  <a:gd name="T19" fmla="*/ 4 h 11"/>
                  <a:gd name="T20" fmla="*/ 11 w 11"/>
                  <a:gd name="T21" fmla="*/ 7 h 11"/>
                  <a:gd name="T22" fmla="*/ 10 w 11"/>
                  <a:gd name="T23" fmla="*/ 11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11">
                    <a:moveTo>
                      <a:pt x="10" y="11"/>
                    </a:moveTo>
                    <a:lnTo>
                      <a:pt x="0" y="11"/>
                    </a:lnTo>
                    <a:lnTo>
                      <a:pt x="0" y="8"/>
                    </a:lnTo>
                    <a:lnTo>
                      <a:pt x="0" y="6"/>
                    </a:lnTo>
                    <a:lnTo>
                      <a:pt x="2" y="3"/>
                    </a:lnTo>
                    <a:lnTo>
                      <a:pt x="3" y="0"/>
                    </a:lnTo>
                    <a:lnTo>
                      <a:pt x="7" y="2"/>
                    </a:lnTo>
                    <a:lnTo>
                      <a:pt x="11" y="4"/>
                    </a:lnTo>
                    <a:lnTo>
                      <a:pt x="11" y="7"/>
                    </a:lnTo>
                    <a:lnTo>
                      <a:pt x="1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63" name="Freeform 73"/>
              <p:cNvSpPr>
                <a:spLocks/>
              </p:cNvSpPr>
              <p:nvPr/>
            </p:nvSpPr>
            <p:spPr bwMode="auto">
              <a:xfrm>
                <a:off x="915" y="1580"/>
                <a:ext cx="11" cy="11"/>
              </a:xfrm>
              <a:custGeom>
                <a:avLst/>
                <a:gdLst>
                  <a:gd name="T0" fmla="*/ 10 w 11"/>
                  <a:gd name="T1" fmla="*/ 11 h 11"/>
                  <a:gd name="T2" fmla="*/ 0 w 11"/>
                  <a:gd name="T3" fmla="*/ 11 h 11"/>
                  <a:gd name="T4" fmla="*/ 0 w 11"/>
                  <a:gd name="T5" fmla="*/ 11 h 11"/>
                  <a:gd name="T6" fmla="*/ 0 w 11"/>
                  <a:gd name="T7" fmla="*/ 8 h 11"/>
                  <a:gd name="T8" fmla="*/ 0 w 11"/>
                  <a:gd name="T9" fmla="*/ 6 h 11"/>
                  <a:gd name="T10" fmla="*/ 2 w 11"/>
                  <a:gd name="T11" fmla="*/ 3 h 11"/>
                  <a:gd name="T12" fmla="*/ 3 w 11"/>
                  <a:gd name="T13" fmla="*/ 0 h 11"/>
                  <a:gd name="T14" fmla="*/ 3 w 11"/>
                  <a:gd name="T15" fmla="*/ 0 h 11"/>
                  <a:gd name="T16" fmla="*/ 7 w 11"/>
                  <a:gd name="T17" fmla="*/ 2 h 11"/>
                  <a:gd name="T18" fmla="*/ 11 w 11"/>
                  <a:gd name="T19" fmla="*/ 4 h 11"/>
                  <a:gd name="T20" fmla="*/ 11 w 11"/>
                  <a:gd name="T21" fmla="*/ 7 h 11"/>
                  <a:gd name="T22" fmla="*/ 10 w 11"/>
                  <a:gd name="T23" fmla="*/ 11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11">
                    <a:moveTo>
                      <a:pt x="10" y="11"/>
                    </a:moveTo>
                    <a:lnTo>
                      <a:pt x="0" y="11"/>
                    </a:lnTo>
                    <a:lnTo>
                      <a:pt x="0" y="8"/>
                    </a:lnTo>
                    <a:lnTo>
                      <a:pt x="0" y="6"/>
                    </a:lnTo>
                    <a:lnTo>
                      <a:pt x="2" y="3"/>
                    </a:lnTo>
                    <a:lnTo>
                      <a:pt x="3" y="0"/>
                    </a:lnTo>
                    <a:lnTo>
                      <a:pt x="7" y="2"/>
                    </a:lnTo>
                    <a:lnTo>
                      <a:pt x="11" y="4"/>
                    </a:lnTo>
                    <a:lnTo>
                      <a:pt x="11" y="7"/>
                    </a:lnTo>
                    <a:lnTo>
                      <a:pt x="1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64" name="Freeform 74"/>
              <p:cNvSpPr>
                <a:spLocks/>
              </p:cNvSpPr>
              <p:nvPr/>
            </p:nvSpPr>
            <p:spPr bwMode="auto">
              <a:xfrm>
                <a:off x="932" y="1584"/>
                <a:ext cx="13" cy="13"/>
              </a:xfrm>
              <a:custGeom>
                <a:avLst/>
                <a:gdLst>
                  <a:gd name="T0" fmla="*/ 13 w 13"/>
                  <a:gd name="T1" fmla="*/ 6 h 13"/>
                  <a:gd name="T2" fmla="*/ 13 w 13"/>
                  <a:gd name="T3" fmla="*/ 6 h 13"/>
                  <a:gd name="T4" fmla="*/ 12 w 13"/>
                  <a:gd name="T5" fmla="*/ 10 h 13"/>
                  <a:gd name="T6" fmla="*/ 9 w 13"/>
                  <a:gd name="T7" fmla="*/ 13 h 13"/>
                  <a:gd name="T8" fmla="*/ 9 w 13"/>
                  <a:gd name="T9" fmla="*/ 13 h 13"/>
                  <a:gd name="T10" fmla="*/ 6 w 13"/>
                  <a:gd name="T11" fmla="*/ 13 h 13"/>
                  <a:gd name="T12" fmla="*/ 4 w 13"/>
                  <a:gd name="T13" fmla="*/ 11 h 13"/>
                  <a:gd name="T14" fmla="*/ 1 w 13"/>
                  <a:gd name="T15" fmla="*/ 10 h 13"/>
                  <a:gd name="T16" fmla="*/ 0 w 13"/>
                  <a:gd name="T17" fmla="*/ 7 h 13"/>
                  <a:gd name="T18" fmla="*/ 0 w 13"/>
                  <a:gd name="T19" fmla="*/ 7 h 13"/>
                  <a:gd name="T20" fmla="*/ 1 w 13"/>
                  <a:gd name="T21" fmla="*/ 3 h 13"/>
                  <a:gd name="T22" fmla="*/ 2 w 13"/>
                  <a:gd name="T23" fmla="*/ 2 h 13"/>
                  <a:gd name="T24" fmla="*/ 5 w 13"/>
                  <a:gd name="T25" fmla="*/ 0 h 13"/>
                  <a:gd name="T26" fmla="*/ 5 w 13"/>
                  <a:gd name="T27" fmla="*/ 0 h 13"/>
                  <a:gd name="T28" fmla="*/ 10 w 13"/>
                  <a:gd name="T29" fmla="*/ 2 h 13"/>
                  <a:gd name="T30" fmla="*/ 12 w 13"/>
                  <a:gd name="T31" fmla="*/ 3 h 13"/>
                  <a:gd name="T32" fmla="*/ 13 w 13"/>
                  <a:gd name="T33" fmla="*/ 6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13">
                    <a:moveTo>
                      <a:pt x="13" y="6"/>
                    </a:moveTo>
                    <a:lnTo>
                      <a:pt x="13" y="6"/>
                    </a:lnTo>
                    <a:lnTo>
                      <a:pt x="12" y="10"/>
                    </a:lnTo>
                    <a:lnTo>
                      <a:pt x="9" y="13"/>
                    </a:lnTo>
                    <a:lnTo>
                      <a:pt x="6" y="13"/>
                    </a:lnTo>
                    <a:lnTo>
                      <a:pt x="4" y="11"/>
                    </a:lnTo>
                    <a:lnTo>
                      <a:pt x="1" y="10"/>
                    </a:lnTo>
                    <a:lnTo>
                      <a:pt x="0" y="7"/>
                    </a:lnTo>
                    <a:lnTo>
                      <a:pt x="1" y="3"/>
                    </a:lnTo>
                    <a:lnTo>
                      <a:pt x="2" y="2"/>
                    </a:lnTo>
                    <a:lnTo>
                      <a:pt x="5" y="0"/>
                    </a:lnTo>
                    <a:lnTo>
                      <a:pt x="10" y="2"/>
                    </a:lnTo>
                    <a:lnTo>
                      <a:pt x="12" y="3"/>
                    </a:lnTo>
                    <a:lnTo>
                      <a:pt x="1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65" name="Freeform 75"/>
              <p:cNvSpPr>
                <a:spLocks/>
              </p:cNvSpPr>
              <p:nvPr/>
            </p:nvSpPr>
            <p:spPr bwMode="auto">
              <a:xfrm>
                <a:off x="932" y="1584"/>
                <a:ext cx="13" cy="13"/>
              </a:xfrm>
              <a:custGeom>
                <a:avLst/>
                <a:gdLst>
                  <a:gd name="T0" fmla="*/ 13 w 13"/>
                  <a:gd name="T1" fmla="*/ 6 h 13"/>
                  <a:gd name="T2" fmla="*/ 13 w 13"/>
                  <a:gd name="T3" fmla="*/ 6 h 13"/>
                  <a:gd name="T4" fmla="*/ 12 w 13"/>
                  <a:gd name="T5" fmla="*/ 10 h 13"/>
                  <a:gd name="T6" fmla="*/ 9 w 13"/>
                  <a:gd name="T7" fmla="*/ 13 h 13"/>
                  <a:gd name="T8" fmla="*/ 9 w 13"/>
                  <a:gd name="T9" fmla="*/ 13 h 13"/>
                  <a:gd name="T10" fmla="*/ 6 w 13"/>
                  <a:gd name="T11" fmla="*/ 13 h 13"/>
                  <a:gd name="T12" fmla="*/ 4 w 13"/>
                  <a:gd name="T13" fmla="*/ 11 h 13"/>
                  <a:gd name="T14" fmla="*/ 1 w 13"/>
                  <a:gd name="T15" fmla="*/ 10 h 13"/>
                  <a:gd name="T16" fmla="*/ 0 w 13"/>
                  <a:gd name="T17" fmla="*/ 7 h 13"/>
                  <a:gd name="T18" fmla="*/ 0 w 13"/>
                  <a:gd name="T19" fmla="*/ 7 h 13"/>
                  <a:gd name="T20" fmla="*/ 1 w 13"/>
                  <a:gd name="T21" fmla="*/ 3 h 13"/>
                  <a:gd name="T22" fmla="*/ 2 w 13"/>
                  <a:gd name="T23" fmla="*/ 2 h 13"/>
                  <a:gd name="T24" fmla="*/ 5 w 13"/>
                  <a:gd name="T25" fmla="*/ 0 h 13"/>
                  <a:gd name="T26" fmla="*/ 5 w 13"/>
                  <a:gd name="T27" fmla="*/ 0 h 13"/>
                  <a:gd name="T28" fmla="*/ 10 w 13"/>
                  <a:gd name="T29" fmla="*/ 2 h 13"/>
                  <a:gd name="T30" fmla="*/ 12 w 13"/>
                  <a:gd name="T31" fmla="*/ 3 h 13"/>
                  <a:gd name="T32" fmla="*/ 13 w 13"/>
                  <a:gd name="T33" fmla="*/ 6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13">
                    <a:moveTo>
                      <a:pt x="13" y="6"/>
                    </a:moveTo>
                    <a:lnTo>
                      <a:pt x="13" y="6"/>
                    </a:lnTo>
                    <a:lnTo>
                      <a:pt x="12" y="10"/>
                    </a:lnTo>
                    <a:lnTo>
                      <a:pt x="9" y="13"/>
                    </a:lnTo>
                    <a:lnTo>
                      <a:pt x="6" y="13"/>
                    </a:lnTo>
                    <a:lnTo>
                      <a:pt x="4" y="11"/>
                    </a:lnTo>
                    <a:lnTo>
                      <a:pt x="1" y="10"/>
                    </a:lnTo>
                    <a:lnTo>
                      <a:pt x="0" y="7"/>
                    </a:lnTo>
                    <a:lnTo>
                      <a:pt x="1" y="3"/>
                    </a:lnTo>
                    <a:lnTo>
                      <a:pt x="2" y="2"/>
                    </a:lnTo>
                    <a:lnTo>
                      <a:pt x="5" y="0"/>
                    </a:lnTo>
                    <a:lnTo>
                      <a:pt x="10" y="2"/>
                    </a:lnTo>
                    <a:lnTo>
                      <a:pt x="12" y="3"/>
                    </a:lnTo>
                    <a:lnTo>
                      <a:pt x="13"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66" name="Freeform 76"/>
              <p:cNvSpPr>
                <a:spLocks/>
              </p:cNvSpPr>
              <p:nvPr/>
            </p:nvSpPr>
            <p:spPr bwMode="auto">
              <a:xfrm>
                <a:off x="978" y="1586"/>
                <a:ext cx="12" cy="12"/>
              </a:xfrm>
              <a:custGeom>
                <a:avLst/>
                <a:gdLst>
                  <a:gd name="T0" fmla="*/ 12 w 12"/>
                  <a:gd name="T1" fmla="*/ 5 h 12"/>
                  <a:gd name="T2" fmla="*/ 12 w 12"/>
                  <a:gd name="T3" fmla="*/ 5 h 12"/>
                  <a:gd name="T4" fmla="*/ 11 w 12"/>
                  <a:gd name="T5" fmla="*/ 9 h 12"/>
                  <a:gd name="T6" fmla="*/ 8 w 12"/>
                  <a:gd name="T7" fmla="*/ 12 h 12"/>
                  <a:gd name="T8" fmla="*/ 8 w 12"/>
                  <a:gd name="T9" fmla="*/ 12 h 12"/>
                  <a:gd name="T10" fmla="*/ 5 w 12"/>
                  <a:gd name="T11" fmla="*/ 12 h 12"/>
                  <a:gd name="T12" fmla="*/ 2 w 12"/>
                  <a:gd name="T13" fmla="*/ 11 h 12"/>
                  <a:gd name="T14" fmla="*/ 1 w 12"/>
                  <a:gd name="T15" fmla="*/ 9 h 12"/>
                  <a:gd name="T16" fmla="*/ 0 w 12"/>
                  <a:gd name="T17" fmla="*/ 7 h 12"/>
                  <a:gd name="T18" fmla="*/ 0 w 12"/>
                  <a:gd name="T19" fmla="*/ 7 h 12"/>
                  <a:gd name="T20" fmla="*/ 0 w 12"/>
                  <a:gd name="T21" fmla="*/ 4 h 12"/>
                  <a:gd name="T22" fmla="*/ 1 w 12"/>
                  <a:gd name="T23" fmla="*/ 1 h 12"/>
                  <a:gd name="T24" fmla="*/ 5 w 12"/>
                  <a:gd name="T25" fmla="*/ 0 h 12"/>
                  <a:gd name="T26" fmla="*/ 8 w 12"/>
                  <a:gd name="T27" fmla="*/ 0 h 12"/>
                  <a:gd name="T28" fmla="*/ 9 w 12"/>
                  <a:gd name="T29" fmla="*/ 1 h 12"/>
                  <a:gd name="T30" fmla="*/ 12 w 12"/>
                  <a:gd name="T31" fmla="*/ 2 h 12"/>
                  <a:gd name="T32" fmla="*/ 12 w 12"/>
                  <a:gd name="T33" fmla="*/ 5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2">
                    <a:moveTo>
                      <a:pt x="12" y="5"/>
                    </a:moveTo>
                    <a:lnTo>
                      <a:pt x="12" y="5"/>
                    </a:lnTo>
                    <a:lnTo>
                      <a:pt x="11" y="9"/>
                    </a:lnTo>
                    <a:lnTo>
                      <a:pt x="8" y="12"/>
                    </a:lnTo>
                    <a:lnTo>
                      <a:pt x="5" y="12"/>
                    </a:lnTo>
                    <a:lnTo>
                      <a:pt x="2" y="11"/>
                    </a:lnTo>
                    <a:lnTo>
                      <a:pt x="1" y="9"/>
                    </a:lnTo>
                    <a:lnTo>
                      <a:pt x="0" y="7"/>
                    </a:lnTo>
                    <a:lnTo>
                      <a:pt x="0" y="4"/>
                    </a:lnTo>
                    <a:lnTo>
                      <a:pt x="1" y="1"/>
                    </a:lnTo>
                    <a:lnTo>
                      <a:pt x="5" y="0"/>
                    </a:lnTo>
                    <a:lnTo>
                      <a:pt x="8" y="0"/>
                    </a:lnTo>
                    <a:lnTo>
                      <a:pt x="9" y="1"/>
                    </a:lnTo>
                    <a:lnTo>
                      <a:pt x="12" y="2"/>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67" name="Freeform 77"/>
              <p:cNvSpPr>
                <a:spLocks/>
              </p:cNvSpPr>
              <p:nvPr/>
            </p:nvSpPr>
            <p:spPr bwMode="auto">
              <a:xfrm>
                <a:off x="978" y="1586"/>
                <a:ext cx="12" cy="12"/>
              </a:xfrm>
              <a:custGeom>
                <a:avLst/>
                <a:gdLst>
                  <a:gd name="T0" fmla="*/ 12 w 12"/>
                  <a:gd name="T1" fmla="*/ 5 h 12"/>
                  <a:gd name="T2" fmla="*/ 12 w 12"/>
                  <a:gd name="T3" fmla="*/ 5 h 12"/>
                  <a:gd name="T4" fmla="*/ 11 w 12"/>
                  <a:gd name="T5" fmla="*/ 9 h 12"/>
                  <a:gd name="T6" fmla="*/ 8 w 12"/>
                  <a:gd name="T7" fmla="*/ 12 h 12"/>
                  <a:gd name="T8" fmla="*/ 8 w 12"/>
                  <a:gd name="T9" fmla="*/ 12 h 12"/>
                  <a:gd name="T10" fmla="*/ 5 w 12"/>
                  <a:gd name="T11" fmla="*/ 12 h 12"/>
                  <a:gd name="T12" fmla="*/ 2 w 12"/>
                  <a:gd name="T13" fmla="*/ 11 h 12"/>
                  <a:gd name="T14" fmla="*/ 1 w 12"/>
                  <a:gd name="T15" fmla="*/ 9 h 12"/>
                  <a:gd name="T16" fmla="*/ 0 w 12"/>
                  <a:gd name="T17" fmla="*/ 7 h 12"/>
                  <a:gd name="T18" fmla="*/ 0 w 12"/>
                  <a:gd name="T19" fmla="*/ 7 h 12"/>
                  <a:gd name="T20" fmla="*/ 0 w 12"/>
                  <a:gd name="T21" fmla="*/ 4 h 12"/>
                  <a:gd name="T22" fmla="*/ 1 w 12"/>
                  <a:gd name="T23" fmla="*/ 1 h 12"/>
                  <a:gd name="T24" fmla="*/ 5 w 12"/>
                  <a:gd name="T25" fmla="*/ 0 h 12"/>
                  <a:gd name="T26" fmla="*/ 8 w 12"/>
                  <a:gd name="T27" fmla="*/ 0 h 12"/>
                  <a:gd name="T28" fmla="*/ 9 w 12"/>
                  <a:gd name="T29" fmla="*/ 1 h 12"/>
                  <a:gd name="T30" fmla="*/ 12 w 12"/>
                  <a:gd name="T31" fmla="*/ 2 h 12"/>
                  <a:gd name="T32" fmla="*/ 12 w 12"/>
                  <a:gd name="T33" fmla="*/ 5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2">
                    <a:moveTo>
                      <a:pt x="12" y="5"/>
                    </a:moveTo>
                    <a:lnTo>
                      <a:pt x="12" y="5"/>
                    </a:lnTo>
                    <a:lnTo>
                      <a:pt x="11" y="9"/>
                    </a:lnTo>
                    <a:lnTo>
                      <a:pt x="8" y="12"/>
                    </a:lnTo>
                    <a:lnTo>
                      <a:pt x="5" y="12"/>
                    </a:lnTo>
                    <a:lnTo>
                      <a:pt x="2" y="11"/>
                    </a:lnTo>
                    <a:lnTo>
                      <a:pt x="1" y="9"/>
                    </a:lnTo>
                    <a:lnTo>
                      <a:pt x="0" y="7"/>
                    </a:lnTo>
                    <a:lnTo>
                      <a:pt x="0" y="4"/>
                    </a:lnTo>
                    <a:lnTo>
                      <a:pt x="1" y="1"/>
                    </a:lnTo>
                    <a:lnTo>
                      <a:pt x="5" y="0"/>
                    </a:lnTo>
                    <a:lnTo>
                      <a:pt x="8" y="0"/>
                    </a:lnTo>
                    <a:lnTo>
                      <a:pt x="9" y="1"/>
                    </a:lnTo>
                    <a:lnTo>
                      <a:pt x="12" y="2"/>
                    </a:lnTo>
                    <a:lnTo>
                      <a:pt x="12"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68" name="Freeform 78"/>
              <p:cNvSpPr>
                <a:spLocks/>
              </p:cNvSpPr>
              <p:nvPr/>
            </p:nvSpPr>
            <p:spPr bwMode="auto">
              <a:xfrm>
                <a:off x="1013" y="1587"/>
                <a:ext cx="12" cy="12"/>
              </a:xfrm>
              <a:custGeom>
                <a:avLst/>
                <a:gdLst>
                  <a:gd name="T0" fmla="*/ 12 w 12"/>
                  <a:gd name="T1" fmla="*/ 3 h 12"/>
                  <a:gd name="T2" fmla="*/ 12 w 12"/>
                  <a:gd name="T3" fmla="*/ 3 h 12"/>
                  <a:gd name="T4" fmla="*/ 12 w 12"/>
                  <a:gd name="T5" fmla="*/ 8 h 12"/>
                  <a:gd name="T6" fmla="*/ 11 w 12"/>
                  <a:gd name="T7" fmla="*/ 11 h 12"/>
                  <a:gd name="T8" fmla="*/ 8 w 12"/>
                  <a:gd name="T9" fmla="*/ 12 h 12"/>
                  <a:gd name="T10" fmla="*/ 8 w 12"/>
                  <a:gd name="T11" fmla="*/ 12 h 12"/>
                  <a:gd name="T12" fmla="*/ 5 w 12"/>
                  <a:gd name="T13" fmla="*/ 12 h 12"/>
                  <a:gd name="T14" fmla="*/ 4 w 12"/>
                  <a:gd name="T15" fmla="*/ 11 h 12"/>
                  <a:gd name="T16" fmla="*/ 0 w 12"/>
                  <a:gd name="T17" fmla="*/ 7 h 12"/>
                  <a:gd name="T18" fmla="*/ 0 w 12"/>
                  <a:gd name="T19" fmla="*/ 7 h 12"/>
                  <a:gd name="T20" fmla="*/ 1 w 12"/>
                  <a:gd name="T21" fmla="*/ 3 h 12"/>
                  <a:gd name="T22" fmla="*/ 5 w 12"/>
                  <a:gd name="T23" fmla="*/ 0 h 12"/>
                  <a:gd name="T24" fmla="*/ 9 w 12"/>
                  <a:gd name="T25" fmla="*/ 0 h 12"/>
                  <a:gd name="T26" fmla="*/ 11 w 12"/>
                  <a:gd name="T27" fmla="*/ 1 h 12"/>
                  <a:gd name="T28" fmla="*/ 12 w 12"/>
                  <a:gd name="T29" fmla="*/ 3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2">
                    <a:moveTo>
                      <a:pt x="12" y="3"/>
                    </a:moveTo>
                    <a:lnTo>
                      <a:pt x="12" y="3"/>
                    </a:lnTo>
                    <a:lnTo>
                      <a:pt x="12" y="8"/>
                    </a:lnTo>
                    <a:lnTo>
                      <a:pt x="11" y="11"/>
                    </a:lnTo>
                    <a:lnTo>
                      <a:pt x="8" y="12"/>
                    </a:lnTo>
                    <a:lnTo>
                      <a:pt x="5" y="12"/>
                    </a:lnTo>
                    <a:lnTo>
                      <a:pt x="4" y="11"/>
                    </a:lnTo>
                    <a:lnTo>
                      <a:pt x="0" y="7"/>
                    </a:lnTo>
                    <a:lnTo>
                      <a:pt x="1" y="3"/>
                    </a:lnTo>
                    <a:lnTo>
                      <a:pt x="5" y="0"/>
                    </a:lnTo>
                    <a:lnTo>
                      <a:pt x="9" y="0"/>
                    </a:lnTo>
                    <a:lnTo>
                      <a:pt x="11" y="1"/>
                    </a:lnTo>
                    <a:lnTo>
                      <a:pt x="1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69" name="Freeform 79"/>
              <p:cNvSpPr>
                <a:spLocks/>
              </p:cNvSpPr>
              <p:nvPr/>
            </p:nvSpPr>
            <p:spPr bwMode="auto">
              <a:xfrm>
                <a:off x="1013" y="1587"/>
                <a:ext cx="12" cy="12"/>
              </a:xfrm>
              <a:custGeom>
                <a:avLst/>
                <a:gdLst>
                  <a:gd name="T0" fmla="*/ 12 w 12"/>
                  <a:gd name="T1" fmla="*/ 3 h 12"/>
                  <a:gd name="T2" fmla="*/ 12 w 12"/>
                  <a:gd name="T3" fmla="*/ 3 h 12"/>
                  <a:gd name="T4" fmla="*/ 12 w 12"/>
                  <a:gd name="T5" fmla="*/ 8 h 12"/>
                  <a:gd name="T6" fmla="*/ 11 w 12"/>
                  <a:gd name="T7" fmla="*/ 11 h 12"/>
                  <a:gd name="T8" fmla="*/ 8 w 12"/>
                  <a:gd name="T9" fmla="*/ 12 h 12"/>
                  <a:gd name="T10" fmla="*/ 8 w 12"/>
                  <a:gd name="T11" fmla="*/ 12 h 12"/>
                  <a:gd name="T12" fmla="*/ 5 w 12"/>
                  <a:gd name="T13" fmla="*/ 12 h 12"/>
                  <a:gd name="T14" fmla="*/ 4 w 12"/>
                  <a:gd name="T15" fmla="*/ 11 h 12"/>
                  <a:gd name="T16" fmla="*/ 0 w 12"/>
                  <a:gd name="T17" fmla="*/ 7 h 12"/>
                  <a:gd name="T18" fmla="*/ 0 w 12"/>
                  <a:gd name="T19" fmla="*/ 7 h 12"/>
                  <a:gd name="T20" fmla="*/ 1 w 12"/>
                  <a:gd name="T21" fmla="*/ 3 h 12"/>
                  <a:gd name="T22" fmla="*/ 5 w 12"/>
                  <a:gd name="T23" fmla="*/ 0 h 12"/>
                  <a:gd name="T24" fmla="*/ 9 w 12"/>
                  <a:gd name="T25" fmla="*/ 0 h 12"/>
                  <a:gd name="T26" fmla="*/ 11 w 12"/>
                  <a:gd name="T27" fmla="*/ 1 h 12"/>
                  <a:gd name="T28" fmla="*/ 12 w 12"/>
                  <a:gd name="T29" fmla="*/ 3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2">
                    <a:moveTo>
                      <a:pt x="12" y="3"/>
                    </a:moveTo>
                    <a:lnTo>
                      <a:pt x="12" y="3"/>
                    </a:lnTo>
                    <a:lnTo>
                      <a:pt x="12" y="8"/>
                    </a:lnTo>
                    <a:lnTo>
                      <a:pt x="11" y="11"/>
                    </a:lnTo>
                    <a:lnTo>
                      <a:pt x="8" y="12"/>
                    </a:lnTo>
                    <a:lnTo>
                      <a:pt x="5" y="12"/>
                    </a:lnTo>
                    <a:lnTo>
                      <a:pt x="4" y="11"/>
                    </a:lnTo>
                    <a:lnTo>
                      <a:pt x="0" y="7"/>
                    </a:lnTo>
                    <a:lnTo>
                      <a:pt x="1" y="3"/>
                    </a:lnTo>
                    <a:lnTo>
                      <a:pt x="5" y="0"/>
                    </a:lnTo>
                    <a:lnTo>
                      <a:pt x="9" y="0"/>
                    </a:lnTo>
                    <a:lnTo>
                      <a:pt x="11" y="1"/>
                    </a:lnTo>
                    <a:lnTo>
                      <a:pt x="12"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70" name="Freeform 80"/>
              <p:cNvSpPr>
                <a:spLocks/>
              </p:cNvSpPr>
              <p:nvPr/>
            </p:nvSpPr>
            <p:spPr bwMode="auto">
              <a:xfrm>
                <a:off x="885" y="1594"/>
                <a:ext cx="25" cy="30"/>
              </a:xfrm>
              <a:custGeom>
                <a:avLst/>
                <a:gdLst>
                  <a:gd name="T0" fmla="*/ 13 w 25"/>
                  <a:gd name="T1" fmla="*/ 5 h 30"/>
                  <a:gd name="T2" fmla="*/ 11 w 25"/>
                  <a:gd name="T3" fmla="*/ 11 h 30"/>
                  <a:gd name="T4" fmla="*/ 11 w 25"/>
                  <a:gd name="T5" fmla="*/ 11 h 30"/>
                  <a:gd name="T6" fmla="*/ 15 w 25"/>
                  <a:gd name="T7" fmla="*/ 11 h 30"/>
                  <a:gd name="T8" fmla="*/ 19 w 25"/>
                  <a:gd name="T9" fmla="*/ 11 h 30"/>
                  <a:gd name="T10" fmla="*/ 22 w 25"/>
                  <a:gd name="T11" fmla="*/ 11 h 30"/>
                  <a:gd name="T12" fmla="*/ 25 w 25"/>
                  <a:gd name="T13" fmla="*/ 15 h 30"/>
                  <a:gd name="T14" fmla="*/ 25 w 25"/>
                  <a:gd name="T15" fmla="*/ 15 h 30"/>
                  <a:gd name="T16" fmla="*/ 24 w 25"/>
                  <a:gd name="T17" fmla="*/ 19 h 30"/>
                  <a:gd name="T18" fmla="*/ 22 w 25"/>
                  <a:gd name="T19" fmla="*/ 23 h 30"/>
                  <a:gd name="T20" fmla="*/ 19 w 25"/>
                  <a:gd name="T21" fmla="*/ 27 h 30"/>
                  <a:gd name="T22" fmla="*/ 17 w 25"/>
                  <a:gd name="T23" fmla="*/ 30 h 30"/>
                  <a:gd name="T24" fmla="*/ 17 w 25"/>
                  <a:gd name="T25" fmla="*/ 30 h 30"/>
                  <a:gd name="T26" fmla="*/ 14 w 25"/>
                  <a:gd name="T27" fmla="*/ 30 h 30"/>
                  <a:gd name="T28" fmla="*/ 13 w 25"/>
                  <a:gd name="T29" fmla="*/ 28 h 30"/>
                  <a:gd name="T30" fmla="*/ 9 w 25"/>
                  <a:gd name="T31" fmla="*/ 26 h 30"/>
                  <a:gd name="T32" fmla="*/ 9 w 25"/>
                  <a:gd name="T33" fmla="*/ 26 h 30"/>
                  <a:gd name="T34" fmla="*/ 9 w 25"/>
                  <a:gd name="T35" fmla="*/ 22 h 30"/>
                  <a:gd name="T36" fmla="*/ 10 w 25"/>
                  <a:gd name="T37" fmla="*/ 19 h 30"/>
                  <a:gd name="T38" fmla="*/ 13 w 25"/>
                  <a:gd name="T39" fmla="*/ 15 h 30"/>
                  <a:gd name="T40" fmla="*/ 13 w 25"/>
                  <a:gd name="T41" fmla="*/ 11 h 30"/>
                  <a:gd name="T42" fmla="*/ 2 w 25"/>
                  <a:gd name="T43" fmla="*/ 11 h 30"/>
                  <a:gd name="T44" fmla="*/ 2 w 25"/>
                  <a:gd name="T45" fmla="*/ 11 h 30"/>
                  <a:gd name="T46" fmla="*/ 0 w 25"/>
                  <a:gd name="T47" fmla="*/ 7 h 30"/>
                  <a:gd name="T48" fmla="*/ 2 w 25"/>
                  <a:gd name="T49" fmla="*/ 4 h 30"/>
                  <a:gd name="T50" fmla="*/ 3 w 25"/>
                  <a:gd name="T51" fmla="*/ 1 h 30"/>
                  <a:gd name="T52" fmla="*/ 5 w 25"/>
                  <a:gd name="T53" fmla="*/ 0 h 30"/>
                  <a:gd name="T54" fmla="*/ 5 w 25"/>
                  <a:gd name="T55" fmla="*/ 0 h 30"/>
                  <a:gd name="T56" fmla="*/ 10 w 25"/>
                  <a:gd name="T57" fmla="*/ 1 h 30"/>
                  <a:gd name="T58" fmla="*/ 11 w 25"/>
                  <a:gd name="T59" fmla="*/ 3 h 30"/>
                  <a:gd name="T60" fmla="*/ 13 w 25"/>
                  <a:gd name="T61" fmla="*/ 5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 h="30">
                    <a:moveTo>
                      <a:pt x="13" y="5"/>
                    </a:moveTo>
                    <a:lnTo>
                      <a:pt x="11" y="11"/>
                    </a:lnTo>
                    <a:lnTo>
                      <a:pt x="15" y="11"/>
                    </a:lnTo>
                    <a:lnTo>
                      <a:pt x="19" y="11"/>
                    </a:lnTo>
                    <a:lnTo>
                      <a:pt x="22" y="11"/>
                    </a:lnTo>
                    <a:lnTo>
                      <a:pt x="25" y="15"/>
                    </a:lnTo>
                    <a:lnTo>
                      <a:pt x="24" y="19"/>
                    </a:lnTo>
                    <a:lnTo>
                      <a:pt x="22" y="23"/>
                    </a:lnTo>
                    <a:lnTo>
                      <a:pt x="19" y="27"/>
                    </a:lnTo>
                    <a:lnTo>
                      <a:pt x="17" y="30"/>
                    </a:lnTo>
                    <a:lnTo>
                      <a:pt x="14" y="30"/>
                    </a:lnTo>
                    <a:lnTo>
                      <a:pt x="13" y="28"/>
                    </a:lnTo>
                    <a:lnTo>
                      <a:pt x="9" y="26"/>
                    </a:lnTo>
                    <a:lnTo>
                      <a:pt x="9" y="22"/>
                    </a:lnTo>
                    <a:lnTo>
                      <a:pt x="10" y="19"/>
                    </a:lnTo>
                    <a:lnTo>
                      <a:pt x="13" y="15"/>
                    </a:lnTo>
                    <a:lnTo>
                      <a:pt x="13" y="11"/>
                    </a:lnTo>
                    <a:lnTo>
                      <a:pt x="2" y="11"/>
                    </a:lnTo>
                    <a:lnTo>
                      <a:pt x="0" y="7"/>
                    </a:lnTo>
                    <a:lnTo>
                      <a:pt x="2" y="4"/>
                    </a:lnTo>
                    <a:lnTo>
                      <a:pt x="3" y="1"/>
                    </a:lnTo>
                    <a:lnTo>
                      <a:pt x="5" y="0"/>
                    </a:lnTo>
                    <a:lnTo>
                      <a:pt x="10" y="1"/>
                    </a:lnTo>
                    <a:lnTo>
                      <a:pt x="11" y="3"/>
                    </a:lnTo>
                    <a:lnTo>
                      <a:pt x="1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71" name="Freeform 81"/>
              <p:cNvSpPr>
                <a:spLocks/>
              </p:cNvSpPr>
              <p:nvPr/>
            </p:nvSpPr>
            <p:spPr bwMode="auto">
              <a:xfrm>
                <a:off x="885" y="1594"/>
                <a:ext cx="25" cy="30"/>
              </a:xfrm>
              <a:custGeom>
                <a:avLst/>
                <a:gdLst>
                  <a:gd name="T0" fmla="*/ 13 w 25"/>
                  <a:gd name="T1" fmla="*/ 5 h 30"/>
                  <a:gd name="T2" fmla="*/ 11 w 25"/>
                  <a:gd name="T3" fmla="*/ 11 h 30"/>
                  <a:gd name="T4" fmla="*/ 11 w 25"/>
                  <a:gd name="T5" fmla="*/ 11 h 30"/>
                  <a:gd name="T6" fmla="*/ 15 w 25"/>
                  <a:gd name="T7" fmla="*/ 11 h 30"/>
                  <a:gd name="T8" fmla="*/ 19 w 25"/>
                  <a:gd name="T9" fmla="*/ 11 h 30"/>
                  <a:gd name="T10" fmla="*/ 22 w 25"/>
                  <a:gd name="T11" fmla="*/ 11 h 30"/>
                  <a:gd name="T12" fmla="*/ 25 w 25"/>
                  <a:gd name="T13" fmla="*/ 15 h 30"/>
                  <a:gd name="T14" fmla="*/ 25 w 25"/>
                  <a:gd name="T15" fmla="*/ 15 h 30"/>
                  <a:gd name="T16" fmla="*/ 24 w 25"/>
                  <a:gd name="T17" fmla="*/ 19 h 30"/>
                  <a:gd name="T18" fmla="*/ 22 w 25"/>
                  <a:gd name="T19" fmla="*/ 23 h 30"/>
                  <a:gd name="T20" fmla="*/ 19 w 25"/>
                  <a:gd name="T21" fmla="*/ 27 h 30"/>
                  <a:gd name="T22" fmla="*/ 17 w 25"/>
                  <a:gd name="T23" fmla="*/ 30 h 30"/>
                  <a:gd name="T24" fmla="*/ 17 w 25"/>
                  <a:gd name="T25" fmla="*/ 30 h 30"/>
                  <a:gd name="T26" fmla="*/ 14 w 25"/>
                  <a:gd name="T27" fmla="*/ 30 h 30"/>
                  <a:gd name="T28" fmla="*/ 13 w 25"/>
                  <a:gd name="T29" fmla="*/ 28 h 30"/>
                  <a:gd name="T30" fmla="*/ 9 w 25"/>
                  <a:gd name="T31" fmla="*/ 26 h 30"/>
                  <a:gd name="T32" fmla="*/ 9 w 25"/>
                  <a:gd name="T33" fmla="*/ 26 h 30"/>
                  <a:gd name="T34" fmla="*/ 9 w 25"/>
                  <a:gd name="T35" fmla="*/ 22 h 30"/>
                  <a:gd name="T36" fmla="*/ 10 w 25"/>
                  <a:gd name="T37" fmla="*/ 19 h 30"/>
                  <a:gd name="T38" fmla="*/ 13 w 25"/>
                  <a:gd name="T39" fmla="*/ 15 h 30"/>
                  <a:gd name="T40" fmla="*/ 13 w 25"/>
                  <a:gd name="T41" fmla="*/ 11 h 30"/>
                  <a:gd name="T42" fmla="*/ 2 w 25"/>
                  <a:gd name="T43" fmla="*/ 11 h 30"/>
                  <a:gd name="T44" fmla="*/ 2 w 25"/>
                  <a:gd name="T45" fmla="*/ 11 h 30"/>
                  <a:gd name="T46" fmla="*/ 0 w 25"/>
                  <a:gd name="T47" fmla="*/ 7 h 30"/>
                  <a:gd name="T48" fmla="*/ 2 w 25"/>
                  <a:gd name="T49" fmla="*/ 4 h 30"/>
                  <a:gd name="T50" fmla="*/ 3 w 25"/>
                  <a:gd name="T51" fmla="*/ 1 h 30"/>
                  <a:gd name="T52" fmla="*/ 5 w 25"/>
                  <a:gd name="T53" fmla="*/ 0 h 30"/>
                  <a:gd name="T54" fmla="*/ 5 w 25"/>
                  <a:gd name="T55" fmla="*/ 0 h 30"/>
                  <a:gd name="T56" fmla="*/ 10 w 25"/>
                  <a:gd name="T57" fmla="*/ 1 h 30"/>
                  <a:gd name="T58" fmla="*/ 11 w 25"/>
                  <a:gd name="T59" fmla="*/ 3 h 30"/>
                  <a:gd name="T60" fmla="*/ 13 w 25"/>
                  <a:gd name="T61" fmla="*/ 5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 h="30">
                    <a:moveTo>
                      <a:pt x="13" y="5"/>
                    </a:moveTo>
                    <a:lnTo>
                      <a:pt x="11" y="11"/>
                    </a:lnTo>
                    <a:lnTo>
                      <a:pt x="15" y="11"/>
                    </a:lnTo>
                    <a:lnTo>
                      <a:pt x="19" y="11"/>
                    </a:lnTo>
                    <a:lnTo>
                      <a:pt x="22" y="11"/>
                    </a:lnTo>
                    <a:lnTo>
                      <a:pt x="25" y="15"/>
                    </a:lnTo>
                    <a:lnTo>
                      <a:pt x="24" y="19"/>
                    </a:lnTo>
                    <a:lnTo>
                      <a:pt x="22" y="23"/>
                    </a:lnTo>
                    <a:lnTo>
                      <a:pt x="19" y="27"/>
                    </a:lnTo>
                    <a:lnTo>
                      <a:pt x="17" y="30"/>
                    </a:lnTo>
                    <a:lnTo>
                      <a:pt x="14" y="30"/>
                    </a:lnTo>
                    <a:lnTo>
                      <a:pt x="13" y="28"/>
                    </a:lnTo>
                    <a:lnTo>
                      <a:pt x="9" y="26"/>
                    </a:lnTo>
                    <a:lnTo>
                      <a:pt x="9" y="22"/>
                    </a:lnTo>
                    <a:lnTo>
                      <a:pt x="10" y="19"/>
                    </a:lnTo>
                    <a:lnTo>
                      <a:pt x="13" y="15"/>
                    </a:lnTo>
                    <a:lnTo>
                      <a:pt x="13" y="11"/>
                    </a:lnTo>
                    <a:lnTo>
                      <a:pt x="2" y="11"/>
                    </a:lnTo>
                    <a:lnTo>
                      <a:pt x="0" y="7"/>
                    </a:lnTo>
                    <a:lnTo>
                      <a:pt x="2" y="4"/>
                    </a:lnTo>
                    <a:lnTo>
                      <a:pt x="3" y="1"/>
                    </a:lnTo>
                    <a:lnTo>
                      <a:pt x="5" y="0"/>
                    </a:lnTo>
                    <a:lnTo>
                      <a:pt x="10" y="1"/>
                    </a:lnTo>
                    <a:lnTo>
                      <a:pt x="11" y="3"/>
                    </a:lnTo>
                    <a:lnTo>
                      <a:pt x="13"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72" name="Freeform 82"/>
              <p:cNvSpPr>
                <a:spLocks/>
              </p:cNvSpPr>
              <p:nvPr/>
            </p:nvSpPr>
            <p:spPr bwMode="auto">
              <a:xfrm>
                <a:off x="1048" y="1597"/>
                <a:ext cx="14" cy="12"/>
              </a:xfrm>
              <a:custGeom>
                <a:avLst/>
                <a:gdLst>
                  <a:gd name="T0" fmla="*/ 14 w 14"/>
                  <a:gd name="T1" fmla="*/ 5 h 12"/>
                  <a:gd name="T2" fmla="*/ 14 w 14"/>
                  <a:gd name="T3" fmla="*/ 5 h 12"/>
                  <a:gd name="T4" fmla="*/ 12 w 14"/>
                  <a:gd name="T5" fmla="*/ 8 h 12"/>
                  <a:gd name="T6" fmla="*/ 10 w 14"/>
                  <a:gd name="T7" fmla="*/ 10 h 12"/>
                  <a:gd name="T8" fmla="*/ 10 w 14"/>
                  <a:gd name="T9" fmla="*/ 10 h 12"/>
                  <a:gd name="T10" fmla="*/ 7 w 14"/>
                  <a:gd name="T11" fmla="*/ 12 h 12"/>
                  <a:gd name="T12" fmla="*/ 4 w 14"/>
                  <a:gd name="T13" fmla="*/ 10 h 12"/>
                  <a:gd name="T14" fmla="*/ 2 w 14"/>
                  <a:gd name="T15" fmla="*/ 8 h 12"/>
                  <a:gd name="T16" fmla="*/ 0 w 14"/>
                  <a:gd name="T17" fmla="*/ 5 h 12"/>
                  <a:gd name="T18" fmla="*/ 0 w 14"/>
                  <a:gd name="T19" fmla="*/ 5 h 12"/>
                  <a:gd name="T20" fmla="*/ 2 w 14"/>
                  <a:gd name="T21" fmla="*/ 4 h 12"/>
                  <a:gd name="T22" fmla="*/ 3 w 14"/>
                  <a:gd name="T23" fmla="*/ 1 h 12"/>
                  <a:gd name="T24" fmla="*/ 7 w 14"/>
                  <a:gd name="T25" fmla="*/ 0 h 12"/>
                  <a:gd name="T26" fmla="*/ 10 w 14"/>
                  <a:gd name="T27" fmla="*/ 0 h 12"/>
                  <a:gd name="T28" fmla="*/ 11 w 14"/>
                  <a:gd name="T29" fmla="*/ 0 h 12"/>
                  <a:gd name="T30" fmla="*/ 12 w 14"/>
                  <a:gd name="T31" fmla="*/ 2 h 12"/>
                  <a:gd name="T32" fmla="*/ 14 w 14"/>
                  <a:gd name="T33" fmla="*/ 5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2">
                    <a:moveTo>
                      <a:pt x="14" y="5"/>
                    </a:moveTo>
                    <a:lnTo>
                      <a:pt x="14" y="5"/>
                    </a:lnTo>
                    <a:lnTo>
                      <a:pt x="12" y="8"/>
                    </a:lnTo>
                    <a:lnTo>
                      <a:pt x="10" y="10"/>
                    </a:lnTo>
                    <a:lnTo>
                      <a:pt x="7" y="12"/>
                    </a:lnTo>
                    <a:lnTo>
                      <a:pt x="4" y="10"/>
                    </a:lnTo>
                    <a:lnTo>
                      <a:pt x="2" y="8"/>
                    </a:lnTo>
                    <a:lnTo>
                      <a:pt x="0" y="5"/>
                    </a:lnTo>
                    <a:lnTo>
                      <a:pt x="2" y="4"/>
                    </a:lnTo>
                    <a:lnTo>
                      <a:pt x="3" y="1"/>
                    </a:lnTo>
                    <a:lnTo>
                      <a:pt x="7" y="0"/>
                    </a:lnTo>
                    <a:lnTo>
                      <a:pt x="10" y="0"/>
                    </a:lnTo>
                    <a:lnTo>
                      <a:pt x="11" y="0"/>
                    </a:lnTo>
                    <a:lnTo>
                      <a:pt x="12" y="2"/>
                    </a:lnTo>
                    <a:lnTo>
                      <a:pt x="1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73" name="Freeform 83"/>
              <p:cNvSpPr>
                <a:spLocks/>
              </p:cNvSpPr>
              <p:nvPr/>
            </p:nvSpPr>
            <p:spPr bwMode="auto">
              <a:xfrm>
                <a:off x="1048" y="1597"/>
                <a:ext cx="14" cy="12"/>
              </a:xfrm>
              <a:custGeom>
                <a:avLst/>
                <a:gdLst>
                  <a:gd name="T0" fmla="*/ 14 w 14"/>
                  <a:gd name="T1" fmla="*/ 5 h 12"/>
                  <a:gd name="T2" fmla="*/ 14 w 14"/>
                  <a:gd name="T3" fmla="*/ 5 h 12"/>
                  <a:gd name="T4" fmla="*/ 12 w 14"/>
                  <a:gd name="T5" fmla="*/ 8 h 12"/>
                  <a:gd name="T6" fmla="*/ 10 w 14"/>
                  <a:gd name="T7" fmla="*/ 10 h 12"/>
                  <a:gd name="T8" fmla="*/ 10 w 14"/>
                  <a:gd name="T9" fmla="*/ 10 h 12"/>
                  <a:gd name="T10" fmla="*/ 7 w 14"/>
                  <a:gd name="T11" fmla="*/ 12 h 12"/>
                  <a:gd name="T12" fmla="*/ 4 w 14"/>
                  <a:gd name="T13" fmla="*/ 10 h 12"/>
                  <a:gd name="T14" fmla="*/ 2 w 14"/>
                  <a:gd name="T15" fmla="*/ 8 h 12"/>
                  <a:gd name="T16" fmla="*/ 0 w 14"/>
                  <a:gd name="T17" fmla="*/ 5 h 12"/>
                  <a:gd name="T18" fmla="*/ 0 w 14"/>
                  <a:gd name="T19" fmla="*/ 5 h 12"/>
                  <a:gd name="T20" fmla="*/ 2 w 14"/>
                  <a:gd name="T21" fmla="*/ 4 h 12"/>
                  <a:gd name="T22" fmla="*/ 3 w 14"/>
                  <a:gd name="T23" fmla="*/ 1 h 12"/>
                  <a:gd name="T24" fmla="*/ 7 w 14"/>
                  <a:gd name="T25" fmla="*/ 0 h 12"/>
                  <a:gd name="T26" fmla="*/ 10 w 14"/>
                  <a:gd name="T27" fmla="*/ 0 h 12"/>
                  <a:gd name="T28" fmla="*/ 11 w 14"/>
                  <a:gd name="T29" fmla="*/ 0 h 12"/>
                  <a:gd name="T30" fmla="*/ 12 w 14"/>
                  <a:gd name="T31" fmla="*/ 2 h 12"/>
                  <a:gd name="T32" fmla="*/ 14 w 14"/>
                  <a:gd name="T33" fmla="*/ 5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2">
                    <a:moveTo>
                      <a:pt x="14" y="5"/>
                    </a:moveTo>
                    <a:lnTo>
                      <a:pt x="14" y="5"/>
                    </a:lnTo>
                    <a:lnTo>
                      <a:pt x="12" y="8"/>
                    </a:lnTo>
                    <a:lnTo>
                      <a:pt x="10" y="10"/>
                    </a:lnTo>
                    <a:lnTo>
                      <a:pt x="7" y="12"/>
                    </a:lnTo>
                    <a:lnTo>
                      <a:pt x="4" y="10"/>
                    </a:lnTo>
                    <a:lnTo>
                      <a:pt x="2" y="8"/>
                    </a:lnTo>
                    <a:lnTo>
                      <a:pt x="0" y="5"/>
                    </a:lnTo>
                    <a:lnTo>
                      <a:pt x="2" y="4"/>
                    </a:lnTo>
                    <a:lnTo>
                      <a:pt x="3" y="1"/>
                    </a:lnTo>
                    <a:lnTo>
                      <a:pt x="7" y="0"/>
                    </a:lnTo>
                    <a:lnTo>
                      <a:pt x="10" y="0"/>
                    </a:lnTo>
                    <a:lnTo>
                      <a:pt x="11" y="0"/>
                    </a:lnTo>
                    <a:lnTo>
                      <a:pt x="12" y="2"/>
                    </a:lnTo>
                    <a:lnTo>
                      <a:pt x="1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74" name="Freeform 84"/>
              <p:cNvSpPr>
                <a:spLocks/>
              </p:cNvSpPr>
              <p:nvPr/>
            </p:nvSpPr>
            <p:spPr bwMode="auto">
              <a:xfrm>
                <a:off x="1073" y="1598"/>
                <a:ext cx="13" cy="12"/>
              </a:xfrm>
              <a:custGeom>
                <a:avLst/>
                <a:gdLst>
                  <a:gd name="T0" fmla="*/ 13 w 13"/>
                  <a:gd name="T1" fmla="*/ 4 h 12"/>
                  <a:gd name="T2" fmla="*/ 13 w 13"/>
                  <a:gd name="T3" fmla="*/ 4 h 12"/>
                  <a:gd name="T4" fmla="*/ 13 w 13"/>
                  <a:gd name="T5" fmla="*/ 9 h 12"/>
                  <a:gd name="T6" fmla="*/ 12 w 13"/>
                  <a:gd name="T7" fmla="*/ 12 h 12"/>
                  <a:gd name="T8" fmla="*/ 9 w 13"/>
                  <a:gd name="T9" fmla="*/ 12 h 12"/>
                  <a:gd name="T10" fmla="*/ 9 w 13"/>
                  <a:gd name="T11" fmla="*/ 12 h 12"/>
                  <a:gd name="T12" fmla="*/ 4 w 13"/>
                  <a:gd name="T13" fmla="*/ 12 h 12"/>
                  <a:gd name="T14" fmla="*/ 1 w 13"/>
                  <a:gd name="T15" fmla="*/ 11 h 12"/>
                  <a:gd name="T16" fmla="*/ 0 w 13"/>
                  <a:gd name="T17" fmla="*/ 9 h 12"/>
                  <a:gd name="T18" fmla="*/ 0 w 13"/>
                  <a:gd name="T19" fmla="*/ 9 h 12"/>
                  <a:gd name="T20" fmla="*/ 0 w 13"/>
                  <a:gd name="T21" fmla="*/ 5 h 12"/>
                  <a:gd name="T22" fmla="*/ 0 w 13"/>
                  <a:gd name="T23" fmla="*/ 3 h 12"/>
                  <a:gd name="T24" fmla="*/ 2 w 13"/>
                  <a:gd name="T25" fmla="*/ 1 h 12"/>
                  <a:gd name="T26" fmla="*/ 5 w 13"/>
                  <a:gd name="T27" fmla="*/ 0 h 12"/>
                  <a:gd name="T28" fmla="*/ 5 w 13"/>
                  <a:gd name="T29" fmla="*/ 0 h 12"/>
                  <a:gd name="T30" fmla="*/ 9 w 13"/>
                  <a:gd name="T31" fmla="*/ 0 h 12"/>
                  <a:gd name="T32" fmla="*/ 13 w 13"/>
                  <a:gd name="T33" fmla="*/ 4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12">
                    <a:moveTo>
                      <a:pt x="13" y="4"/>
                    </a:moveTo>
                    <a:lnTo>
                      <a:pt x="13" y="4"/>
                    </a:lnTo>
                    <a:lnTo>
                      <a:pt x="13" y="9"/>
                    </a:lnTo>
                    <a:lnTo>
                      <a:pt x="12" y="12"/>
                    </a:lnTo>
                    <a:lnTo>
                      <a:pt x="9" y="12"/>
                    </a:lnTo>
                    <a:lnTo>
                      <a:pt x="4" y="12"/>
                    </a:lnTo>
                    <a:lnTo>
                      <a:pt x="1" y="11"/>
                    </a:lnTo>
                    <a:lnTo>
                      <a:pt x="0" y="9"/>
                    </a:lnTo>
                    <a:lnTo>
                      <a:pt x="0" y="5"/>
                    </a:lnTo>
                    <a:lnTo>
                      <a:pt x="0" y="3"/>
                    </a:lnTo>
                    <a:lnTo>
                      <a:pt x="2" y="1"/>
                    </a:lnTo>
                    <a:lnTo>
                      <a:pt x="5" y="0"/>
                    </a:lnTo>
                    <a:lnTo>
                      <a:pt x="9" y="0"/>
                    </a:lnTo>
                    <a:lnTo>
                      <a:pt x="1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75" name="Freeform 85"/>
              <p:cNvSpPr>
                <a:spLocks/>
              </p:cNvSpPr>
              <p:nvPr/>
            </p:nvSpPr>
            <p:spPr bwMode="auto">
              <a:xfrm>
                <a:off x="1073" y="1598"/>
                <a:ext cx="13" cy="12"/>
              </a:xfrm>
              <a:custGeom>
                <a:avLst/>
                <a:gdLst>
                  <a:gd name="T0" fmla="*/ 13 w 13"/>
                  <a:gd name="T1" fmla="*/ 4 h 12"/>
                  <a:gd name="T2" fmla="*/ 13 w 13"/>
                  <a:gd name="T3" fmla="*/ 4 h 12"/>
                  <a:gd name="T4" fmla="*/ 13 w 13"/>
                  <a:gd name="T5" fmla="*/ 9 h 12"/>
                  <a:gd name="T6" fmla="*/ 12 w 13"/>
                  <a:gd name="T7" fmla="*/ 12 h 12"/>
                  <a:gd name="T8" fmla="*/ 9 w 13"/>
                  <a:gd name="T9" fmla="*/ 12 h 12"/>
                  <a:gd name="T10" fmla="*/ 9 w 13"/>
                  <a:gd name="T11" fmla="*/ 12 h 12"/>
                  <a:gd name="T12" fmla="*/ 4 w 13"/>
                  <a:gd name="T13" fmla="*/ 12 h 12"/>
                  <a:gd name="T14" fmla="*/ 1 w 13"/>
                  <a:gd name="T15" fmla="*/ 11 h 12"/>
                  <a:gd name="T16" fmla="*/ 0 w 13"/>
                  <a:gd name="T17" fmla="*/ 9 h 12"/>
                  <a:gd name="T18" fmla="*/ 0 w 13"/>
                  <a:gd name="T19" fmla="*/ 9 h 12"/>
                  <a:gd name="T20" fmla="*/ 0 w 13"/>
                  <a:gd name="T21" fmla="*/ 5 h 12"/>
                  <a:gd name="T22" fmla="*/ 0 w 13"/>
                  <a:gd name="T23" fmla="*/ 3 h 12"/>
                  <a:gd name="T24" fmla="*/ 2 w 13"/>
                  <a:gd name="T25" fmla="*/ 1 h 12"/>
                  <a:gd name="T26" fmla="*/ 5 w 13"/>
                  <a:gd name="T27" fmla="*/ 0 h 12"/>
                  <a:gd name="T28" fmla="*/ 5 w 13"/>
                  <a:gd name="T29" fmla="*/ 0 h 12"/>
                  <a:gd name="T30" fmla="*/ 9 w 13"/>
                  <a:gd name="T31" fmla="*/ 0 h 12"/>
                  <a:gd name="T32" fmla="*/ 13 w 13"/>
                  <a:gd name="T33" fmla="*/ 4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12">
                    <a:moveTo>
                      <a:pt x="13" y="4"/>
                    </a:moveTo>
                    <a:lnTo>
                      <a:pt x="13" y="4"/>
                    </a:lnTo>
                    <a:lnTo>
                      <a:pt x="13" y="9"/>
                    </a:lnTo>
                    <a:lnTo>
                      <a:pt x="12" y="12"/>
                    </a:lnTo>
                    <a:lnTo>
                      <a:pt x="9" y="12"/>
                    </a:lnTo>
                    <a:lnTo>
                      <a:pt x="4" y="12"/>
                    </a:lnTo>
                    <a:lnTo>
                      <a:pt x="1" y="11"/>
                    </a:lnTo>
                    <a:lnTo>
                      <a:pt x="0" y="9"/>
                    </a:lnTo>
                    <a:lnTo>
                      <a:pt x="0" y="5"/>
                    </a:lnTo>
                    <a:lnTo>
                      <a:pt x="0" y="3"/>
                    </a:lnTo>
                    <a:lnTo>
                      <a:pt x="2" y="1"/>
                    </a:lnTo>
                    <a:lnTo>
                      <a:pt x="5" y="0"/>
                    </a:lnTo>
                    <a:lnTo>
                      <a:pt x="9" y="0"/>
                    </a:lnTo>
                    <a:lnTo>
                      <a:pt x="13"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76" name="Freeform 86"/>
              <p:cNvSpPr>
                <a:spLocks/>
              </p:cNvSpPr>
              <p:nvPr/>
            </p:nvSpPr>
            <p:spPr bwMode="auto">
              <a:xfrm>
                <a:off x="944" y="1599"/>
                <a:ext cx="35" cy="42"/>
              </a:xfrm>
              <a:custGeom>
                <a:avLst/>
                <a:gdLst>
                  <a:gd name="T0" fmla="*/ 28 w 35"/>
                  <a:gd name="T1" fmla="*/ 3 h 42"/>
                  <a:gd name="T2" fmla="*/ 28 w 35"/>
                  <a:gd name="T3" fmla="*/ 8 h 42"/>
                  <a:gd name="T4" fmla="*/ 34 w 35"/>
                  <a:gd name="T5" fmla="*/ 14 h 42"/>
                  <a:gd name="T6" fmla="*/ 35 w 35"/>
                  <a:gd name="T7" fmla="*/ 18 h 42"/>
                  <a:gd name="T8" fmla="*/ 34 w 35"/>
                  <a:gd name="T9" fmla="*/ 21 h 42"/>
                  <a:gd name="T10" fmla="*/ 31 w 35"/>
                  <a:gd name="T11" fmla="*/ 26 h 42"/>
                  <a:gd name="T12" fmla="*/ 28 w 35"/>
                  <a:gd name="T13" fmla="*/ 34 h 42"/>
                  <a:gd name="T14" fmla="*/ 24 w 35"/>
                  <a:gd name="T15" fmla="*/ 37 h 42"/>
                  <a:gd name="T16" fmla="*/ 20 w 35"/>
                  <a:gd name="T17" fmla="*/ 36 h 42"/>
                  <a:gd name="T18" fmla="*/ 19 w 35"/>
                  <a:gd name="T19" fmla="*/ 30 h 42"/>
                  <a:gd name="T20" fmla="*/ 19 w 35"/>
                  <a:gd name="T21" fmla="*/ 26 h 42"/>
                  <a:gd name="T22" fmla="*/ 24 w 35"/>
                  <a:gd name="T23" fmla="*/ 19 h 42"/>
                  <a:gd name="T24" fmla="*/ 24 w 35"/>
                  <a:gd name="T25" fmla="*/ 15 h 42"/>
                  <a:gd name="T26" fmla="*/ 17 w 35"/>
                  <a:gd name="T27" fmla="*/ 11 h 42"/>
                  <a:gd name="T28" fmla="*/ 13 w 35"/>
                  <a:gd name="T29" fmla="*/ 11 h 42"/>
                  <a:gd name="T30" fmla="*/ 11 w 35"/>
                  <a:gd name="T31" fmla="*/ 15 h 42"/>
                  <a:gd name="T32" fmla="*/ 13 w 35"/>
                  <a:gd name="T33" fmla="*/ 18 h 42"/>
                  <a:gd name="T34" fmla="*/ 16 w 35"/>
                  <a:gd name="T35" fmla="*/ 25 h 42"/>
                  <a:gd name="T36" fmla="*/ 13 w 35"/>
                  <a:gd name="T37" fmla="*/ 27 h 42"/>
                  <a:gd name="T38" fmla="*/ 15 w 35"/>
                  <a:gd name="T39" fmla="*/ 34 h 42"/>
                  <a:gd name="T40" fmla="*/ 15 w 35"/>
                  <a:gd name="T41" fmla="*/ 40 h 42"/>
                  <a:gd name="T42" fmla="*/ 13 w 35"/>
                  <a:gd name="T43" fmla="*/ 41 h 42"/>
                  <a:gd name="T44" fmla="*/ 8 w 35"/>
                  <a:gd name="T45" fmla="*/ 42 h 42"/>
                  <a:gd name="T46" fmla="*/ 4 w 35"/>
                  <a:gd name="T47" fmla="*/ 38 h 42"/>
                  <a:gd name="T48" fmla="*/ 7 w 35"/>
                  <a:gd name="T49" fmla="*/ 36 h 42"/>
                  <a:gd name="T50" fmla="*/ 7 w 35"/>
                  <a:gd name="T51" fmla="*/ 30 h 42"/>
                  <a:gd name="T52" fmla="*/ 4 w 35"/>
                  <a:gd name="T53" fmla="*/ 25 h 42"/>
                  <a:gd name="T54" fmla="*/ 4 w 35"/>
                  <a:gd name="T55" fmla="*/ 19 h 42"/>
                  <a:gd name="T56" fmla="*/ 7 w 35"/>
                  <a:gd name="T57" fmla="*/ 17 h 42"/>
                  <a:gd name="T58" fmla="*/ 0 w 35"/>
                  <a:gd name="T59" fmla="*/ 10 h 42"/>
                  <a:gd name="T60" fmla="*/ 0 w 35"/>
                  <a:gd name="T61" fmla="*/ 6 h 42"/>
                  <a:gd name="T62" fmla="*/ 5 w 35"/>
                  <a:gd name="T63" fmla="*/ 3 h 42"/>
                  <a:gd name="T64" fmla="*/ 11 w 35"/>
                  <a:gd name="T65" fmla="*/ 3 h 42"/>
                  <a:gd name="T66" fmla="*/ 13 w 35"/>
                  <a:gd name="T67" fmla="*/ 4 h 42"/>
                  <a:gd name="T68" fmla="*/ 19 w 35"/>
                  <a:gd name="T69" fmla="*/ 2 h 42"/>
                  <a:gd name="T70" fmla="*/ 26 w 35"/>
                  <a:gd name="T71" fmla="*/ 0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 h="42">
                    <a:moveTo>
                      <a:pt x="28" y="3"/>
                    </a:moveTo>
                    <a:lnTo>
                      <a:pt x="28" y="3"/>
                    </a:lnTo>
                    <a:lnTo>
                      <a:pt x="27" y="6"/>
                    </a:lnTo>
                    <a:lnTo>
                      <a:pt x="28" y="8"/>
                    </a:lnTo>
                    <a:lnTo>
                      <a:pt x="31" y="13"/>
                    </a:lnTo>
                    <a:lnTo>
                      <a:pt x="34" y="14"/>
                    </a:lnTo>
                    <a:lnTo>
                      <a:pt x="35" y="15"/>
                    </a:lnTo>
                    <a:lnTo>
                      <a:pt x="35" y="18"/>
                    </a:lnTo>
                    <a:lnTo>
                      <a:pt x="34" y="21"/>
                    </a:lnTo>
                    <a:lnTo>
                      <a:pt x="32" y="23"/>
                    </a:lnTo>
                    <a:lnTo>
                      <a:pt x="31" y="26"/>
                    </a:lnTo>
                    <a:lnTo>
                      <a:pt x="30" y="32"/>
                    </a:lnTo>
                    <a:lnTo>
                      <a:pt x="28" y="34"/>
                    </a:lnTo>
                    <a:lnTo>
                      <a:pt x="27" y="36"/>
                    </a:lnTo>
                    <a:lnTo>
                      <a:pt x="24" y="37"/>
                    </a:lnTo>
                    <a:lnTo>
                      <a:pt x="20" y="36"/>
                    </a:lnTo>
                    <a:lnTo>
                      <a:pt x="19" y="33"/>
                    </a:lnTo>
                    <a:lnTo>
                      <a:pt x="19" y="30"/>
                    </a:lnTo>
                    <a:lnTo>
                      <a:pt x="19" y="26"/>
                    </a:lnTo>
                    <a:lnTo>
                      <a:pt x="23" y="22"/>
                    </a:lnTo>
                    <a:lnTo>
                      <a:pt x="24" y="19"/>
                    </a:lnTo>
                    <a:lnTo>
                      <a:pt x="24" y="15"/>
                    </a:lnTo>
                    <a:lnTo>
                      <a:pt x="20" y="13"/>
                    </a:lnTo>
                    <a:lnTo>
                      <a:pt x="17" y="11"/>
                    </a:lnTo>
                    <a:lnTo>
                      <a:pt x="15" y="11"/>
                    </a:lnTo>
                    <a:lnTo>
                      <a:pt x="13" y="11"/>
                    </a:lnTo>
                    <a:lnTo>
                      <a:pt x="12" y="13"/>
                    </a:lnTo>
                    <a:lnTo>
                      <a:pt x="11" y="15"/>
                    </a:lnTo>
                    <a:lnTo>
                      <a:pt x="13" y="18"/>
                    </a:lnTo>
                    <a:lnTo>
                      <a:pt x="16" y="21"/>
                    </a:lnTo>
                    <a:lnTo>
                      <a:pt x="16" y="25"/>
                    </a:lnTo>
                    <a:lnTo>
                      <a:pt x="13" y="27"/>
                    </a:lnTo>
                    <a:lnTo>
                      <a:pt x="13" y="30"/>
                    </a:lnTo>
                    <a:lnTo>
                      <a:pt x="15" y="34"/>
                    </a:lnTo>
                    <a:lnTo>
                      <a:pt x="16" y="38"/>
                    </a:lnTo>
                    <a:lnTo>
                      <a:pt x="15" y="40"/>
                    </a:lnTo>
                    <a:lnTo>
                      <a:pt x="13" y="41"/>
                    </a:lnTo>
                    <a:lnTo>
                      <a:pt x="11" y="42"/>
                    </a:lnTo>
                    <a:lnTo>
                      <a:pt x="8" y="42"/>
                    </a:lnTo>
                    <a:lnTo>
                      <a:pt x="5" y="41"/>
                    </a:lnTo>
                    <a:lnTo>
                      <a:pt x="4" y="38"/>
                    </a:lnTo>
                    <a:lnTo>
                      <a:pt x="7" y="36"/>
                    </a:lnTo>
                    <a:lnTo>
                      <a:pt x="7" y="33"/>
                    </a:lnTo>
                    <a:lnTo>
                      <a:pt x="7" y="30"/>
                    </a:lnTo>
                    <a:lnTo>
                      <a:pt x="5" y="27"/>
                    </a:lnTo>
                    <a:lnTo>
                      <a:pt x="4" y="25"/>
                    </a:lnTo>
                    <a:lnTo>
                      <a:pt x="4" y="22"/>
                    </a:lnTo>
                    <a:lnTo>
                      <a:pt x="4" y="19"/>
                    </a:lnTo>
                    <a:lnTo>
                      <a:pt x="7" y="17"/>
                    </a:lnTo>
                    <a:lnTo>
                      <a:pt x="1" y="13"/>
                    </a:lnTo>
                    <a:lnTo>
                      <a:pt x="0" y="10"/>
                    </a:lnTo>
                    <a:lnTo>
                      <a:pt x="0" y="6"/>
                    </a:lnTo>
                    <a:lnTo>
                      <a:pt x="1" y="3"/>
                    </a:lnTo>
                    <a:lnTo>
                      <a:pt x="5" y="3"/>
                    </a:lnTo>
                    <a:lnTo>
                      <a:pt x="8" y="3"/>
                    </a:lnTo>
                    <a:lnTo>
                      <a:pt x="11" y="3"/>
                    </a:lnTo>
                    <a:lnTo>
                      <a:pt x="13" y="4"/>
                    </a:lnTo>
                    <a:lnTo>
                      <a:pt x="15" y="3"/>
                    </a:lnTo>
                    <a:lnTo>
                      <a:pt x="19" y="2"/>
                    </a:lnTo>
                    <a:lnTo>
                      <a:pt x="23" y="0"/>
                    </a:lnTo>
                    <a:lnTo>
                      <a:pt x="26" y="0"/>
                    </a:lnTo>
                    <a:lnTo>
                      <a:pt x="2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77" name="Freeform 87"/>
              <p:cNvSpPr>
                <a:spLocks/>
              </p:cNvSpPr>
              <p:nvPr/>
            </p:nvSpPr>
            <p:spPr bwMode="auto">
              <a:xfrm>
                <a:off x="944" y="1599"/>
                <a:ext cx="35" cy="42"/>
              </a:xfrm>
              <a:custGeom>
                <a:avLst/>
                <a:gdLst>
                  <a:gd name="T0" fmla="*/ 28 w 35"/>
                  <a:gd name="T1" fmla="*/ 3 h 42"/>
                  <a:gd name="T2" fmla="*/ 28 w 35"/>
                  <a:gd name="T3" fmla="*/ 8 h 42"/>
                  <a:gd name="T4" fmla="*/ 34 w 35"/>
                  <a:gd name="T5" fmla="*/ 14 h 42"/>
                  <a:gd name="T6" fmla="*/ 35 w 35"/>
                  <a:gd name="T7" fmla="*/ 18 h 42"/>
                  <a:gd name="T8" fmla="*/ 34 w 35"/>
                  <a:gd name="T9" fmla="*/ 21 h 42"/>
                  <a:gd name="T10" fmla="*/ 31 w 35"/>
                  <a:gd name="T11" fmla="*/ 26 h 42"/>
                  <a:gd name="T12" fmla="*/ 28 w 35"/>
                  <a:gd name="T13" fmla="*/ 34 h 42"/>
                  <a:gd name="T14" fmla="*/ 24 w 35"/>
                  <a:gd name="T15" fmla="*/ 37 h 42"/>
                  <a:gd name="T16" fmla="*/ 20 w 35"/>
                  <a:gd name="T17" fmla="*/ 36 h 42"/>
                  <a:gd name="T18" fmla="*/ 19 w 35"/>
                  <a:gd name="T19" fmla="*/ 30 h 42"/>
                  <a:gd name="T20" fmla="*/ 19 w 35"/>
                  <a:gd name="T21" fmla="*/ 26 h 42"/>
                  <a:gd name="T22" fmla="*/ 24 w 35"/>
                  <a:gd name="T23" fmla="*/ 19 h 42"/>
                  <a:gd name="T24" fmla="*/ 24 w 35"/>
                  <a:gd name="T25" fmla="*/ 15 h 42"/>
                  <a:gd name="T26" fmla="*/ 17 w 35"/>
                  <a:gd name="T27" fmla="*/ 11 h 42"/>
                  <a:gd name="T28" fmla="*/ 13 w 35"/>
                  <a:gd name="T29" fmla="*/ 11 h 42"/>
                  <a:gd name="T30" fmla="*/ 11 w 35"/>
                  <a:gd name="T31" fmla="*/ 15 h 42"/>
                  <a:gd name="T32" fmla="*/ 13 w 35"/>
                  <a:gd name="T33" fmla="*/ 18 h 42"/>
                  <a:gd name="T34" fmla="*/ 16 w 35"/>
                  <a:gd name="T35" fmla="*/ 25 h 42"/>
                  <a:gd name="T36" fmla="*/ 13 w 35"/>
                  <a:gd name="T37" fmla="*/ 27 h 42"/>
                  <a:gd name="T38" fmla="*/ 15 w 35"/>
                  <a:gd name="T39" fmla="*/ 34 h 42"/>
                  <a:gd name="T40" fmla="*/ 15 w 35"/>
                  <a:gd name="T41" fmla="*/ 40 h 42"/>
                  <a:gd name="T42" fmla="*/ 13 w 35"/>
                  <a:gd name="T43" fmla="*/ 41 h 42"/>
                  <a:gd name="T44" fmla="*/ 8 w 35"/>
                  <a:gd name="T45" fmla="*/ 42 h 42"/>
                  <a:gd name="T46" fmla="*/ 4 w 35"/>
                  <a:gd name="T47" fmla="*/ 38 h 42"/>
                  <a:gd name="T48" fmla="*/ 7 w 35"/>
                  <a:gd name="T49" fmla="*/ 36 h 42"/>
                  <a:gd name="T50" fmla="*/ 7 w 35"/>
                  <a:gd name="T51" fmla="*/ 30 h 42"/>
                  <a:gd name="T52" fmla="*/ 4 w 35"/>
                  <a:gd name="T53" fmla="*/ 25 h 42"/>
                  <a:gd name="T54" fmla="*/ 4 w 35"/>
                  <a:gd name="T55" fmla="*/ 19 h 42"/>
                  <a:gd name="T56" fmla="*/ 7 w 35"/>
                  <a:gd name="T57" fmla="*/ 17 h 42"/>
                  <a:gd name="T58" fmla="*/ 0 w 35"/>
                  <a:gd name="T59" fmla="*/ 10 h 42"/>
                  <a:gd name="T60" fmla="*/ 0 w 35"/>
                  <a:gd name="T61" fmla="*/ 6 h 42"/>
                  <a:gd name="T62" fmla="*/ 5 w 35"/>
                  <a:gd name="T63" fmla="*/ 3 h 42"/>
                  <a:gd name="T64" fmla="*/ 11 w 35"/>
                  <a:gd name="T65" fmla="*/ 3 h 42"/>
                  <a:gd name="T66" fmla="*/ 13 w 35"/>
                  <a:gd name="T67" fmla="*/ 4 h 42"/>
                  <a:gd name="T68" fmla="*/ 19 w 35"/>
                  <a:gd name="T69" fmla="*/ 2 h 42"/>
                  <a:gd name="T70" fmla="*/ 26 w 35"/>
                  <a:gd name="T71" fmla="*/ 0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 h="42">
                    <a:moveTo>
                      <a:pt x="28" y="3"/>
                    </a:moveTo>
                    <a:lnTo>
                      <a:pt x="28" y="3"/>
                    </a:lnTo>
                    <a:lnTo>
                      <a:pt x="27" y="6"/>
                    </a:lnTo>
                    <a:lnTo>
                      <a:pt x="28" y="8"/>
                    </a:lnTo>
                    <a:lnTo>
                      <a:pt x="31" y="13"/>
                    </a:lnTo>
                    <a:lnTo>
                      <a:pt x="34" y="14"/>
                    </a:lnTo>
                    <a:lnTo>
                      <a:pt x="35" y="15"/>
                    </a:lnTo>
                    <a:lnTo>
                      <a:pt x="35" y="18"/>
                    </a:lnTo>
                    <a:lnTo>
                      <a:pt x="34" y="21"/>
                    </a:lnTo>
                    <a:lnTo>
                      <a:pt x="32" y="23"/>
                    </a:lnTo>
                    <a:lnTo>
                      <a:pt x="31" y="26"/>
                    </a:lnTo>
                    <a:lnTo>
                      <a:pt x="30" y="32"/>
                    </a:lnTo>
                    <a:lnTo>
                      <a:pt x="28" y="34"/>
                    </a:lnTo>
                    <a:lnTo>
                      <a:pt x="27" y="36"/>
                    </a:lnTo>
                    <a:lnTo>
                      <a:pt x="24" y="37"/>
                    </a:lnTo>
                    <a:lnTo>
                      <a:pt x="20" y="36"/>
                    </a:lnTo>
                    <a:lnTo>
                      <a:pt x="19" y="33"/>
                    </a:lnTo>
                    <a:lnTo>
                      <a:pt x="19" y="30"/>
                    </a:lnTo>
                    <a:lnTo>
                      <a:pt x="19" y="26"/>
                    </a:lnTo>
                    <a:lnTo>
                      <a:pt x="23" y="22"/>
                    </a:lnTo>
                    <a:lnTo>
                      <a:pt x="24" y="19"/>
                    </a:lnTo>
                    <a:lnTo>
                      <a:pt x="24" y="15"/>
                    </a:lnTo>
                    <a:lnTo>
                      <a:pt x="20" y="13"/>
                    </a:lnTo>
                    <a:lnTo>
                      <a:pt x="17" y="11"/>
                    </a:lnTo>
                    <a:lnTo>
                      <a:pt x="15" y="11"/>
                    </a:lnTo>
                    <a:lnTo>
                      <a:pt x="13" y="11"/>
                    </a:lnTo>
                    <a:lnTo>
                      <a:pt x="12" y="13"/>
                    </a:lnTo>
                    <a:lnTo>
                      <a:pt x="11" y="15"/>
                    </a:lnTo>
                    <a:lnTo>
                      <a:pt x="13" y="18"/>
                    </a:lnTo>
                    <a:lnTo>
                      <a:pt x="16" y="21"/>
                    </a:lnTo>
                    <a:lnTo>
                      <a:pt x="16" y="25"/>
                    </a:lnTo>
                    <a:lnTo>
                      <a:pt x="13" y="27"/>
                    </a:lnTo>
                    <a:lnTo>
                      <a:pt x="13" y="30"/>
                    </a:lnTo>
                    <a:lnTo>
                      <a:pt x="15" y="34"/>
                    </a:lnTo>
                    <a:lnTo>
                      <a:pt x="16" y="38"/>
                    </a:lnTo>
                    <a:lnTo>
                      <a:pt x="15" y="40"/>
                    </a:lnTo>
                    <a:lnTo>
                      <a:pt x="13" y="41"/>
                    </a:lnTo>
                    <a:lnTo>
                      <a:pt x="11" y="42"/>
                    </a:lnTo>
                    <a:lnTo>
                      <a:pt x="8" y="42"/>
                    </a:lnTo>
                    <a:lnTo>
                      <a:pt x="5" y="41"/>
                    </a:lnTo>
                    <a:lnTo>
                      <a:pt x="4" y="38"/>
                    </a:lnTo>
                    <a:lnTo>
                      <a:pt x="7" y="36"/>
                    </a:lnTo>
                    <a:lnTo>
                      <a:pt x="7" y="33"/>
                    </a:lnTo>
                    <a:lnTo>
                      <a:pt x="7" y="30"/>
                    </a:lnTo>
                    <a:lnTo>
                      <a:pt x="5" y="27"/>
                    </a:lnTo>
                    <a:lnTo>
                      <a:pt x="4" y="25"/>
                    </a:lnTo>
                    <a:lnTo>
                      <a:pt x="4" y="22"/>
                    </a:lnTo>
                    <a:lnTo>
                      <a:pt x="4" y="19"/>
                    </a:lnTo>
                    <a:lnTo>
                      <a:pt x="7" y="17"/>
                    </a:lnTo>
                    <a:lnTo>
                      <a:pt x="1" y="13"/>
                    </a:lnTo>
                    <a:lnTo>
                      <a:pt x="0" y="10"/>
                    </a:lnTo>
                    <a:lnTo>
                      <a:pt x="0" y="6"/>
                    </a:lnTo>
                    <a:lnTo>
                      <a:pt x="1" y="3"/>
                    </a:lnTo>
                    <a:lnTo>
                      <a:pt x="5" y="3"/>
                    </a:lnTo>
                    <a:lnTo>
                      <a:pt x="8" y="3"/>
                    </a:lnTo>
                    <a:lnTo>
                      <a:pt x="11" y="3"/>
                    </a:lnTo>
                    <a:lnTo>
                      <a:pt x="13" y="4"/>
                    </a:lnTo>
                    <a:lnTo>
                      <a:pt x="15" y="3"/>
                    </a:lnTo>
                    <a:lnTo>
                      <a:pt x="19" y="2"/>
                    </a:lnTo>
                    <a:lnTo>
                      <a:pt x="23" y="0"/>
                    </a:lnTo>
                    <a:lnTo>
                      <a:pt x="26" y="0"/>
                    </a:lnTo>
                    <a:lnTo>
                      <a:pt x="28"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78" name="Freeform 88"/>
              <p:cNvSpPr>
                <a:spLocks/>
              </p:cNvSpPr>
              <p:nvPr/>
            </p:nvSpPr>
            <p:spPr bwMode="auto">
              <a:xfrm>
                <a:off x="1031" y="1599"/>
                <a:ext cx="12" cy="11"/>
              </a:xfrm>
              <a:custGeom>
                <a:avLst/>
                <a:gdLst>
                  <a:gd name="T0" fmla="*/ 12 w 12"/>
                  <a:gd name="T1" fmla="*/ 3 h 11"/>
                  <a:gd name="T2" fmla="*/ 12 w 12"/>
                  <a:gd name="T3" fmla="*/ 3 h 11"/>
                  <a:gd name="T4" fmla="*/ 12 w 12"/>
                  <a:gd name="T5" fmla="*/ 6 h 11"/>
                  <a:gd name="T6" fmla="*/ 10 w 12"/>
                  <a:gd name="T7" fmla="*/ 8 h 11"/>
                  <a:gd name="T8" fmla="*/ 9 w 12"/>
                  <a:gd name="T9" fmla="*/ 10 h 11"/>
                  <a:gd name="T10" fmla="*/ 6 w 12"/>
                  <a:gd name="T11" fmla="*/ 11 h 11"/>
                  <a:gd name="T12" fmla="*/ 6 w 12"/>
                  <a:gd name="T13" fmla="*/ 11 h 11"/>
                  <a:gd name="T14" fmla="*/ 2 w 12"/>
                  <a:gd name="T15" fmla="*/ 10 h 11"/>
                  <a:gd name="T16" fmla="*/ 0 w 12"/>
                  <a:gd name="T17" fmla="*/ 8 h 11"/>
                  <a:gd name="T18" fmla="*/ 0 w 12"/>
                  <a:gd name="T19" fmla="*/ 8 h 11"/>
                  <a:gd name="T20" fmla="*/ 0 w 12"/>
                  <a:gd name="T21" fmla="*/ 6 h 11"/>
                  <a:gd name="T22" fmla="*/ 0 w 12"/>
                  <a:gd name="T23" fmla="*/ 3 h 11"/>
                  <a:gd name="T24" fmla="*/ 4 w 12"/>
                  <a:gd name="T25" fmla="*/ 0 h 11"/>
                  <a:gd name="T26" fmla="*/ 8 w 12"/>
                  <a:gd name="T27" fmla="*/ 0 h 11"/>
                  <a:gd name="T28" fmla="*/ 9 w 12"/>
                  <a:gd name="T29" fmla="*/ 0 h 11"/>
                  <a:gd name="T30" fmla="*/ 12 w 12"/>
                  <a:gd name="T31" fmla="*/ 3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11">
                    <a:moveTo>
                      <a:pt x="12" y="3"/>
                    </a:moveTo>
                    <a:lnTo>
                      <a:pt x="12" y="3"/>
                    </a:lnTo>
                    <a:lnTo>
                      <a:pt x="12" y="6"/>
                    </a:lnTo>
                    <a:lnTo>
                      <a:pt x="10" y="8"/>
                    </a:lnTo>
                    <a:lnTo>
                      <a:pt x="9" y="10"/>
                    </a:lnTo>
                    <a:lnTo>
                      <a:pt x="6" y="11"/>
                    </a:lnTo>
                    <a:lnTo>
                      <a:pt x="2" y="10"/>
                    </a:lnTo>
                    <a:lnTo>
                      <a:pt x="0" y="8"/>
                    </a:lnTo>
                    <a:lnTo>
                      <a:pt x="0" y="6"/>
                    </a:lnTo>
                    <a:lnTo>
                      <a:pt x="0" y="3"/>
                    </a:lnTo>
                    <a:lnTo>
                      <a:pt x="4" y="0"/>
                    </a:lnTo>
                    <a:lnTo>
                      <a:pt x="8" y="0"/>
                    </a:lnTo>
                    <a:lnTo>
                      <a:pt x="9" y="0"/>
                    </a:lnTo>
                    <a:lnTo>
                      <a:pt x="1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79" name="Freeform 89"/>
              <p:cNvSpPr>
                <a:spLocks/>
              </p:cNvSpPr>
              <p:nvPr/>
            </p:nvSpPr>
            <p:spPr bwMode="auto">
              <a:xfrm>
                <a:off x="1031" y="1599"/>
                <a:ext cx="12" cy="11"/>
              </a:xfrm>
              <a:custGeom>
                <a:avLst/>
                <a:gdLst>
                  <a:gd name="T0" fmla="*/ 12 w 12"/>
                  <a:gd name="T1" fmla="*/ 3 h 11"/>
                  <a:gd name="T2" fmla="*/ 12 w 12"/>
                  <a:gd name="T3" fmla="*/ 3 h 11"/>
                  <a:gd name="T4" fmla="*/ 12 w 12"/>
                  <a:gd name="T5" fmla="*/ 6 h 11"/>
                  <a:gd name="T6" fmla="*/ 10 w 12"/>
                  <a:gd name="T7" fmla="*/ 8 h 11"/>
                  <a:gd name="T8" fmla="*/ 9 w 12"/>
                  <a:gd name="T9" fmla="*/ 10 h 11"/>
                  <a:gd name="T10" fmla="*/ 6 w 12"/>
                  <a:gd name="T11" fmla="*/ 11 h 11"/>
                  <a:gd name="T12" fmla="*/ 6 w 12"/>
                  <a:gd name="T13" fmla="*/ 11 h 11"/>
                  <a:gd name="T14" fmla="*/ 2 w 12"/>
                  <a:gd name="T15" fmla="*/ 10 h 11"/>
                  <a:gd name="T16" fmla="*/ 0 w 12"/>
                  <a:gd name="T17" fmla="*/ 8 h 11"/>
                  <a:gd name="T18" fmla="*/ 0 w 12"/>
                  <a:gd name="T19" fmla="*/ 8 h 11"/>
                  <a:gd name="T20" fmla="*/ 0 w 12"/>
                  <a:gd name="T21" fmla="*/ 6 h 11"/>
                  <a:gd name="T22" fmla="*/ 0 w 12"/>
                  <a:gd name="T23" fmla="*/ 3 h 11"/>
                  <a:gd name="T24" fmla="*/ 4 w 12"/>
                  <a:gd name="T25" fmla="*/ 0 h 11"/>
                  <a:gd name="T26" fmla="*/ 8 w 12"/>
                  <a:gd name="T27" fmla="*/ 0 h 11"/>
                  <a:gd name="T28" fmla="*/ 9 w 12"/>
                  <a:gd name="T29" fmla="*/ 0 h 11"/>
                  <a:gd name="T30" fmla="*/ 12 w 12"/>
                  <a:gd name="T31" fmla="*/ 3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11">
                    <a:moveTo>
                      <a:pt x="12" y="3"/>
                    </a:moveTo>
                    <a:lnTo>
                      <a:pt x="12" y="3"/>
                    </a:lnTo>
                    <a:lnTo>
                      <a:pt x="12" y="6"/>
                    </a:lnTo>
                    <a:lnTo>
                      <a:pt x="10" y="8"/>
                    </a:lnTo>
                    <a:lnTo>
                      <a:pt x="9" y="10"/>
                    </a:lnTo>
                    <a:lnTo>
                      <a:pt x="6" y="11"/>
                    </a:lnTo>
                    <a:lnTo>
                      <a:pt x="2" y="10"/>
                    </a:lnTo>
                    <a:lnTo>
                      <a:pt x="0" y="8"/>
                    </a:lnTo>
                    <a:lnTo>
                      <a:pt x="0" y="6"/>
                    </a:lnTo>
                    <a:lnTo>
                      <a:pt x="0" y="3"/>
                    </a:lnTo>
                    <a:lnTo>
                      <a:pt x="4" y="0"/>
                    </a:lnTo>
                    <a:lnTo>
                      <a:pt x="8" y="0"/>
                    </a:lnTo>
                    <a:lnTo>
                      <a:pt x="9" y="0"/>
                    </a:lnTo>
                    <a:lnTo>
                      <a:pt x="12"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80" name="Freeform 90"/>
              <p:cNvSpPr>
                <a:spLocks/>
              </p:cNvSpPr>
              <p:nvPr/>
            </p:nvSpPr>
            <p:spPr bwMode="auto">
              <a:xfrm>
                <a:off x="921" y="1601"/>
                <a:ext cx="13" cy="25"/>
              </a:xfrm>
              <a:custGeom>
                <a:avLst/>
                <a:gdLst>
                  <a:gd name="T0" fmla="*/ 12 w 13"/>
                  <a:gd name="T1" fmla="*/ 4 h 25"/>
                  <a:gd name="T2" fmla="*/ 12 w 13"/>
                  <a:gd name="T3" fmla="*/ 4 h 25"/>
                  <a:gd name="T4" fmla="*/ 9 w 13"/>
                  <a:gd name="T5" fmla="*/ 6 h 25"/>
                  <a:gd name="T6" fmla="*/ 9 w 13"/>
                  <a:gd name="T7" fmla="*/ 9 h 25"/>
                  <a:gd name="T8" fmla="*/ 9 w 13"/>
                  <a:gd name="T9" fmla="*/ 12 h 25"/>
                  <a:gd name="T10" fmla="*/ 12 w 13"/>
                  <a:gd name="T11" fmla="*/ 15 h 25"/>
                  <a:gd name="T12" fmla="*/ 13 w 13"/>
                  <a:gd name="T13" fmla="*/ 17 h 25"/>
                  <a:gd name="T14" fmla="*/ 13 w 13"/>
                  <a:gd name="T15" fmla="*/ 20 h 25"/>
                  <a:gd name="T16" fmla="*/ 12 w 13"/>
                  <a:gd name="T17" fmla="*/ 23 h 25"/>
                  <a:gd name="T18" fmla="*/ 8 w 13"/>
                  <a:gd name="T19" fmla="*/ 25 h 25"/>
                  <a:gd name="T20" fmla="*/ 8 w 13"/>
                  <a:gd name="T21" fmla="*/ 25 h 25"/>
                  <a:gd name="T22" fmla="*/ 4 w 13"/>
                  <a:gd name="T23" fmla="*/ 24 h 25"/>
                  <a:gd name="T24" fmla="*/ 2 w 13"/>
                  <a:gd name="T25" fmla="*/ 23 h 25"/>
                  <a:gd name="T26" fmla="*/ 1 w 13"/>
                  <a:gd name="T27" fmla="*/ 20 h 25"/>
                  <a:gd name="T28" fmla="*/ 1 w 13"/>
                  <a:gd name="T29" fmla="*/ 20 h 25"/>
                  <a:gd name="T30" fmla="*/ 2 w 13"/>
                  <a:gd name="T31" fmla="*/ 16 h 25"/>
                  <a:gd name="T32" fmla="*/ 5 w 13"/>
                  <a:gd name="T33" fmla="*/ 12 h 25"/>
                  <a:gd name="T34" fmla="*/ 5 w 13"/>
                  <a:gd name="T35" fmla="*/ 12 h 25"/>
                  <a:gd name="T36" fmla="*/ 1 w 13"/>
                  <a:gd name="T37" fmla="*/ 11 h 25"/>
                  <a:gd name="T38" fmla="*/ 0 w 13"/>
                  <a:gd name="T39" fmla="*/ 8 h 25"/>
                  <a:gd name="T40" fmla="*/ 0 w 13"/>
                  <a:gd name="T41" fmla="*/ 6 h 25"/>
                  <a:gd name="T42" fmla="*/ 0 w 13"/>
                  <a:gd name="T43" fmla="*/ 6 h 25"/>
                  <a:gd name="T44" fmla="*/ 0 w 13"/>
                  <a:gd name="T45" fmla="*/ 4 h 25"/>
                  <a:gd name="T46" fmla="*/ 1 w 13"/>
                  <a:gd name="T47" fmla="*/ 1 h 25"/>
                  <a:gd name="T48" fmla="*/ 4 w 13"/>
                  <a:gd name="T49" fmla="*/ 0 h 25"/>
                  <a:gd name="T50" fmla="*/ 4 w 13"/>
                  <a:gd name="T51" fmla="*/ 0 h 25"/>
                  <a:gd name="T52" fmla="*/ 7 w 13"/>
                  <a:gd name="T53" fmla="*/ 0 h 25"/>
                  <a:gd name="T54" fmla="*/ 8 w 13"/>
                  <a:gd name="T55" fmla="*/ 0 h 25"/>
                  <a:gd name="T56" fmla="*/ 12 w 13"/>
                  <a:gd name="T57" fmla="*/ 4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 h="25">
                    <a:moveTo>
                      <a:pt x="12" y="4"/>
                    </a:moveTo>
                    <a:lnTo>
                      <a:pt x="12" y="4"/>
                    </a:lnTo>
                    <a:lnTo>
                      <a:pt x="9" y="6"/>
                    </a:lnTo>
                    <a:lnTo>
                      <a:pt x="9" y="9"/>
                    </a:lnTo>
                    <a:lnTo>
                      <a:pt x="9" y="12"/>
                    </a:lnTo>
                    <a:lnTo>
                      <a:pt x="12" y="15"/>
                    </a:lnTo>
                    <a:lnTo>
                      <a:pt x="13" y="17"/>
                    </a:lnTo>
                    <a:lnTo>
                      <a:pt x="13" y="20"/>
                    </a:lnTo>
                    <a:lnTo>
                      <a:pt x="12" y="23"/>
                    </a:lnTo>
                    <a:lnTo>
                      <a:pt x="8" y="25"/>
                    </a:lnTo>
                    <a:lnTo>
                      <a:pt x="4" y="24"/>
                    </a:lnTo>
                    <a:lnTo>
                      <a:pt x="2" y="23"/>
                    </a:lnTo>
                    <a:lnTo>
                      <a:pt x="1" y="20"/>
                    </a:lnTo>
                    <a:lnTo>
                      <a:pt x="2" y="16"/>
                    </a:lnTo>
                    <a:lnTo>
                      <a:pt x="5" y="12"/>
                    </a:lnTo>
                    <a:lnTo>
                      <a:pt x="1" y="11"/>
                    </a:lnTo>
                    <a:lnTo>
                      <a:pt x="0" y="8"/>
                    </a:lnTo>
                    <a:lnTo>
                      <a:pt x="0" y="6"/>
                    </a:lnTo>
                    <a:lnTo>
                      <a:pt x="0" y="4"/>
                    </a:lnTo>
                    <a:lnTo>
                      <a:pt x="1" y="1"/>
                    </a:lnTo>
                    <a:lnTo>
                      <a:pt x="4" y="0"/>
                    </a:lnTo>
                    <a:lnTo>
                      <a:pt x="7" y="0"/>
                    </a:lnTo>
                    <a:lnTo>
                      <a:pt x="8" y="0"/>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81" name="Freeform 91"/>
              <p:cNvSpPr>
                <a:spLocks/>
              </p:cNvSpPr>
              <p:nvPr/>
            </p:nvSpPr>
            <p:spPr bwMode="auto">
              <a:xfrm>
                <a:off x="921" y="1601"/>
                <a:ext cx="13" cy="25"/>
              </a:xfrm>
              <a:custGeom>
                <a:avLst/>
                <a:gdLst>
                  <a:gd name="T0" fmla="*/ 12 w 13"/>
                  <a:gd name="T1" fmla="*/ 4 h 25"/>
                  <a:gd name="T2" fmla="*/ 12 w 13"/>
                  <a:gd name="T3" fmla="*/ 4 h 25"/>
                  <a:gd name="T4" fmla="*/ 9 w 13"/>
                  <a:gd name="T5" fmla="*/ 6 h 25"/>
                  <a:gd name="T6" fmla="*/ 9 w 13"/>
                  <a:gd name="T7" fmla="*/ 9 h 25"/>
                  <a:gd name="T8" fmla="*/ 9 w 13"/>
                  <a:gd name="T9" fmla="*/ 12 h 25"/>
                  <a:gd name="T10" fmla="*/ 12 w 13"/>
                  <a:gd name="T11" fmla="*/ 15 h 25"/>
                  <a:gd name="T12" fmla="*/ 13 w 13"/>
                  <a:gd name="T13" fmla="*/ 17 h 25"/>
                  <a:gd name="T14" fmla="*/ 13 w 13"/>
                  <a:gd name="T15" fmla="*/ 20 h 25"/>
                  <a:gd name="T16" fmla="*/ 12 w 13"/>
                  <a:gd name="T17" fmla="*/ 23 h 25"/>
                  <a:gd name="T18" fmla="*/ 8 w 13"/>
                  <a:gd name="T19" fmla="*/ 25 h 25"/>
                  <a:gd name="T20" fmla="*/ 8 w 13"/>
                  <a:gd name="T21" fmla="*/ 25 h 25"/>
                  <a:gd name="T22" fmla="*/ 4 w 13"/>
                  <a:gd name="T23" fmla="*/ 24 h 25"/>
                  <a:gd name="T24" fmla="*/ 2 w 13"/>
                  <a:gd name="T25" fmla="*/ 23 h 25"/>
                  <a:gd name="T26" fmla="*/ 1 w 13"/>
                  <a:gd name="T27" fmla="*/ 20 h 25"/>
                  <a:gd name="T28" fmla="*/ 1 w 13"/>
                  <a:gd name="T29" fmla="*/ 20 h 25"/>
                  <a:gd name="T30" fmla="*/ 2 w 13"/>
                  <a:gd name="T31" fmla="*/ 16 h 25"/>
                  <a:gd name="T32" fmla="*/ 5 w 13"/>
                  <a:gd name="T33" fmla="*/ 12 h 25"/>
                  <a:gd name="T34" fmla="*/ 5 w 13"/>
                  <a:gd name="T35" fmla="*/ 12 h 25"/>
                  <a:gd name="T36" fmla="*/ 1 w 13"/>
                  <a:gd name="T37" fmla="*/ 11 h 25"/>
                  <a:gd name="T38" fmla="*/ 0 w 13"/>
                  <a:gd name="T39" fmla="*/ 8 h 25"/>
                  <a:gd name="T40" fmla="*/ 0 w 13"/>
                  <a:gd name="T41" fmla="*/ 6 h 25"/>
                  <a:gd name="T42" fmla="*/ 0 w 13"/>
                  <a:gd name="T43" fmla="*/ 6 h 25"/>
                  <a:gd name="T44" fmla="*/ 0 w 13"/>
                  <a:gd name="T45" fmla="*/ 4 h 25"/>
                  <a:gd name="T46" fmla="*/ 1 w 13"/>
                  <a:gd name="T47" fmla="*/ 1 h 25"/>
                  <a:gd name="T48" fmla="*/ 4 w 13"/>
                  <a:gd name="T49" fmla="*/ 0 h 25"/>
                  <a:gd name="T50" fmla="*/ 4 w 13"/>
                  <a:gd name="T51" fmla="*/ 0 h 25"/>
                  <a:gd name="T52" fmla="*/ 7 w 13"/>
                  <a:gd name="T53" fmla="*/ 0 h 25"/>
                  <a:gd name="T54" fmla="*/ 8 w 13"/>
                  <a:gd name="T55" fmla="*/ 0 h 25"/>
                  <a:gd name="T56" fmla="*/ 12 w 13"/>
                  <a:gd name="T57" fmla="*/ 4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 h="25">
                    <a:moveTo>
                      <a:pt x="12" y="4"/>
                    </a:moveTo>
                    <a:lnTo>
                      <a:pt x="12" y="4"/>
                    </a:lnTo>
                    <a:lnTo>
                      <a:pt x="9" y="6"/>
                    </a:lnTo>
                    <a:lnTo>
                      <a:pt x="9" y="9"/>
                    </a:lnTo>
                    <a:lnTo>
                      <a:pt x="9" y="12"/>
                    </a:lnTo>
                    <a:lnTo>
                      <a:pt x="12" y="15"/>
                    </a:lnTo>
                    <a:lnTo>
                      <a:pt x="13" y="17"/>
                    </a:lnTo>
                    <a:lnTo>
                      <a:pt x="13" y="20"/>
                    </a:lnTo>
                    <a:lnTo>
                      <a:pt x="12" y="23"/>
                    </a:lnTo>
                    <a:lnTo>
                      <a:pt x="8" y="25"/>
                    </a:lnTo>
                    <a:lnTo>
                      <a:pt x="4" y="24"/>
                    </a:lnTo>
                    <a:lnTo>
                      <a:pt x="2" y="23"/>
                    </a:lnTo>
                    <a:lnTo>
                      <a:pt x="1" y="20"/>
                    </a:lnTo>
                    <a:lnTo>
                      <a:pt x="2" y="16"/>
                    </a:lnTo>
                    <a:lnTo>
                      <a:pt x="5" y="12"/>
                    </a:lnTo>
                    <a:lnTo>
                      <a:pt x="1" y="11"/>
                    </a:lnTo>
                    <a:lnTo>
                      <a:pt x="0" y="8"/>
                    </a:lnTo>
                    <a:lnTo>
                      <a:pt x="0" y="6"/>
                    </a:lnTo>
                    <a:lnTo>
                      <a:pt x="0" y="4"/>
                    </a:lnTo>
                    <a:lnTo>
                      <a:pt x="1" y="1"/>
                    </a:lnTo>
                    <a:lnTo>
                      <a:pt x="4" y="0"/>
                    </a:lnTo>
                    <a:lnTo>
                      <a:pt x="7" y="0"/>
                    </a:lnTo>
                    <a:lnTo>
                      <a:pt x="8" y="0"/>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82" name="Freeform 92"/>
              <p:cNvSpPr>
                <a:spLocks/>
              </p:cNvSpPr>
              <p:nvPr/>
            </p:nvSpPr>
            <p:spPr bwMode="auto">
              <a:xfrm>
                <a:off x="980" y="1602"/>
                <a:ext cx="65" cy="88"/>
              </a:xfrm>
              <a:custGeom>
                <a:avLst/>
                <a:gdLst>
                  <a:gd name="T0" fmla="*/ 14 w 65"/>
                  <a:gd name="T1" fmla="*/ 18 h 88"/>
                  <a:gd name="T2" fmla="*/ 25 w 65"/>
                  <a:gd name="T3" fmla="*/ 23 h 88"/>
                  <a:gd name="T4" fmla="*/ 33 w 65"/>
                  <a:gd name="T5" fmla="*/ 27 h 88"/>
                  <a:gd name="T6" fmla="*/ 38 w 65"/>
                  <a:gd name="T7" fmla="*/ 22 h 88"/>
                  <a:gd name="T8" fmla="*/ 48 w 65"/>
                  <a:gd name="T9" fmla="*/ 19 h 88"/>
                  <a:gd name="T10" fmla="*/ 51 w 65"/>
                  <a:gd name="T11" fmla="*/ 26 h 88"/>
                  <a:gd name="T12" fmla="*/ 37 w 65"/>
                  <a:gd name="T13" fmla="*/ 30 h 88"/>
                  <a:gd name="T14" fmla="*/ 36 w 65"/>
                  <a:gd name="T15" fmla="*/ 35 h 88"/>
                  <a:gd name="T16" fmla="*/ 25 w 65"/>
                  <a:gd name="T17" fmla="*/ 41 h 88"/>
                  <a:gd name="T18" fmla="*/ 25 w 65"/>
                  <a:gd name="T19" fmla="*/ 50 h 88"/>
                  <a:gd name="T20" fmla="*/ 18 w 65"/>
                  <a:gd name="T21" fmla="*/ 53 h 88"/>
                  <a:gd name="T22" fmla="*/ 21 w 65"/>
                  <a:gd name="T23" fmla="*/ 62 h 88"/>
                  <a:gd name="T24" fmla="*/ 26 w 65"/>
                  <a:gd name="T25" fmla="*/ 56 h 88"/>
                  <a:gd name="T26" fmla="*/ 33 w 65"/>
                  <a:gd name="T27" fmla="*/ 54 h 88"/>
                  <a:gd name="T28" fmla="*/ 33 w 65"/>
                  <a:gd name="T29" fmla="*/ 41 h 88"/>
                  <a:gd name="T30" fmla="*/ 37 w 65"/>
                  <a:gd name="T31" fmla="*/ 39 h 88"/>
                  <a:gd name="T32" fmla="*/ 47 w 65"/>
                  <a:gd name="T33" fmla="*/ 41 h 88"/>
                  <a:gd name="T34" fmla="*/ 53 w 65"/>
                  <a:gd name="T35" fmla="*/ 41 h 88"/>
                  <a:gd name="T36" fmla="*/ 56 w 65"/>
                  <a:gd name="T37" fmla="*/ 43 h 88"/>
                  <a:gd name="T38" fmla="*/ 52 w 65"/>
                  <a:gd name="T39" fmla="*/ 58 h 88"/>
                  <a:gd name="T40" fmla="*/ 55 w 65"/>
                  <a:gd name="T41" fmla="*/ 64 h 88"/>
                  <a:gd name="T42" fmla="*/ 59 w 65"/>
                  <a:gd name="T43" fmla="*/ 68 h 88"/>
                  <a:gd name="T44" fmla="*/ 56 w 65"/>
                  <a:gd name="T45" fmla="*/ 75 h 88"/>
                  <a:gd name="T46" fmla="*/ 64 w 65"/>
                  <a:gd name="T47" fmla="*/ 79 h 88"/>
                  <a:gd name="T48" fmla="*/ 64 w 65"/>
                  <a:gd name="T49" fmla="*/ 86 h 88"/>
                  <a:gd name="T50" fmla="*/ 59 w 65"/>
                  <a:gd name="T51" fmla="*/ 88 h 88"/>
                  <a:gd name="T52" fmla="*/ 53 w 65"/>
                  <a:gd name="T53" fmla="*/ 81 h 88"/>
                  <a:gd name="T54" fmla="*/ 56 w 65"/>
                  <a:gd name="T55" fmla="*/ 76 h 88"/>
                  <a:gd name="T56" fmla="*/ 51 w 65"/>
                  <a:gd name="T57" fmla="*/ 76 h 88"/>
                  <a:gd name="T58" fmla="*/ 47 w 65"/>
                  <a:gd name="T59" fmla="*/ 64 h 88"/>
                  <a:gd name="T60" fmla="*/ 42 w 65"/>
                  <a:gd name="T61" fmla="*/ 62 h 88"/>
                  <a:gd name="T62" fmla="*/ 37 w 65"/>
                  <a:gd name="T63" fmla="*/ 54 h 88"/>
                  <a:gd name="T64" fmla="*/ 34 w 65"/>
                  <a:gd name="T65" fmla="*/ 57 h 88"/>
                  <a:gd name="T66" fmla="*/ 30 w 65"/>
                  <a:gd name="T67" fmla="*/ 68 h 88"/>
                  <a:gd name="T68" fmla="*/ 37 w 65"/>
                  <a:gd name="T69" fmla="*/ 69 h 88"/>
                  <a:gd name="T70" fmla="*/ 41 w 65"/>
                  <a:gd name="T71" fmla="*/ 73 h 88"/>
                  <a:gd name="T72" fmla="*/ 38 w 65"/>
                  <a:gd name="T73" fmla="*/ 80 h 88"/>
                  <a:gd name="T74" fmla="*/ 33 w 65"/>
                  <a:gd name="T75" fmla="*/ 81 h 88"/>
                  <a:gd name="T76" fmla="*/ 29 w 65"/>
                  <a:gd name="T77" fmla="*/ 75 h 88"/>
                  <a:gd name="T78" fmla="*/ 22 w 65"/>
                  <a:gd name="T79" fmla="*/ 73 h 88"/>
                  <a:gd name="T80" fmla="*/ 19 w 65"/>
                  <a:gd name="T81" fmla="*/ 68 h 88"/>
                  <a:gd name="T82" fmla="*/ 10 w 65"/>
                  <a:gd name="T83" fmla="*/ 65 h 88"/>
                  <a:gd name="T84" fmla="*/ 7 w 65"/>
                  <a:gd name="T85" fmla="*/ 57 h 88"/>
                  <a:gd name="T86" fmla="*/ 14 w 65"/>
                  <a:gd name="T87" fmla="*/ 48 h 88"/>
                  <a:gd name="T88" fmla="*/ 14 w 65"/>
                  <a:gd name="T89" fmla="*/ 27 h 88"/>
                  <a:gd name="T90" fmla="*/ 11 w 65"/>
                  <a:gd name="T91" fmla="*/ 23 h 88"/>
                  <a:gd name="T92" fmla="*/ 2 w 65"/>
                  <a:gd name="T93" fmla="*/ 15 h 88"/>
                  <a:gd name="T94" fmla="*/ 3 w 65"/>
                  <a:gd name="T95" fmla="*/ 8 h 88"/>
                  <a:gd name="T96" fmla="*/ 0 w 65"/>
                  <a:gd name="T97" fmla="*/ 3 h 88"/>
                  <a:gd name="T98" fmla="*/ 9 w 65"/>
                  <a:gd name="T99" fmla="*/ 0 h 88"/>
                  <a:gd name="T100" fmla="*/ 13 w 65"/>
                  <a:gd name="T101" fmla="*/ 5 h 88"/>
                  <a:gd name="T102" fmla="*/ 15 w 65"/>
                  <a:gd name="T103" fmla="*/ 16 h 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88">
                    <a:moveTo>
                      <a:pt x="15" y="16"/>
                    </a:moveTo>
                    <a:lnTo>
                      <a:pt x="14" y="18"/>
                    </a:lnTo>
                    <a:lnTo>
                      <a:pt x="18" y="18"/>
                    </a:lnTo>
                    <a:lnTo>
                      <a:pt x="21" y="19"/>
                    </a:lnTo>
                    <a:lnTo>
                      <a:pt x="25" y="23"/>
                    </a:lnTo>
                    <a:lnTo>
                      <a:pt x="28" y="24"/>
                    </a:lnTo>
                    <a:lnTo>
                      <a:pt x="30" y="27"/>
                    </a:lnTo>
                    <a:lnTo>
                      <a:pt x="33" y="27"/>
                    </a:lnTo>
                    <a:lnTo>
                      <a:pt x="36" y="26"/>
                    </a:lnTo>
                    <a:lnTo>
                      <a:pt x="38" y="22"/>
                    </a:lnTo>
                    <a:lnTo>
                      <a:pt x="41" y="19"/>
                    </a:lnTo>
                    <a:lnTo>
                      <a:pt x="44" y="18"/>
                    </a:lnTo>
                    <a:lnTo>
                      <a:pt x="48" y="19"/>
                    </a:lnTo>
                    <a:lnTo>
                      <a:pt x="51" y="23"/>
                    </a:lnTo>
                    <a:lnTo>
                      <a:pt x="51" y="26"/>
                    </a:lnTo>
                    <a:lnTo>
                      <a:pt x="49" y="29"/>
                    </a:lnTo>
                    <a:lnTo>
                      <a:pt x="37" y="30"/>
                    </a:lnTo>
                    <a:lnTo>
                      <a:pt x="37" y="33"/>
                    </a:lnTo>
                    <a:lnTo>
                      <a:pt x="36" y="35"/>
                    </a:lnTo>
                    <a:lnTo>
                      <a:pt x="28" y="37"/>
                    </a:lnTo>
                    <a:lnTo>
                      <a:pt x="25" y="38"/>
                    </a:lnTo>
                    <a:lnTo>
                      <a:pt x="25" y="41"/>
                    </a:lnTo>
                    <a:lnTo>
                      <a:pt x="25" y="48"/>
                    </a:lnTo>
                    <a:lnTo>
                      <a:pt x="25" y="50"/>
                    </a:lnTo>
                    <a:lnTo>
                      <a:pt x="22" y="53"/>
                    </a:lnTo>
                    <a:lnTo>
                      <a:pt x="18" y="53"/>
                    </a:lnTo>
                    <a:lnTo>
                      <a:pt x="17" y="53"/>
                    </a:lnTo>
                    <a:lnTo>
                      <a:pt x="15" y="54"/>
                    </a:lnTo>
                    <a:lnTo>
                      <a:pt x="21" y="62"/>
                    </a:lnTo>
                    <a:lnTo>
                      <a:pt x="22" y="58"/>
                    </a:lnTo>
                    <a:lnTo>
                      <a:pt x="26" y="56"/>
                    </a:lnTo>
                    <a:lnTo>
                      <a:pt x="30" y="54"/>
                    </a:lnTo>
                    <a:lnTo>
                      <a:pt x="33" y="54"/>
                    </a:lnTo>
                    <a:lnTo>
                      <a:pt x="32" y="48"/>
                    </a:lnTo>
                    <a:lnTo>
                      <a:pt x="32" y="45"/>
                    </a:lnTo>
                    <a:lnTo>
                      <a:pt x="33" y="41"/>
                    </a:lnTo>
                    <a:lnTo>
                      <a:pt x="34" y="39"/>
                    </a:lnTo>
                    <a:lnTo>
                      <a:pt x="37" y="39"/>
                    </a:lnTo>
                    <a:lnTo>
                      <a:pt x="41" y="41"/>
                    </a:lnTo>
                    <a:lnTo>
                      <a:pt x="45" y="42"/>
                    </a:lnTo>
                    <a:lnTo>
                      <a:pt x="47" y="41"/>
                    </a:lnTo>
                    <a:lnTo>
                      <a:pt x="48" y="38"/>
                    </a:lnTo>
                    <a:lnTo>
                      <a:pt x="53" y="41"/>
                    </a:lnTo>
                    <a:lnTo>
                      <a:pt x="55" y="42"/>
                    </a:lnTo>
                    <a:lnTo>
                      <a:pt x="56" y="43"/>
                    </a:lnTo>
                    <a:lnTo>
                      <a:pt x="52" y="49"/>
                    </a:lnTo>
                    <a:lnTo>
                      <a:pt x="52" y="53"/>
                    </a:lnTo>
                    <a:lnTo>
                      <a:pt x="52" y="58"/>
                    </a:lnTo>
                    <a:lnTo>
                      <a:pt x="52" y="64"/>
                    </a:lnTo>
                    <a:lnTo>
                      <a:pt x="55" y="64"/>
                    </a:lnTo>
                    <a:lnTo>
                      <a:pt x="56" y="64"/>
                    </a:lnTo>
                    <a:lnTo>
                      <a:pt x="59" y="68"/>
                    </a:lnTo>
                    <a:lnTo>
                      <a:pt x="59" y="72"/>
                    </a:lnTo>
                    <a:lnTo>
                      <a:pt x="57" y="73"/>
                    </a:lnTo>
                    <a:lnTo>
                      <a:pt x="56" y="75"/>
                    </a:lnTo>
                    <a:lnTo>
                      <a:pt x="61" y="77"/>
                    </a:lnTo>
                    <a:lnTo>
                      <a:pt x="64" y="79"/>
                    </a:lnTo>
                    <a:lnTo>
                      <a:pt x="65" y="81"/>
                    </a:lnTo>
                    <a:lnTo>
                      <a:pt x="64" y="86"/>
                    </a:lnTo>
                    <a:lnTo>
                      <a:pt x="63" y="88"/>
                    </a:lnTo>
                    <a:lnTo>
                      <a:pt x="59" y="88"/>
                    </a:lnTo>
                    <a:lnTo>
                      <a:pt x="56" y="87"/>
                    </a:lnTo>
                    <a:lnTo>
                      <a:pt x="53" y="84"/>
                    </a:lnTo>
                    <a:lnTo>
                      <a:pt x="53" y="81"/>
                    </a:lnTo>
                    <a:lnTo>
                      <a:pt x="55" y="79"/>
                    </a:lnTo>
                    <a:lnTo>
                      <a:pt x="56" y="76"/>
                    </a:lnTo>
                    <a:lnTo>
                      <a:pt x="53" y="77"/>
                    </a:lnTo>
                    <a:lnTo>
                      <a:pt x="51" y="76"/>
                    </a:lnTo>
                    <a:lnTo>
                      <a:pt x="48" y="72"/>
                    </a:lnTo>
                    <a:lnTo>
                      <a:pt x="47" y="68"/>
                    </a:lnTo>
                    <a:lnTo>
                      <a:pt x="47" y="64"/>
                    </a:lnTo>
                    <a:lnTo>
                      <a:pt x="44" y="64"/>
                    </a:lnTo>
                    <a:lnTo>
                      <a:pt x="42" y="62"/>
                    </a:lnTo>
                    <a:lnTo>
                      <a:pt x="41" y="58"/>
                    </a:lnTo>
                    <a:lnTo>
                      <a:pt x="40" y="56"/>
                    </a:lnTo>
                    <a:lnTo>
                      <a:pt x="37" y="54"/>
                    </a:lnTo>
                    <a:lnTo>
                      <a:pt x="36" y="54"/>
                    </a:lnTo>
                    <a:lnTo>
                      <a:pt x="34" y="57"/>
                    </a:lnTo>
                    <a:lnTo>
                      <a:pt x="34" y="61"/>
                    </a:lnTo>
                    <a:lnTo>
                      <a:pt x="33" y="64"/>
                    </a:lnTo>
                    <a:lnTo>
                      <a:pt x="30" y="68"/>
                    </a:lnTo>
                    <a:lnTo>
                      <a:pt x="33" y="69"/>
                    </a:lnTo>
                    <a:lnTo>
                      <a:pt x="37" y="69"/>
                    </a:lnTo>
                    <a:lnTo>
                      <a:pt x="40" y="71"/>
                    </a:lnTo>
                    <a:lnTo>
                      <a:pt x="41" y="72"/>
                    </a:lnTo>
                    <a:lnTo>
                      <a:pt x="41" y="73"/>
                    </a:lnTo>
                    <a:lnTo>
                      <a:pt x="41" y="77"/>
                    </a:lnTo>
                    <a:lnTo>
                      <a:pt x="38" y="80"/>
                    </a:lnTo>
                    <a:lnTo>
                      <a:pt x="36" y="81"/>
                    </a:lnTo>
                    <a:lnTo>
                      <a:pt x="33" y="81"/>
                    </a:lnTo>
                    <a:lnTo>
                      <a:pt x="32" y="79"/>
                    </a:lnTo>
                    <a:lnTo>
                      <a:pt x="30" y="77"/>
                    </a:lnTo>
                    <a:lnTo>
                      <a:pt x="29" y="75"/>
                    </a:lnTo>
                    <a:lnTo>
                      <a:pt x="28" y="73"/>
                    </a:lnTo>
                    <a:lnTo>
                      <a:pt x="26" y="73"/>
                    </a:lnTo>
                    <a:lnTo>
                      <a:pt x="22" y="73"/>
                    </a:lnTo>
                    <a:lnTo>
                      <a:pt x="22" y="69"/>
                    </a:lnTo>
                    <a:lnTo>
                      <a:pt x="19" y="68"/>
                    </a:lnTo>
                    <a:lnTo>
                      <a:pt x="17" y="67"/>
                    </a:lnTo>
                    <a:lnTo>
                      <a:pt x="13" y="67"/>
                    </a:lnTo>
                    <a:lnTo>
                      <a:pt x="10" y="65"/>
                    </a:lnTo>
                    <a:lnTo>
                      <a:pt x="7" y="64"/>
                    </a:lnTo>
                    <a:lnTo>
                      <a:pt x="7" y="61"/>
                    </a:lnTo>
                    <a:lnTo>
                      <a:pt x="7" y="57"/>
                    </a:lnTo>
                    <a:lnTo>
                      <a:pt x="17" y="53"/>
                    </a:lnTo>
                    <a:lnTo>
                      <a:pt x="14" y="48"/>
                    </a:lnTo>
                    <a:lnTo>
                      <a:pt x="14" y="41"/>
                    </a:lnTo>
                    <a:lnTo>
                      <a:pt x="14" y="34"/>
                    </a:lnTo>
                    <a:lnTo>
                      <a:pt x="14" y="27"/>
                    </a:lnTo>
                    <a:lnTo>
                      <a:pt x="14" y="24"/>
                    </a:lnTo>
                    <a:lnTo>
                      <a:pt x="11" y="23"/>
                    </a:lnTo>
                    <a:lnTo>
                      <a:pt x="6" y="19"/>
                    </a:lnTo>
                    <a:lnTo>
                      <a:pt x="3" y="18"/>
                    </a:lnTo>
                    <a:lnTo>
                      <a:pt x="2" y="15"/>
                    </a:lnTo>
                    <a:lnTo>
                      <a:pt x="2" y="12"/>
                    </a:lnTo>
                    <a:lnTo>
                      <a:pt x="3" y="8"/>
                    </a:lnTo>
                    <a:lnTo>
                      <a:pt x="2" y="7"/>
                    </a:lnTo>
                    <a:lnTo>
                      <a:pt x="0" y="5"/>
                    </a:lnTo>
                    <a:lnTo>
                      <a:pt x="0" y="3"/>
                    </a:lnTo>
                    <a:lnTo>
                      <a:pt x="6" y="0"/>
                    </a:lnTo>
                    <a:lnTo>
                      <a:pt x="9" y="0"/>
                    </a:lnTo>
                    <a:lnTo>
                      <a:pt x="11" y="0"/>
                    </a:lnTo>
                    <a:lnTo>
                      <a:pt x="13" y="5"/>
                    </a:lnTo>
                    <a:lnTo>
                      <a:pt x="13" y="10"/>
                    </a:lnTo>
                    <a:lnTo>
                      <a:pt x="14" y="12"/>
                    </a:lnTo>
                    <a:lnTo>
                      <a:pt x="1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83" name="Freeform 93"/>
              <p:cNvSpPr>
                <a:spLocks/>
              </p:cNvSpPr>
              <p:nvPr/>
            </p:nvSpPr>
            <p:spPr bwMode="auto">
              <a:xfrm>
                <a:off x="980" y="1602"/>
                <a:ext cx="65" cy="88"/>
              </a:xfrm>
              <a:custGeom>
                <a:avLst/>
                <a:gdLst>
                  <a:gd name="T0" fmla="*/ 14 w 65"/>
                  <a:gd name="T1" fmla="*/ 18 h 88"/>
                  <a:gd name="T2" fmla="*/ 25 w 65"/>
                  <a:gd name="T3" fmla="*/ 23 h 88"/>
                  <a:gd name="T4" fmla="*/ 33 w 65"/>
                  <a:gd name="T5" fmla="*/ 27 h 88"/>
                  <a:gd name="T6" fmla="*/ 38 w 65"/>
                  <a:gd name="T7" fmla="*/ 22 h 88"/>
                  <a:gd name="T8" fmla="*/ 48 w 65"/>
                  <a:gd name="T9" fmla="*/ 19 h 88"/>
                  <a:gd name="T10" fmla="*/ 51 w 65"/>
                  <a:gd name="T11" fmla="*/ 26 h 88"/>
                  <a:gd name="T12" fmla="*/ 37 w 65"/>
                  <a:gd name="T13" fmla="*/ 30 h 88"/>
                  <a:gd name="T14" fmla="*/ 36 w 65"/>
                  <a:gd name="T15" fmla="*/ 35 h 88"/>
                  <a:gd name="T16" fmla="*/ 25 w 65"/>
                  <a:gd name="T17" fmla="*/ 41 h 88"/>
                  <a:gd name="T18" fmla="*/ 25 w 65"/>
                  <a:gd name="T19" fmla="*/ 50 h 88"/>
                  <a:gd name="T20" fmla="*/ 18 w 65"/>
                  <a:gd name="T21" fmla="*/ 53 h 88"/>
                  <a:gd name="T22" fmla="*/ 21 w 65"/>
                  <a:gd name="T23" fmla="*/ 62 h 88"/>
                  <a:gd name="T24" fmla="*/ 26 w 65"/>
                  <a:gd name="T25" fmla="*/ 56 h 88"/>
                  <a:gd name="T26" fmla="*/ 33 w 65"/>
                  <a:gd name="T27" fmla="*/ 54 h 88"/>
                  <a:gd name="T28" fmla="*/ 33 w 65"/>
                  <a:gd name="T29" fmla="*/ 41 h 88"/>
                  <a:gd name="T30" fmla="*/ 37 w 65"/>
                  <a:gd name="T31" fmla="*/ 39 h 88"/>
                  <a:gd name="T32" fmla="*/ 47 w 65"/>
                  <a:gd name="T33" fmla="*/ 41 h 88"/>
                  <a:gd name="T34" fmla="*/ 53 w 65"/>
                  <a:gd name="T35" fmla="*/ 41 h 88"/>
                  <a:gd name="T36" fmla="*/ 56 w 65"/>
                  <a:gd name="T37" fmla="*/ 43 h 88"/>
                  <a:gd name="T38" fmla="*/ 52 w 65"/>
                  <a:gd name="T39" fmla="*/ 58 h 88"/>
                  <a:gd name="T40" fmla="*/ 55 w 65"/>
                  <a:gd name="T41" fmla="*/ 64 h 88"/>
                  <a:gd name="T42" fmla="*/ 59 w 65"/>
                  <a:gd name="T43" fmla="*/ 68 h 88"/>
                  <a:gd name="T44" fmla="*/ 56 w 65"/>
                  <a:gd name="T45" fmla="*/ 75 h 88"/>
                  <a:gd name="T46" fmla="*/ 64 w 65"/>
                  <a:gd name="T47" fmla="*/ 79 h 88"/>
                  <a:gd name="T48" fmla="*/ 64 w 65"/>
                  <a:gd name="T49" fmla="*/ 86 h 88"/>
                  <a:gd name="T50" fmla="*/ 59 w 65"/>
                  <a:gd name="T51" fmla="*/ 88 h 88"/>
                  <a:gd name="T52" fmla="*/ 53 w 65"/>
                  <a:gd name="T53" fmla="*/ 81 h 88"/>
                  <a:gd name="T54" fmla="*/ 56 w 65"/>
                  <a:gd name="T55" fmla="*/ 76 h 88"/>
                  <a:gd name="T56" fmla="*/ 51 w 65"/>
                  <a:gd name="T57" fmla="*/ 76 h 88"/>
                  <a:gd name="T58" fmla="*/ 47 w 65"/>
                  <a:gd name="T59" fmla="*/ 64 h 88"/>
                  <a:gd name="T60" fmla="*/ 42 w 65"/>
                  <a:gd name="T61" fmla="*/ 62 h 88"/>
                  <a:gd name="T62" fmla="*/ 37 w 65"/>
                  <a:gd name="T63" fmla="*/ 54 h 88"/>
                  <a:gd name="T64" fmla="*/ 34 w 65"/>
                  <a:gd name="T65" fmla="*/ 57 h 88"/>
                  <a:gd name="T66" fmla="*/ 30 w 65"/>
                  <a:gd name="T67" fmla="*/ 68 h 88"/>
                  <a:gd name="T68" fmla="*/ 37 w 65"/>
                  <a:gd name="T69" fmla="*/ 69 h 88"/>
                  <a:gd name="T70" fmla="*/ 41 w 65"/>
                  <a:gd name="T71" fmla="*/ 73 h 88"/>
                  <a:gd name="T72" fmla="*/ 38 w 65"/>
                  <a:gd name="T73" fmla="*/ 80 h 88"/>
                  <a:gd name="T74" fmla="*/ 33 w 65"/>
                  <a:gd name="T75" fmla="*/ 81 h 88"/>
                  <a:gd name="T76" fmla="*/ 29 w 65"/>
                  <a:gd name="T77" fmla="*/ 75 h 88"/>
                  <a:gd name="T78" fmla="*/ 22 w 65"/>
                  <a:gd name="T79" fmla="*/ 73 h 88"/>
                  <a:gd name="T80" fmla="*/ 19 w 65"/>
                  <a:gd name="T81" fmla="*/ 68 h 88"/>
                  <a:gd name="T82" fmla="*/ 10 w 65"/>
                  <a:gd name="T83" fmla="*/ 65 h 88"/>
                  <a:gd name="T84" fmla="*/ 7 w 65"/>
                  <a:gd name="T85" fmla="*/ 57 h 88"/>
                  <a:gd name="T86" fmla="*/ 14 w 65"/>
                  <a:gd name="T87" fmla="*/ 48 h 88"/>
                  <a:gd name="T88" fmla="*/ 14 w 65"/>
                  <a:gd name="T89" fmla="*/ 27 h 88"/>
                  <a:gd name="T90" fmla="*/ 11 w 65"/>
                  <a:gd name="T91" fmla="*/ 23 h 88"/>
                  <a:gd name="T92" fmla="*/ 2 w 65"/>
                  <a:gd name="T93" fmla="*/ 15 h 88"/>
                  <a:gd name="T94" fmla="*/ 3 w 65"/>
                  <a:gd name="T95" fmla="*/ 8 h 88"/>
                  <a:gd name="T96" fmla="*/ 0 w 65"/>
                  <a:gd name="T97" fmla="*/ 3 h 88"/>
                  <a:gd name="T98" fmla="*/ 9 w 65"/>
                  <a:gd name="T99" fmla="*/ 0 h 88"/>
                  <a:gd name="T100" fmla="*/ 13 w 65"/>
                  <a:gd name="T101" fmla="*/ 5 h 88"/>
                  <a:gd name="T102" fmla="*/ 15 w 65"/>
                  <a:gd name="T103" fmla="*/ 16 h 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88">
                    <a:moveTo>
                      <a:pt x="15" y="16"/>
                    </a:moveTo>
                    <a:lnTo>
                      <a:pt x="14" y="18"/>
                    </a:lnTo>
                    <a:lnTo>
                      <a:pt x="18" y="18"/>
                    </a:lnTo>
                    <a:lnTo>
                      <a:pt x="21" y="19"/>
                    </a:lnTo>
                    <a:lnTo>
                      <a:pt x="25" y="23"/>
                    </a:lnTo>
                    <a:lnTo>
                      <a:pt x="28" y="24"/>
                    </a:lnTo>
                    <a:lnTo>
                      <a:pt x="30" y="27"/>
                    </a:lnTo>
                    <a:lnTo>
                      <a:pt x="33" y="27"/>
                    </a:lnTo>
                    <a:lnTo>
                      <a:pt x="36" y="26"/>
                    </a:lnTo>
                    <a:lnTo>
                      <a:pt x="38" y="22"/>
                    </a:lnTo>
                    <a:lnTo>
                      <a:pt x="41" y="19"/>
                    </a:lnTo>
                    <a:lnTo>
                      <a:pt x="44" y="18"/>
                    </a:lnTo>
                    <a:lnTo>
                      <a:pt x="48" y="19"/>
                    </a:lnTo>
                    <a:lnTo>
                      <a:pt x="51" y="23"/>
                    </a:lnTo>
                    <a:lnTo>
                      <a:pt x="51" y="26"/>
                    </a:lnTo>
                    <a:lnTo>
                      <a:pt x="49" y="29"/>
                    </a:lnTo>
                    <a:lnTo>
                      <a:pt x="37" y="30"/>
                    </a:lnTo>
                    <a:lnTo>
                      <a:pt x="37" y="33"/>
                    </a:lnTo>
                    <a:lnTo>
                      <a:pt x="36" y="35"/>
                    </a:lnTo>
                    <a:lnTo>
                      <a:pt x="28" y="37"/>
                    </a:lnTo>
                    <a:lnTo>
                      <a:pt x="25" y="38"/>
                    </a:lnTo>
                    <a:lnTo>
                      <a:pt x="25" y="41"/>
                    </a:lnTo>
                    <a:lnTo>
                      <a:pt x="25" y="48"/>
                    </a:lnTo>
                    <a:lnTo>
                      <a:pt x="25" y="50"/>
                    </a:lnTo>
                    <a:lnTo>
                      <a:pt x="22" y="53"/>
                    </a:lnTo>
                    <a:lnTo>
                      <a:pt x="18" y="53"/>
                    </a:lnTo>
                    <a:lnTo>
                      <a:pt x="17" y="53"/>
                    </a:lnTo>
                    <a:lnTo>
                      <a:pt x="15" y="54"/>
                    </a:lnTo>
                    <a:lnTo>
                      <a:pt x="21" y="62"/>
                    </a:lnTo>
                    <a:lnTo>
                      <a:pt x="22" y="58"/>
                    </a:lnTo>
                    <a:lnTo>
                      <a:pt x="26" y="56"/>
                    </a:lnTo>
                    <a:lnTo>
                      <a:pt x="30" y="54"/>
                    </a:lnTo>
                    <a:lnTo>
                      <a:pt x="33" y="54"/>
                    </a:lnTo>
                    <a:lnTo>
                      <a:pt x="32" y="48"/>
                    </a:lnTo>
                    <a:lnTo>
                      <a:pt x="32" y="45"/>
                    </a:lnTo>
                    <a:lnTo>
                      <a:pt x="33" y="41"/>
                    </a:lnTo>
                    <a:lnTo>
                      <a:pt x="34" y="39"/>
                    </a:lnTo>
                    <a:lnTo>
                      <a:pt x="37" y="39"/>
                    </a:lnTo>
                    <a:lnTo>
                      <a:pt x="41" y="41"/>
                    </a:lnTo>
                    <a:lnTo>
                      <a:pt x="45" y="42"/>
                    </a:lnTo>
                    <a:lnTo>
                      <a:pt x="47" y="41"/>
                    </a:lnTo>
                    <a:lnTo>
                      <a:pt x="48" y="38"/>
                    </a:lnTo>
                    <a:lnTo>
                      <a:pt x="53" y="41"/>
                    </a:lnTo>
                    <a:lnTo>
                      <a:pt x="55" y="42"/>
                    </a:lnTo>
                    <a:lnTo>
                      <a:pt x="56" y="43"/>
                    </a:lnTo>
                    <a:lnTo>
                      <a:pt x="52" y="49"/>
                    </a:lnTo>
                    <a:lnTo>
                      <a:pt x="52" y="53"/>
                    </a:lnTo>
                    <a:lnTo>
                      <a:pt x="52" y="58"/>
                    </a:lnTo>
                    <a:lnTo>
                      <a:pt x="52" y="64"/>
                    </a:lnTo>
                    <a:lnTo>
                      <a:pt x="55" y="64"/>
                    </a:lnTo>
                    <a:lnTo>
                      <a:pt x="56" y="64"/>
                    </a:lnTo>
                    <a:lnTo>
                      <a:pt x="59" y="68"/>
                    </a:lnTo>
                    <a:lnTo>
                      <a:pt x="59" y="72"/>
                    </a:lnTo>
                    <a:lnTo>
                      <a:pt x="57" y="73"/>
                    </a:lnTo>
                    <a:lnTo>
                      <a:pt x="56" y="75"/>
                    </a:lnTo>
                    <a:lnTo>
                      <a:pt x="61" y="77"/>
                    </a:lnTo>
                    <a:lnTo>
                      <a:pt x="64" y="79"/>
                    </a:lnTo>
                    <a:lnTo>
                      <a:pt x="65" y="81"/>
                    </a:lnTo>
                    <a:lnTo>
                      <a:pt x="64" y="86"/>
                    </a:lnTo>
                    <a:lnTo>
                      <a:pt x="63" y="88"/>
                    </a:lnTo>
                    <a:lnTo>
                      <a:pt x="59" y="88"/>
                    </a:lnTo>
                    <a:lnTo>
                      <a:pt x="56" y="87"/>
                    </a:lnTo>
                    <a:lnTo>
                      <a:pt x="53" y="84"/>
                    </a:lnTo>
                    <a:lnTo>
                      <a:pt x="53" y="81"/>
                    </a:lnTo>
                    <a:lnTo>
                      <a:pt x="55" y="79"/>
                    </a:lnTo>
                    <a:lnTo>
                      <a:pt x="56" y="76"/>
                    </a:lnTo>
                    <a:lnTo>
                      <a:pt x="53" y="77"/>
                    </a:lnTo>
                    <a:lnTo>
                      <a:pt x="51" y="76"/>
                    </a:lnTo>
                    <a:lnTo>
                      <a:pt x="48" y="72"/>
                    </a:lnTo>
                    <a:lnTo>
                      <a:pt x="47" y="68"/>
                    </a:lnTo>
                    <a:lnTo>
                      <a:pt x="47" y="64"/>
                    </a:lnTo>
                    <a:lnTo>
                      <a:pt x="44" y="64"/>
                    </a:lnTo>
                    <a:lnTo>
                      <a:pt x="42" y="62"/>
                    </a:lnTo>
                    <a:lnTo>
                      <a:pt x="41" y="58"/>
                    </a:lnTo>
                    <a:lnTo>
                      <a:pt x="40" y="56"/>
                    </a:lnTo>
                    <a:lnTo>
                      <a:pt x="37" y="54"/>
                    </a:lnTo>
                    <a:lnTo>
                      <a:pt x="36" y="54"/>
                    </a:lnTo>
                    <a:lnTo>
                      <a:pt x="34" y="57"/>
                    </a:lnTo>
                    <a:lnTo>
                      <a:pt x="34" y="61"/>
                    </a:lnTo>
                    <a:lnTo>
                      <a:pt x="33" y="64"/>
                    </a:lnTo>
                    <a:lnTo>
                      <a:pt x="30" y="68"/>
                    </a:lnTo>
                    <a:lnTo>
                      <a:pt x="33" y="69"/>
                    </a:lnTo>
                    <a:lnTo>
                      <a:pt x="37" y="69"/>
                    </a:lnTo>
                    <a:lnTo>
                      <a:pt x="40" y="71"/>
                    </a:lnTo>
                    <a:lnTo>
                      <a:pt x="41" y="72"/>
                    </a:lnTo>
                    <a:lnTo>
                      <a:pt x="41" y="73"/>
                    </a:lnTo>
                    <a:lnTo>
                      <a:pt x="41" y="77"/>
                    </a:lnTo>
                    <a:lnTo>
                      <a:pt x="38" y="80"/>
                    </a:lnTo>
                    <a:lnTo>
                      <a:pt x="36" y="81"/>
                    </a:lnTo>
                    <a:lnTo>
                      <a:pt x="33" y="81"/>
                    </a:lnTo>
                    <a:lnTo>
                      <a:pt x="32" y="79"/>
                    </a:lnTo>
                    <a:lnTo>
                      <a:pt x="30" y="77"/>
                    </a:lnTo>
                    <a:lnTo>
                      <a:pt x="29" y="75"/>
                    </a:lnTo>
                    <a:lnTo>
                      <a:pt x="28" y="73"/>
                    </a:lnTo>
                    <a:lnTo>
                      <a:pt x="26" y="73"/>
                    </a:lnTo>
                    <a:lnTo>
                      <a:pt x="22" y="73"/>
                    </a:lnTo>
                    <a:lnTo>
                      <a:pt x="22" y="69"/>
                    </a:lnTo>
                    <a:lnTo>
                      <a:pt x="19" y="68"/>
                    </a:lnTo>
                    <a:lnTo>
                      <a:pt x="17" y="67"/>
                    </a:lnTo>
                    <a:lnTo>
                      <a:pt x="13" y="67"/>
                    </a:lnTo>
                    <a:lnTo>
                      <a:pt x="10" y="65"/>
                    </a:lnTo>
                    <a:lnTo>
                      <a:pt x="7" y="64"/>
                    </a:lnTo>
                    <a:lnTo>
                      <a:pt x="7" y="61"/>
                    </a:lnTo>
                    <a:lnTo>
                      <a:pt x="7" y="57"/>
                    </a:lnTo>
                    <a:lnTo>
                      <a:pt x="17" y="53"/>
                    </a:lnTo>
                    <a:lnTo>
                      <a:pt x="14" y="48"/>
                    </a:lnTo>
                    <a:lnTo>
                      <a:pt x="14" y="41"/>
                    </a:lnTo>
                    <a:lnTo>
                      <a:pt x="14" y="34"/>
                    </a:lnTo>
                    <a:lnTo>
                      <a:pt x="14" y="27"/>
                    </a:lnTo>
                    <a:lnTo>
                      <a:pt x="14" y="24"/>
                    </a:lnTo>
                    <a:lnTo>
                      <a:pt x="11" y="23"/>
                    </a:lnTo>
                    <a:lnTo>
                      <a:pt x="6" y="19"/>
                    </a:lnTo>
                    <a:lnTo>
                      <a:pt x="3" y="18"/>
                    </a:lnTo>
                    <a:lnTo>
                      <a:pt x="2" y="15"/>
                    </a:lnTo>
                    <a:lnTo>
                      <a:pt x="2" y="12"/>
                    </a:lnTo>
                    <a:lnTo>
                      <a:pt x="3" y="8"/>
                    </a:lnTo>
                    <a:lnTo>
                      <a:pt x="2" y="7"/>
                    </a:lnTo>
                    <a:lnTo>
                      <a:pt x="0" y="5"/>
                    </a:lnTo>
                    <a:lnTo>
                      <a:pt x="0" y="3"/>
                    </a:lnTo>
                    <a:lnTo>
                      <a:pt x="6" y="0"/>
                    </a:lnTo>
                    <a:lnTo>
                      <a:pt x="9" y="0"/>
                    </a:lnTo>
                    <a:lnTo>
                      <a:pt x="11" y="0"/>
                    </a:lnTo>
                    <a:lnTo>
                      <a:pt x="13" y="5"/>
                    </a:lnTo>
                    <a:lnTo>
                      <a:pt x="13" y="10"/>
                    </a:lnTo>
                    <a:lnTo>
                      <a:pt x="14" y="12"/>
                    </a:lnTo>
                    <a:lnTo>
                      <a:pt x="15"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84" name="Freeform 94"/>
              <p:cNvSpPr>
                <a:spLocks/>
              </p:cNvSpPr>
              <p:nvPr/>
            </p:nvSpPr>
            <p:spPr bwMode="auto">
              <a:xfrm>
                <a:off x="997" y="1602"/>
                <a:ext cx="11" cy="11"/>
              </a:xfrm>
              <a:custGeom>
                <a:avLst/>
                <a:gdLst>
                  <a:gd name="T0" fmla="*/ 11 w 11"/>
                  <a:gd name="T1" fmla="*/ 10 h 11"/>
                  <a:gd name="T2" fmla="*/ 11 w 11"/>
                  <a:gd name="T3" fmla="*/ 10 h 11"/>
                  <a:gd name="T4" fmla="*/ 6 w 11"/>
                  <a:gd name="T5" fmla="*/ 11 h 11"/>
                  <a:gd name="T6" fmla="*/ 4 w 11"/>
                  <a:gd name="T7" fmla="*/ 11 h 11"/>
                  <a:gd name="T8" fmla="*/ 1 w 11"/>
                  <a:gd name="T9" fmla="*/ 10 h 11"/>
                  <a:gd name="T10" fmla="*/ 0 w 11"/>
                  <a:gd name="T11" fmla="*/ 5 h 11"/>
                  <a:gd name="T12" fmla="*/ 0 w 11"/>
                  <a:gd name="T13" fmla="*/ 5 h 11"/>
                  <a:gd name="T14" fmla="*/ 0 w 11"/>
                  <a:gd name="T15" fmla="*/ 3 h 11"/>
                  <a:gd name="T16" fmla="*/ 2 w 11"/>
                  <a:gd name="T17" fmla="*/ 0 h 11"/>
                  <a:gd name="T18" fmla="*/ 11 w 11"/>
                  <a:gd name="T19" fmla="*/ 0 h 11"/>
                  <a:gd name="T20" fmla="*/ 11 w 11"/>
                  <a:gd name="T21" fmla="*/ 1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11">
                    <a:moveTo>
                      <a:pt x="11" y="10"/>
                    </a:moveTo>
                    <a:lnTo>
                      <a:pt x="11" y="10"/>
                    </a:lnTo>
                    <a:lnTo>
                      <a:pt x="6" y="11"/>
                    </a:lnTo>
                    <a:lnTo>
                      <a:pt x="4" y="11"/>
                    </a:lnTo>
                    <a:lnTo>
                      <a:pt x="1" y="10"/>
                    </a:lnTo>
                    <a:lnTo>
                      <a:pt x="0" y="5"/>
                    </a:lnTo>
                    <a:lnTo>
                      <a:pt x="0" y="3"/>
                    </a:lnTo>
                    <a:lnTo>
                      <a:pt x="2" y="0"/>
                    </a:lnTo>
                    <a:lnTo>
                      <a:pt x="11" y="0"/>
                    </a:lnTo>
                    <a:lnTo>
                      <a:pt x="1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85" name="Freeform 95"/>
              <p:cNvSpPr>
                <a:spLocks/>
              </p:cNvSpPr>
              <p:nvPr/>
            </p:nvSpPr>
            <p:spPr bwMode="auto">
              <a:xfrm>
                <a:off x="1012" y="1607"/>
                <a:ext cx="10" cy="10"/>
              </a:xfrm>
              <a:custGeom>
                <a:avLst/>
                <a:gdLst>
                  <a:gd name="T0" fmla="*/ 9 w 10"/>
                  <a:gd name="T1" fmla="*/ 10 h 10"/>
                  <a:gd name="T2" fmla="*/ 1 w 10"/>
                  <a:gd name="T3" fmla="*/ 10 h 10"/>
                  <a:gd name="T4" fmla="*/ 1 w 10"/>
                  <a:gd name="T5" fmla="*/ 10 h 10"/>
                  <a:gd name="T6" fmla="*/ 0 w 10"/>
                  <a:gd name="T7" fmla="*/ 7 h 10"/>
                  <a:gd name="T8" fmla="*/ 0 w 10"/>
                  <a:gd name="T9" fmla="*/ 5 h 10"/>
                  <a:gd name="T10" fmla="*/ 1 w 10"/>
                  <a:gd name="T11" fmla="*/ 2 h 10"/>
                  <a:gd name="T12" fmla="*/ 4 w 10"/>
                  <a:gd name="T13" fmla="*/ 0 h 10"/>
                  <a:gd name="T14" fmla="*/ 4 w 10"/>
                  <a:gd name="T15" fmla="*/ 0 h 10"/>
                  <a:gd name="T16" fmla="*/ 8 w 10"/>
                  <a:gd name="T17" fmla="*/ 0 h 10"/>
                  <a:gd name="T18" fmla="*/ 10 w 10"/>
                  <a:gd name="T19" fmla="*/ 3 h 10"/>
                  <a:gd name="T20" fmla="*/ 10 w 10"/>
                  <a:gd name="T21" fmla="*/ 6 h 10"/>
                  <a:gd name="T22" fmla="*/ 9 w 10"/>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 h="10">
                    <a:moveTo>
                      <a:pt x="9" y="10"/>
                    </a:moveTo>
                    <a:lnTo>
                      <a:pt x="1" y="10"/>
                    </a:lnTo>
                    <a:lnTo>
                      <a:pt x="0" y="7"/>
                    </a:lnTo>
                    <a:lnTo>
                      <a:pt x="0" y="5"/>
                    </a:lnTo>
                    <a:lnTo>
                      <a:pt x="1" y="2"/>
                    </a:lnTo>
                    <a:lnTo>
                      <a:pt x="4" y="0"/>
                    </a:lnTo>
                    <a:lnTo>
                      <a:pt x="8" y="0"/>
                    </a:lnTo>
                    <a:lnTo>
                      <a:pt x="10" y="3"/>
                    </a:lnTo>
                    <a:lnTo>
                      <a:pt x="10" y="6"/>
                    </a:lnTo>
                    <a:lnTo>
                      <a:pt x="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86" name="Freeform 96"/>
              <p:cNvSpPr>
                <a:spLocks/>
              </p:cNvSpPr>
              <p:nvPr/>
            </p:nvSpPr>
            <p:spPr bwMode="auto">
              <a:xfrm>
                <a:off x="1012" y="1607"/>
                <a:ext cx="10" cy="10"/>
              </a:xfrm>
              <a:custGeom>
                <a:avLst/>
                <a:gdLst>
                  <a:gd name="T0" fmla="*/ 9 w 10"/>
                  <a:gd name="T1" fmla="*/ 10 h 10"/>
                  <a:gd name="T2" fmla="*/ 1 w 10"/>
                  <a:gd name="T3" fmla="*/ 10 h 10"/>
                  <a:gd name="T4" fmla="*/ 1 w 10"/>
                  <a:gd name="T5" fmla="*/ 10 h 10"/>
                  <a:gd name="T6" fmla="*/ 0 w 10"/>
                  <a:gd name="T7" fmla="*/ 7 h 10"/>
                  <a:gd name="T8" fmla="*/ 0 w 10"/>
                  <a:gd name="T9" fmla="*/ 5 h 10"/>
                  <a:gd name="T10" fmla="*/ 1 w 10"/>
                  <a:gd name="T11" fmla="*/ 2 h 10"/>
                  <a:gd name="T12" fmla="*/ 4 w 10"/>
                  <a:gd name="T13" fmla="*/ 0 h 10"/>
                  <a:gd name="T14" fmla="*/ 4 w 10"/>
                  <a:gd name="T15" fmla="*/ 0 h 10"/>
                  <a:gd name="T16" fmla="*/ 8 w 10"/>
                  <a:gd name="T17" fmla="*/ 0 h 10"/>
                  <a:gd name="T18" fmla="*/ 10 w 10"/>
                  <a:gd name="T19" fmla="*/ 3 h 10"/>
                  <a:gd name="T20" fmla="*/ 10 w 10"/>
                  <a:gd name="T21" fmla="*/ 6 h 10"/>
                  <a:gd name="T22" fmla="*/ 9 w 10"/>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 h="10">
                    <a:moveTo>
                      <a:pt x="9" y="10"/>
                    </a:moveTo>
                    <a:lnTo>
                      <a:pt x="1" y="10"/>
                    </a:lnTo>
                    <a:lnTo>
                      <a:pt x="0" y="7"/>
                    </a:lnTo>
                    <a:lnTo>
                      <a:pt x="0" y="5"/>
                    </a:lnTo>
                    <a:lnTo>
                      <a:pt x="1" y="2"/>
                    </a:lnTo>
                    <a:lnTo>
                      <a:pt x="4" y="0"/>
                    </a:lnTo>
                    <a:lnTo>
                      <a:pt x="8" y="0"/>
                    </a:lnTo>
                    <a:lnTo>
                      <a:pt x="10" y="3"/>
                    </a:lnTo>
                    <a:lnTo>
                      <a:pt x="10" y="6"/>
                    </a:lnTo>
                    <a:lnTo>
                      <a:pt x="9"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87" name="Freeform 97"/>
              <p:cNvSpPr>
                <a:spLocks/>
              </p:cNvSpPr>
              <p:nvPr/>
            </p:nvSpPr>
            <p:spPr bwMode="auto">
              <a:xfrm>
                <a:off x="1040" y="1613"/>
                <a:ext cx="18" cy="23"/>
              </a:xfrm>
              <a:custGeom>
                <a:avLst/>
                <a:gdLst>
                  <a:gd name="T0" fmla="*/ 18 w 18"/>
                  <a:gd name="T1" fmla="*/ 20 h 23"/>
                  <a:gd name="T2" fmla="*/ 18 w 18"/>
                  <a:gd name="T3" fmla="*/ 20 h 23"/>
                  <a:gd name="T4" fmla="*/ 15 w 18"/>
                  <a:gd name="T5" fmla="*/ 22 h 23"/>
                  <a:gd name="T6" fmla="*/ 12 w 18"/>
                  <a:gd name="T7" fmla="*/ 23 h 23"/>
                  <a:gd name="T8" fmla="*/ 8 w 18"/>
                  <a:gd name="T9" fmla="*/ 22 h 23"/>
                  <a:gd name="T10" fmla="*/ 8 w 18"/>
                  <a:gd name="T11" fmla="*/ 22 h 23"/>
                  <a:gd name="T12" fmla="*/ 7 w 18"/>
                  <a:gd name="T13" fmla="*/ 18 h 23"/>
                  <a:gd name="T14" fmla="*/ 5 w 18"/>
                  <a:gd name="T15" fmla="*/ 15 h 23"/>
                  <a:gd name="T16" fmla="*/ 1 w 18"/>
                  <a:gd name="T17" fmla="*/ 9 h 23"/>
                  <a:gd name="T18" fmla="*/ 0 w 18"/>
                  <a:gd name="T19" fmla="*/ 7 h 23"/>
                  <a:gd name="T20" fmla="*/ 0 w 18"/>
                  <a:gd name="T21" fmla="*/ 4 h 23"/>
                  <a:gd name="T22" fmla="*/ 1 w 18"/>
                  <a:gd name="T23" fmla="*/ 3 h 23"/>
                  <a:gd name="T24" fmla="*/ 5 w 18"/>
                  <a:gd name="T25" fmla="*/ 0 h 23"/>
                  <a:gd name="T26" fmla="*/ 5 w 18"/>
                  <a:gd name="T27" fmla="*/ 0 h 23"/>
                  <a:gd name="T28" fmla="*/ 10 w 18"/>
                  <a:gd name="T29" fmla="*/ 5 h 23"/>
                  <a:gd name="T30" fmla="*/ 14 w 18"/>
                  <a:gd name="T31" fmla="*/ 9 h 23"/>
                  <a:gd name="T32" fmla="*/ 18 w 18"/>
                  <a:gd name="T33" fmla="*/ 13 h 23"/>
                  <a:gd name="T34" fmla="*/ 18 w 18"/>
                  <a:gd name="T35" fmla="*/ 16 h 23"/>
                  <a:gd name="T36" fmla="*/ 18 w 18"/>
                  <a:gd name="T37" fmla="*/ 2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8" h="23">
                    <a:moveTo>
                      <a:pt x="18" y="20"/>
                    </a:moveTo>
                    <a:lnTo>
                      <a:pt x="18" y="20"/>
                    </a:lnTo>
                    <a:lnTo>
                      <a:pt x="15" y="22"/>
                    </a:lnTo>
                    <a:lnTo>
                      <a:pt x="12" y="23"/>
                    </a:lnTo>
                    <a:lnTo>
                      <a:pt x="8" y="22"/>
                    </a:lnTo>
                    <a:lnTo>
                      <a:pt x="7" y="18"/>
                    </a:lnTo>
                    <a:lnTo>
                      <a:pt x="5" y="15"/>
                    </a:lnTo>
                    <a:lnTo>
                      <a:pt x="1" y="9"/>
                    </a:lnTo>
                    <a:lnTo>
                      <a:pt x="0" y="7"/>
                    </a:lnTo>
                    <a:lnTo>
                      <a:pt x="0" y="4"/>
                    </a:lnTo>
                    <a:lnTo>
                      <a:pt x="1" y="3"/>
                    </a:lnTo>
                    <a:lnTo>
                      <a:pt x="5" y="0"/>
                    </a:lnTo>
                    <a:lnTo>
                      <a:pt x="10" y="5"/>
                    </a:lnTo>
                    <a:lnTo>
                      <a:pt x="14" y="9"/>
                    </a:lnTo>
                    <a:lnTo>
                      <a:pt x="18" y="13"/>
                    </a:lnTo>
                    <a:lnTo>
                      <a:pt x="18" y="16"/>
                    </a:lnTo>
                    <a:lnTo>
                      <a:pt x="1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88" name="Freeform 98"/>
              <p:cNvSpPr>
                <a:spLocks/>
              </p:cNvSpPr>
              <p:nvPr/>
            </p:nvSpPr>
            <p:spPr bwMode="auto">
              <a:xfrm>
                <a:off x="1040" y="1613"/>
                <a:ext cx="18" cy="23"/>
              </a:xfrm>
              <a:custGeom>
                <a:avLst/>
                <a:gdLst>
                  <a:gd name="T0" fmla="*/ 18 w 18"/>
                  <a:gd name="T1" fmla="*/ 20 h 23"/>
                  <a:gd name="T2" fmla="*/ 18 w 18"/>
                  <a:gd name="T3" fmla="*/ 20 h 23"/>
                  <a:gd name="T4" fmla="*/ 15 w 18"/>
                  <a:gd name="T5" fmla="*/ 22 h 23"/>
                  <a:gd name="T6" fmla="*/ 12 w 18"/>
                  <a:gd name="T7" fmla="*/ 23 h 23"/>
                  <a:gd name="T8" fmla="*/ 8 w 18"/>
                  <a:gd name="T9" fmla="*/ 22 h 23"/>
                  <a:gd name="T10" fmla="*/ 8 w 18"/>
                  <a:gd name="T11" fmla="*/ 22 h 23"/>
                  <a:gd name="T12" fmla="*/ 7 w 18"/>
                  <a:gd name="T13" fmla="*/ 18 h 23"/>
                  <a:gd name="T14" fmla="*/ 5 w 18"/>
                  <a:gd name="T15" fmla="*/ 15 h 23"/>
                  <a:gd name="T16" fmla="*/ 1 w 18"/>
                  <a:gd name="T17" fmla="*/ 9 h 23"/>
                  <a:gd name="T18" fmla="*/ 0 w 18"/>
                  <a:gd name="T19" fmla="*/ 7 h 23"/>
                  <a:gd name="T20" fmla="*/ 0 w 18"/>
                  <a:gd name="T21" fmla="*/ 4 h 23"/>
                  <a:gd name="T22" fmla="*/ 1 w 18"/>
                  <a:gd name="T23" fmla="*/ 3 h 23"/>
                  <a:gd name="T24" fmla="*/ 5 w 18"/>
                  <a:gd name="T25" fmla="*/ 0 h 23"/>
                  <a:gd name="T26" fmla="*/ 5 w 18"/>
                  <a:gd name="T27" fmla="*/ 0 h 23"/>
                  <a:gd name="T28" fmla="*/ 10 w 18"/>
                  <a:gd name="T29" fmla="*/ 5 h 23"/>
                  <a:gd name="T30" fmla="*/ 14 w 18"/>
                  <a:gd name="T31" fmla="*/ 9 h 23"/>
                  <a:gd name="T32" fmla="*/ 18 w 18"/>
                  <a:gd name="T33" fmla="*/ 13 h 23"/>
                  <a:gd name="T34" fmla="*/ 18 w 18"/>
                  <a:gd name="T35" fmla="*/ 16 h 23"/>
                  <a:gd name="T36" fmla="*/ 18 w 18"/>
                  <a:gd name="T37" fmla="*/ 2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8" h="23">
                    <a:moveTo>
                      <a:pt x="18" y="20"/>
                    </a:moveTo>
                    <a:lnTo>
                      <a:pt x="18" y="20"/>
                    </a:lnTo>
                    <a:lnTo>
                      <a:pt x="15" y="22"/>
                    </a:lnTo>
                    <a:lnTo>
                      <a:pt x="12" y="23"/>
                    </a:lnTo>
                    <a:lnTo>
                      <a:pt x="8" y="22"/>
                    </a:lnTo>
                    <a:lnTo>
                      <a:pt x="7" y="18"/>
                    </a:lnTo>
                    <a:lnTo>
                      <a:pt x="5" y="15"/>
                    </a:lnTo>
                    <a:lnTo>
                      <a:pt x="1" y="9"/>
                    </a:lnTo>
                    <a:lnTo>
                      <a:pt x="0" y="7"/>
                    </a:lnTo>
                    <a:lnTo>
                      <a:pt x="0" y="4"/>
                    </a:lnTo>
                    <a:lnTo>
                      <a:pt x="1" y="3"/>
                    </a:lnTo>
                    <a:lnTo>
                      <a:pt x="5" y="0"/>
                    </a:lnTo>
                    <a:lnTo>
                      <a:pt x="10" y="5"/>
                    </a:lnTo>
                    <a:lnTo>
                      <a:pt x="14" y="9"/>
                    </a:lnTo>
                    <a:lnTo>
                      <a:pt x="18" y="13"/>
                    </a:lnTo>
                    <a:lnTo>
                      <a:pt x="18" y="16"/>
                    </a:lnTo>
                    <a:lnTo>
                      <a:pt x="18"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89" name="Freeform 99"/>
              <p:cNvSpPr>
                <a:spLocks/>
              </p:cNvSpPr>
              <p:nvPr/>
            </p:nvSpPr>
            <p:spPr bwMode="auto">
              <a:xfrm>
                <a:off x="1097" y="1616"/>
                <a:ext cx="11" cy="12"/>
              </a:xfrm>
              <a:custGeom>
                <a:avLst/>
                <a:gdLst>
                  <a:gd name="T0" fmla="*/ 11 w 11"/>
                  <a:gd name="T1" fmla="*/ 5 h 12"/>
                  <a:gd name="T2" fmla="*/ 11 w 11"/>
                  <a:gd name="T3" fmla="*/ 5 h 12"/>
                  <a:gd name="T4" fmla="*/ 11 w 11"/>
                  <a:gd name="T5" fmla="*/ 9 h 12"/>
                  <a:gd name="T6" fmla="*/ 10 w 11"/>
                  <a:gd name="T7" fmla="*/ 12 h 12"/>
                  <a:gd name="T8" fmla="*/ 10 w 11"/>
                  <a:gd name="T9" fmla="*/ 12 h 12"/>
                  <a:gd name="T10" fmla="*/ 5 w 11"/>
                  <a:gd name="T11" fmla="*/ 12 h 12"/>
                  <a:gd name="T12" fmla="*/ 3 w 11"/>
                  <a:gd name="T13" fmla="*/ 10 h 12"/>
                  <a:gd name="T14" fmla="*/ 0 w 11"/>
                  <a:gd name="T15" fmla="*/ 9 h 12"/>
                  <a:gd name="T16" fmla="*/ 0 w 11"/>
                  <a:gd name="T17" fmla="*/ 6 h 12"/>
                  <a:gd name="T18" fmla="*/ 0 w 11"/>
                  <a:gd name="T19" fmla="*/ 6 h 12"/>
                  <a:gd name="T20" fmla="*/ 0 w 11"/>
                  <a:gd name="T21" fmla="*/ 4 h 12"/>
                  <a:gd name="T22" fmla="*/ 1 w 11"/>
                  <a:gd name="T23" fmla="*/ 2 h 12"/>
                  <a:gd name="T24" fmla="*/ 5 w 11"/>
                  <a:gd name="T25" fmla="*/ 0 h 12"/>
                  <a:gd name="T26" fmla="*/ 10 w 11"/>
                  <a:gd name="T27" fmla="*/ 1 h 12"/>
                  <a:gd name="T28" fmla="*/ 11 w 11"/>
                  <a:gd name="T29" fmla="*/ 2 h 12"/>
                  <a:gd name="T30" fmla="*/ 11 w 11"/>
                  <a:gd name="T31" fmla="*/ 5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 h="12">
                    <a:moveTo>
                      <a:pt x="11" y="5"/>
                    </a:moveTo>
                    <a:lnTo>
                      <a:pt x="11" y="5"/>
                    </a:lnTo>
                    <a:lnTo>
                      <a:pt x="11" y="9"/>
                    </a:lnTo>
                    <a:lnTo>
                      <a:pt x="10" y="12"/>
                    </a:lnTo>
                    <a:lnTo>
                      <a:pt x="5" y="12"/>
                    </a:lnTo>
                    <a:lnTo>
                      <a:pt x="3" y="10"/>
                    </a:lnTo>
                    <a:lnTo>
                      <a:pt x="0" y="9"/>
                    </a:lnTo>
                    <a:lnTo>
                      <a:pt x="0" y="6"/>
                    </a:lnTo>
                    <a:lnTo>
                      <a:pt x="0" y="4"/>
                    </a:lnTo>
                    <a:lnTo>
                      <a:pt x="1" y="2"/>
                    </a:lnTo>
                    <a:lnTo>
                      <a:pt x="5" y="0"/>
                    </a:lnTo>
                    <a:lnTo>
                      <a:pt x="10" y="1"/>
                    </a:lnTo>
                    <a:lnTo>
                      <a:pt x="11" y="2"/>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90" name="Freeform 100"/>
              <p:cNvSpPr>
                <a:spLocks/>
              </p:cNvSpPr>
              <p:nvPr/>
            </p:nvSpPr>
            <p:spPr bwMode="auto">
              <a:xfrm>
                <a:off x="1097" y="1616"/>
                <a:ext cx="11" cy="12"/>
              </a:xfrm>
              <a:custGeom>
                <a:avLst/>
                <a:gdLst>
                  <a:gd name="T0" fmla="*/ 11 w 11"/>
                  <a:gd name="T1" fmla="*/ 5 h 12"/>
                  <a:gd name="T2" fmla="*/ 11 w 11"/>
                  <a:gd name="T3" fmla="*/ 5 h 12"/>
                  <a:gd name="T4" fmla="*/ 11 w 11"/>
                  <a:gd name="T5" fmla="*/ 9 h 12"/>
                  <a:gd name="T6" fmla="*/ 10 w 11"/>
                  <a:gd name="T7" fmla="*/ 12 h 12"/>
                  <a:gd name="T8" fmla="*/ 10 w 11"/>
                  <a:gd name="T9" fmla="*/ 12 h 12"/>
                  <a:gd name="T10" fmla="*/ 5 w 11"/>
                  <a:gd name="T11" fmla="*/ 12 h 12"/>
                  <a:gd name="T12" fmla="*/ 3 w 11"/>
                  <a:gd name="T13" fmla="*/ 10 h 12"/>
                  <a:gd name="T14" fmla="*/ 0 w 11"/>
                  <a:gd name="T15" fmla="*/ 9 h 12"/>
                  <a:gd name="T16" fmla="*/ 0 w 11"/>
                  <a:gd name="T17" fmla="*/ 6 h 12"/>
                  <a:gd name="T18" fmla="*/ 0 w 11"/>
                  <a:gd name="T19" fmla="*/ 6 h 12"/>
                  <a:gd name="T20" fmla="*/ 0 w 11"/>
                  <a:gd name="T21" fmla="*/ 4 h 12"/>
                  <a:gd name="T22" fmla="*/ 1 w 11"/>
                  <a:gd name="T23" fmla="*/ 2 h 12"/>
                  <a:gd name="T24" fmla="*/ 5 w 11"/>
                  <a:gd name="T25" fmla="*/ 0 h 12"/>
                  <a:gd name="T26" fmla="*/ 10 w 11"/>
                  <a:gd name="T27" fmla="*/ 1 h 12"/>
                  <a:gd name="T28" fmla="*/ 11 w 11"/>
                  <a:gd name="T29" fmla="*/ 2 h 12"/>
                  <a:gd name="T30" fmla="*/ 11 w 11"/>
                  <a:gd name="T31" fmla="*/ 5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 h="12">
                    <a:moveTo>
                      <a:pt x="11" y="5"/>
                    </a:moveTo>
                    <a:lnTo>
                      <a:pt x="11" y="5"/>
                    </a:lnTo>
                    <a:lnTo>
                      <a:pt x="11" y="9"/>
                    </a:lnTo>
                    <a:lnTo>
                      <a:pt x="10" y="12"/>
                    </a:lnTo>
                    <a:lnTo>
                      <a:pt x="5" y="12"/>
                    </a:lnTo>
                    <a:lnTo>
                      <a:pt x="3" y="10"/>
                    </a:lnTo>
                    <a:lnTo>
                      <a:pt x="0" y="9"/>
                    </a:lnTo>
                    <a:lnTo>
                      <a:pt x="0" y="6"/>
                    </a:lnTo>
                    <a:lnTo>
                      <a:pt x="0" y="4"/>
                    </a:lnTo>
                    <a:lnTo>
                      <a:pt x="1" y="2"/>
                    </a:lnTo>
                    <a:lnTo>
                      <a:pt x="5" y="0"/>
                    </a:lnTo>
                    <a:lnTo>
                      <a:pt x="10" y="1"/>
                    </a:lnTo>
                    <a:lnTo>
                      <a:pt x="11" y="2"/>
                    </a:lnTo>
                    <a:lnTo>
                      <a:pt x="11"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91" name="Freeform 101"/>
              <p:cNvSpPr>
                <a:spLocks/>
              </p:cNvSpPr>
              <p:nvPr/>
            </p:nvSpPr>
            <p:spPr bwMode="auto">
              <a:xfrm>
                <a:off x="1657" y="1766"/>
                <a:ext cx="92" cy="61"/>
              </a:xfrm>
              <a:custGeom>
                <a:avLst/>
                <a:gdLst>
                  <a:gd name="T0" fmla="*/ 91 w 92"/>
                  <a:gd name="T1" fmla="*/ 8 h 61"/>
                  <a:gd name="T2" fmla="*/ 91 w 92"/>
                  <a:gd name="T3" fmla="*/ 8 h 61"/>
                  <a:gd name="T4" fmla="*/ 68 w 92"/>
                  <a:gd name="T5" fmla="*/ 18 h 61"/>
                  <a:gd name="T6" fmla="*/ 46 w 92"/>
                  <a:gd name="T7" fmla="*/ 31 h 61"/>
                  <a:gd name="T8" fmla="*/ 24 w 92"/>
                  <a:gd name="T9" fmla="*/ 45 h 61"/>
                  <a:gd name="T10" fmla="*/ 4 w 92"/>
                  <a:gd name="T11" fmla="*/ 61 h 61"/>
                  <a:gd name="T12" fmla="*/ 4 w 92"/>
                  <a:gd name="T13" fmla="*/ 61 h 61"/>
                  <a:gd name="T14" fmla="*/ 3 w 92"/>
                  <a:gd name="T15" fmla="*/ 60 h 61"/>
                  <a:gd name="T16" fmla="*/ 1 w 92"/>
                  <a:gd name="T17" fmla="*/ 58 h 61"/>
                  <a:gd name="T18" fmla="*/ 0 w 92"/>
                  <a:gd name="T19" fmla="*/ 53 h 61"/>
                  <a:gd name="T20" fmla="*/ 0 w 92"/>
                  <a:gd name="T21" fmla="*/ 53 h 61"/>
                  <a:gd name="T22" fmla="*/ 20 w 92"/>
                  <a:gd name="T23" fmla="*/ 38 h 61"/>
                  <a:gd name="T24" fmla="*/ 42 w 92"/>
                  <a:gd name="T25" fmla="*/ 23 h 61"/>
                  <a:gd name="T26" fmla="*/ 64 w 92"/>
                  <a:gd name="T27" fmla="*/ 11 h 61"/>
                  <a:gd name="T28" fmla="*/ 87 w 92"/>
                  <a:gd name="T29" fmla="*/ 0 h 61"/>
                  <a:gd name="T30" fmla="*/ 87 w 92"/>
                  <a:gd name="T31" fmla="*/ 0 h 61"/>
                  <a:gd name="T32" fmla="*/ 90 w 92"/>
                  <a:gd name="T33" fmla="*/ 0 h 61"/>
                  <a:gd name="T34" fmla="*/ 91 w 92"/>
                  <a:gd name="T35" fmla="*/ 3 h 61"/>
                  <a:gd name="T36" fmla="*/ 92 w 92"/>
                  <a:gd name="T37" fmla="*/ 6 h 61"/>
                  <a:gd name="T38" fmla="*/ 91 w 92"/>
                  <a:gd name="T39" fmla="*/ 8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2" h="61">
                    <a:moveTo>
                      <a:pt x="91" y="8"/>
                    </a:moveTo>
                    <a:lnTo>
                      <a:pt x="91" y="8"/>
                    </a:lnTo>
                    <a:lnTo>
                      <a:pt x="68" y="18"/>
                    </a:lnTo>
                    <a:lnTo>
                      <a:pt x="46" y="31"/>
                    </a:lnTo>
                    <a:lnTo>
                      <a:pt x="24" y="45"/>
                    </a:lnTo>
                    <a:lnTo>
                      <a:pt x="4" y="61"/>
                    </a:lnTo>
                    <a:lnTo>
                      <a:pt x="3" y="60"/>
                    </a:lnTo>
                    <a:lnTo>
                      <a:pt x="1" y="58"/>
                    </a:lnTo>
                    <a:lnTo>
                      <a:pt x="0" y="53"/>
                    </a:lnTo>
                    <a:lnTo>
                      <a:pt x="20" y="38"/>
                    </a:lnTo>
                    <a:lnTo>
                      <a:pt x="42" y="23"/>
                    </a:lnTo>
                    <a:lnTo>
                      <a:pt x="64" y="11"/>
                    </a:lnTo>
                    <a:lnTo>
                      <a:pt x="87" y="0"/>
                    </a:lnTo>
                    <a:lnTo>
                      <a:pt x="90" y="0"/>
                    </a:lnTo>
                    <a:lnTo>
                      <a:pt x="91" y="3"/>
                    </a:lnTo>
                    <a:lnTo>
                      <a:pt x="92" y="6"/>
                    </a:lnTo>
                    <a:lnTo>
                      <a:pt x="9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92" name="Freeform 102"/>
              <p:cNvSpPr>
                <a:spLocks/>
              </p:cNvSpPr>
              <p:nvPr/>
            </p:nvSpPr>
            <p:spPr bwMode="auto">
              <a:xfrm>
                <a:off x="1657" y="1766"/>
                <a:ext cx="92" cy="61"/>
              </a:xfrm>
              <a:custGeom>
                <a:avLst/>
                <a:gdLst>
                  <a:gd name="T0" fmla="*/ 91 w 92"/>
                  <a:gd name="T1" fmla="*/ 8 h 61"/>
                  <a:gd name="T2" fmla="*/ 91 w 92"/>
                  <a:gd name="T3" fmla="*/ 8 h 61"/>
                  <a:gd name="T4" fmla="*/ 68 w 92"/>
                  <a:gd name="T5" fmla="*/ 18 h 61"/>
                  <a:gd name="T6" fmla="*/ 46 w 92"/>
                  <a:gd name="T7" fmla="*/ 31 h 61"/>
                  <a:gd name="T8" fmla="*/ 24 w 92"/>
                  <a:gd name="T9" fmla="*/ 45 h 61"/>
                  <a:gd name="T10" fmla="*/ 4 w 92"/>
                  <a:gd name="T11" fmla="*/ 61 h 61"/>
                  <a:gd name="T12" fmla="*/ 4 w 92"/>
                  <a:gd name="T13" fmla="*/ 61 h 61"/>
                  <a:gd name="T14" fmla="*/ 3 w 92"/>
                  <a:gd name="T15" fmla="*/ 60 h 61"/>
                  <a:gd name="T16" fmla="*/ 1 w 92"/>
                  <a:gd name="T17" fmla="*/ 58 h 61"/>
                  <a:gd name="T18" fmla="*/ 0 w 92"/>
                  <a:gd name="T19" fmla="*/ 53 h 61"/>
                  <a:gd name="T20" fmla="*/ 0 w 92"/>
                  <a:gd name="T21" fmla="*/ 53 h 61"/>
                  <a:gd name="T22" fmla="*/ 20 w 92"/>
                  <a:gd name="T23" fmla="*/ 38 h 61"/>
                  <a:gd name="T24" fmla="*/ 42 w 92"/>
                  <a:gd name="T25" fmla="*/ 23 h 61"/>
                  <a:gd name="T26" fmla="*/ 64 w 92"/>
                  <a:gd name="T27" fmla="*/ 11 h 61"/>
                  <a:gd name="T28" fmla="*/ 87 w 92"/>
                  <a:gd name="T29" fmla="*/ 0 h 61"/>
                  <a:gd name="T30" fmla="*/ 87 w 92"/>
                  <a:gd name="T31" fmla="*/ 0 h 61"/>
                  <a:gd name="T32" fmla="*/ 90 w 92"/>
                  <a:gd name="T33" fmla="*/ 0 h 61"/>
                  <a:gd name="T34" fmla="*/ 91 w 92"/>
                  <a:gd name="T35" fmla="*/ 3 h 61"/>
                  <a:gd name="T36" fmla="*/ 92 w 92"/>
                  <a:gd name="T37" fmla="*/ 6 h 61"/>
                  <a:gd name="T38" fmla="*/ 91 w 92"/>
                  <a:gd name="T39" fmla="*/ 8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2" h="61">
                    <a:moveTo>
                      <a:pt x="91" y="8"/>
                    </a:moveTo>
                    <a:lnTo>
                      <a:pt x="91" y="8"/>
                    </a:lnTo>
                    <a:lnTo>
                      <a:pt x="68" y="18"/>
                    </a:lnTo>
                    <a:lnTo>
                      <a:pt x="46" y="31"/>
                    </a:lnTo>
                    <a:lnTo>
                      <a:pt x="24" y="45"/>
                    </a:lnTo>
                    <a:lnTo>
                      <a:pt x="4" y="61"/>
                    </a:lnTo>
                    <a:lnTo>
                      <a:pt x="3" y="60"/>
                    </a:lnTo>
                    <a:lnTo>
                      <a:pt x="1" y="58"/>
                    </a:lnTo>
                    <a:lnTo>
                      <a:pt x="0" y="53"/>
                    </a:lnTo>
                    <a:lnTo>
                      <a:pt x="20" y="38"/>
                    </a:lnTo>
                    <a:lnTo>
                      <a:pt x="42" y="23"/>
                    </a:lnTo>
                    <a:lnTo>
                      <a:pt x="64" y="11"/>
                    </a:lnTo>
                    <a:lnTo>
                      <a:pt x="87" y="0"/>
                    </a:lnTo>
                    <a:lnTo>
                      <a:pt x="90" y="0"/>
                    </a:lnTo>
                    <a:lnTo>
                      <a:pt x="91" y="3"/>
                    </a:lnTo>
                    <a:lnTo>
                      <a:pt x="92" y="6"/>
                    </a:lnTo>
                    <a:lnTo>
                      <a:pt x="91"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93" name="Freeform 103"/>
              <p:cNvSpPr>
                <a:spLocks/>
              </p:cNvSpPr>
              <p:nvPr/>
            </p:nvSpPr>
            <p:spPr bwMode="auto">
              <a:xfrm>
                <a:off x="907" y="1626"/>
                <a:ext cx="11" cy="11"/>
              </a:xfrm>
              <a:custGeom>
                <a:avLst/>
                <a:gdLst>
                  <a:gd name="T0" fmla="*/ 11 w 11"/>
                  <a:gd name="T1" fmla="*/ 6 h 11"/>
                  <a:gd name="T2" fmla="*/ 11 w 11"/>
                  <a:gd name="T3" fmla="*/ 6 h 11"/>
                  <a:gd name="T4" fmla="*/ 11 w 11"/>
                  <a:gd name="T5" fmla="*/ 7 h 11"/>
                  <a:gd name="T6" fmla="*/ 11 w 11"/>
                  <a:gd name="T7" fmla="*/ 9 h 11"/>
                  <a:gd name="T8" fmla="*/ 8 w 11"/>
                  <a:gd name="T9" fmla="*/ 11 h 11"/>
                  <a:gd name="T10" fmla="*/ 8 w 11"/>
                  <a:gd name="T11" fmla="*/ 11 h 11"/>
                  <a:gd name="T12" fmla="*/ 3 w 11"/>
                  <a:gd name="T13" fmla="*/ 11 h 11"/>
                  <a:gd name="T14" fmla="*/ 2 w 11"/>
                  <a:gd name="T15" fmla="*/ 11 h 11"/>
                  <a:gd name="T16" fmla="*/ 0 w 11"/>
                  <a:gd name="T17" fmla="*/ 9 h 11"/>
                  <a:gd name="T18" fmla="*/ 0 w 11"/>
                  <a:gd name="T19" fmla="*/ 9 h 11"/>
                  <a:gd name="T20" fmla="*/ 0 w 11"/>
                  <a:gd name="T21" fmla="*/ 5 h 11"/>
                  <a:gd name="T22" fmla="*/ 0 w 11"/>
                  <a:gd name="T23" fmla="*/ 2 h 11"/>
                  <a:gd name="T24" fmla="*/ 3 w 11"/>
                  <a:gd name="T25" fmla="*/ 0 h 11"/>
                  <a:gd name="T26" fmla="*/ 3 w 11"/>
                  <a:gd name="T27" fmla="*/ 0 h 11"/>
                  <a:gd name="T28" fmla="*/ 6 w 11"/>
                  <a:gd name="T29" fmla="*/ 0 h 11"/>
                  <a:gd name="T30" fmla="*/ 8 w 11"/>
                  <a:gd name="T31" fmla="*/ 0 h 11"/>
                  <a:gd name="T32" fmla="*/ 10 w 11"/>
                  <a:gd name="T33" fmla="*/ 3 h 11"/>
                  <a:gd name="T34" fmla="*/ 11 w 11"/>
                  <a:gd name="T35" fmla="*/ 6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11">
                    <a:moveTo>
                      <a:pt x="11" y="6"/>
                    </a:moveTo>
                    <a:lnTo>
                      <a:pt x="11" y="6"/>
                    </a:lnTo>
                    <a:lnTo>
                      <a:pt x="11" y="7"/>
                    </a:lnTo>
                    <a:lnTo>
                      <a:pt x="11" y="9"/>
                    </a:lnTo>
                    <a:lnTo>
                      <a:pt x="8" y="11"/>
                    </a:lnTo>
                    <a:lnTo>
                      <a:pt x="3" y="11"/>
                    </a:lnTo>
                    <a:lnTo>
                      <a:pt x="2" y="11"/>
                    </a:lnTo>
                    <a:lnTo>
                      <a:pt x="0" y="9"/>
                    </a:lnTo>
                    <a:lnTo>
                      <a:pt x="0" y="5"/>
                    </a:lnTo>
                    <a:lnTo>
                      <a:pt x="0" y="2"/>
                    </a:lnTo>
                    <a:lnTo>
                      <a:pt x="3" y="0"/>
                    </a:lnTo>
                    <a:lnTo>
                      <a:pt x="6" y="0"/>
                    </a:lnTo>
                    <a:lnTo>
                      <a:pt x="8" y="0"/>
                    </a:lnTo>
                    <a:lnTo>
                      <a:pt x="10" y="3"/>
                    </a:lnTo>
                    <a:lnTo>
                      <a:pt x="1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94" name="Freeform 104"/>
              <p:cNvSpPr>
                <a:spLocks/>
              </p:cNvSpPr>
              <p:nvPr/>
            </p:nvSpPr>
            <p:spPr bwMode="auto">
              <a:xfrm>
                <a:off x="907" y="1626"/>
                <a:ext cx="11" cy="11"/>
              </a:xfrm>
              <a:custGeom>
                <a:avLst/>
                <a:gdLst>
                  <a:gd name="T0" fmla="*/ 11 w 11"/>
                  <a:gd name="T1" fmla="*/ 6 h 11"/>
                  <a:gd name="T2" fmla="*/ 11 w 11"/>
                  <a:gd name="T3" fmla="*/ 6 h 11"/>
                  <a:gd name="T4" fmla="*/ 11 w 11"/>
                  <a:gd name="T5" fmla="*/ 7 h 11"/>
                  <a:gd name="T6" fmla="*/ 11 w 11"/>
                  <a:gd name="T7" fmla="*/ 9 h 11"/>
                  <a:gd name="T8" fmla="*/ 8 w 11"/>
                  <a:gd name="T9" fmla="*/ 11 h 11"/>
                  <a:gd name="T10" fmla="*/ 8 w 11"/>
                  <a:gd name="T11" fmla="*/ 11 h 11"/>
                  <a:gd name="T12" fmla="*/ 3 w 11"/>
                  <a:gd name="T13" fmla="*/ 11 h 11"/>
                  <a:gd name="T14" fmla="*/ 2 w 11"/>
                  <a:gd name="T15" fmla="*/ 11 h 11"/>
                  <a:gd name="T16" fmla="*/ 0 w 11"/>
                  <a:gd name="T17" fmla="*/ 9 h 11"/>
                  <a:gd name="T18" fmla="*/ 0 w 11"/>
                  <a:gd name="T19" fmla="*/ 9 h 11"/>
                  <a:gd name="T20" fmla="*/ 0 w 11"/>
                  <a:gd name="T21" fmla="*/ 5 h 11"/>
                  <a:gd name="T22" fmla="*/ 0 w 11"/>
                  <a:gd name="T23" fmla="*/ 2 h 11"/>
                  <a:gd name="T24" fmla="*/ 3 w 11"/>
                  <a:gd name="T25" fmla="*/ 0 h 11"/>
                  <a:gd name="T26" fmla="*/ 3 w 11"/>
                  <a:gd name="T27" fmla="*/ 0 h 11"/>
                  <a:gd name="T28" fmla="*/ 6 w 11"/>
                  <a:gd name="T29" fmla="*/ 0 h 11"/>
                  <a:gd name="T30" fmla="*/ 8 w 11"/>
                  <a:gd name="T31" fmla="*/ 0 h 11"/>
                  <a:gd name="T32" fmla="*/ 10 w 11"/>
                  <a:gd name="T33" fmla="*/ 3 h 11"/>
                  <a:gd name="T34" fmla="*/ 11 w 11"/>
                  <a:gd name="T35" fmla="*/ 6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11">
                    <a:moveTo>
                      <a:pt x="11" y="6"/>
                    </a:moveTo>
                    <a:lnTo>
                      <a:pt x="11" y="6"/>
                    </a:lnTo>
                    <a:lnTo>
                      <a:pt x="11" y="7"/>
                    </a:lnTo>
                    <a:lnTo>
                      <a:pt x="11" y="9"/>
                    </a:lnTo>
                    <a:lnTo>
                      <a:pt x="8" y="11"/>
                    </a:lnTo>
                    <a:lnTo>
                      <a:pt x="3" y="11"/>
                    </a:lnTo>
                    <a:lnTo>
                      <a:pt x="2" y="11"/>
                    </a:lnTo>
                    <a:lnTo>
                      <a:pt x="0" y="9"/>
                    </a:lnTo>
                    <a:lnTo>
                      <a:pt x="0" y="5"/>
                    </a:lnTo>
                    <a:lnTo>
                      <a:pt x="0" y="2"/>
                    </a:lnTo>
                    <a:lnTo>
                      <a:pt x="3" y="0"/>
                    </a:lnTo>
                    <a:lnTo>
                      <a:pt x="6" y="0"/>
                    </a:lnTo>
                    <a:lnTo>
                      <a:pt x="8" y="0"/>
                    </a:lnTo>
                    <a:lnTo>
                      <a:pt x="10" y="3"/>
                    </a:lnTo>
                    <a:lnTo>
                      <a:pt x="11"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95" name="Freeform 105"/>
              <p:cNvSpPr>
                <a:spLocks/>
              </p:cNvSpPr>
              <p:nvPr/>
            </p:nvSpPr>
            <p:spPr bwMode="auto">
              <a:xfrm>
                <a:off x="928" y="1629"/>
                <a:ext cx="20" cy="22"/>
              </a:xfrm>
              <a:custGeom>
                <a:avLst/>
                <a:gdLst>
                  <a:gd name="T0" fmla="*/ 17 w 20"/>
                  <a:gd name="T1" fmla="*/ 11 h 22"/>
                  <a:gd name="T2" fmla="*/ 17 w 20"/>
                  <a:gd name="T3" fmla="*/ 11 h 22"/>
                  <a:gd name="T4" fmla="*/ 19 w 20"/>
                  <a:gd name="T5" fmla="*/ 12 h 22"/>
                  <a:gd name="T6" fmla="*/ 20 w 20"/>
                  <a:gd name="T7" fmla="*/ 15 h 22"/>
                  <a:gd name="T8" fmla="*/ 20 w 20"/>
                  <a:gd name="T9" fmla="*/ 19 h 22"/>
                  <a:gd name="T10" fmla="*/ 20 w 20"/>
                  <a:gd name="T11" fmla="*/ 19 h 22"/>
                  <a:gd name="T12" fmla="*/ 17 w 20"/>
                  <a:gd name="T13" fmla="*/ 22 h 22"/>
                  <a:gd name="T14" fmla="*/ 16 w 20"/>
                  <a:gd name="T15" fmla="*/ 22 h 22"/>
                  <a:gd name="T16" fmla="*/ 10 w 20"/>
                  <a:gd name="T17" fmla="*/ 22 h 22"/>
                  <a:gd name="T18" fmla="*/ 10 w 20"/>
                  <a:gd name="T19" fmla="*/ 22 h 22"/>
                  <a:gd name="T20" fmla="*/ 6 w 20"/>
                  <a:gd name="T21" fmla="*/ 15 h 22"/>
                  <a:gd name="T22" fmla="*/ 4 w 20"/>
                  <a:gd name="T23" fmla="*/ 12 h 22"/>
                  <a:gd name="T24" fmla="*/ 0 w 20"/>
                  <a:gd name="T25" fmla="*/ 11 h 22"/>
                  <a:gd name="T26" fmla="*/ 0 w 20"/>
                  <a:gd name="T27" fmla="*/ 11 h 22"/>
                  <a:gd name="T28" fmla="*/ 0 w 20"/>
                  <a:gd name="T29" fmla="*/ 7 h 22"/>
                  <a:gd name="T30" fmla="*/ 0 w 20"/>
                  <a:gd name="T31" fmla="*/ 4 h 22"/>
                  <a:gd name="T32" fmla="*/ 1 w 20"/>
                  <a:gd name="T33" fmla="*/ 0 h 22"/>
                  <a:gd name="T34" fmla="*/ 5 w 20"/>
                  <a:gd name="T35" fmla="*/ 0 h 22"/>
                  <a:gd name="T36" fmla="*/ 5 w 20"/>
                  <a:gd name="T37" fmla="*/ 0 h 22"/>
                  <a:gd name="T38" fmla="*/ 8 w 20"/>
                  <a:gd name="T39" fmla="*/ 0 h 22"/>
                  <a:gd name="T40" fmla="*/ 9 w 20"/>
                  <a:gd name="T41" fmla="*/ 2 h 22"/>
                  <a:gd name="T42" fmla="*/ 10 w 20"/>
                  <a:gd name="T43" fmla="*/ 7 h 22"/>
                  <a:gd name="T44" fmla="*/ 10 w 20"/>
                  <a:gd name="T45" fmla="*/ 8 h 22"/>
                  <a:gd name="T46" fmla="*/ 12 w 20"/>
                  <a:gd name="T47" fmla="*/ 11 h 22"/>
                  <a:gd name="T48" fmla="*/ 13 w 20"/>
                  <a:gd name="T49" fmla="*/ 11 h 22"/>
                  <a:gd name="T50" fmla="*/ 17 w 20"/>
                  <a:gd name="T51" fmla="*/ 11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 h="22">
                    <a:moveTo>
                      <a:pt x="17" y="11"/>
                    </a:moveTo>
                    <a:lnTo>
                      <a:pt x="17" y="11"/>
                    </a:lnTo>
                    <a:lnTo>
                      <a:pt x="19" y="12"/>
                    </a:lnTo>
                    <a:lnTo>
                      <a:pt x="20" y="15"/>
                    </a:lnTo>
                    <a:lnTo>
                      <a:pt x="20" y="19"/>
                    </a:lnTo>
                    <a:lnTo>
                      <a:pt x="17" y="22"/>
                    </a:lnTo>
                    <a:lnTo>
                      <a:pt x="16" y="22"/>
                    </a:lnTo>
                    <a:lnTo>
                      <a:pt x="10" y="22"/>
                    </a:lnTo>
                    <a:lnTo>
                      <a:pt x="6" y="15"/>
                    </a:lnTo>
                    <a:lnTo>
                      <a:pt x="4" y="12"/>
                    </a:lnTo>
                    <a:lnTo>
                      <a:pt x="0" y="11"/>
                    </a:lnTo>
                    <a:lnTo>
                      <a:pt x="0" y="7"/>
                    </a:lnTo>
                    <a:lnTo>
                      <a:pt x="0" y="4"/>
                    </a:lnTo>
                    <a:lnTo>
                      <a:pt x="1" y="0"/>
                    </a:lnTo>
                    <a:lnTo>
                      <a:pt x="5" y="0"/>
                    </a:lnTo>
                    <a:lnTo>
                      <a:pt x="8" y="0"/>
                    </a:lnTo>
                    <a:lnTo>
                      <a:pt x="9" y="2"/>
                    </a:lnTo>
                    <a:lnTo>
                      <a:pt x="10" y="7"/>
                    </a:lnTo>
                    <a:lnTo>
                      <a:pt x="10" y="8"/>
                    </a:lnTo>
                    <a:lnTo>
                      <a:pt x="12" y="11"/>
                    </a:lnTo>
                    <a:lnTo>
                      <a:pt x="13" y="11"/>
                    </a:lnTo>
                    <a:lnTo>
                      <a:pt x="17"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96" name="Freeform 106"/>
              <p:cNvSpPr>
                <a:spLocks/>
              </p:cNvSpPr>
              <p:nvPr/>
            </p:nvSpPr>
            <p:spPr bwMode="auto">
              <a:xfrm>
                <a:off x="928" y="1629"/>
                <a:ext cx="20" cy="22"/>
              </a:xfrm>
              <a:custGeom>
                <a:avLst/>
                <a:gdLst>
                  <a:gd name="T0" fmla="*/ 17 w 20"/>
                  <a:gd name="T1" fmla="*/ 11 h 22"/>
                  <a:gd name="T2" fmla="*/ 17 w 20"/>
                  <a:gd name="T3" fmla="*/ 11 h 22"/>
                  <a:gd name="T4" fmla="*/ 19 w 20"/>
                  <a:gd name="T5" fmla="*/ 12 h 22"/>
                  <a:gd name="T6" fmla="*/ 20 w 20"/>
                  <a:gd name="T7" fmla="*/ 15 h 22"/>
                  <a:gd name="T8" fmla="*/ 20 w 20"/>
                  <a:gd name="T9" fmla="*/ 19 h 22"/>
                  <a:gd name="T10" fmla="*/ 20 w 20"/>
                  <a:gd name="T11" fmla="*/ 19 h 22"/>
                  <a:gd name="T12" fmla="*/ 17 w 20"/>
                  <a:gd name="T13" fmla="*/ 22 h 22"/>
                  <a:gd name="T14" fmla="*/ 16 w 20"/>
                  <a:gd name="T15" fmla="*/ 22 h 22"/>
                  <a:gd name="T16" fmla="*/ 10 w 20"/>
                  <a:gd name="T17" fmla="*/ 22 h 22"/>
                  <a:gd name="T18" fmla="*/ 10 w 20"/>
                  <a:gd name="T19" fmla="*/ 22 h 22"/>
                  <a:gd name="T20" fmla="*/ 6 w 20"/>
                  <a:gd name="T21" fmla="*/ 15 h 22"/>
                  <a:gd name="T22" fmla="*/ 4 w 20"/>
                  <a:gd name="T23" fmla="*/ 12 h 22"/>
                  <a:gd name="T24" fmla="*/ 0 w 20"/>
                  <a:gd name="T25" fmla="*/ 11 h 22"/>
                  <a:gd name="T26" fmla="*/ 0 w 20"/>
                  <a:gd name="T27" fmla="*/ 11 h 22"/>
                  <a:gd name="T28" fmla="*/ 0 w 20"/>
                  <a:gd name="T29" fmla="*/ 7 h 22"/>
                  <a:gd name="T30" fmla="*/ 0 w 20"/>
                  <a:gd name="T31" fmla="*/ 4 h 22"/>
                  <a:gd name="T32" fmla="*/ 1 w 20"/>
                  <a:gd name="T33" fmla="*/ 0 h 22"/>
                  <a:gd name="T34" fmla="*/ 5 w 20"/>
                  <a:gd name="T35" fmla="*/ 0 h 22"/>
                  <a:gd name="T36" fmla="*/ 5 w 20"/>
                  <a:gd name="T37" fmla="*/ 0 h 22"/>
                  <a:gd name="T38" fmla="*/ 8 w 20"/>
                  <a:gd name="T39" fmla="*/ 0 h 22"/>
                  <a:gd name="T40" fmla="*/ 9 w 20"/>
                  <a:gd name="T41" fmla="*/ 2 h 22"/>
                  <a:gd name="T42" fmla="*/ 10 w 20"/>
                  <a:gd name="T43" fmla="*/ 7 h 22"/>
                  <a:gd name="T44" fmla="*/ 10 w 20"/>
                  <a:gd name="T45" fmla="*/ 8 h 22"/>
                  <a:gd name="T46" fmla="*/ 12 w 20"/>
                  <a:gd name="T47" fmla="*/ 11 h 22"/>
                  <a:gd name="T48" fmla="*/ 13 w 20"/>
                  <a:gd name="T49" fmla="*/ 11 h 22"/>
                  <a:gd name="T50" fmla="*/ 17 w 20"/>
                  <a:gd name="T51" fmla="*/ 11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 h="22">
                    <a:moveTo>
                      <a:pt x="17" y="11"/>
                    </a:moveTo>
                    <a:lnTo>
                      <a:pt x="17" y="11"/>
                    </a:lnTo>
                    <a:lnTo>
                      <a:pt x="19" y="12"/>
                    </a:lnTo>
                    <a:lnTo>
                      <a:pt x="20" y="15"/>
                    </a:lnTo>
                    <a:lnTo>
                      <a:pt x="20" y="19"/>
                    </a:lnTo>
                    <a:lnTo>
                      <a:pt x="17" y="22"/>
                    </a:lnTo>
                    <a:lnTo>
                      <a:pt x="16" y="22"/>
                    </a:lnTo>
                    <a:lnTo>
                      <a:pt x="10" y="22"/>
                    </a:lnTo>
                    <a:lnTo>
                      <a:pt x="6" y="15"/>
                    </a:lnTo>
                    <a:lnTo>
                      <a:pt x="4" y="12"/>
                    </a:lnTo>
                    <a:lnTo>
                      <a:pt x="0" y="11"/>
                    </a:lnTo>
                    <a:lnTo>
                      <a:pt x="0" y="7"/>
                    </a:lnTo>
                    <a:lnTo>
                      <a:pt x="0" y="4"/>
                    </a:lnTo>
                    <a:lnTo>
                      <a:pt x="1" y="0"/>
                    </a:lnTo>
                    <a:lnTo>
                      <a:pt x="5" y="0"/>
                    </a:lnTo>
                    <a:lnTo>
                      <a:pt x="8" y="0"/>
                    </a:lnTo>
                    <a:lnTo>
                      <a:pt x="9" y="2"/>
                    </a:lnTo>
                    <a:lnTo>
                      <a:pt x="10" y="7"/>
                    </a:lnTo>
                    <a:lnTo>
                      <a:pt x="10" y="8"/>
                    </a:lnTo>
                    <a:lnTo>
                      <a:pt x="12" y="11"/>
                    </a:lnTo>
                    <a:lnTo>
                      <a:pt x="13" y="11"/>
                    </a:lnTo>
                    <a:lnTo>
                      <a:pt x="17"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97" name="Freeform 107"/>
              <p:cNvSpPr>
                <a:spLocks/>
              </p:cNvSpPr>
              <p:nvPr/>
            </p:nvSpPr>
            <p:spPr bwMode="auto">
              <a:xfrm>
                <a:off x="978" y="1629"/>
                <a:ext cx="12" cy="12"/>
              </a:xfrm>
              <a:custGeom>
                <a:avLst/>
                <a:gdLst>
                  <a:gd name="T0" fmla="*/ 12 w 12"/>
                  <a:gd name="T1" fmla="*/ 3 h 12"/>
                  <a:gd name="T2" fmla="*/ 12 w 12"/>
                  <a:gd name="T3" fmla="*/ 3 h 12"/>
                  <a:gd name="T4" fmla="*/ 12 w 12"/>
                  <a:gd name="T5" fmla="*/ 8 h 12"/>
                  <a:gd name="T6" fmla="*/ 11 w 12"/>
                  <a:gd name="T7" fmla="*/ 11 h 12"/>
                  <a:gd name="T8" fmla="*/ 8 w 12"/>
                  <a:gd name="T9" fmla="*/ 11 h 12"/>
                  <a:gd name="T10" fmla="*/ 8 w 12"/>
                  <a:gd name="T11" fmla="*/ 11 h 12"/>
                  <a:gd name="T12" fmla="*/ 5 w 12"/>
                  <a:gd name="T13" fmla="*/ 12 h 12"/>
                  <a:gd name="T14" fmla="*/ 4 w 12"/>
                  <a:gd name="T15" fmla="*/ 11 h 12"/>
                  <a:gd name="T16" fmla="*/ 0 w 12"/>
                  <a:gd name="T17" fmla="*/ 6 h 12"/>
                  <a:gd name="T18" fmla="*/ 0 w 12"/>
                  <a:gd name="T19" fmla="*/ 6 h 12"/>
                  <a:gd name="T20" fmla="*/ 0 w 12"/>
                  <a:gd name="T21" fmla="*/ 4 h 12"/>
                  <a:gd name="T22" fmla="*/ 1 w 12"/>
                  <a:gd name="T23" fmla="*/ 2 h 12"/>
                  <a:gd name="T24" fmla="*/ 5 w 12"/>
                  <a:gd name="T25" fmla="*/ 0 h 12"/>
                  <a:gd name="T26" fmla="*/ 9 w 12"/>
                  <a:gd name="T27" fmla="*/ 0 h 12"/>
                  <a:gd name="T28" fmla="*/ 12 w 12"/>
                  <a:gd name="T29" fmla="*/ 3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2">
                    <a:moveTo>
                      <a:pt x="12" y="3"/>
                    </a:moveTo>
                    <a:lnTo>
                      <a:pt x="12" y="3"/>
                    </a:lnTo>
                    <a:lnTo>
                      <a:pt x="12" y="8"/>
                    </a:lnTo>
                    <a:lnTo>
                      <a:pt x="11" y="11"/>
                    </a:lnTo>
                    <a:lnTo>
                      <a:pt x="8" y="11"/>
                    </a:lnTo>
                    <a:lnTo>
                      <a:pt x="5" y="12"/>
                    </a:lnTo>
                    <a:lnTo>
                      <a:pt x="4" y="11"/>
                    </a:lnTo>
                    <a:lnTo>
                      <a:pt x="0" y="6"/>
                    </a:lnTo>
                    <a:lnTo>
                      <a:pt x="0" y="4"/>
                    </a:lnTo>
                    <a:lnTo>
                      <a:pt x="1" y="2"/>
                    </a:lnTo>
                    <a:lnTo>
                      <a:pt x="5" y="0"/>
                    </a:lnTo>
                    <a:lnTo>
                      <a:pt x="9" y="0"/>
                    </a:lnTo>
                    <a:lnTo>
                      <a:pt x="1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98" name="Freeform 108"/>
              <p:cNvSpPr>
                <a:spLocks/>
              </p:cNvSpPr>
              <p:nvPr/>
            </p:nvSpPr>
            <p:spPr bwMode="auto">
              <a:xfrm>
                <a:off x="978" y="1629"/>
                <a:ext cx="12" cy="12"/>
              </a:xfrm>
              <a:custGeom>
                <a:avLst/>
                <a:gdLst>
                  <a:gd name="T0" fmla="*/ 12 w 12"/>
                  <a:gd name="T1" fmla="*/ 3 h 12"/>
                  <a:gd name="T2" fmla="*/ 12 w 12"/>
                  <a:gd name="T3" fmla="*/ 3 h 12"/>
                  <a:gd name="T4" fmla="*/ 12 w 12"/>
                  <a:gd name="T5" fmla="*/ 8 h 12"/>
                  <a:gd name="T6" fmla="*/ 11 w 12"/>
                  <a:gd name="T7" fmla="*/ 11 h 12"/>
                  <a:gd name="T8" fmla="*/ 8 w 12"/>
                  <a:gd name="T9" fmla="*/ 11 h 12"/>
                  <a:gd name="T10" fmla="*/ 8 w 12"/>
                  <a:gd name="T11" fmla="*/ 11 h 12"/>
                  <a:gd name="T12" fmla="*/ 5 w 12"/>
                  <a:gd name="T13" fmla="*/ 12 h 12"/>
                  <a:gd name="T14" fmla="*/ 4 w 12"/>
                  <a:gd name="T15" fmla="*/ 11 h 12"/>
                  <a:gd name="T16" fmla="*/ 0 w 12"/>
                  <a:gd name="T17" fmla="*/ 6 h 12"/>
                  <a:gd name="T18" fmla="*/ 0 w 12"/>
                  <a:gd name="T19" fmla="*/ 6 h 12"/>
                  <a:gd name="T20" fmla="*/ 0 w 12"/>
                  <a:gd name="T21" fmla="*/ 4 h 12"/>
                  <a:gd name="T22" fmla="*/ 1 w 12"/>
                  <a:gd name="T23" fmla="*/ 2 h 12"/>
                  <a:gd name="T24" fmla="*/ 5 w 12"/>
                  <a:gd name="T25" fmla="*/ 0 h 12"/>
                  <a:gd name="T26" fmla="*/ 9 w 12"/>
                  <a:gd name="T27" fmla="*/ 0 h 12"/>
                  <a:gd name="T28" fmla="*/ 12 w 12"/>
                  <a:gd name="T29" fmla="*/ 3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2">
                    <a:moveTo>
                      <a:pt x="12" y="3"/>
                    </a:moveTo>
                    <a:lnTo>
                      <a:pt x="12" y="3"/>
                    </a:lnTo>
                    <a:lnTo>
                      <a:pt x="12" y="8"/>
                    </a:lnTo>
                    <a:lnTo>
                      <a:pt x="11" y="11"/>
                    </a:lnTo>
                    <a:lnTo>
                      <a:pt x="8" y="11"/>
                    </a:lnTo>
                    <a:lnTo>
                      <a:pt x="5" y="12"/>
                    </a:lnTo>
                    <a:lnTo>
                      <a:pt x="4" y="11"/>
                    </a:lnTo>
                    <a:lnTo>
                      <a:pt x="0" y="6"/>
                    </a:lnTo>
                    <a:lnTo>
                      <a:pt x="0" y="4"/>
                    </a:lnTo>
                    <a:lnTo>
                      <a:pt x="1" y="2"/>
                    </a:lnTo>
                    <a:lnTo>
                      <a:pt x="5" y="0"/>
                    </a:lnTo>
                    <a:lnTo>
                      <a:pt x="9" y="0"/>
                    </a:lnTo>
                    <a:lnTo>
                      <a:pt x="12"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899" name="Freeform 109"/>
              <p:cNvSpPr>
                <a:spLocks/>
              </p:cNvSpPr>
              <p:nvPr/>
            </p:nvSpPr>
            <p:spPr bwMode="auto">
              <a:xfrm>
                <a:off x="1075" y="1635"/>
                <a:ext cx="11" cy="12"/>
              </a:xfrm>
              <a:custGeom>
                <a:avLst/>
                <a:gdLst>
                  <a:gd name="T0" fmla="*/ 11 w 11"/>
                  <a:gd name="T1" fmla="*/ 5 h 12"/>
                  <a:gd name="T2" fmla="*/ 11 w 11"/>
                  <a:gd name="T3" fmla="*/ 5 h 12"/>
                  <a:gd name="T4" fmla="*/ 11 w 11"/>
                  <a:gd name="T5" fmla="*/ 9 h 12"/>
                  <a:gd name="T6" fmla="*/ 8 w 11"/>
                  <a:gd name="T7" fmla="*/ 12 h 12"/>
                  <a:gd name="T8" fmla="*/ 8 w 11"/>
                  <a:gd name="T9" fmla="*/ 12 h 12"/>
                  <a:gd name="T10" fmla="*/ 4 w 11"/>
                  <a:gd name="T11" fmla="*/ 12 h 12"/>
                  <a:gd name="T12" fmla="*/ 0 w 11"/>
                  <a:gd name="T13" fmla="*/ 8 h 12"/>
                  <a:gd name="T14" fmla="*/ 0 w 11"/>
                  <a:gd name="T15" fmla="*/ 8 h 12"/>
                  <a:gd name="T16" fmla="*/ 2 w 11"/>
                  <a:gd name="T17" fmla="*/ 4 h 12"/>
                  <a:gd name="T18" fmla="*/ 3 w 11"/>
                  <a:gd name="T19" fmla="*/ 1 h 12"/>
                  <a:gd name="T20" fmla="*/ 6 w 11"/>
                  <a:gd name="T21" fmla="*/ 0 h 12"/>
                  <a:gd name="T22" fmla="*/ 6 w 11"/>
                  <a:gd name="T23" fmla="*/ 0 h 12"/>
                  <a:gd name="T24" fmla="*/ 10 w 11"/>
                  <a:gd name="T25" fmla="*/ 1 h 12"/>
                  <a:gd name="T26" fmla="*/ 11 w 11"/>
                  <a:gd name="T27" fmla="*/ 2 h 12"/>
                  <a:gd name="T28" fmla="*/ 11 w 11"/>
                  <a:gd name="T29" fmla="*/ 5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 h="12">
                    <a:moveTo>
                      <a:pt x="11" y="5"/>
                    </a:moveTo>
                    <a:lnTo>
                      <a:pt x="11" y="5"/>
                    </a:lnTo>
                    <a:lnTo>
                      <a:pt x="11" y="9"/>
                    </a:lnTo>
                    <a:lnTo>
                      <a:pt x="8" y="12"/>
                    </a:lnTo>
                    <a:lnTo>
                      <a:pt x="4" y="12"/>
                    </a:lnTo>
                    <a:lnTo>
                      <a:pt x="0" y="8"/>
                    </a:lnTo>
                    <a:lnTo>
                      <a:pt x="2" y="4"/>
                    </a:lnTo>
                    <a:lnTo>
                      <a:pt x="3" y="1"/>
                    </a:lnTo>
                    <a:lnTo>
                      <a:pt x="6" y="0"/>
                    </a:lnTo>
                    <a:lnTo>
                      <a:pt x="10" y="1"/>
                    </a:lnTo>
                    <a:lnTo>
                      <a:pt x="11" y="2"/>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00" name="Freeform 110"/>
              <p:cNvSpPr>
                <a:spLocks/>
              </p:cNvSpPr>
              <p:nvPr/>
            </p:nvSpPr>
            <p:spPr bwMode="auto">
              <a:xfrm>
                <a:off x="1075" y="1635"/>
                <a:ext cx="11" cy="12"/>
              </a:xfrm>
              <a:custGeom>
                <a:avLst/>
                <a:gdLst>
                  <a:gd name="T0" fmla="*/ 11 w 11"/>
                  <a:gd name="T1" fmla="*/ 5 h 12"/>
                  <a:gd name="T2" fmla="*/ 11 w 11"/>
                  <a:gd name="T3" fmla="*/ 5 h 12"/>
                  <a:gd name="T4" fmla="*/ 11 w 11"/>
                  <a:gd name="T5" fmla="*/ 9 h 12"/>
                  <a:gd name="T6" fmla="*/ 8 w 11"/>
                  <a:gd name="T7" fmla="*/ 12 h 12"/>
                  <a:gd name="T8" fmla="*/ 8 w 11"/>
                  <a:gd name="T9" fmla="*/ 12 h 12"/>
                  <a:gd name="T10" fmla="*/ 4 w 11"/>
                  <a:gd name="T11" fmla="*/ 12 h 12"/>
                  <a:gd name="T12" fmla="*/ 0 w 11"/>
                  <a:gd name="T13" fmla="*/ 8 h 12"/>
                  <a:gd name="T14" fmla="*/ 0 w 11"/>
                  <a:gd name="T15" fmla="*/ 8 h 12"/>
                  <a:gd name="T16" fmla="*/ 2 w 11"/>
                  <a:gd name="T17" fmla="*/ 4 h 12"/>
                  <a:gd name="T18" fmla="*/ 3 w 11"/>
                  <a:gd name="T19" fmla="*/ 1 h 12"/>
                  <a:gd name="T20" fmla="*/ 6 w 11"/>
                  <a:gd name="T21" fmla="*/ 0 h 12"/>
                  <a:gd name="T22" fmla="*/ 6 w 11"/>
                  <a:gd name="T23" fmla="*/ 0 h 12"/>
                  <a:gd name="T24" fmla="*/ 10 w 11"/>
                  <a:gd name="T25" fmla="*/ 1 h 12"/>
                  <a:gd name="T26" fmla="*/ 11 w 11"/>
                  <a:gd name="T27" fmla="*/ 2 h 12"/>
                  <a:gd name="T28" fmla="*/ 11 w 11"/>
                  <a:gd name="T29" fmla="*/ 5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 h="12">
                    <a:moveTo>
                      <a:pt x="11" y="5"/>
                    </a:moveTo>
                    <a:lnTo>
                      <a:pt x="11" y="5"/>
                    </a:lnTo>
                    <a:lnTo>
                      <a:pt x="11" y="9"/>
                    </a:lnTo>
                    <a:lnTo>
                      <a:pt x="8" y="12"/>
                    </a:lnTo>
                    <a:lnTo>
                      <a:pt x="4" y="12"/>
                    </a:lnTo>
                    <a:lnTo>
                      <a:pt x="0" y="8"/>
                    </a:lnTo>
                    <a:lnTo>
                      <a:pt x="2" y="4"/>
                    </a:lnTo>
                    <a:lnTo>
                      <a:pt x="3" y="1"/>
                    </a:lnTo>
                    <a:lnTo>
                      <a:pt x="6" y="0"/>
                    </a:lnTo>
                    <a:lnTo>
                      <a:pt x="10" y="1"/>
                    </a:lnTo>
                    <a:lnTo>
                      <a:pt x="11" y="2"/>
                    </a:lnTo>
                    <a:lnTo>
                      <a:pt x="11"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01" name="Freeform 111"/>
              <p:cNvSpPr>
                <a:spLocks/>
              </p:cNvSpPr>
              <p:nvPr/>
            </p:nvSpPr>
            <p:spPr bwMode="auto">
              <a:xfrm>
                <a:off x="871" y="1640"/>
                <a:ext cx="12" cy="11"/>
              </a:xfrm>
              <a:custGeom>
                <a:avLst/>
                <a:gdLst>
                  <a:gd name="T0" fmla="*/ 12 w 12"/>
                  <a:gd name="T1" fmla="*/ 4 h 11"/>
                  <a:gd name="T2" fmla="*/ 12 w 12"/>
                  <a:gd name="T3" fmla="*/ 4 h 11"/>
                  <a:gd name="T4" fmla="*/ 10 w 12"/>
                  <a:gd name="T5" fmla="*/ 10 h 11"/>
                  <a:gd name="T6" fmla="*/ 9 w 12"/>
                  <a:gd name="T7" fmla="*/ 11 h 11"/>
                  <a:gd name="T8" fmla="*/ 6 w 12"/>
                  <a:gd name="T9" fmla="*/ 11 h 11"/>
                  <a:gd name="T10" fmla="*/ 6 w 12"/>
                  <a:gd name="T11" fmla="*/ 11 h 11"/>
                  <a:gd name="T12" fmla="*/ 2 w 12"/>
                  <a:gd name="T13" fmla="*/ 11 h 11"/>
                  <a:gd name="T14" fmla="*/ 0 w 12"/>
                  <a:gd name="T15" fmla="*/ 8 h 11"/>
                  <a:gd name="T16" fmla="*/ 0 w 12"/>
                  <a:gd name="T17" fmla="*/ 8 h 11"/>
                  <a:gd name="T18" fmla="*/ 0 w 12"/>
                  <a:gd name="T19" fmla="*/ 5 h 11"/>
                  <a:gd name="T20" fmla="*/ 0 w 12"/>
                  <a:gd name="T21" fmla="*/ 3 h 11"/>
                  <a:gd name="T22" fmla="*/ 2 w 12"/>
                  <a:gd name="T23" fmla="*/ 0 h 11"/>
                  <a:gd name="T24" fmla="*/ 5 w 12"/>
                  <a:gd name="T25" fmla="*/ 0 h 11"/>
                  <a:gd name="T26" fmla="*/ 5 w 12"/>
                  <a:gd name="T27" fmla="*/ 0 h 11"/>
                  <a:gd name="T28" fmla="*/ 9 w 12"/>
                  <a:gd name="T29" fmla="*/ 1 h 11"/>
                  <a:gd name="T30" fmla="*/ 10 w 12"/>
                  <a:gd name="T31" fmla="*/ 3 h 11"/>
                  <a:gd name="T32" fmla="*/ 12 w 12"/>
                  <a:gd name="T33" fmla="*/ 4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1">
                    <a:moveTo>
                      <a:pt x="12" y="4"/>
                    </a:moveTo>
                    <a:lnTo>
                      <a:pt x="12" y="4"/>
                    </a:lnTo>
                    <a:lnTo>
                      <a:pt x="10" y="10"/>
                    </a:lnTo>
                    <a:lnTo>
                      <a:pt x="9" y="11"/>
                    </a:lnTo>
                    <a:lnTo>
                      <a:pt x="6" y="11"/>
                    </a:lnTo>
                    <a:lnTo>
                      <a:pt x="2" y="11"/>
                    </a:lnTo>
                    <a:lnTo>
                      <a:pt x="0" y="8"/>
                    </a:lnTo>
                    <a:lnTo>
                      <a:pt x="0" y="5"/>
                    </a:lnTo>
                    <a:lnTo>
                      <a:pt x="0" y="3"/>
                    </a:lnTo>
                    <a:lnTo>
                      <a:pt x="2" y="0"/>
                    </a:lnTo>
                    <a:lnTo>
                      <a:pt x="5" y="0"/>
                    </a:lnTo>
                    <a:lnTo>
                      <a:pt x="9" y="1"/>
                    </a:lnTo>
                    <a:lnTo>
                      <a:pt x="10" y="3"/>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02" name="Freeform 112"/>
              <p:cNvSpPr>
                <a:spLocks/>
              </p:cNvSpPr>
              <p:nvPr/>
            </p:nvSpPr>
            <p:spPr bwMode="auto">
              <a:xfrm>
                <a:off x="871" y="1640"/>
                <a:ext cx="12" cy="11"/>
              </a:xfrm>
              <a:custGeom>
                <a:avLst/>
                <a:gdLst>
                  <a:gd name="T0" fmla="*/ 12 w 12"/>
                  <a:gd name="T1" fmla="*/ 4 h 11"/>
                  <a:gd name="T2" fmla="*/ 12 w 12"/>
                  <a:gd name="T3" fmla="*/ 4 h 11"/>
                  <a:gd name="T4" fmla="*/ 10 w 12"/>
                  <a:gd name="T5" fmla="*/ 10 h 11"/>
                  <a:gd name="T6" fmla="*/ 9 w 12"/>
                  <a:gd name="T7" fmla="*/ 11 h 11"/>
                  <a:gd name="T8" fmla="*/ 6 w 12"/>
                  <a:gd name="T9" fmla="*/ 11 h 11"/>
                  <a:gd name="T10" fmla="*/ 6 w 12"/>
                  <a:gd name="T11" fmla="*/ 11 h 11"/>
                  <a:gd name="T12" fmla="*/ 2 w 12"/>
                  <a:gd name="T13" fmla="*/ 11 h 11"/>
                  <a:gd name="T14" fmla="*/ 0 w 12"/>
                  <a:gd name="T15" fmla="*/ 8 h 11"/>
                  <a:gd name="T16" fmla="*/ 0 w 12"/>
                  <a:gd name="T17" fmla="*/ 8 h 11"/>
                  <a:gd name="T18" fmla="*/ 0 w 12"/>
                  <a:gd name="T19" fmla="*/ 5 h 11"/>
                  <a:gd name="T20" fmla="*/ 0 w 12"/>
                  <a:gd name="T21" fmla="*/ 3 h 11"/>
                  <a:gd name="T22" fmla="*/ 2 w 12"/>
                  <a:gd name="T23" fmla="*/ 0 h 11"/>
                  <a:gd name="T24" fmla="*/ 5 w 12"/>
                  <a:gd name="T25" fmla="*/ 0 h 11"/>
                  <a:gd name="T26" fmla="*/ 5 w 12"/>
                  <a:gd name="T27" fmla="*/ 0 h 11"/>
                  <a:gd name="T28" fmla="*/ 9 w 12"/>
                  <a:gd name="T29" fmla="*/ 1 h 11"/>
                  <a:gd name="T30" fmla="*/ 10 w 12"/>
                  <a:gd name="T31" fmla="*/ 3 h 11"/>
                  <a:gd name="T32" fmla="*/ 12 w 12"/>
                  <a:gd name="T33" fmla="*/ 4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1">
                    <a:moveTo>
                      <a:pt x="12" y="4"/>
                    </a:moveTo>
                    <a:lnTo>
                      <a:pt x="12" y="4"/>
                    </a:lnTo>
                    <a:lnTo>
                      <a:pt x="10" y="10"/>
                    </a:lnTo>
                    <a:lnTo>
                      <a:pt x="9" y="11"/>
                    </a:lnTo>
                    <a:lnTo>
                      <a:pt x="6" y="11"/>
                    </a:lnTo>
                    <a:lnTo>
                      <a:pt x="2" y="11"/>
                    </a:lnTo>
                    <a:lnTo>
                      <a:pt x="0" y="8"/>
                    </a:lnTo>
                    <a:lnTo>
                      <a:pt x="0" y="5"/>
                    </a:lnTo>
                    <a:lnTo>
                      <a:pt x="0" y="3"/>
                    </a:lnTo>
                    <a:lnTo>
                      <a:pt x="2" y="0"/>
                    </a:lnTo>
                    <a:lnTo>
                      <a:pt x="5" y="0"/>
                    </a:lnTo>
                    <a:lnTo>
                      <a:pt x="9" y="1"/>
                    </a:lnTo>
                    <a:lnTo>
                      <a:pt x="10" y="3"/>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03" name="Freeform 113"/>
              <p:cNvSpPr>
                <a:spLocks/>
              </p:cNvSpPr>
              <p:nvPr/>
            </p:nvSpPr>
            <p:spPr bwMode="auto">
              <a:xfrm>
                <a:off x="964" y="1640"/>
                <a:ext cx="23" cy="18"/>
              </a:xfrm>
              <a:custGeom>
                <a:avLst/>
                <a:gdLst>
                  <a:gd name="T0" fmla="*/ 23 w 23"/>
                  <a:gd name="T1" fmla="*/ 7 h 18"/>
                  <a:gd name="T2" fmla="*/ 23 w 23"/>
                  <a:gd name="T3" fmla="*/ 7 h 18"/>
                  <a:gd name="T4" fmla="*/ 23 w 23"/>
                  <a:gd name="T5" fmla="*/ 14 h 18"/>
                  <a:gd name="T6" fmla="*/ 22 w 23"/>
                  <a:gd name="T7" fmla="*/ 15 h 18"/>
                  <a:gd name="T8" fmla="*/ 19 w 23"/>
                  <a:gd name="T9" fmla="*/ 18 h 18"/>
                  <a:gd name="T10" fmla="*/ 19 w 23"/>
                  <a:gd name="T11" fmla="*/ 18 h 18"/>
                  <a:gd name="T12" fmla="*/ 16 w 23"/>
                  <a:gd name="T13" fmla="*/ 18 h 18"/>
                  <a:gd name="T14" fmla="*/ 14 w 23"/>
                  <a:gd name="T15" fmla="*/ 16 h 18"/>
                  <a:gd name="T16" fmla="*/ 11 w 23"/>
                  <a:gd name="T17" fmla="*/ 12 h 18"/>
                  <a:gd name="T18" fmla="*/ 10 w 23"/>
                  <a:gd name="T19" fmla="*/ 11 h 18"/>
                  <a:gd name="T20" fmla="*/ 8 w 23"/>
                  <a:gd name="T21" fmla="*/ 8 h 18"/>
                  <a:gd name="T22" fmla="*/ 6 w 23"/>
                  <a:gd name="T23" fmla="*/ 8 h 18"/>
                  <a:gd name="T24" fmla="*/ 3 w 23"/>
                  <a:gd name="T25" fmla="*/ 10 h 18"/>
                  <a:gd name="T26" fmla="*/ 3 w 23"/>
                  <a:gd name="T27" fmla="*/ 10 h 18"/>
                  <a:gd name="T28" fmla="*/ 0 w 23"/>
                  <a:gd name="T29" fmla="*/ 8 h 18"/>
                  <a:gd name="T30" fmla="*/ 0 w 23"/>
                  <a:gd name="T31" fmla="*/ 4 h 18"/>
                  <a:gd name="T32" fmla="*/ 1 w 23"/>
                  <a:gd name="T33" fmla="*/ 1 h 18"/>
                  <a:gd name="T34" fmla="*/ 3 w 23"/>
                  <a:gd name="T35" fmla="*/ 0 h 18"/>
                  <a:gd name="T36" fmla="*/ 3 w 23"/>
                  <a:gd name="T37" fmla="*/ 0 h 18"/>
                  <a:gd name="T38" fmla="*/ 14 w 23"/>
                  <a:gd name="T39" fmla="*/ 1 h 18"/>
                  <a:gd name="T40" fmla="*/ 19 w 23"/>
                  <a:gd name="T41" fmla="*/ 4 h 18"/>
                  <a:gd name="T42" fmla="*/ 23 w 23"/>
                  <a:gd name="T43" fmla="*/ 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18">
                    <a:moveTo>
                      <a:pt x="23" y="7"/>
                    </a:moveTo>
                    <a:lnTo>
                      <a:pt x="23" y="7"/>
                    </a:lnTo>
                    <a:lnTo>
                      <a:pt x="23" y="14"/>
                    </a:lnTo>
                    <a:lnTo>
                      <a:pt x="22" y="15"/>
                    </a:lnTo>
                    <a:lnTo>
                      <a:pt x="19" y="18"/>
                    </a:lnTo>
                    <a:lnTo>
                      <a:pt x="16" y="18"/>
                    </a:lnTo>
                    <a:lnTo>
                      <a:pt x="14" y="16"/>
                    </a:lnTo>
                    <a:lnTo>
                      <a:pt x="11" y="12"/>
                    </a:lnTo>
                    <a:lnTo>
                      <a:pt x="10" y="11"/>
                    </a:lnTo>
                    <a:lnTo>
                      <a:pt x="8" y="8"/>
                    </a:lnTo>
                    <a:lnTo>
                      <a:pt x="6" y="8"/>
                    </a:lnTo>
                    <a:lnTo>
                      <a:pt x="3" y="10"/>
                    </a:lnTo>
                    <a:lnTo>
                      <a:pt x="0" y="8"/>
                    </a:lnTo>
                    <a:lnTo>
                      <a:pt x="0" y="4"/>
                    </a:lnTo>
                    <a:lnTo>
                      <a:pt x="1" y="1"/>
                    </a:lnTo>
                    <a:lnTo>
                      <a:pt x="3" y="0"/>
                    </a:lnTo>
                    <a:lnTo>
                      <a:pt x="14" y="1"/>
                    </a:lnTo>
                    <a:lnTo>
                      <a:pt x="19" y="4"/>
                    </a:lnTo>
                    <a:lnTo>
                      <a:pt x="2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04" name="Freeform 114"/>
              <p:cNvSpPr>
                <a:spLocks/>
              </p:cNvSpPr>
              <p:nvPr/>
            </p:nvSpPr>
            <p:spPr bwMode="auto">
              <a:xfrm>
                <a:off x="964" y="1640"/>
                <a:ext cx="23" cy="18"/>
              </a:xfrm>
              <a:custGeom>
                <a:avLst/>
                <a:gdLst>
                  <a:gd name="T0" fmla="*/ 23 w 23"/>
                  <a:gd name="T1" fmla="*/ 7 h 18"/>
                  <a:gd name="T2" fmla="*/ 23 w 23"/>
                  <a:gd name="T3" fmla="*/ 7 h 18"/>
                  <a:gd name="T4" fmla="*/ 23 w 23"/>
                  <a:gd name="T5" fmla="*/ 14 h 18"/>
                  <a:gd name="T6" fmla="*/ 22 w 23"/>
                  <a:gd name="T7" fmla="*/ 15 h 18"/>
                  <a:gd name="T8" fmla="*/ 19 w 23"/>
                  <a:gd name="T9" fmla="*/ 18 h 18"/>
                  <a:gd name="T10" fmla="*/ 19 w 23"/>
                  <a:gd name="T11" fmla="*/ 18 h 18"/>
                  <a:gd name="T12" fmla="*/ 16 w 23"/>
                  <a:gd name="T13" fmla="*/ 18 h 18"/>
                  <a:gd name="T14" fmla="*/ 14 w 23"/>
                  <a:gd name="T15" fmla="*/ 16 h 18"/>
                  <a:gd name="T16" fmla="*/ 11 w 23"/>
                  <a:gd name="T17" fmla="*/ 12 h 18"/>
                  <a:gd name="T18" fmla="*/ 10 w 23"/>
                  <a:gd name="T19" fmla="*/ 11 h 18"/>
                  <a:gd name="T20" fmla="*/ 8 w 23"/>
                  <a:gd name="T21" fmla="*/ 8 h 18"/>
                  <a:gd name="T22" fmla="*/ 6 w 23"/>
                  <a:gd name="T23" fmla="*/ 8 h 18"/>
                  <a:gd name="T24" fmla="*/ 3 w 23"/>
                  <a:gd name="T25" fmla="*/ 10 h 18"/>
                  <a:gd name="T26" fmla="*/ 3 w 23"/>
                  <a:gd name="T27" fmla="*/ 10 h 18"/>
                  <a:gd name="T28" fmla="*/ 0 w 23"/>
                  <a:gd name="T29" fmla="*/ 8 h 18"/>
                  <a:gd name="T30" fmla="*/ 0 w 23"/>
                  <a:gd name="T31" fmla="*/ 4 h 18"/>
                  <a:gd name="T32" fmla="*/ 1 w 23"/>
                  <a:gd name="T33" fmla="*/ 1 h 18"/>
                  <a:gd name="T34" fmla="*/ 3 w 23"/>
                  <a:gd name="T35" fmla="*/ 0 h 18"/>
                  <a:gd name="T36" fmla="*/ 3 w 23"/>
                  <a:gd name="T37" fmla="*/ 0 h 18"/>
                  <a:gd name="T38" fmla="*/ 14 w 23"/>
                  <a:gd name="T39" fmla="*/ 1 h 18"/>
                  <a:gd name="T40" fmla="*/ 19 w 23"/>
                  <a:gd name="T41" fmla="*/ 4 h 18"/>
                  <a:gd name="T42" fmla="*/ 23 w 23"/>
                  <a:gd name="T43" fmla="*/ 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18">
                    <a:moveTo>
                      <a:pt x="23" y="7"/>
                    </a:moveTo>
                    <a:lnTo>
                      <a:pt x="23" y="7"/>
                    </a:lnTo>
                    <a:lnTo>
                      <a:pt x="23" y="14"/>
                    </a:lnTo>
                    <a:lnTo>
                      <a:pt x="22" y="15"/>
                    </a:lnTo>
                    <a:lnTo>
                      <a:pt x="19" y="18"/>
                    </a:lnTo>
                    <a:lnTo>
                      <a:pt x="16" y="18"/>
                    </a:lnTo>
                    <a:lnTo>
                      <a:pt x="14" y="16"/>
                    </a:lnTo>
                    <a:lnTo>
                      <a:pt x="11" y="12"/>
                    </a:lnTo>
                    <a:lnTo>
                      <a:pt x="10" y="11"/>
                    </a:lnTo>
                    <a:lnTo>
                      <a:pt x="8" y="8"/>
                    </a:lnTo>
                    <a:lnTo>
                      <a:pt x="6" y="8"/>
                    </a:lnTo>
                    <a:lnTo>
                      <a:pt x="3" y="10"/>
                    </a:lnTo>
                    <a:lnTo>
                      <a:pt x="0" y="8"/>
                    </a:lnTo>
                    <a:lnTo>
                      <a:pt x="0" y="4"/>
                    </a:lnTo>
                    <a:lnTo>
                      <a:pt x="1" y="1"/>
                    </a:lnTo>
                    <a:lnTo>
                      <a:pt x="3" y="0"/>
                    </a:lnTo>
                    <a:lnTo>
                      <a:pt x="14" y="1"/>
                    </a:lnTo>
                    <a:lnTo>
                      <a:pt x="19" y="4"/>
                    </a:lnTo>
                    <a:lnTo>
                      <a:pt x="23"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05" name="Freeform 115"/>
              <p:cNvSpPr>
                <a:spLocks/>
              </p:cNvSpPr>
              <p:nvPr/>
            </p:nvSpPr>
            <p:spPr bwMode="auto">
              <a:xfrm>
                <a:off x="1039" y="1639"/>
                <a:ext cx="12" cy="12"/>
              </a:xfrm>
              <a:custGeom>
                <a:avLst/>
                <a:gdLst>
                  <a:gd name="T0" fmla="*/ 11 w 12"/>
                  <a:gd name="T1" fmla="*/ 1 h 12"/>
                  <a:gd name="T2" fmla="*/ 11 w 12"/>
                  <a:gd name="T3" fmla="*/ 1 h 12"/>
                  <a:gd name="T4" fmla="*/ 12 w 12"/>
                  <a:gd name="T5" fmla="*/ 5 h 12"/>
                  <a:gd name="T6" fmla="*/ 12 w 12"/>
                  <a:gd name="T7" fmla="*/ 8 h 12"/>
                  <a:gd name="T8" fmla="*/ 11 w 12"/>
                  <a:gd name="T9" fmla="*/ 11 h 12"/>
                  <a:gd name="T10" fmla="*/ 6 w 12"/>
                  <a:gd name="T11" fmla="*/ 12 h 12"/>
                  <a:gd name="T12" fmla="*/ 6 w 12"/>
                  <a:gd name="T13" fmla="*/ 12 h 12"/>
                  <a:gd name="T14" fmla="*/ 2 w 12"/>
                  <a:gd name="T15" fmla="*/ 11 h 12"/>
                  <a:gd name="T16" fmla="*/ 0 w 12"/>
                  <a:gd name="T17" fmla="*/ 8 h 12"/>
                  <a:gd name="T18" fmla="*/ 0 w 12"/>
                  <a:gd name="T19" fmla="*/ 5 h 12"/>
                  <a:gd name="T20" fmla="*/ 0 w 12"/>
                  <a:gd name="T21" fmla="*/ 5 h 12"/>
                  <a:gd name="T22" fmla="*/ 1 w 12"/>
                  <a:gd name="T23" fmla="*/ 2 h 12"/>
                  <a:gd name="T24" fmla="*/ 4 w 12"/>
                  <a:gd name="T25" fmla="*/ 1 h 12"/>
                  <a:gd name="T26" fmla="*/ 8 w 12"/>
                  <a:gd name="T27" fmla="*/ 0 h 12"/>
                  <a:gd name="T28" fmla="*/ 11 w 12"/>
                  <a:gd name="T29" fmla="*/ 1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2">
                    <a:moveTo>
                      <a:pt x="11" y="1"/>
                    </a:moveTo>
                    <a:lnTo>
                      <a:pt x="11" y="1"/>
                    </a:lnTo>
                    <a:lnTo>
                      <a:pt x="12" y="5"/>
                    </a:lnTo>
                    <a:lnTo>
                      <a:pt x="12" y="8"/>
                    </a:lnTo>
                    <a:lnTo>
                      <a:pt x="11" y="11"/>
                    </a:lnTo>
                    <a:lnTo>
                      <a:pt x="6" y="12"/>
                    </a:lnTo>
                    <a:lnTo>
                      <a:pt x="2" y="11"/>
                    </a:lnTo>
                    <a:lnTo>
                      <a:pt x="0" y="8"/>
                    </a:lnTo>
                    <a:lnTo>
                      <a:pt x="0" y="5"/>
                    </a:lnTo>
                    <a:lnTo>
                      <a:pt x="1" y="2"/>
                    </a:lnTo>
                    <a:lnTo>
                      <a:pt x="4" y="1"/>
                    </a:lnTo>
                    <a:lnTo>
                      <a:pt x="8" y="0"/>
                    </a:lnTo>
                    <a:lnTo>
                      <a:pt x="1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06" name="Freeform 116"/>
              <p:cNvSpPr>
                <a:spLocks/>
              </p:cNvSpPr>
              <p:nvPr/>
            </p:nvSpPr>
            <p:spPr bwMode="auto">
              <a:xfrm>
                <a:off x="1039" y="1639"/>
                <a:ext cx="12" cy="12"/>
              </a:xfrm>
              <a:custGeom>
                <a:avLst/>
                <a:gdLst>
                  <a:gd name="T0" fmla="*/ 11 w 12"/>
                  <a:gd name="T1" fmla="*/ 1 h 12"/>
                  <a:gd name="T2" fmla="*/ 11 w 12"/>
                  <a:gd name="T3" fmla="*/ 1 h 12"/>
                  <a:gd name="T4" fmla="*/ 12 w 12"/>
                  <a:gd name="T5" fmla="*/ 5 h 12"/>
                  <a:gd name="T6" fmla="*/ 12 w 12"/>
                  <a:gd name="T7" fmla="*/ 8 h 12"/>
                  <a:gd name="T8" fmla="*/ 11 w 12"/>
                  <a:gd name="T9" fmla="*/ 11 h 12"/>
                  <a:gd name="T10" fmla="*/ 6 w 12"/>
                  <a:gd name="T11" fmla="*/ 12 h 12"/>
                  <a:gd name="T12" fmla="*/ 6 w 12"/>
                  <a:gd name="T13" fmla="*/ 12 h 12"/>
                  <a:gd name="T14" fmla="*/ 2 w 12"/>
                  <a:gd name="T15" fmla="*/ 11 h 12"/>
                  <a:gd name="T16" fmla="*/ 0 w 12"/>
                  <a:gd name="T17" fmla="*/ 8 h 12"/>
                  <a:gd name="T18" fmla="*/ 0 w 12"/>
                  <a:gd name="T19" fmla="*/ 5 h 12"/>
                  <a:gd name="T20" fmla="*/ 0 w 12"/>
                  <a:gd name="T21" fmla="*/ 5 h 12"/>
                  <a:gd name="T22" fmla="*/ 1 w 12"/>
                  <a:gd name="T23" fmla="*/ 2 h 12"/>
                  <a:gd name="T24" fmla="*/ 4 w 12"/>
                  <a:gd name="T25" fmla="*/ 1 h 12"/>
                  <a:gd name="T26" fmla="*/ 8 w 12"/>
                  <a:gd name="T27" fmla="*/ 0 h 12"/>
                  <a:gd name="T28" fmla="*/ 11 w 12"/>
                  <a:gd name="T29" fmla="*/ 1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2">
                    <a:moveTo>
                      <a:pt x="11" y="1"/>
                    </a:moveTo>
                    <a:lnTo>
                      <a:pt x="11" y="1"/>
                    </a:lnTo>
                    <a:lnTo>
                      <a:pt x="12" y="5"/>
                    </a:lnTo>
                    <a:lnTo>
                      <a:pt x="12" y="8"/>
                    </a:lnTo>
                    <a:lnTo>
                      <a:pt x="11" y="11"/>
                    </a:lnTo>
                    <a:lnTo>
                      <a:pt x="6" y="12"/>
                    </a:lnTo>
                    <a:lnTo>
                      <a:pt x="2" y="11"/>
                    </a:lnTo>
                    <a:lnTo>
                      <a:pt x="0" y="8"/>
                    </a:lnTo>
                    <a:lnTo>
                      <a:pt x="0" y="5"/>
                    </a:lnTo>
                    <a:lnTo>
                      <a:pt x="1" y="2"/>
                    </a:lnTo>
                    <a:lnTo>
                      <a:pt x="4" y="1"/>
                    </a:lnTo>
                    <a:lnTo>
                      <a:pt x="8" y="0"/>
                    </a:lnTo>
                    <a:lnTo>
                      <a:pt x="11"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07" name="Freeform 117"/>
              <p:cNvSpPr>
                <a:spLocks/>
              </p:cNvSpPr>
              <p:nvPr/>
            </p:nvSpPr>
            <p:spPr bwMode="auto">
              <a:xfrm>
                <a:off x="913" y="1640"/>
                <a:ext cx="15" cy="15"/>
              </a:xfrm>
              <a:custGeom>
                <a:avLst/>
                <a:gdLst>
                  <a:gd name="T0" fmla="*/ 15 w 15"/>
                  <a:gd name="T1" fmla="*/ 7 h 15"/>
                  <a:gd name="T2" fmla="*/ 15 w 15"/>
                  <a:gd name="T3" fmla="*/ 7 h 15"/>
                  <a:gd name="T4" fmla="*/ 15 w 15"/>
                  <a:gd name="T5" fmla="*/ 10 h 15"/>
                  <a:gd name="T6" fmla="*/ 15 w 15"/>
                  <a:gd name="T7" fmla="*/ 11 h 15"/>
                  <a:gd name="T8" fmla="*/ 10 w 15"/>
                  <a:gd name="T9" fmla="*/ 15 h 15"/>
                  <a:gd name="T10" fmla="*/ 10 w 15"/>
                  <a:gd name="T11" fmla="*/ 15 h 15"/>
                  <a:gd name="T12" fmla="*/ 8 w 15"/>
                  <a:gd name="T13" fmla="*/ 15 h 15"/>
                  <a:gd name="T14" fmla="*/ 5 w 15"/>
                  <a:gd name="T15" fmla="*/ 14 h 15"/>
                  <a:gd name="T16" fmla="*/ 2 w 15"/>
                  <a:gd name="T17" fmla="*/ 11 h 15"/>
                  <a:gd name="T18" fmla="*/ 0 w 15"/>
                  <a:gd name="T19" fmla="*/ 8 h 15"/>
                  <a:gd name="T20" fmla="*/ 0 w 15"/>
                  <a:gd name="T21" fmla="*/ 8 h 15"/>
                  <a:gd name="T22" fmla="*/ 0 w 15"/>
                  <a:gd name="T23" fmla="*/ 5 h 15"/>
                  <a:gd name="T24" fmla="*/ 1 w 15"/>
                  <a:gd name="T25" fmla="*/ 4 h 15"/>
                  <a:gd name="T26" fmla="*/ 5 w 15"/>
                  <a:gd name="T27" fmla="*/ 0 h 15"/>
                  <a:gd name="T28" fmla="*/ 5 w 15"/>
                  <a:gd name="T29" fmla="*/ 0 h 15"/>
                  <a:gd name="T30" fmla="*/ 8 w 15"/>
                  <a:gd name="T31" fmla="*/ 1 h 15"/>
                  <a:gd name="T32" fmla="*/ 10 w 15"/>
                  <a:gd name="T33" fmla="*/ 1 h 15"/>
                  <a:gd name="T34" fmla="*/ 13 w 15"/>
                  <a:gd name="T35" fmla="*/ 4 h 15"/>
                  <a:gd name="T36" fmla="*/ 15 w 15"/>
                  <a:gd name="T37" fmla="*/ 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 h="15">
                    <a:moveTo>
                      <a:pt x="15" y="7"/>
                    </a:moveTo>
                    <a:lnTo>
                      <a:pt x="15" y="7"/>
                    </a:lnTo>
                    <a:lnTo>
                      <a:pt x="15" y="10"/>
                    </a:lnTo>
                    <a:lnTo>
                      <a:pt x="15" y="11"/>
                    </a:lnTo>
                    <a:lnTo>
                      <a:pt x="10" y="15"/>
                    </a:lnTo>
                    <a:lnTo>
                      <a:pt x="8" y="15"/>
                    </a:lnTo>
                    <a:lnTo>
                      <a:pt x="5" y="14"/>
                    </a:lnTo>
                    <a:lnTo>
                      <a:pt x="2" y="11"/>
                    </a:lnTo>
                    <a:lnTo>
                      <a:pt x="0" y="8"/>
                    </a:lnTo>
                    <a:lnTo>
                      <a:pt x="0" y="5"/>
                    </a:lnTo>
                    <a:lnTo>
                      <a:pt x="1" y="4"/>
                    </a:lnTo>
                    <a:lnTo>
                      <a:pt x="5" y="0"/>
                    </a:lnTo>
                    <a:lnTo>
                      <a:pt x="8" y="1"/>
                    </a:lnTo>
                    <a:lnTo>
                      <a:pt x="10" y="1"/>
                    </a:lnTo>
                    <a:lnTo>
                      <a:pt x="13" y="4"/>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08" name="Freeform 118"/>
              <p:cNvSpPr>
                <a:spLocks/>
              </p:cNvSpPr>
              <p:nvPr/>
            </p:nvSpPr>
            <p:spPr bwMode="auto">
              <a:xfrm>
                <a:off x="913" y="1640"/>
                <a:ext cx="15" cy="15"/>
              </a:xfrm>
              <a:custGeom>
                <a:avLst/>
                <a:gdLst>
                  <a:gd name="T0" fmla="*/ 15 w 15"/>
                  <a:gd name="T1" fmla="*/ 7 h 15"/>
                  <a:gd name="T2" fmla="*/ 15 w 15"/>
                  <a:gd name="T3" fmla="*/ 7 h 15"/>
                  <a:gd name="T4" fmla="*/ 15 w 15"/>
                  <a:gd name="T5" fmla="*/ 10 h 15"/>
                  <a:gd name="T6" fmla="*/ 15 w 15"/>
                  <a:gd name="T7" fmla="*/ 11 h 15"/>
                  <a:gd name="T8" fmla="*/ 10 w 15"/>
                  <a:gd name="T9" fmla="*/ 15 h 15"/>
                  <a:gd name="T10" fmla="*/ 10 w 15"/>
                  <a:gd name="T11" fmla="*/ 15 h 15"/>
                  <a:gd name="T12" fmla="*/ 8 w 15"/>
                  <a:gd name="T13" fmla="*/ 15 h 15"/>
                  <a:gd name="T14" fmla="*/ 5 w 15"/>
                  <a:gd name="T15" fmla="*/ 14 h 15"/>
                  <a:gd name="T16" fmla="*/ 2 w 15"/>
                  <a:gd name="T17" fmla="*/ 11 h 15"/>
                  <a:gd name="T18" fmla="*/ 0 w 15"/>
                  <a:gd name="T19" fmla="*/ 8 h 15"/>
                  <a:gd name="T20" fmla="*/ 0 w 15"/>
                  <a:gd name="T21" fmla="*/ 8 h 15"/>
                  <a:gd name="T22" fmla="*/ 0 w 15"/>
                  <a:gd name="T23" fmla="*/ 5 h 15"/>
                  <a:gd name="T24" fmla="*/ 1 w 15"/>
                  <a:gd name="T25" fmla="*/ 4 h 15"/>
                  <a:gd name="T26" fmla="*/ 5 w 15"/>
                  <a:gd name="T27" fmla="*/ 0 h 15"/>
                  <a:gd name="T28" fmla="*/ 5 w 15"/>
                  <a:gd name="T29" fmla="*/ 0 h 15"/>
                  <a:gd name="T30" fmla="*/ 8 w 15"/>
                  <a:gd name="T31" fmla="*/ 1 h 15"/>
                  <a:gd name="T32" fmla="*/ 10 w 15"/>
                  <a:gd name="T33" fmla="*/ 1 h 15"/>
                  <a:gd name="T34" fmla="*/ 13 w 15"/>
                  <a:gd name="T35" fmla="*/ 4 h 15"/>
                  <a:gd name="T36" fmla="*/ 15 w 15"/>
                  <a:gd name="T37" fmla="*/ 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 h="15">
                    <a:moveTo>
                      <a:pt x="15" y="7"/>
                    </a:moveTo>
                    <a:lnTo>
                      <a:pt x="15" y="7"/>
                    </a:lnTo>
                    <a:lnTo>
                      <a:pt x="15" y="10"/>
                    </a:lnTo>
                    <a:lnTo>
                      <a:pt x="15" y="11"/>
                    </a:lnTo>
                    <a:lnTo>
                      <a:pt x="10" y="15"/>
                    </a:lnTo>
                    <a:lnTo>
                      <a:pt x="8" y="15"/>
                    </a:lnTo>
                    <a:lnTo>
                      <a:pt x="5" y="14"/>
                    </a:lnTo>
                    <a:lnTo>
                      <a:pt x="2" y="11"/>
                    </a:lnTo>
                    <a:lnTo>
                      <a:pt x="0" y="8"/>
                    </a:lnTo>
                    <a:lnTo>
                      <a:pt x="0" y="5"/>
                    </a:lnTo>
                    <a:lnTo>
                      <a:pt x="1" y="4"/>
                    </a:lnTo>
                    <a:lnTo>
                      <a:pt x="5" y="0"/>
                    </a:lnTo>
                    <a:lnTo>
                      <a:pt x="8" y="1"/>
                    </a:lnTo>
                    <a:lnTo>
                      <a:pt x="10" y="1"/>
                    </a:lnTo>
                    <a:lnTo>
                      <a:pt x="13" y="4"/>
                    </a:lnTo>
                    <a:lnTo>
                      <a:pt x="15"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09" name="Freeform 119"/>
              <p:cNvSpPr>
                <a:spLocks/>
              </p:cNvSpPr>
              <p:nvPr/>
            </p:nvSpPr>
            <p:spPr bwMode="auto">
              <a:xfrm>
                <a:off x="1055" y="1641"/>
                <a:ext cx="12" cy="11"/>
              </a:xfrm>
              <a:custGeom>
                <a:avLst/>
                <a:gdLst>
                  <a:gd name="T0" fmla="*/ 12 w 12"/>
                  <a:gd name="T1" fmla="*/ 4 h 11"/>
                  <a:gd name="T2" fmla="*/ 12 w 12"/>
                  <a:gd name="T3" fmla="*/ 4 h 11"/>
                  <a:gd name="T4" fmla="*/ 12 w 12"/>
                  <a:gd name="T5" fmla="*/ 9 h 11"/>
                  <a:gd name="T6" fmla="*/ 9 w 12"/>
                  <a:gd name="T7" fmla="*/ 11 h 11"/>
                  <a:gd name="T8" fmla="*/ 9 w 12"/>
                  <a:gd name="T9" fmla="*/ 11 h 11"/>
                  <a:gd name="T10" fmla="*/ 3 w 12"/>
                  <a:gd name="T11" fmla="*/ 11 h 11"/>
                  <a:gd name="T12" fmla="*/ 1 w 12"/>
                  <a:gd name="T13" fmla="*/ 10 h 11"/>
                  <a:gd name="T14" fmla="*/ 0 w 12"/>
                  <a:gd name="T15" fmla="*/ 6 h 11"/>
                  <a:gd name="T16" fmla="*/ 0 w 12"/>
                  <a:gd name="T17" fmla="*/ 6 h 11"/>
                  <a:gd name="T18" fmla="*/ 0 w 12"/>
                  <a:gd name="T19" fmla="*/ 3 h 11"/>
                  <a:gd name="T20" fmla="*/ 1 w 12"/>
                  <a:gd name="T21" fmla="*/ 2 h 11"/>
                  <a:gd name="T22" fmla="*/ 5 w 12"/>
                  <a:gd name="T23" fmla="*/ 0 h 11"/>
                  <a:gd name="T24" fmla="*/ 11 w 12"/>
                  <a:gd name="T25" fmla="*/ 2 h 11"/>
                  <a:gd name="T26" fmla="*/ 12 w 12"/>
                  <a:gd name="T27" fmla="*/ 3 h 11"/>
                  <a:gd name="T28" fmla="*/ 12 w 12"/>
                  <a:gd name="T29" fmla="*/ 4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1">
                    <a:moveTo>
                      <a:pt x="12" y="4"/>
                    </a:moveTo>
                    <a:lnTo>
                      <a:pt x="12" y="4"/>
                    </a:lnTo>
                    <a:lnTo>
                      <a:pt x="12" y="9"/>
                    </a:lnTo>
                    <a:lnTo>
                      <a:pt x="9" y="11"/>
                    </a:lnTo>
                    <a:lnTo>
                      <a:pt x="3" y="11"/>
                    </a:lnTo>
                    <a:lnTo>
                      <a:pt x="1" y="10"/>
                    </a:lnTo>
                    <a:lnTo>
                      <a:pt x="0" y="6"/>
                    </a:lnTo>
                    <a:lnTo>
                      <a:pt x="0" y="3"/>
                    </a:lnTo>
                    <a:lnTo>
                      <a:pt x="1" y="2"/>
                    </a:lnTo>
                    <a:lnTo>
                      <a:pt x="5" y="0"/>
                    </a:lnTo>
                    <a:lnTo>
                      <a:pt x="11" y="2"/>
                    </a:lnTo>
                    <a:lnTo>
                      <a:pt x="12" y="3"/>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10" name="Freeform 120"/>
              <p:cNvSpPr>
                <a:spLocks/>
              </p:cNvSpPr>
              <p:nvPr/>
            </p:nvSpPr>
            <p:spPr bwMode="auto">
              <a:xfrm>
                <a:off x="1055" y="1641"/>
                <a:ext cx="12" cy="11"/>
              </a:xfrm>
              <a:custGeom>
                <a:avLst/>
                <a:gdLst>
                  <a:gd name="T0" fmla="*/ 12 w 12"/>
                  <a:gd name="T1" fmla="*/ 4 h 11"/>
                  <a:gd name="T2" fmla="*/ 12 w 12"/>
                  <a:gd name="T3" fmla="*/ 4 h 11"/>
                  <a:gd name="T4" fmla="*/ 12 w 12"/>
                  <a:gd name="T5" fmla="*/ 9 h 11"/>
                  <a:gd name="T6" fmla="*/ 9 w 12"/>
                  <a:gd name="T7" fmla="*/ 11 h 11"/>
                  <a:gd name="T8" fmla="*/ 9 w 12"/>
                  <a:gd name="T9" fmla="*/ 11 h 11"/>
                  <a:gd name="T10" fmla="*/ 3 w 12"/>
                  <a:gd name="T11" fmla="*/ 11 h 11"/>
                  <a:gd name="T12" fmla="*/ 1 w 12"/>
                  <a:gd name="T13" fmla="*/ 10 h 11"/>
                  <a:gd name="T14" fmla="*/ 0 w 12"/>
                  <a:gd name="T15" fmla="*/ 6 h 11"/>
                  <a:gd name="T16" fmla="*/ 0 w 12"/>
                  <a:gd name="T17" fmla="*/ 6 h 11"/>
                  <a:gd name="T18" fmla="*/ 0 w 12"/>
                  <a:gd name="T19" fmla="*/ 3 h 11"/>
                  <a:gd name="T20" fmla="*/ 1 w 12"/>
                  <a:gd name="T21" fmla="*/ 2 h 11"/>
                  <a:gd name="T22" fmla="*/ 5 w 12"/>
                  <a:gd name="T23" fmla="*/ 0 h 11"/>
                  <a:gd name="T24" fmla="*/ 11 w 12"/>
                  <a:gd name="T25" fmla="*/ 2 h 11"/>
                  <a:gd name="T26" fmla="*/ 12 w 12"/>
                  <a:gd name="T27" fmla="*/ 3 h 11"/>
                  <a:gd name="T28" fmla="*/ 12 w 12"/>
                  <a:gd name="T29" fmla="*/ 4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1">
                    <a:moveTo>
                      <a:pt x="12" y="4"/>
                    </a:moveTo>
                    <a:lnTo>
                      <a:pt x="12" y="4"/>
                    </a:lnTo>
                    <a:lnTo>
                      <a:pt x="12" y="9"/>
                    </a:lnTo>
                    <a:lnTo>
                      <a:pt x="9" y="11"/>
                    </a:lnTo>
                    <a:lnTo>
                      <a:pt x="3" y="11"/>
                    </a:lnTo>
                    <a:lnTo>
                      <a:pt x="1" y="10"/>
                    </a:lnTo>
                    <a:lnTo>
                      <a:pt x="0" y="6"/>
                    </a:lnTo>
                    <a:lnTo>
                      <a:pt x="0" y="3"/>
                    </a:lnTo>
                    <a:lnTo>
                      <a:pt x="1" y="2"/>
                    </a:lnTo>
                    <a:lnTo>
                      <a:pt x="5" y="0"/>
                    </a:lnTo>
                    <a:lnTo>
                      <a:pt x="11" y="2"/>
                    </a:lnTo>
                    <a:lnTo>
                      <a:pt x="12" y="3"/>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11" name="Freeform 121"/>
              <p:cNvSpPr>
                <a:spLocks/>
              </p:cNvSpPr>
              <p:nvPr/>
            </p:nvSpPr>
            <p:spPr bwMode="auto">
              <a:xfrm>
                <a:off x="1673" y="1782"/>
                <a:ext cx="88" cy="57"/>
              </a:xfrm>
              <a:custGeom>
                <a:avLst/>
                <a:gdLst>
                  <a:gd name="T0" fmla="*/ 88 w 88"/>
                  <a:gd name="T1" fmla="*/ 3 h 57"/>
                  <a:gd name="T2" fmla="*/ 88 w 88"/>
                  <a:gd name="T3" fmla="*/ 7 h 57"/>
                  <a:gd name="T4" fmla="*/ 88 w 88"/>
                  <a:gd name="T5" fmla="*/ 7 h 57"/>
                  <a:gd name="T6" fmla="*/ 67 w 88"/>
                  <a:gd name="T7" fmla="*/ 18 h 57"/>
                  <a:gd name="T8" fmla="*/ 46 w 88"/>
                  <a:gd name="T9" fmla="*/ 29 h 57"/>
                  <a:gd name="T10" fmla="*/ 26 w 88"/>
                  <a:gd name="T11" fmla="*/ 42 h 57"/>
                  <a:gd name="T12" fmla="*/ 7 w 88"/>
                  <a:gd name="T13" fmla="*/ 57 h 57"/>
                  <a:gd name="T14" fmla="*/ 7 w 88"/>
                  <a:gd name="T15" fmla="*/ 57 h 57"/>
                  <a:gd name="T16" fmla="*/ 4 w 88"/>
                  <a:gd name="T17" fmla="*/ 57 h 57"/>
                  <a:gd name="T18" fmla="*/ 2 w 88"/>
                  <a:gd name="T19" fmla="*/ 56 h 57"/>
                  <a:gd name="T20" fmla="*/ 0 w 88"/>
                  <a:gd name="T21" fmla="*/ 53 h 57"/>
                  <a:gd name="T22" fmla="*/ 0 w 88"/>
                  <a:gd name="T23" fmla="*/ 53 h 57"/>
                  <a:gd name="T24" fmla="*/ 19 w 88"/>
                  <a:gd name="T25" fmla="*/ 36 h 57"/>
                  <a:gd name="T26" fmla="*/ 41 w 88"/>
                  <a:gd name="T27" fmla="*/ 22 h 57"/>
                  <a:gd name="T28" fmla="*/ 64 w 88"/>
                  <a:gd name="T29" fmla="*/ 10 h 57"/>
                  <a:gd name="T30" fmla="*/ 87 w 88"/>
                  <a:gd name="T31" fmla="*/ 0 h 57"/>
                  <a:gd name="T32" fmla="*/ 88 w 88"/>
                  <a:gd name="T33" fmla="*/ 3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57">
                    <a:moveTo>
                      <a:pt x="88" y="3"/>
                    </a:moveTo>
                    <a:lnTo>
                      <a:pt x="88" y="7"/>
                    </a:lnTo>
                    <a:lnTo>
                      <a:pt x="67" y="18"/>
                    </a:lnTo>
                    <a:lnTo>
                      <a:pt x="46" y="29"/>
                    </a:lnTo>
                    <a:lnTo>
                      <a:pt x="26" y="42"/>
                    </a:lnTo>
                    <a:lnTo>
                      <a:pt x="7" y="57"/>
                    </a:lnTo>
                    <a:lnTo>
                      <a:pt x="4" y="57"/>
                    </a:lnTo>
                    <a:lnTo>
                      <a:pt x="2" y="56"/>
                    </a:lnTo>
                    <a:lnTo>
                      <a:pt x="0" y="53"/>
                    </a:lnTo>
                    <a:lnTo>
                      <a:pt x="19" y="36"/>
                    </a:lnTo>
                    <a:lnTo>
                      <a:pt x="41" y="22"/>
                    </a:lnTo>
                    <a:lnTo>
                      <a:pt x="64" y="10"/>
                    </a:lnTo>
                    <a:lnTo>
                      <a:pt x="87" y="0"/>
                    </a:lnTo>
                    <a:lnTo>
                      <a:pt x="8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12" name="Freeform 122"/>
              <p:cNvSpPr>
                <a:spLocks/>
              </p:cNvSpPr>
              <p:nvPr/>
            </p:nvSpPr>
            <p:spPr bwMode="auto">
              <a:xfrm>
                <a:off x="948" y="1650"/>
                <a:ext cx="12" cy="12"/>
              </a:xfrm>
              <a:custGeom>
                <a:avLst/>
                <a:gdLst>
                  <a:gd name="T0" fmla="*/ 12 w 12"/>
                  <a:gd name="T1" fmla="*/ 4 h 12"/>
                  <a:gd name="T2" fmla="*/ 12 w 12"/>
                  <a:gd name="T3" fmla="*/ 4 h 12"/>
                  <a:gd name="T4" fmla="*/ 12 w 12"/>
                  <a:gd name="T5" fmla="*/ 8 h 12"/>
                  <a:gd name="T6" fmla="*/ 12 w 12"/>
                  <a:gd name="T7" fmla="*/ 9 h 12"/>
                  <a:gd name="T8" fmla="*/ 9 w 12"/>
                  <a:gd name="T9" fmla="*/ 12 h 12"/>
                  <a:gd name="T10" fmla="*/ 9 w 12"/>
                  <a:gd name="T11" fmla="*/ 12 h 12"/>
                  <a:gd name="T12" fmla="*/ 4 w 12"/>
                  <a:gd name="T13" fmla="*/ 12 h 12"/>
                  <a:gd name="T14" fmla="*/ 1 w 12"/>
                  <a:gd name="T15" fmla="*/ 10 h 12"/>
                  <a:gd name="T16" fmla="*/ 0 w 12"/>
                  <a:gd name="T17" fmla="*/ 8 h 12"/>
                  <a:gd name="T18" fmla="*/ 0 w 12"/>
                  <a:gd name="T19" fmla="*/ 8 h 12"/>
                  <a:gd name="T20" fmla="*/ 3 w 12"/>
                  <a:gd name="T21" fmla="*/ 2 h 12"/>
                  <a:gd name="T22" fmla="*/ 4 w 12"/>
                  <a:gd name="T23" fmla="*/ 1 h 12"/>
                  <a:gd name="T24" fmla="*/ 5 w 12"/>
                  <a:gd name="T25" fmla="*/ 0 h 12"/>
                  <a:gd name="T26" fmla="*/ 5 w 12"/>
                  <a:gd name="T27" fmla="*/ 0 h 12"/>
                  <a:gd name="T28" fmla="*/ 8 w 12"/>
                  <a:gd name="T29" fmla="*/ 0 h 12"/>
                  <a:gd name="T30" fmla="*/ 9 w 12"/>
                  <a:gd name="T31" fmla="*/ 1 h 12"/>
                  <a:gd name="T32" fmla="*/ 12 w 12"/>
                  <a:gd name="T33" fmla="*/ 4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2">
                    <a:moveTo>
                      <a:pt x="12" y="4"/>
                    </a:moveTo>
                    <a:lnTo>
                      <a:pt x="12" y="4"/>
                    </a:lnTo>
                    <a:lnTo>
                      <a:pt x="12" y="8"/>
                    </a:lnTo>
                    <a:lnTo>
                      <a:pt x="12" y="9"/>
                    </a:lnTo>
                    <a:lnTo>
                      <a:pt x="9" y="12"/>
                    </a:lnTo>
                    <a:lnTo>
                      <a:pt x="4" y="12"/>
                    </a:lnTo>
                    <a:lnTo>
                      <a:pt x="1" y="10"/>
                    </a:lnTo>
                    <a:lnTo>
                      <a:pt x="0" y="8"/>
                    </a:lnTo>
                    <a:lnTo>
                      <a:pt x="3" y="2"/>
                    </a:lnTo>
                    <a:lnTo>
                      <a:pt x="4" y="1"/>
                    </a:lnTo>
                    <a:lnTo>
                      <a:pt x="5" y="0"/>
                    </a:lnTo>
                    <a:lnTo>
                      <a:pt x="8" y="0"/>
                    </a:lnTo>
                    <a:lnTo>
                      <a:pt x="9" y="1"/>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13" name="Freeform 123"/>
              <p:cNvSpPr>
                <a:spLocks/>
              </p:cNvSpPr>
              <p:nvPr/>
            </p:nvSpPr>
            <p:spPr bwMode="auto">
              <a:xfrm>
                <a:off x="948" y="1650"/>
                <a:ext cx="12" cy="12"/>
              </a:xfrm>
              <a:custGeom>
                <a:avLst/>
                <a:gdLst>
                  <a:gd name="T0" fmla="*/ 12 w 12"/>
                  <a:gd name="T1" fmla="*/ 4 h 12"/>
                  <a:gd name="T2" fmla="*/ 12 w 12"/>
                  <a:gd name="T3" fmla="*/ 4 h 12"/>
                  <a:gd name="T4" fmla="*/ 12 w 12"/>
                  <a:gd name="T5" fmla="*/ 8 h 12"/>
                  <a:gd name="T6" fmla="*/ 12 w 12"/>
                  <a:gd name="T7" fmla="*/ 9 h 12"/>
                  <a:gd name="T8" fmla="*/ 9 w 12"/>
                  <a:gd name="T9" fmla="*/ 12 h 12"/>
                  <a:gd name="T10" fmla="*/ 9 w 12"/>
                  <a:gd name="T11" fmla="*/ 12 h 12"/>
                  <a:gd name="T12" fmla="*/ 4 w 12"/>
                  <a:gd name="T13" fmla="*/ 12 h 12"/>
                  <a:gd name="T14" fmla="*/ 1 w 12"/>
                  <a:gd name="T15" fmla="*/ 10 h 12"/>
                  <a:gd name="T16" fmla="*/ 0 w 12"/>
                  <a:gd name="T17" fmla="*/ 8 h 12"/>
                  <a:gd name="T18" fmla="*/ 0 w 12"/>
                  <a:gd name="T19" fmla="*/ 8 h 12"/>
                  <a:gd name="T20" fmla="*/ 3 w 12"/>
                  <a:gd name="T21" fmla="*/ 2 h 12"/>
                  <a:gd name="T22" fmla="*/ 4 w 12"/>
                  <a:gd name="T23" fmla="*/ 1 h 12"/>
                  <a:gd name="T24" fmla="*/ 5 w 12"/>
                  <a:gd name="T25" fmla="*/ 0 h 12"/>
                  <a:gd name="T26" fmla="*/ 5 w 12"/>
                  <a:gd name="T27" fmla="*/ 0 h 12"/>
                  <a:gd name="T28" fmla="*/ 8 w 12"/>
                  <a:gd name="T29" fmla="*/ 0 h 12"/>
                  <a:gd name="T30" fmla="*/ 9 w 12"/>
                  <a:gd name="T31" fmla="*/ 1 h 12"/>
                  <a:gd name="T32" fmla="*/ 12 w 12"/>
                  <a:gd name="T33" fmla="*/ 4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2">
                    <a:moveTo>
                      <a:pt x="12" y="4"/>
                    </a:moveTo>
                    <a:lnTo>
                      <a:pt x="12" y="4"/>
                    </a:lnTo>
                    <a:lnTo>
                      <a:pt x="12" y="8"/>
                    </a:lnTo>
                    <a:lnTo>
                      <a:pt x="12" y="9"/>
                    </a:lnTo>
                    <a:lnTo>
                      <a:pt x="9" y="12"/>
                    </a:lnTo>
                    <a:lnTo>
                      <a:pt x="4" y="12"/>
                    </a:lnTo>
                    <a:lnTo>
                      <a:pt x="1" y="10"/>
                    </a:lnTo>
                    <a:lnTo>
                      <a:pt x="0" y="8"/>
                    </a:lnTo>
                    <a:lnTo>
                      <a:pt x="3" y="2"/>
                    </a:lnTo>
                    <a:lnTo>
                      <a:pt x="4" y="1"/>
                    </a:lnTo>
                    <a:lnTo>
                      <a:pt x="5" y="0"/>
                    </a:lnTo>
                    <a:lnTo>
                      <a:pt x="8" y="0"/>
                    </a:lnTo>
                    <a:lnTo>
                      <a:pt x="9" y="1"/>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14" name="Freeform 124"/>
              <p:cNvSpPr>
                <a:spLocks/>
              </p:cNvSpPr>
              <p:nvPr/>
            </p:nvSpPr>
            <p:spPr bwMode="auto">
              <a:xfrm>
                <a:off x="903" y="1655"/>
                <a:ext cx="12" cy="12"/>
              </a:xfrm>
              <a:custGeom>
                <a:avLst/>
                <a:gdLst>
                  <a:gd name="T0" fmla="*/ 12 w 12"/>
                  <a:gd name="T1" fmla="*/ 4 h 12"/>
                  <a:gd name="T2" fmla="*/ 12 w 12"/>
                  <a:gd name="T3" fmla="*/ 4 h 12"/>
                  <a:gd name="T4" fmla="*/ 12 w 12"/>
                  <a:gd name="T5" fmla="*/ 8 h 12"/>
                  <a:gd name="T6" fmla="*/ 11 w 12"/>
                  <a:gd name="T7" fmla="*/ 9 h 12"/>
                  <a:gd name="T8" fmla="*/ 10 w 12"/>
                  <a:gd name="T9" fmla="*/ 12 h 12"/>
                  <a:gd name="T10" fmla="*/ 10 w 12"/>
                  <a:gd name="T11" fmla="*/ 12 h 12"/>
                  <a:gd name="T12" fmla="*/ 3 w 12"/>
                  <a:gd name="T13" fmla="*/ 11 h 12"/>
                  <a:gd name="T14" fmla="*/ 1 w 12"/>
                  <a:gd name="T15" fmla="*/ 11 h 12"/>
                  <a:gd name="T16" fmla="*/ 0 w 12"/>
                  <a:gd name="T17" fmla="*/ 8 h 12"/>
                  <a:gd name="T18" fmla="*/ 0 w 12"/>
                  <a:gd name="T19" fmla="*/ 8 h 12"/>
                  <a:gd name="T20" fmla="*/ 0 w 12"/>
                  <a:gd name="T21" fmla="*/ 5 h 12"/>
                  <a:gd name="T22" fmla="*/ 1 w 12"/>
                  <a:gd name="T23" fmla="*/ 3 h 12"/>
                  <a:gd name="T24" fmla="*/ 6 w 12"/>
                  <a:gd name="T25" fmla="*/ 0 h 12"/>
                  <a:gd name="T26" fmla="*/ 6 w 12"/>
                  <a:gd name="T27" fmla="*/ 0 h 12"/>
                  <a:gd name="T28" fmla="*/ 7 w 12"/>
                  <a:gd name="T29" fmla="*/ 0 h 12"/>
                  <a:gd name="T30" fmla="*/ 10 w 12"/>
                  <a:gd name="T31" fmla="*/ 1 h 12"/>
                  <a:gd name="T32" fmla="*/ 12 w 12"/>
                  <a:gd name="T33" fmla="*/ 4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2">
                    <a:moveTo>
                      <a:pt x="12" y="4"/>
                    </a:moveTo>
                    <a:lnTo>
                      <a:pt x="12" y="4"/>
                    </a:lnTo>
                    <a:lnTo>
                      <a:pt x="12" y="8"/>
                    </a:lnTo>
                    <a:lnTo>
                      <a:pt x="11" y="9"/>
                    </a:lnTo>
                    <a:lnTo>
                      <a:pt x="10" y="12"/>
                    </a:lnTo>
                    <a:lnTo>
                      <a:pt x="3" y="11"/>
                    </a:lnTo>
                    <a:lnTo>
                      <a:pt x="1" y="11"/>
                    </a:lnTo>
                    <a:lnTo>
                      <a:pt x="0" y="8"/>
                    </a:lnTo>
                    <a:lnTo>
                      <a:pt x="0" y="5"/>
                    </a:lnTo>
                    <a:lnTo>
                      <a:pt x="1" y="3"/>
                    </a:lnTo>
                    <a:lnTo>
                      <a:pt x="6" y="0"/>
                    </a:lnTo>
                    <a:lnTo>
                      <a:pt x="7" y="0"/>
                    </a:lnTo>
                    <a:lnTo>
                      <a:pt x="10" y="1"/>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15" name="Freeform 125"/>
              <p:cNvSpPr>
                <a:spLocks/>
              </p:cNvSpPr>
              <p:nvPr/>
            </p:nvSpPr>
            <p:spPr bwMode="auto">
              <a:xfrm>
                <a:off x="903" y="1655"/>
                <a:ext cx="12" cy="12"/>
              </a:xfrm>
              <a:custGeom>
                <a:avLst/>
                <a:gdLst>
                  <a:gd name="T0" fmla="*/ 12 w 12"/>
                  <a:gd name="T1" fmla="*/ 4 h 12"/>
                  <a:gd name="T2" fmla="*/ 12 w 12"/>
                  <a:gd name="T3" fmla="*/ 4 h 12"/>
                  <a:gd name="T4" fmla="*/ 12 w 12"/>
                  <a:gd name="T5" fmla="*/ 8 h 12"/>
                  <a:gd name="T6" fmla="*/ 11 w 12"/>
                  <a:gd name="T7" fmla="*/ 9 h 12"/>
                  <a:gd name="T8" fmla="*/ 10 w 12"/>
                  <a:gd name="T9" fmla="*/ 12 h 12"/>
                  <a:gd name="T10" fmla="*/ 10 w 12"/>
                  <a:gd name="T11" fmla="*/ 12 h 12"/>
                  <a:gd name="T12" fmla="*/ 3 w 12"/>
                  <a:gd name="T13" fmla="*/ 11 h 12"/>
                  <a:gd name="T14" fmla="*/ 1 w 12"/>
                  <a:gd name="T15" fmla="*/ 11 h 12"/>
                  <a:gd name="T16" fmla="*/ 0 w 12"/>
                  <a:gd name="T17" fmla="*/ 8 h 12"/>
                  <a:gd name="T18" fmla="*/ 0 w 12"/>
                  <a:gd name="T19" fmla="*/ 8 h 12"/>
                  <a:gd name="T20" fmla="*/ 0 w 12"/>
                  <a:gd name="T21" fmla="*/ 5 h 12"/>
                  <a:gd name="T22" fmla="*/ 1 w 12"/>
                  <a:gd name="T23" fmla="*/ 3 h 12"/>
                  <a:gd name="T24" fmla="*/ 6 w 12"/>
                  <a:gd name="T25" fmla="*/ 0 h 12"/>
                  <a:gd name="T26" fmla="*/ 6 w 12"/>
                  <a:gd name="T27" fmla="*/ 0 h 12"/>
                  <a:gd name="T28" fmla="*/ 7 w 12"/>
                  <a:gd name="T29" fmla="*/ 0 h 12"/>
                  <a:gd name="T30" fmla="*/ 10 w 12"/>
                  <a:gd name="T31" fmla="*/ 1 h 12"/>
                  <a:gd name="T32" fmla="*/ 12 w 12"/>
                  <a:gd name="T33" fmla="*/ 4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2">
                    <a:moveTo>
                      <a:pt x="12" y="4"/>
                    </a:moveTo>
                    <a:lnTo>
                      <a:pt x="12" y="4"/>
                    </a:lnTo>
                    <a:lnTo>
                      <a:pt x="12" y="8"/>
                    </a:lnTo>
                    <a:lnTo>
                      <a:pt x="11" y="9"/>
                    </a:lnTo>
                    <a:lnTo>
                      <a:pt x="10" y="12"/>
                    </a:lnTo>
                    <a:lnTo>
                      <a:pt x="3" y="11"/>
                    </a:lnTo>
                    <a:lnTo>
                      <a:pt x="1" y="11"/>
                    </a:lnTo>
                    <a:lnTo>
                      <a:pt x="0" y="8"/>
                    </a:lnTo>
                    <a:lnTo>
                      <a:pt x="0" y="5"/>
                    </a:lnTo>
                    <a:lnTo>
                      <a:pt x="1" y="3"/>
                    </a:lnTo>
                    <a:lnTo>
                      <a:pt x="6" y="0"/>
                    </a:lnTo>
                    <a:lnTo>
                      <a:pt x="7" y="0"/>
                    </a:lnTo>
                    <a:lnTo>
                      <a:pt x="10" y="1"/>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16" name="Freeform 126"/>
              <p:cNvSpPr>
                <a:spLocks/>
              </p:cNvSpPr>
              <p:nvPr/>
            </p:nvSpPr>
            <p:spPr bwMode="auto">
              <a:xfrm>
                <a:off x="1043" y="1655"/>
                <a:ext cx="12" cy="15"/>
              </a:xfrm>
              <a:custGeom>
                <a:avLst/>
                <a:gdLst>
                  <a:gd name="T0" fmla="*/ 12 w 12"/>
                  <a:gd name="T1" fmla="*/ 7 h 15"/>
                  <a:gd name="T2" fmla="*/ 12 w 12"/>
                  <a:gd name="T3" fmla="*/ 7 h 15"/>
                  <a:gd name="T4" fmla="*/ 12 w 12"/>
                  <a:gd name="T5" fmla="*/ 9 h 15"/>
                  <a:gd name="T6" fmla="*/ 12 w 12"/>
                  <a:gd name="T7" fmla="*/ 12 h 15"/>
                  <a:gd name="T8" fmla="*/ 9 w 12"/>
                  <a:gd name="T9" fmla="*/ 14 h 15"/>
                  <a:gd name="T10" fmla="*/ 7 w 12"/>
                  <a:gd name="T11" fmla="*/ 15 h 15"/>
                  <a:gd name="T12" fmla="*/ 7 w 12"/>
                  <a:gd name="T13" fmla="*/ 15 h 15"/>
                  <a:gd name="T14" fmla="*/ 2 w 12"/>
                  <a:gd name="T15" fmla="*/ 14 h 15"/>
                  <a:gd name="T16" fmla="*/ 0 w 12"/>
                  <a:gd name="T17" fmla="*/ 12 h 15"/>
                  <a:gd name="T18" fmla="*/ 0 w 12"/>
                  <a:gd name="T19" fmla="*/ 11 h 15"/>
                  <a:gd name="T20" fmla="*/ 0 w 12"/>
                  <a:gd name="T21" fmla="*/ 11 h 15"/>
                  <a:gd name="T22" fmla="*/ 0 w 12"/>
                  <a:gd name="T23" fmla="*/ 4 h 15"/>
                  <a:gd name="T24" fmla="*/ 1 w 12"/>
                  <a:gd name="T25" fmla="*/ 1 h 15"/>
                  <a:gd name="T26" fmla="*/ 2 w 12"/>
                  <a:gd name="T27" fmla="*/ 0 h 15"/>
                  <a:gd name="T28" fmla="*/ 2 w 12"/>
                  <a:gd name="T29" fmla="*/ 0 h 15"/>
                  <a:gd name="T30" fmla="*/ 9 w 12"/>
                  <a:gd name="T31" fmla="*/ 1 h 15"/>
                  <a:gd name="T32" fmla="*/ 11 w 12"/>
                  <a:gd name="T33" fmla="*/ 4 h 15"/>
                  <a:gd name="T34" fmla="*/ 12 w 12"/>
                  <a:gd name="T35" fmla="*/ 7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 h="15">
                    <a:moveTo>
                      <a:pt x="12" y="7"/>
                    </a:moveTo>
                    <a:lnTo>
                      <a:pt x="12" y="7"/>
                    </a:lnTo>
                    <a:lnTo>
                      <a:pt x="12" y="9"/>
                    </a:lnTo>
                    <a:lnTo>
                      <a:pt x="12" y="12"/>
                    </a:lnTo>
                    <a:lnTo>
                      <a:pt x="9" y="14"/>
                    </a:lnTo>
                    <a:lnTo>
                      <a:pt x="7" y="15"/>
                    </a:lnTo>
                    <a:lnTo>
                      <a:pt x="2" y="14"/>
                    </a:lnTo>
                    <a:lnTo>
                      <a:pt x="0" y="12"/>
                    </a:lnTo>
                    <a:lnTo>
                      <a:pt x="0" y="11"/>
                    </a:lnTo>
                    <a:lnTo>
                      <a:pt x="0" y="4"/>
                    </a:lnTo>
                    <a:lnTo>
                      <a:pt x="1" y="1"/>
                    </a:lnTo>
                    <a:lnTo>
                      <a:pt x="2" y="0"/>
                    </a:lnTo>
                    <a:lnTo>
                      <a:pt x="9" y="1"/>
                    </a:lnTo>
                    <a:lnTo>
                      <a:pt x="11" y="4"/>
                    </a:lnTo>
                    <a:lnTo>
                      <a:pt x="1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17" name="Freeform 127"/>
              <p:cNvSpPr>
                <a:spLocks/>
              </p:cNvSpPr>
              <p:nvPr/>
            </p:nvSpPr>
            <p:spPr bwMode="auto">
              <a:xfrm>
                <a:off x="1043" y="1655"/>
                <a:ext cx="12" cy="15"/>
              </a:xfrm>
              <a:custGeom>
                <a:avLst/>
                <a:gdLst>
                  <a:gd name="T0" fmla="*/ 12 w 12"/>
                  <a:gd name="T1" fmla="*/ 7 h 15"/>
                  <a:gd name="T2" fmla="*/ 12 w 12"/>
                  <a:gd name="T3" fmla="*/ 7 h 15"/>
                  <a:gd name="T4" fmla="*/ 12 w 12"/>
                  <a:gd name="T5" fmla="*/ 9 h 15"/>
                  <a:gd name="T6" fmla="*/ 12 w 12"/>
                  <a:gd name="T7" fmla="*/ 12 h 15"/>
                  <a:gd name="T8" fmla="*/ 9 w 12"/>
                  <a:gd name="T9" fmla="*/ 14 h 15"/>
                  <a:gd name="T10" fmla="*/ 7 w 12"/>
                  <a:gd name="T11" fmla="*/ 15 h 15"/>
                  <a:gd name="T12" fmla="*/ 7 w 12"/>
                  <a:gd name="T13" fmla="*/ 15 h 15"/>
                  <a:gd name="T14" fmla="*/ 2 w 12"/>
                  <a:gd name="T15" fmla="*/ 14 h 15"/>
                  <a:gd name="T16" fmla="*/ 0 w 12"/>
                  <a:gd name="T17" fmla="*/ 12 h 15"/>
                  <a:gd name="T18" fmla="*/ 0 w 12"/>
                  <a:gd name="T19" fmla="*/ 11 h 15"/>
                  <a:gd name="T20" fmla="*/ 0 w 12"/>
                  <a:gd name="T21" fmla="*/ 11 h 15"/>
                  <a:gd name="T22" fmla="*/ 0 w 12"/>
                  <a:gd name="T23" fmla="*/ 4 h 15"/>
                  <a:gd name="T24" fmla="*/ 1 w 12"/>
                  <a:gd name="T25" fmla="*/ 1 h 15"/>
                  <a:gd name="T26" fmla="*/ 2 w 12"/>
                  <a:gd name="T27" fmla="*/ 0 h 15"/>
                  <a:gd name="T28" fmla="*/ 2 w 12"/>
                  <a:gd name="T29" fmla="*/ 0 h 15"/>
                  <a:gd name="T30" fmla="*/ 9 w 12"/>
                  <a:gd name="T31" fmla="*/ 1 h 15"/>
                  <a:gd name="T32" fmla="*/ 11 w 12"/>
                  <a:gd name="T33" fmla="*/ 4 h 15"/>
                  <a:gd name="T34" fmla="*/ 12 w 12"/>
                  <a:gd name="T35" fmla="*/ 7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 h="15">
                    <a:moveTo>
                      <a:pt x="12" y="7"/>
                    </a:moveTo>
                    <a:lnTo>
                      <a:pt x="12" y="7"/>
                    </a:lnTo>
                    <a:lnTo>
                      <a:pt x="12" y="9"/>
                    </a:lnTo>
                    <a:lnTo>
                      <a:pt x="12" y="12"/>
                    </a:lnTo>
                    <a:lnTo>
                      <a:pt x="9" y="14"/>
                    </a:lnTo>
                    <a:lnTo>
                      <a:pt x="7" y="15"/>
                    </a:lnTo>
                    <a:lnTo>
                      <a:pt x="2" y="14"/>
                    </a:lnTo>
                    <a:lnTo>
                      <a:pt x="0" y="12"/>
                    </a:lnTo>
                    <a:lnTo>
                      <a:pt x="0" y="11"/>
                    </a:lnTo>
                    <a:lnTo>
                      <a:pt x="0" y="4"/>
                    </a:lnTo>
                    <a:lnTo>
                      <a:pt x="1" y="1"/>
                    </a:lnTo>
                    <a:lnTo>
                      <a:pt x="2" y="0"/>
                    </a:lnTo>
                    <a:lnTo>
                      <a:pt x="9" y="1"/>
                    </a:lnTo>
                    <a:lnTo>
                      <a:pt x="11" y="4"/>
                    </a:lnTo>
                    <a:lnTo>
                      <a:pt x="12"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18" name="Freeform 128"/>
              <p:cNvSpPr>
                <a:spLocks/>
              </p:cNvSpPr>
              <p:nvPr/>
            </p:nvSpPr>
            <p:spPr bwMode="auto">
              <a:xfrm>
                <a:off x="1078" y="1656"/>
                <a:ext cx="16" cy="15"/>
              </a:xfrm>
              <a:custGeom>
                <a:avLst/>
                <a:gdLst>
                  <a:gd name="T0" fmla="*/ 14 w 16"/>
                  <a:gd name="T1" fmla="*/ 11 h 15"/>
                  <a:gd name="T2" fmla="*/ 14 w 16"/>
                  <a:gd name="T3" fmla="*/ 11 h 15"/>
                  <a:gd name="T4" fmla="*/ 10 w 16"/>
                  <a:gd name="T5" fmla="*/ 14 h 15"/>
                  <a:gd name="T6" fmla="*/ 7 w 16"/>
                  <a:gd name="T7" fmla="*/ 15 h 15"/>
                  <a:gd name="T8" fmla="*/ 4 w 16"/>
                  <a:gd name="T9" fmla="*/ 14 h 15"/>
                  <a:gd name="T10" fmla="*/ 4 w 16"/>
                  <a:gd name="T11" fmla="*/ 14 h 15"/>
                  <a:gd name="T12" fmla="*/ 1 w 16"/>
                  <a:gd name="T13" fmla="*/ 11 h 15"/>
                  <a:gd name="T14" fmla="*/ 0 w 16"/>
                  <a:gd name="T15" fmla="*/ 6 h 15"/>
                  <a:gd name="T16" fmla="*/ 0 w 16"/>
                  <a:gd name="T17" fmla="*/ 6 h 15"/>
                  <a:gd name="T18" fmla="*/ 3 w 16"/>
                  <a:gd name="T19" fmla="*/ 2 h 15"/>
                  <a:gd name="T20" fmla="*/ 5 w 16"/>
                  <a:gd name="T21" fmla="*/ 0 h 15"/>
                  <a:gd name="T22" fmla="*/ 8 w 16"/>
                  <a:gd name="T23" fmla="*/ 0 h 15"/>
                  <a:gd name="T24" fmla="*/ 12 w 16"/>
                  <a:gd name="T25" fmla="*/ 0 h 15"/>
                  <a:gd name="T26" fmla="*/ 15 w 16"/>
                  <a:gd name="T27" fmla="*/ 3 h 15"/>
                  <a:gd name="T28" fmla="*/ 16 w 16"/>
                  <a:gd name="T29" fmla="*/ 6 h 15"/>
                  <a:gd name="T30" fmla="*/ 16 w 16"/>
                  <a:gd name="T31" fmla="*/ 8 h 15"/>
                  <a:gd name="T32" fmla="*/ 14 w 16"/>
                  <a:gd name="T33" fmla="*/ 1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5">
                    <a:moveTo>
                      <a:pt x="14" y="11"/>
                    </a:moveTo>
                    <a:lnTo>
                      <a:pt x="14" y="11"/>
                    </a:lnTo>
                    <a:lnTo>
                      <a:pt x="10" y="14"/>
                    </a:lnTo>
                    <a:lnTo>
                      <a:pt x="7" y="15"/>
                    </a:lnTo>
                    <a:lnTo>
                      <a:pt x="4" y="14"/>
                    </a:lnTo>
                    <a:lnTo>
                      <a:pt x="1" y="11"/>
                    </a:lnTo>
                    <a:lnTo>
                      <a:pt x="0" y="6"/>
                    </a:lnTo>
                    <a:lnTo>
                      <a:pt x="3" y="2"/>
                    </a:lnTo>
                    <a:lnTo>
                      <a:pt x="5" y="0"/>
                    </a:lnTo>
                    <a:lnTo>
                      <a:pt x="8" y="0"/>
                    </a:lnTo>
                    <a:lnTo>
                      <a:pt x="12" y="0"/>
                    </a:lnTo>
                    <a:lnTo>
                      <a:pt x="15" y="3"/>
                    </a:lnTo>
                    <a:lnTo>
                      <a:pt x="16" y="6"/>
                    </a:lnTo>
                    <a:lnTo>
                      <a:pt x="16" y="8"/>
                    </a:lnTo>
                    <a:lnTo>
                      <a:pt x="1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19" name="Freeform 129"/>
              <p:cNvSpPr>
                <a:spLocks/>
              </p:cNvSpPr>
              <p:nvPr/>
            </p:nvSpPr>
            <p:spPr bwMode="auto">
              <a:xfrm>
                <a:off x="1078" y="1656"/>
                <a:ext cx="16" cy="15"/>
              </a:xfrm>
              <a:custGeom>
                <a:avLst/>
                <a:gdLst>
                  <a:gd name="T0" fmla="*/ 14 w 16"/>
                  <a:gd name="T1" fmla="*/ 11 h 15"/>
                  <a:gd name="T2" fmla="*/ 14 w 16"/>
                  <a:gd name="T3" fmla="*/ 11 h 15"/>
                  <a:gd name="T4" fmla="*/ 10 w 16"/>
                  <a:gd name="T5" fmla="*/ 14 h 15"/>
                  <a:gd name="T6" fmla="*/ 7 w 16"/>
                  <a:gd name="T7" fmla="*/ 15 h 15"/>
                  <a:gd name="T8" fmla="*/ 4 w 16"/>
                  <a:gd name="T9" fmla="*/ 14 h 15"/>
                  <a:gd name="T10" fmla="*/ 4 w 16"/>
                  <a:gd name="T11" fmla="*/ 14 h 15"/>
                  <a:gd name="T12" fmla="*/ 1 w 16"/>
                  <a:gd name="T13" fmla="*/ 11 h 15"/>
                  <a:gd name="T14" fmla="*/ 0 w 16"/>
                  <a:gd name="T15" fmla="*/ 6 h 15"/>
                  <a:gd name="T16" fmla="*/ 0 w 16"/>
                  <a:gd name="T17" fmla="*/ 6 h 15"/>
                  <a:gd name="T18" fmla="*/ 3 w 16"/>
                  <a:gd name="T19" fmla="*/ 2 h 15"/>
                  <a:gd name="T20" fmla="*/ 5 w 16"/>
                  <a:gd name="T21" fmla="*/ 0 h 15"/>
                  <a:gd name="T22" fmla="*/ 8 w 16"/>
                  <a:gd name="T23" fmla="*/ 0 h 15"/>
                  <a:gd name="T24" fmla="*/ 12 w 16"/>
                  <a:gd name="T25" fmla="*/ 0 h 15"/>
                  <a:gd name="T26" fmla="*/ 15 w 16"/>
                  <a:gd name="T27" fmla="*/ 3 h 15"/>
                  <a:gd name="T28" fmla="*/ 16 w 16"/>
                  <a:gd name="T29" fmla="*/ 6 h 15"/>
                  <a:gd name="T30" fmla="*/ 16 w 16"/>
                  <a:gd name="T31" fmla="*/ 8 h 15"/>
                  <a:gd name="T32" fmla="*/ 14 w 16"/>
                  <a:gd name="T33" fmla="*/ 1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5">
                    <a:moveTo>
                      <a:pt x="14" y="11"/>
                    </a:moveTo>
                    <a:lnTo>
                      <a:pt x="14" y="11"/>
                    </a:lnTo>
                    <a:lnTo>
                      <a:pt x="10" y="14"/>
                    </a:lnTo>
                    <a:lnTo>
                      <a:pt x="7" y="15"/>
                    </a:lnTo>
                    <a:lnTo>
                      <a:pt x="4" y="14"/>
                    </a:lnTo>
                    <a:lnTo>
                      <a:pt x="1" y="11"/>
                    </a:lnTo>
                    <a:lnTo>
                      <a:pt x="0" y="6"/>
                    </a:lnTo>
                    <a:lnTo>
                      <a:pt x="3" y="2"/>
                    </a:lnTo>
                    <a:lnTo>
                      <a:pt x="5" y="0"/>
                    </a:lnTo>
                    <a:lnTo>
                      <a:pt x="8" y="0"/>
                    </a:lnTo>
                    <a:lnTo>
                      <a:pt x="12" y="0"/>
                    </a:lnTo>
                    <a:lnTo>
                      <a:pt x="15" y="3"/>
                    </a:lnTo>
                    <a:lnTo>
                      <a:pt x="16" y="6"/>
                    </a:lnTo>
                    <a:lnTo>
                      <a:pt x="16" y="8"/>
                    </a:lnTo>
                    <a:lnTo>
                      <a:pt x="14"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20" name="Freeform 130"/>
              <p:cNvSpPr>
                <a:spLocks/>
              </p:cNvSpPr>
              <p:nvPr/>
            </p:nvSpPr>
            <p:spPr bwMode="auto">
              <a:xfrm>
                <a:off x="925" y="1658"/>
                <a:ext cx="12" cy="11"/>
              </a:xfrm>
              <a:custGeom>
                <a:avLst/>
                <a:gdLst>
                  <a:gd name="T0" fmla="*/ 11 w 12"/>
                  <a:gd name="T1" fmla="*/ 9 h 11"/>
                  <a:gd name="T2" fmla="*/ 11 w 12"/>
                  <a:gd name="T3" fmla="*/ 9 h 11"/>
                  <a:gd name="T4" fmla="*/ 8 w 12"/>
                  <a:gd name="T5" fmla="*/ 11 h 11"/>
                  <a:gd name="T6" fmla="*/ 4 w 12"/>
                  <a:gd name="T7" fmla="*/ 11 h 11"/>
                  <a:gd name="T8" fmla="*/ 1 w 12"/>
                  <a:gd name="T9" fmla="*/ 9 h 11"/>
                  <a:gd name="T10" fmla="*/ 0 w 12"/>
                  <a:gd name="T11" fmla="*/ 6 h 11"/>
                  <a:gd name="T12" fmla="*/ 0 w 12"/>
                  <a:gd name="T13" fmla="*/ 6 h 11"/>
                  <a:gd name="T14" fmla="*/ 0 w 12"/>
                  <a:gd name="T15" fmla="*/ 4 h 11"/>
                  <a:gd name="T16" fmla="*/ 1 w 12"/>
                  <a:gd name="T17" fmla="*/ 1 h 11"/>
                  <a:gd name="T18" fmla="*/ 4 w 12"/>
                  <a:gd name="T19" fmla="*/ 0 h 11"/>
                  <a:gd name="T20" fmla="*/ 4 w 12"/>
                  <a:gd name="T21" fmla="*/ 0 h 11"/>
                  <a:gd name="T22" fmla="*/ 8 w 12"/>
                  <a:gd name="T23" fmla="*/ 0 h 11"/>
                  <a:gd name="T24" fmla="*/ 11 w 12"/>
                  <a:gd name="T25" fmla="*/ 2 h 11"/>
                  <a:gd name="T26" fmla="*/ 12 w 12"/>
                  <a:gd name="T27" fmla="*/ 6 h 11"/>
                  <a:gd name="T28" fmla="*/ 11 w 12"/>
                  <a:gd name="T29" fmla="*/ 9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1">
                    <a:moveTo>
                      <a:pt x="11" y="9"/>
                    </a:moveTo>
                    <a:lnTo>
                      <a:pt x="11" y="9"/>
                    </a:lnTo>
                    <a:lnTo>
                      <a:pt x="8" y="11"/>
                    </a:lnTo>
                    <a:lnTo>
                      <a:pt x="4" y="11"/>
                    </a:lnTo>
                    <a:lnTo>
                      <a:pt x="1" y="9"/>
                    </a:lnTo>
                    <a:lnTo>
                      <a:pt x="0" y="6"/>
                    </a:lnTo>
                    <a:lnTo>
                      <a:pt x="0" y="4"/>
                    </a:lnTo>
                    <a:lnTo>
                      <a:pt x="1" y="1"/>
                    </a:lnTo>
                    <a:lnTo>
                      <a:pt x="4" y="0"/>
                    </a:lnTo>
                    <a:lnTo>
                      <a:pt x="8" y="0"/>
                    </a:lnTo>
                    <a:lnTo>
                      <a:pt x="11" y="2"/>
                    </a:lnTo>
                    <a:lnTo>
                      <a:pt x="12" y="6"/>
                    </a:lnTo>
                    <a:lnTo>
                      <a:pt x="1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21" name="Freeform 131"/>
              <p:cNvSpPr>
                <a:spLocks/>
              </p:cNvSpPr>
              <p:nvPr/>
            </p:nvSpPr>
            <p:spPr bwMode="auto">
              <a:xfrm>
                <a:off x="925" y="1658"/>
                <a:ext cx="12" cy="11"/>
              </a:xfrm>
              <a:custGeom>
                <a:avLst/>
                <a:gdLst>
                  <a:gd name="T0" fmla="*/ 11 w 12"/>
                  <a:gd name="T1" fmla="*/ 9 h 11"/>
                  <a:gd name="T2" fmla="*/ 11 w 12"/>
                  <a:gd name="T3" fmla="*/ 9 h 11"/>
                  <a:gd name="T4" fmla="*/ 8 w 12"/>
                  <a:gd name="T5" fmla="*/ 11 h 11"/>
                  <a:gd name="T6" fmla="*/ 4 w 12"/>
                  <a:gd name="T7" fmla="*/ 11 h 11"/>
                  <a:gd name="T8" fmla="*/ 1 w 12"/>
                  <a:gd name="T9" fmla="*/ 9 h 11"/>
                  <a:gd name="T10" fmla="*/ 0 w 12"/>
                  <a:gd name="T11" fmla="*/ 6 h 11"/>
                  <a:gd name="T12" fmla="*/ 0 w 12"/>
                  <a:gd name="T13" fmla="*/ 6 h 11"/>
                  <a:gd name="T14" fmla="*/ 0 w 12"/>
                  <a:gd name="T15" fmla="*/ 4 h 11"/>
                  <a:gd name="T16" fmla="*/ 1 w 12"/>
                  <a:gd name="T17" fmla="*/ 1 h 11"/>
                  <a:gd name="T18" fmla="*/ 4 w 12"/>
                  <a:gd name="T19" fmla="*/ 0 h 11"/>
                  <a:gd name="T20" fmla="*/ 4 w 12"/>
                  <a:gd name="T21" fmla="*/ 0 h 11"/>
                  <a:gd name="T22" fmla="*/ 8 w 12"/>
                  <a:gd name="T23" fmla="*/ 0 h 11"/>
                  <a:gd name="T24" fmla="*/ 11 w 12"/>
                  <a:gd name="T25" fmla="*/ 2 h 11"/>
                  <a:gd name="T26" fmla="*/ 12 w 12"/>
                  <a:gd name="T27" fmla="*/ 6 h 11"/>
                  <a:gd name="T28" fmla="*/ 11 w 12"/>
                  <a:gd name="T29" fmla="*/ 9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1">
                    <a:moveTo>
                      <a:pt x="11" y="9"/>
                    </a:moveTo>
                    <a:lnTo>
                      <a:pt x="11" y="9"/>
                    </a:lnTo>
                    <a:lnTo>
                      <a:pt x="8" y="11"/>
                    </a:lnTo>
                    <a:lnTo>
                      <a:pt x="4" y="11"/>
                    </a:lnTo>
                    <a:lnTo>
                      <a:pt x="1" y="9"/>
                    </a:lnTo>
                    <a:lnTo>
                      <a:pt x="0" y="6"/>
                    </a:lnTo>
                    <a:lnTo>
                      <a:pt x="0" y="4"/>
                    </a:lnTo>
                    <a:lnTo>
                      <a:pt x="1" y="1"/>
                    </a:lnTo>
                    <a:lnTo>
                      <a:pt x="4" y="0"/>
                    </a:lnTo>
                    <a:lnTo>
                      <a:pt x="8" y="0"/>
                    </a:lnTo>
                    <a:lnTo>
                      <a:pt x="11" y="2"/>
                    </a:lnTo>
                    <a:lnTo>
                      <a:pt x="12" y="6"/>
                    </a:lnTo>
                    <a:lnTo>
                      <a:pt x="11"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22" name="Freeform 132"/>
              <p:cNvSpPr>
                <a:spLocks/>
              </p:cNvSpPr>
              <p:nvPr/>
            </p:nvSpPr>
            <p:spPr bwMode="auto">
              <a:xfrm>
                <a:off x="963" y="1658"/>
                <a:ext cx="17" cy="20"/>
              </a:xfrm>
              <a:custGeom>
                <a:avLst/>
                <a:gdLst>
                  <a:gd name="T0" fmla="*/ 17 w 17"/>
                  <a:gd name="T1" fmla="*/ 9 h 20"/>
                  <a:gd name="T2" fmla="*/ 17 w 17"/>
                  <a:gd name="T3" fmla="*/ 9 h 20"/>
                  <a:gd name="T4" fmla="*/ 17 w 17"/>
                  <a:gd name="T5" fmla="*/ 15 h 20"/>
                  <a:gd name="T6" fmla="*/ 16 w 17"/>
                  <a:gd name="T7" fmla="*/ 17 h 20"/>
                  <a:gd name="T8" fmla="*/ 15 w 17"/>
                  <a:gd name="T9" fmla="*/ 19 h 20"/>
                  <a:gd name="T10" fmla="*/ 15 w 17"/>
                  <a:gd name="T11" fmla="*/ 19 h 20"/>
                  <a:gd name="T12" fmla="*/ 11 w 17"/>
                  <a:gd name="T13" fmla="*/ 20 h 20"/>
                  <a:gd name="T14" fmla="*/ 8 w 17"/>
                  <a:gd name="T15" fmla="*/ 20 h 20"/>
                  <a:gd name="T16" fmla="*/ 7 w 17"/>
                  <a:gd name="T17" fmla="*/ 19 h 20"/>
                  <a:gd name="T18" fmla="*/ 5 w 17"/>
                  <a:gd name="T19" fmla="*/ 16 h 20"/>
                  <a:gd name="T20" fmla="*/ 4 w 17"/>
                  <a:gd name="T21" fmla="*/ 12 h 20"/>
                  <a:gd name="T22" fmla="*/ 2 w 17"/>
                  <a:gd name="T23" fmla="*/ 9 h 20"/>
                  <a:gd name="T24" fmla="*/ 0 w 17"/>
                  <a:gd name="T25" fmla="*/ 8 h 20"/>
                  <a:gd name="T26" fmla="*/ 0 w 17"/>
                  <a:gd name="T27" fmla="*/ 8 h 20"/>
                  <a:gd name="T28" fmla="*/ 0 w 17"/>
                  <a:gd name="T29" fmla="*/ 2 h 20"/>
                  <a:gd name="T30" fmla="*/ 1 w 17"/>
                  <a:gd name="T31" fmla="*/ 1 h 20"/>
                  <a:gd name="T32" fmla="*/ 2 w 17"/>
                  <a:gd name="T33" fmla="*/ 0 h 20"/>
                  <a:gd name="T34" fmla="*/ 2 w 17"/>
                  <a:gd name="T35" fmla="*/ 0 h 20"/>
                  <a:gd name="T36" fmla="*/ 5 w 17"/>
                  <a:gd name="T37" fmla="*/ 0 h 20"/>
                  <a:gd name="T38" fmla="*/ 8 w 17"/>
                  <a:gd name="T39" fmla="*/ 0 h 20"/>
                  <a:gd name="T40" fmla="*/ 11 w 17"/>
                  <a:gd name="T41" fmla="*/ 2 h 20"/>
                  <a:gd name="T42" fmla="*/ 13 w 17"/>
                  <a:gd name="T43" fmla="*/ 6 h 20"/>
                  <a:gd name="T44" fmla="*/ 17 w 17"/>
                  <a:gd name="T45" fmla="*/ 9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 h="20">
                    <a:moveTo>
                      <a:pt x="17" y="9"/>
                    </a:moveTo>
                    <a:lnTo>
                      <a:pt x="17" y="9"/>
                    </a:lnTo>
                    <a:lnTo>
                      <a:pt x="17" y="15"/>
                    </a:lnTo>
                    <a:lnTo>
                      <a:pt x="16" y="17"/>
                    </a:lnTo>
                    <a:lnTo>
                      <a:pt x="15" y="19"/>
                    </a:lnTo>
                    <a:lnTo>
                      <a:pt x="11" y="20"/>
                    </a:lnTo>
                    <a:lnTo>
                      <a:pt x="8" y="20"/>
                    </a:lnTo>
                    <a:lnTo>
                      <a:pt x="7" y="19"/>
                    </a:lnTo>
                    <a:lnTo>
                      <a:pt x="5" y="16"/>
                    </a:lnTo>
                    <a:lnTo>
                      <a:pt x="4" y="12"/>
                    </a:lnTo>
                    <a:lnTo>
                      <a:pt x="2" y="9"/>
                    </a:lnTo>
                    <a:lnTo>
                      <a:pt x="0" y="8"/>
                    </a:lnTo>
                    <a:lnTo>
                      <a:pt x="0" y="2"/>
                    </a:lnTo>
                    <a:lnTo>
                      <a:pt x="1" y="1"/>
                    </a:lnTo>
                    <a:lnTo>
                      <a:pt x="2" y="0"/>
                    </a:lnTo>
                    <a:lnTo>
                      <a:pt x="5" y="0"/>
                    </a:lnTo>
                    <a:lnTo>
                      <a:pt x="8" y="0"/>
                    </a:lnTo>
                    <a:lnTo>
                      <a:pt x="11" y="2"/>
                    </a:lnTo>
                    <a:lnTo>
                      <a:pt x="13" y="6"/>
                    </a:lnTo>
                    <a:lnTo>
                      <a:pt x="1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23" name="Freeform 133"/>
              <p:cNvSpPr>
                <a:spLocks/>
              </p:cNvSpPr>
              <p:nvPr/>
            </p:nvSpPr>
            <p:spPr bwMode="auto">
              <a:xfrm>
                <a:off x="963" y="1658"/>
                <a:ext cx="17" cy="20"/>
              </a:xfrm>
              <a:custGeom>
                <a:avLst/>
                <a:gdLst>
                  <a:gd name="T0" fmla="*/ 17 w 17"/>
                  <a:gd name="T1" fmla="*/ 9 h 20"/>
                  <a:gd name="T2" fmla="*/ 17 w 17"/>
                  <a:gd name="T3" fmla="*/ 9 h 20"/>
                  <a:gd name="T4" fmla="*/ 17 w 17"/>
                  <a:gd name="T5" fmla="*/ 15 h 20"/>
                  <a:gd name="T6" fmla="*/ 16 w 17"/>
                  <a:gd name="T7" fmla="*/ 17 h 20"/>
                  <a:gd name="T8" fmla="*/ 15 w 17"/>
                  <a:gd name="T9" fmla="*/ 19 h 20"/>
                  <a:gd name="T10" fmla="*/ 15 w 17"/>
                  <a:gd name="T11" fmla="*/ 19 h 20"/>
                  <a:gd name="T12" fmla="*/ 11 w 17"/>
                  <a:gd name="T13" fmla="*/ 20 h 20"/>
                  <a:gd name="T14" fmla="*/ 8 w 17"/>
                  <a:gd name="T15" fmla="*/ 20 h 20"/>
                  <a:gd name="T16" fmla="*/ 7 w 17"/>
                  <a:gd name="T17" fmla="*/ 19 h 20"/>
                  <a:gd name="T18" fmla="*/ 5 w 17"/>
                  <a:gd name="T19" fmla="*/ 16 h 20"/>
                  <a:gd name="T20" fmla="*/ 4 w 17"/>
                  <a:gd name="T21" fmla="*/ 12 h 20"/>
                  <a:gd name="T22" fmla="*/ 2 w 17"/>
                  <a:gd name="T23" fmla="*/ 9 h 20"/>
                  <a:gd name="T24" fmla="*/ 0 w 17"/>
                  <a:gd name="T25" fmla="*/ 8 h 20"/>
                  <a:gd name="T26" fmla="*/ 0 w 17"/>
                  <a:gd name="T27" fmla="*/ 8 h 20"/>
                  <a:gd name="T28" fmla="*/ 0 w 17"/>
                  <a:gd name="T29" fmla="*/ 2 h 20"/>
                  <a:gd name="T30" fmla="*/ 1 w 17"/>
                  <a:gd name="T31" fmla="*/ 1 h 20"/>
                  <a:gd name="T32" fmla="*/ 2 w 17"/>
                  <a:gd name="T33" fmla="*/ 0 h 20"/>
                  <a:gd name="T34" fmla="*/ 2 w 17"/>
                  <a:gd name="T35" fmla="*/ 0 h 20"/>
                  <a:gd name="T36" fmla="*/ 5 w 17"/>
                  <a:gd name="T37" fmla="*/ 0 h 20"/>
                  <a:gd name="T38" fmla="*/ 8 w 17"/>
                  <a:gd name="T39" fmla="*/ 0 h 20"/>
                  <a:gd name="T40" fmla="*/ 11 w 17"/>
                  <a:gd name="T41" fmla="*/ 2 h 20"/>
                  <a:gd name="T42" fmla="*/ 13 w 17"/>
                  <a:gd name="T43" fmla="*/ 6 h 20"/>
                  <a:gd name="T44" fmla="*/ 17 w 17"/>
                  <a:gd name="T45" fmla="*/ 9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 h="20">
                    <a:moveTo>
                      <a:pt x="17" y="9"/>
                    </a:moveTo>
                    <a:lnTo>
                      <a:pt x="17" y="9"/>
                    </a:lnTo>
                    <a:lnTo>
                      <a:pt x="17" y="15"/>
                    </a:lnTo>
                    <a:lnTo>
                      <a:pt x="16" y="17"/>
                    </a:lnTo>
                    <a:lnTo>
                      <a:pt x="15" y="19"/>
                    </a:lnTo>
                    <a:lnTo>
                      <a:pt x="11" y="20"/>
                    </a:lnTo>
                    <a:lnTo>
                      <a:pt x="8" y="20"/>
                    </a:lnTo>
                    <a:lnTo>
                      <a:pt x="7" y="19"/>
                    </a:lnTo>
                    <a:lnTo>
                      <a:pt x="5" y="16"/>
                    </a:lnTo>
                    <a:lnTo>
                      <a:pt x="4" y="12"/>
                    </a:lnTo>
                    <a:lnTo>
                      <a:pt x="2" y="9"/>
                    </a:lnTo>
                    <a:lnTo>
                      <a:pt x="0" y="8"/>
                    </a:lnTo>
                    <a:lnTo>
                      <a:pt x="0" y="2"/>
                    </a:lnTo>
                    <a:lnTo>
                      <a:pt x="1" y="1"/>
                    </a:lnTo>
                    <a:lnTo>
                      <a:pt x="2" y="0"/>
                    </a:lnTo>
                    <a:lnTo>
                      <a:pt x="5" y="0"/>
                    </a:lnTo>
                    <a:lnTo>
                      <a:pt x="8" y="0"/>
                    </a:lnTo>
                    <a:lnTo>
                      <a:pt x="11" y="2"/>
                    </a:lnTo>
                    <a:lnTo>
                      <a:pt x="13" y="6"/>
                    </a:lnTo>
                    <a:lnTo>
                      <a:pt x="17"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24" name="Freeform 134"/>
              <p:cNvSpPr>
                <a:spLocks/>
              </p:cNvSpPr>
              <p:nvPr/>
            </p:nvSpPr>
            <p:spPr bwMode="auto">
              <a:xfrm>
                <a:off x="1702" y="1807"/>
                <a:ext cx="106" cy="46"/>
              </a:xfrm>
              <a:custGeom>
                <a:avLst/>
                <a:gdLst>
                  <a:gd name="T0" fmla="*/ 87 w 106"/>
                  <a:gd name="T1" fmla="*/ 7 h 46"/>
                  <a:gd name="T2" fmla="*/ 87 w 106"/>
                  <a:gd name="T3" fmla="*/ 7 h 46"/>
                  <a:gd name="T4" fmla="*/ 87 w 106"/>
                  <a:gd name="T5" fmla="*/ 11 h 46"/>
                  <a:gd name="T6" fmla="*/ 84 w 106"/>
                  <a:gd name="T7" fmla="*/ 15 h 46"/>
                  <a:gd name="T8" fmla="*/ 81 w 106"/>
                  <a:gd name="T9" fmla="*/ 19 h 46"/>
                  <a:gd name="T10" fmla="*/ 77 w 106"/>
                  <a:gd name="T11" fmla="*/ 22 h 46"/>
                  <a:gd name="T12" fmla="*/ 69 w 106"/>
                  <a:gd name="T13" fmla="*/ 26 h 46"/>
                  <a:gd name="T14" fmla="*/ 65 w 106"/>
                  <a:gd name="T15" fmla="*/ 28 h 46"/>
                  <a:gd name="T16" fmla="*/ 61 w 106"/>
                  <a:gd name="T17" fmla="*/ 32 h 46"/>
                  <a:gd name="T18" fmla="*/ 61 w 106"/>
                  <a:gd name="T19" fmla="*/ 32 h 46"/>
                  <a:gd name="T20" fmla="*/ 82 w 106"/>
                  <a:gd name="T21" fmla="*/ 31 h 46"/>
                  <a:gd name="T22" fmla="*/ 95 w 106"/>
                  <a:gd name="T23" fmla="*/ 32 h 46"/>
                  <a:gd name="T24" fmla="*/ 106 w 106"/>
                  <a:gd name="T25" fmla="*/ 34 h 46"/>
                  <a:gd name="T26" fmla="*/ 104 w 106"/>
                  <a:gd name="T27" fmla="*/ 39 h 46"/>
                  <a:gd name="T28" fmla="*/ 104 w 106"/>
                  <a:gd name="T29" fmla="*/ 39 h 46"/>
                  <a:gd name="T30" fmla="*/ 70 w 106"/>
                  <a:gd name="T31" fmla="*/ 41 h 46"/>
                  <a:gd name="T32" fmla="*/ 38 w 106"/>
                  <a:gd name="T33" fmla="*/ 46 h 46"/>
                  <a:gd name="T34" fmla="*/ 38 w 106"/>
                  <a:gd name="T35" fmla="*/ 46 h 46"/>
                  <a:gd name="T36" fmla="*/ 36 w 106"/>
                  <a:gd name="T37" fmla="*/ 45 h 46"/>
                  <a:gd name="T38" fmla="*/ 35 w 106"/>
                  <a:gd name="T39" fmla="*/ 43 h 46"/>
                  <a:gd name="T40" fmla="*/ 35 w 106"/>
                  <a:gd name="T41" fmla="*/ 39 h 46"/>
                  <a:gd name="T42" fmla="*/ 35 w 106"/>
                  <a:gd name="T43" fmla="*/ 39 h 46"/>
                  <a:gd name="T44" fmla="*/ 45 w 106"/>
                  <a:gd name="T45" fmla="*/ 31 h 46"/>
                  <a:gd name="T46" fmla="*/ 54 w 106"/>
                  <a:gd name="T47" fmla="*/ 26 h 46"/>
                  <a:gd name="T48" fmla="*/ 65 w 106"/>
                  <a:gd name="T49" fmla="*/ 19 h 46"/>
                  <a:gd name="T50" fmla="*/ 74 w 106"/>
                  <a:gd name="T51" fmla="*/ 12 h 46"/>
                  <a:gd name="T52" fmla="*/ 74 w 106"/>
                  <a:gd name="T53" fmla="*/ 12 h 46"/>
                  <a:gd name="T54" fmla="*/ 66 w 106"/>
                  <a:gd name="T55" fmla="*/ 13 h 46"/>
                  <a:gd name="T56" fmla="*/ 57 w 106"/>
                  <a:gd name="T57" fmla="*/ 15 h 46"/>
                  <a:gd name="T58" fmla="*/ 42 w 106"/>
                  <a:gd name="T59" fmla="*/ 20 h 46"/>
                  <a:gd name="T60" fmla="*/ 11 w 106"/>
                  <a:gd name="T61" fmla="*/ 36 h 46"/>
                  <a:gd name="T62" fmla="*/ 11 w 106"/>
                  <a:gd name="T63" fmla="*/ 36 h 46"/>
                  <a:gd name="T64" fmla="*/ 8 w 106"/>
                  <a:gd name="T65" fmla="*/ 35 h 46"/>
                  <a:gd name="T66" fmla="*/ 5 w 106"/>
                  <a:gd name="T67" fmla="*/ 36 h 46"/>
                  <a:gd name="T68" fmla="*/ 2 w 106"/>
                  <a:gd name="T69" fmla="*/ 35 h 46"/>
                  <a:gd name="T70" fmla="*/ 0 w 106"/>
                  <a:gd name="T71" fmla="*/ 34 h 46"/>
                  <a:gd name="T72" fmla="*/ 1 w 106"/>
                  <a:gd name="T73" fmla="*/ 30 h 46"/>
                  <a:gd name="T74" fmla="*/ 1 w 106"/>
                  <a:gd name="T75" fmla="*/ 30 h 46"/>
                  <a:gd name="T76" fmla="*/ 39 w 106"/>
                  <a:gd name="T77" fmla="*/ 13 h 46"/>
                  <a:gd name="T78" fmla="*/ 59 w 106"/>
                  <a:gd name="T79" fmla="*/ 5 h 46"/>
                  <a:gd name="T80" fmla="*/ 78 w 106"/>
                  <a:gd name="T81" fmla="*/ 0 h 46"/>
                  <a:gd name="T82" fmla="*/ 78 w 106"/>
                  <a:gd name="T83" fmla="*/ 0 h 46"/>
                  <a:gd name="T84" fmla="*/ 84 w 106"/>
                  <a:gd name="T85" fmla="*/ 1 h 46"/>
                  <a:gd name="T86" fmla="*/ 85 w 106"/>
                  <a:gd name="T87" fmla="*/ 4 h 46"/>
                  <a:gd name="T88" fmla="*/ 87 w 106"/>
                  <a:gd name="T89" fmla="*/ 7 h 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46">
                    <a:moveTo>
                      <a:pt x="87" y="7"/>
                    </a:moveTo>
                    <a:lnTo>
                      <a:pt x="87" y="7"/>
                    </a:lnTo>
                    <a:lnTo>
                      <a:pt x="87" y="11"/>
                    </a:lnTo>
                    <a:lnTo>
                      <a:pt x="84" y="15"/>
                    </a:lnTo>
                    <a:lnTo>
                      <a:pt x="81" y="19"/>
                    </a:lnTo>
                    <a:lnTo>
                      <a:pt x="77" y="22"/>
                    </a:lnTo>
                    <a:lnTo>
                      <a:pt x="69" y="26"/>
                    </a:lnTo>
                    <a:lnTo>
                      <a:pt x="65" y="28"/>
                    </a:lnTo>
                    <a:lnTo>
                      <a:pt x="61" y="32"/>
                    </a:lnTo>
                    <a:lnTo>
                      <a:pt x="82" y="31"/>
                    </a:lnTo>
                    <a:lnTo>
                      <a:pt x="95" y="32"/>
                    </a:lnTo>
                    <a:lnTo>
                      <a:pt x="106" y="34"/>
                    </a:lnTo>
                    <a:lnTo>
                      <a:pt x="104" y="39"/>
                    </a:lnTo>
                    <a:lnTo>
                      <a:pt x="70" y="41"/>
                    </a:lnTo>
                    <a:lnTo>
                      <a:pt x="38" y="46"/>
                    </a:lnTo>
                    <a:lnTo>
                      <a:pt x="36" y="45"/>
                    </a:lnTo>
                    <a:lnTo>
                      <a:pt x="35" y="43"/>
                    </a:lnTo>
                    <a:lnTo>
                      <a:pt x="35" y="39"/>
                    </a:lnTo>
                    <a:lnTo>
                      <a:pt x="45" y="31"/>
                    </a:lnTo>
                    <a:lnTo>
                      <a:pt x="54" y="26"/>
                    </a:lnTo>
                    <a:lnTo>
                      <a:pt x="65" y="19"/>
                    </a:lnTo>
                    <a:lnTo>
                      <a:pt x="74" y="12"/>
                    </a:lnTo>
                    <a:lnTo>
                      <a:pt x="66" y="13"/>
                    </a:lnTo>
                    <a:lnTo>
                      <a:pt x="57" y="15"/>
                    </a:lnTo>
                    <a:lnTo>
                      <a:pt x="42" y="20"/>
                    </a:lnTo>
                    <a:lnTo>
                      <a:pt x="11" y="36"/>
                    </a:lnTo>
                    <a:lnTo>
                      <a:pt x="8" y="35"/>
                    </a:lnTo>
                    <a:lnTo>
                      <a:pt x="5" y="36"/>
                    </a:lnTo>
                    <a:lnTo>
                      <a:pt x="2" y="35"/>
                    </a:lnTo>
                    <a:lnTo>
                      <a:pt x="0" y="34"/>
                    </a:lnTo>
                    <a:lnTo>
                      <a:pt x="1" y="30"/>
                    </a:lnTo>
                    <a:lnTo>
                      <a:pt x="39" y="13"/>
                    </a:lnTo>
                    <a:lnTo>
                      <a:pt x="59" y="5"/>
                    </a:lnTo>
                    <a:lnTo>
                      <a:pt x="78" y="0"/>
                    </a:lnTo>
                    <a:lnTo>
                      <a:pt x="84" y="1"/>
                    </a:lnTo>
                    <a:lnTo>
                      <a:pt x="85" y="4"/>
                    </a:lnTo>
                    <a:lnTo>
                      <a:pt x="8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25" name="Freeform 135"/>
              <p:cNvSpPr>
                <a:spLocks/>
              </p:cNvSpPr>
              <p:nvPr/>
            </p:nvSpPr>
            <p:spPr bwMode="auto">
              <a:xfrm>
                <a:off x="1702" y="1807"/>
                <a:ext cx="106" cy="46"/>
              </a:xfrm>
              <a:custGeom>
                <a:avLst/>
                <a:gdLst>
                  <a:gd name="T0" fmla="*/ 87 w 106"/>
                  <a:gd name="T1" fmla="*/ 7 h 46"/>
                  <a:gd name="T2" fmla="*/ 87 w 106"/>
                  <a:gd name="T3" fmla="*/ 7 h 46"/>
                  <a:gd name="T4" fmla="*/ 87 w 106"/>
                  <a:gd name="T5" fmla="*/ 11 h 46"/>
                  <a:gd name="T6" fmla="*/ 84 w 106"/>
                  <a:gd name="T7" fmla="*/ 15 h 46"/>
                  <a:gd name="T8" fmla="*/ 81 w 106"/>
                  <a:gd name="T9" fmla="*/ 19 h 46"/>
                  <a:gd name="T10" fmla="*/ 77 w 106"/>
                  <a:gd name="T11" fmla="*/ 22 h 46"/>
                  <a:gd name="T12" fmla="*/ 69 w 106"/>
                  <a:gd name="T13" fmla="*/ 26 h 46"/>
                  <a:gd name="T14" fmla="*/ 65 w 106"/>
                  <a:gd name="T15" fmla="*/ 28 h 46"/>
                  <a:gd name="T16" fmla="*/ 61 w 106"/>
                  <a:gd name="T17" fmla="*/ 32 h 46"/>
                  <a:gd name="T18" fmla="*/ 61 w 106"/>
                  <a:gd name="T19" fmla="*/ 32 h 46"/>
                  <a:gd name="T20" fmla="*/ 82 w 106"/>
                  <a:gd name="T21" fmla="*/ 31 h 46"/>
                  <a:gd name="T22" fmla="*/ 95 w 106"/>
                  <a:gd name="T23" fmla="*/ 32 h 46"/>
                  <a:gd name="T24" fmla="*/ 106 w 106"/>
                  <a:gd name="T25" fmla="*/ 34 h 46"/>
                  <a:gd name="T26" fmla="*/ 104 w 106"/>
                  <a:gd name="T27" fmla="*/ 39 h 46"/>
                  <a:gd name="T28" fmla="*/ 104 w 106"/>
                  <a:gd name="T29" fmla="*/ 39 h 46"/>
                  <a:gd name="T30" fmla="*/ 70 w 106"/>
                  <a:gd name="T31" fmla="*/ 41 h 46"/>
                  <a:gd name="T32" fmla="*/ 38 w 106"/>
                  <a:gd name="T33" fmla="*/ 46 h 46"/>
                  <a:gd name="T34" fmla="*/ 38 w 106"/>
                  <a:gd name="T35" fmla="*/ 46 h 46"/>
                  <a:gd name="T36" fmla="*/ 36 w 106"/>
                  <a:gd name="T37" fmla="*/ 45 h 46"/>
                  <a:gd name="T38" fmla="*/ 35 w 106"/>
                  <a:gd name="T39" fmla="*/ 43 h 46"/>
                  <a:gd name="T40" fmla="*/ 35 w 106"/>
                  <a:gd name="T41" fmla="*/ 39 h 46"/>
                  <a:gd name="T42" fmla="*/ 35 w 106"/>
                  <a:gd name="T43" fmla="*/ 39 h 46"/>
                  <a:gd name="T44" fmla="*/ 45 w 106"/>
                  <a:gd name="T45" fmla="*/ 31 h 46"/>
                  <a:gd name="T46" fmla="*/ 54 w 106"/>
                  <a:gd name="T47" fmla="*/ 26 h 46"/>
                  <a:gd name="T48" fmla="*/ 65 w 106"/>
                  <a:gd name="T49" fmla="*/ 19 h 46"/>
                  <a:gd name="T50" fmla="*/ 74 w 106"/>
                  <a:gd name="T51" fmla="*/ 12 h 46"/>
                  <a:gd name="T52" fmla="*/ 74 w 106"/>
                  <a:gd name="T53" fmla="*/ 12 h 46"/>
                  <a:gd name="T54" fmla="*/ 66 w 106"/>
                  <a:gd name="T55" fmla="*/ 13 h 46"/>
                  <a:gd name="T56" fmla="*/ 57 w 106"/>
                  <a:gd name="T57" fmla="*/ 15 h 46"/>
                  <a:gd name="T58" fmla="*/ 42 w 106"/>
                  <a:gd name="T59" fmla="*/ 20 h 46"/>
                  <a:gd name="T60" fmla="*/ 11 w 106"/>
                  <a:gd name="T61" fmla="*/ 36 h 46"/>
                  <a:gd name="T62" fmla="*/ 11 w 106"/>
                  <a:gd name="T63" fmla="*/ 36 h 46"/>
                  <a:gd name="T64" fmla="*/ 8 w 106"/>
                  <a:gd name="T65" fmla="*/ 35 h 46"/>
                  <a:gd name="T66" fmla="*/ 5 w 106"/>
                  <a:gd name="T67" fmla="*/ 36 h 46"/>
                  <a:gd name="T68" fmla="*/ 2 w 106"/>
                  <a:gd name="T69" fmla="*/ 35 h 46"/>
                  <a:gd name="T70" fmla="*/ 0 w 106"/>
                  <a:gd name="T71" fmla="*/ 34 h 46"/>
                  <a:gd name="T72" fmla="*/ 1 w 106"/>
                  <a:gd name="T73" fmla="*/ 30 h 46"/>
                  <a:gd name="T74" fmla="*/ 1 w 106"/>
                  <a:gd name="T75" fmla="*/ 30 h 46"/>
                  <a:gd name="T76" fmla="*/ 39 w 106"/>
                  <a:gd name="T77" fmla="*/ 13 h 46"/>
                  <a:gd name="T78" fmla="*/ 59 w 106"/>
                  <a:gd name="T79" fmla="*/ 5 h 46"/>
                  <a:gd name="T80" fmla="*/ 78 w 106"/>
                  <a:gd name="T81" fmla="*/ 0 h 46"/>
                  <a:gd name="T82" fmla="*/ 78 w 106"/>
                  <a:gd name="T83" fmla="*/ 0 h 46"/>
                  <a:gd name="T84" fmla="*/ 84 w 106"/>
                  <a:gd name="T85" fmla="*/ 1 h 46"/>
                  <a:gd name="T86" fmla="*/ 85 w 106"/>
                  <a:gd name="T87" fmla="*/ 4 h 46"/>
                  <a:gd name="T88" fmla="*/ 87 w 106"/>
                  <a:gd name="T89" fmla="*/ 7 h 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46">
                    <a:moveTo>
                      <a:pt x="87" y="7"/>
                    </a:moveTo>
                    <a:lnTo>
                      <a:pt x="87" y="7"/>
                    </a:lnTo>
                    <a:lnTo>
                      <a:pt x="87" y="11"/>
                    </a:lnTo>
                    <a:lnTo>
                      <a:pt x="84" y="15"/>
                    </a:lnTo>
                    <a:lnTo>
                      <a:pt x="81" y="19"/>
                    </a:lnTo>
                    <a:lnTo>
                      <a:pt x="77" y="22"/>
                    </a:lnTo>
                    <a:lnTo>
                      <a:pt x="69" y="26"/>
                    </a:lnTo>
                    <a:lnTo>
                      <a:pt x="65" y="28"/>
                    </a:lnTo>
                    <a:lnTo>
                      <a:pt x="61" y="32"/>
                    </a:lnTo>
                    <a:lnTo>
                      <a:pt x="82" y="31"/>
                    </a:lnTo>
                    <a:lnTo>
                      <a:pt x="95" y="32"/>
                    </a:lnTo>
                    <a:lnTo>
                      <a:pt x="106" y="34"/>
                    </a:lnTo>
                    <a:lnTo>
                      <a:pt x="104" y="39"/>
                    </a:lnTo>
                    <a:lnTo>
                      <a:pt x="70" y="41"/>
                    </a:lnTo>
                    <a:lnTo>
                      <a:pt x="38" y="46"/>
                    </a:lnTo>
                    <a:lnTo>
                      <a:pt x="36" y="45"/>
                    </a:lnTo>
                    <a:lnTo>
                      <a:pt x="35" y="43"/>
                    </a:lnTo>
                    <a:lnTo>
                      <a:pt x="35" y="39"/>
                    </a:lnTo>
                    <a:lnTo>
                      <a:pt x="45" y="31"/>
                    </a:lnTo>
                    <a:lnTo>
                      <a:pt x="54" y="26"/>
                    </a:lnTo>
                    <a:lnTo>
                      <a:pt x="65" y="19"/>
                    </a:lnTo>
                    <a:lnTo>
                      <a:pt x="74" y="12"/>
                    </a:lnTo>
                    <a:lnTo>
                      <a:pt x="66" y="13"/>
                    </a:lnTo>
                    <a:lnTo>
                      <a:pt x="57" y="15"/>
                    </a:lnTo>
                    <a:lnTo>
                      <a:pt x="42" y="20"/>
                    </a:lnTo>
                    <a:lnTo>
                      <a:pt x="11" y="36"/>
                    </a:lnTo>
                    <a:lnTo>
                      <a:pt x="8" y="35"/>
                    </a:lnTo>
                    <a:lnTo>
                      <a:pt x="5" y="36"/>
                    </a:lnTo>
                    <a:lnTo>
                      <a:pt x="2" y="35"/>
                    </a:lnTo>
                    <a:lnTo>
                      <a:pt x="0" y="34"/>
                    </a:lnTo>
                    <a:lnTo>
                      <a:pt x="1" y="30"/>
                    </a:lnTo>
                    <a:lnTo>
                      <a:pt x="39" y="13"/>
                    </a:lnTo>
                    <a:lnTo>
                      <a:pt x="59" y="5"/>
                    </a:lnTo>
                    <a:lnTo>
                      <a:pt x="78" y="0"/>
                    </a:lnTo>
                    <a:lnTo>
                      <a:pt x="84" y="1"/>
                    </a:lnTo>
                    <a:lnTo>
                      <a:pt x="85" y="4"/>
                    </a:lnTo>
                    <a:lnTo>
                      <a:pt x="8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26" name="Freeform 136"/>
              <p:cNvSpPr>
                <a:spLocks/>
              </p:cNvSpPr>
              <p:nvPr/>
            </p:nvSpPr>
            <p:spPr bwMode="auto">
              <a:xfrm>
                <a:off x="1166" y="1667"/>
                <a:ext cx="95" cy="87"/>
              </a:xfrm>
              <a:custGeom>
                <a:avLst/>
                <a:gdLst>
                  <a:gd name="T0" fmla="*/ 90 w 95"/>
                  <a:gd name="T1" fmla="*/ 26 h 87"/>
                  <a:gd name="T2" fmla="*/ 90 w 95"/>
                  <a:gd name="T3" fmla="*/ 26 h 87"/>
                  <a:gd name="T4" fmla="*/ 92 w 95"/>
                  <a:gd name="T5" fmla="*/ 31 h 87"/>
                  <a:gd name="T6" fmla="*/ 95 w 95"/>
                  <a:gd name="T7" fmla="*/ 37 h 87"/>
                  <a:gd name="T8" fmla="*/ 95 w 95"/>
                  <a:gd name="T9" fmla="*/ 42 h 87"/>
                  <a:gd name="T10" fmla="*/ 95 w 95"/>
                  <a:gd name="T11" fmla="*/ 49 h 87"/>
                  <a:gd name="T12" fmla="*/ 92 w 95"/>
                  <a:gd name="T13" fmla="*/ 60 h 87"/>
                  <a:gd name="T14" fmla="*/ 87 w 95"/>
                  <a:gd name="T15" fmla="*/ 71 h 87"/>
                  <a:gd name="T16" fmla="*/ 87 w 95"/>
                  <a:gd name="T17" fmla="*/ 71 h 87"/>
                  <a:gd name="T18" fmla="*/ 82 w 95"/>
                  <a:gd name="T19" fmla="*/ 76 h 87"/>
                  <a:gd name="T20" fmla="*/ 76 w 95"/>
                  <a:gd name="T21" fmla="*/ 82 h 87"/>
                  <a:gd name="T22" fmla="*/ 69 w 95"/>
                  <a:gd name="T23" fmla="*/ 86 h 87"/>
                  <a:gd name="T24" fmla="*/ 63 w 95"/>
                  <a:gd name="T25" fmla="*/ 87 h 87"/>
                  <a:gd name="T26" fmla="*/ 63 w 95"/>
                  <a:gd name="T27" fmla="*/ 87 h 87"/>
                  <a:gd name="T28" fmla="*/ 61 w 95"/>
                  <a:gd name="T29" fmla="*/ 84 h 87"/>
                  <a:gd name="T30" fmla="*/ 60 w 95"/>
                  <a:gd name="T31" fmla="*/ 83 h 87"/>
                  <a:gd name="T32" fmla="*/ 56 w 95"/>
                  <a:gd name="T33" fmla="*/ 82 h 87"/>
                  <a:gd name="T34" fmla="*/ 56 w 95"/>
                  <a:gd name="T35" fmla="*/ 82 h 87"/>
                  <a:gd name="T36" fmla="*/ 49 w 95"/>
                  <a:gd name="T37" fmla="*/ 84 h 87"/>
                  <a:gd name="T38" fmla="*/ 40 w 95"/>
                  <a:gd name="T39" fmla="*/ 87 h 87"/>
                  <a:gd name="T40" fmla="*/ 31 w 95"/>
                  <a:gd name="T41" fmla="*/ 87 h 87"/>
                  <a:gd name="T42" fmla="*/ 23 w 95"/>
                  <a:gd name="T43" fmla="*/ 86 h 87"/>
                  <a:gd name="T44" fmla="*/ 23 w 95"/>
                  <a:gd name="T45" fmla="*/ 86 h 87"/>
                  <a:gd name="T46" fmla="*/ 18 w 95"/>
                  <a:gd name="T47" fmla="*/ 83 h 87"/>
                  <a:gd name="T48" fmla="*/ 14 w 95"/>
                  <a:gd name="T49" fmla="*/ 80 h 87"/>
                  <a:gd name="T50" fmla="*/ 10 w 95"/>
                  <a:gd name="T51" fmla="*/ 76 h 87"/>
                  <a:gd name="T52" fmla="*/ 7 w 95"/>
                  <a:gd name="T53" fmla="*/ 72 h 87"/>
                  <a:gd name="T54" fmla="*/ 3 w 95"/>
                  <a:gd name="T55" fmla="*/ 63 h 87"/>
                  <a:gd name="T56" fmla="*/ 2 w 95"/>
                  <a:gd name="T57" fmla="*/ 52 h 87"/>
                  <a:gd name="T58" fmla="*/ 2 w 95"/>
                  <a:gd name="T59" fmla="*/ 52 h 87"/>
                  <a:gd name="T60" fmla="*/ 0 w 95"/>
                  <a:gd name="T61" fmla="*/ 44 h 87"/>
                  <a:gd name="T62" fmla="*/ 2 w 95"/>
                  <a:gd name="T63" fmla="*/ 37 h 87"/>
                  <a:gd name="T64" fmla="*/ 3 w 95"/>
                  <a:gd name="T65" fmla="*/ 30 h 87"/>
                  <a:gd name="T66" fmla="*/ 7 w 95"/>
                  <a:gd name="T67" fmla="*/ 23 h 87"/>
                  <a:gd name="T68" fmla="*/ 11 w 95"/>
                  <a:gd name="T69" fmla="*/ 18 h 87"/>
                  <a:gd name="T70" fmla="*/ 15 w 95"/>
                  <a:gd name="T71" fmla="*/ 12 h 87"/>
                  <a:gd name="T72" fmla="*/ 27 w 95"/>
                  <a:gd name="T73" fmla="*/ 3 h 87"/>
                  <a:gd name="T74" fmla="*/ 27 w 95"/>
                  <a:gd name="T75" fmla="*/ 3 h 87"/>
                  <a:gd name="T76" fmla="*/ 35 w 95"/>
                  <a:gd name="T77" fmla="*/ 2 h 87"/>
                  <a:gd name="T78" fmla="*/ 45 w 95"/>
                  <a:gd name="T79" fmla="*/ 0 h 87"/>
                  <a:gd name="T80" fmla="*/ 53 w 95"/>
                  <a:gd name="T81" fmla="*/ 2 h 87"/>
                  <a:gd name="T82" fmla="*/ 61 w 95"/>
                  <a:gd name="T83" fmla="*/ 4 h 87"/>
                  <a:gd name="T84" fmla="*/ 69 w 95"/>
                  <a:gd name="T85" fmla="*/ 7 h 87"/>
                  <a:gd name="T86" fmla="*/ 77 w 95"/>
                  <a:gd name="T87" fmla="*/ 12 h 87"/>
                  <a:gd name="T88" fmla="*/ 84 w 95"/>
                  <a:gd name="T89" fmla="*/ 19 h 87"/>
                  <a:gd name="T90" fmla="*/ 90 w 95"/>
                  <a:gd name="T91" fmla="*/ 26 h 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5" h="87">
                    <a:moveTo>
                      <a:pt x="90" y="26"/>
                    </a:moveTo>
                    <a:lnTo>
                      <a:pt x="90" y="26"/>
                    </a:lnTo>
                    <a:lnTo>
                      <a:pt x="92" y="31"/>
                    </a:lnTo>
                    <a:lnTo>
                      <a:pt x="95" y="37"/>
                    </a:lnTo>
                    <a:lnTo>
                      <a:pt x="95" y="42"/>
                    </a:lnTo>
                    <a:lnTo>
                      <a:pt x="95" y="49"/>
                    </a:lnTo>
                    <a:lnTo>
                      <a:pt x="92" y="60"/>
                    </a:lnTo>
                    <a:lnTo>
                      <a:pt x="87" y="71"/>
                    </a:lnTo>
                    <a:lnTo>
                      <a:pt x="82" y="76"/>
                    </a:lnTo>
                    <a:lnTo>
                      <a:pt x="76" y="82"/>
                    </a:lnTo>
                    <a:lnTo>
                      <a:pt x="69" y="86"/>
                    </a:lnTo>
                    <a:lnTo>
                      <a:pt x="63" y="87"/>
                    </a:lnTo>
                    <a:lnTo>
                      <a:pt x="61" y="84"/>
                    </a:lnTo>
                    <a:lnTo>
                      <a:pt x="60" y="83"/>
                    </a:lnTo>
                    <a:lnTo>
                      <a:pt x="56" y="82"/>
                    </a:lnTo>
                    <a:lnTo>
                      <a:pt x="49" y="84"/>
                    </a:lnTo>
                    <a:lnTo>
                      <a:pt x="40" y="87"/>
                    </a:lnTo>
                    <a:lnTo>
                      <a:pt x="31" y="87"/>
                    </a:lnTo>
                    <a:lnTo>
                      <a:pt x="23" y="86"/>
                    </a:lnTo>
                    <a:lnTo>
                      <a:pt x="18" y="83"/>
                    </a:lnTo>
                    <a:lnTo>
                      <a:pt x="14" y="80"/>
                    </a:lnTo>
                    <a:lnTo>
                      <a:pt x="10" y="76"/>
                    </a:lnTo>
                    <a:lnTo>
                      <a:pt x="7" y="72"/>
                    </a:lnTo>
                    <a:lnTo>
                      <a:pt x="3" y="63"/>
                    </a:lnTo>
                    <a:lnTo>
                      <a:pt x="2" y="52"/>
                    </a:lnTo>
                    <a:lnTo>
                      <a:pt x="0" y="44"/>
                    </a:lnTo>
                    <a:lnTo>
                      <a:pt x="2" y="37"/>
                    </a:lnTo>
                    <a:lnTo>
                      <a:pt x="3" y="30"/>
                    </a:lnTo>
                    <a:lnTo>
                      <a:pt x="7" y="23"/>
                    </a:lnTo>
                    <a:lnTo>
                      <a:pt x="11" y="18"/>
                    </a:lnTo>
                    <a:lnTo>
                      <a:pt x="15" y="12"/>
                    </a:lnTo>
                    <a:lnTo>
                      <a:pt x="27" y="3"/>
                    </a:lnTo>
                    <a:lnTo>
                      <a:pt x="35" y="2"/>
                    </a:lnTo>
                    <a:lnTo>
                      <a:pt x="45" y="0"/>
                    </a:lnTo>
                    <a:lnTo>
                      <a:pt x="53" y="2"/>
                    </a:lnTo>
                    <a:lnTo>
                      <a:pt x="61" y="4"/>
                    </a:lnTo>
                    <a:lnTo>
                      <a:pt x="69" y="7"/>
                    </a:lnTo>
                    <a:lnTo>
                      <a:pt x="77" y="12"/>
                    </a:lnTo>
                    <a:lnTo>
                      <a:pt x="84" y="19"/>
                    </a:lnTo>
                    <a:lnTo>
                      <a:pt x="9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27" name="Freeform 137"/>
              <p:cNvSpPr>
                <a:spLocks/>
              </p:cNvSpPr>
              <p:nvPr/>
            </p:nvSpPr>
            <p:spPr bwMode="auto">
              <a:xfrm>
                <a:off x="1166" y="1667"/>
                <a:ext cx="95" cy="87"/>
              </a:xfrm>
              <a:custGeom>
                <a:avLst/>
                <a:gdLst>
                  <a:gd name="T0" fmla="*/ 90 w 95"/>
                  <a:gd name="T1" fmla="*/ 26 h 87"/>
                  <a:gd name="T2" fmla="*/ 90 w 95"/>
                  <a:gd name="T3" fmla="*/ 26 h 87"/>
                  <a:gd name="T4" fmla="*/ 92 w 95"/>
                  <a:gd name="T5" fmla="*/ 31 h 87"/>
                  <a:gd name="T6" fmla="*/ 95 w 95"/>
                  <a:gd name="T7" fmla="*/ 37 h 87"/>
                  <a:gd name="T8" fmla="*/ 95 w 95"/>
                  <a:gd name="T9" fmla="*/ 42 h 87"/>
                  <a:gd name="T10" fmla="*/ 95 w 95"/>
                  <a:gd name="T11" fmla="*/ 49 h 87"/>
                  <a:gd name="T12" fmla="*/ 92 w 95"/>
                  <a:gd name="T13" fmla="*/ 60 h 87"/>
                  <a:gd name="T14" fmla="*/ 87 w 95"/>
                  <a:gd name="T15" fmla="*/ 71 h 87"/>
                  <a:gd name="T16" fmla="*/ 87 w 95"/>
                  <a:gd name="T17" fmla="*/ 71 h 87"/>
                  <a:gd name="T18" fmla="*/ 82 w 95"/>
                  <a:gd name="T19" fmla="*/ 76 h 87"/>
                  <a:gd name="T20" fmla="*/ 76 w 95"/>
                  <a:gd name="T21" fmla="*/ 82 h 87"/>
                  <a:gd name="T22" fmla="*/ 69 w 95"/>
                  <a:gd name="T23" fmla="*/ 86 h 87"/>
                  <a:gd name="T24" fmla="*/ 63 w 95"/>
                  <a:gd name="T25" fmla="*/ 87 h 87"/>
                  <a:gd name="T26" fmla="*/ 63 w 95"/>
                  <a:gd name="T27" fmla="*/ 87 h 87"/>
                  <a:gd name="T28" fmla="*/ 61 w 95"/>
                  <a:gd name="T29" fmla="*/ 84 h 87"/>
                  <a:gd name="T30" fmla="*/ 60 w 95"/>
                  <a:gd name="T31" fmla="*/ 83 h 87"/>
                  <a:gd name="T32" fmla="*/ 56 w 95"/>
                  <a:gd name="T33" fmla="*/ 82 h 87"/>
                  <a:gd name="T34" fmla="*/ 56 w 95"/>
                  <a:gd name="T35" fmla="*/ 82 h 87"/>
                  <a:gd name="T36" fmla="*/ 49 w 95"/>
                  <a:gd name="T37" fmla="*/ 84 h 87"/>
                  <a:gd name="T38" fmla="*/ 40 w 95"/>
                  <a:gd name="T39" fmla="*/ 87 h 87"/>
                  <a:gd name="T40" fmla="*/ 31 w 95"/>
                  <a:gd name="T41" fmla="*/ 87 h 87"/>
                  <a:gd name="T42" fmla="*/ 23 w 95"/>
                  <a:gd name="T43" fmla="*/ 86 h 87"/>
                  <a:gd name="T44" fmla="*/ 23 w 95"/>
                  <a:gd name="T45" fmla="*/ 86 h 87"/>
                  <a:gd name="T46" fmla="*/ 18 w 95"/>
                  <a:gd name="T47" fmla="*/ 83 h 87"/>
                  <a:gd name="T48" fmla="*/ 14 w 95"/>
                  <a:gd name="T49" fmla="*/ 80 h 87"/>
                  <a:gd name="T50" fmla="*/ 10 w 95"/>
                  <a:gd name="T51" fmla="*/ 76 h 87"/>
                  <a:gd name="T52" fmla="*/ 7 w 95"/>
                  <a:gd name="T53" fmla="*/ 72 h 87"/>
                  <a:gd name="T54" fmla="*/ 3 w 95"/>
                  <a:gd name="T55" fmla="*/ 63 h 87"/>
                  <a:gd name="T56" fmla="*/ 2 w 95"/>
                  <a:gd name="T57" fmla="*/ 52 h 87"/>
                  <a:gd name="T58" fmla="*/ 2 w 95"/>
                  <a:gd name="T59" fmla="*/ 52 h 87"/>
                  <a:gd name="T60" fmla="*/ 0 w 95"/>
                  <a:gd name="T61" fmla="*/ 44 h 87"/>
                  <a:gd name="T62" fmla="*/ 2 w 95"/>
                  <a:gd name="T63" fmla="*/ 37 h 87"/>
                  <a:gd name="T64" fmla="*/ 3 w 95"/>
                  <a:gd name="T65" fmla="*/ 30 h 87"/>
                  <a:gd name="T66" fmla="*/ 7 w 95"/>
                  <a:gd name="T67" fmla="*/ 23 h 87"/>
                  <a:gd name="T68" fmla="*/ 11 w 95"/>
                  <a:gd name="T69" fmla="*/ 18 h 87"/>
                  <a:gd name="T70" fmla="*/ 15 w 95"/>
                  <a:gd name="T71" fmla="*/ 12 h 87"/>
                  <a:gd name="T72" fmla="*/ 27 w 95"/>
                  <a:gd name="T73" fmla="*/ 3 h 87"/>
                  <a:gd name="T74" fmla="*/ 27 w 95"/>
                  <a:gd name="T75" fmla="*/ 3 h 87"/>
                  <a:gd name="T76" fmla="*/ 35 w 95"/>
                  <a:gd name="T77" fmla="*/ 2 h 87"/>
                  <a:gd name="T78" fmla="*/ 45 w 95"/>
                  <a:gd name="T79" fmla="*/ 0 h 87"/>
                  <a:gd name="T80" fmla="*/ 53 w 95"/>
                  <a:gd name="T81" fmla="*/ 2 h 87"/>
                  <a:gd name="T82" fmla="*/ 61 w 95"/>
                  <a:gd name="T83" fmla="*/ 4 h 87"/>
                  <a:gd name="T84" fmla="*/ 69 w 95"/>
                  <a:gd name="T85" fmla="*/ 7 h 87"/>
                  <a:gd name="T86" fmla="*/ 77 w 95"/>
                  <a:gd name="T87" fmla="*/ 12 h 87"/>
                  <a:gd name="T88" fmla="*/ 84 w 95"/>
                  <a:gd name="T89" fmla="*/ 19 h 87"/>
                  <a:gd name="T90" fmla="*/ 90 w 95"/>
                  <a:gd name="T91" fmla="*/ 26 h 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5" h="87">
                    <a:moveTo>
                      <a:pt x="90" y="26"/>
                    </a:moveTo>
                    <a:lnTo>
                      <a:pt x="90" y="26"/>
                    </a:lnTo>
                    <a:lnTo>
                      <a:pt x="92" y="31"/>
                    </a:lnTo>
                    <a:lnTo>
                      <a:pt x="95" y="37"/>
                    </a:lnTo>
                    <a:lnTo>
                      <a:pt x="95" y="42"/>
                    </a:lnTo>
                    <a:lnTo>
                      <a:pt x="95" y="49"/>
                    </a:lnTo>
                    <a:lnTo>
                      <a:pt x="92" y="60"/>
                    </a:lnTo>
                    <a:lnTo>
                      <a:pt x="87" y="71"/>
                    </a:lnTo>
                    <a:lnTo>
                      <a:pt x="82" y="76"/>
                    </a:lnTo>
                    <a:lnTo>
                      <a:pt x="76" y="82"/>
                    </a:lnTo>
                    <a:lnTo>
                      <a:pt x="69" y="86"/>
                    </a:lnTo>
                    <a:lnTo>
                      <a:pt x="63" y="87"/>
                    </a:lnTo>
                    <a:lnTo>
                      <a:pt x="61" y="84"/>
                    </a:lnTo>
                    <a:lnTo>
                      <a:pt x="60" y="83"/>
                    </a:lnTo>
                    <a:lnTo>
                      <a:pt x="56" y="82"/>
                    </a:lnTo>
                    <a:lnTo>
                      <a:pt x="49" y="84"/>
                    </a:lnTo>
                    <a:lnTo>
                      <a:pt x="40" y="87"/>
                    </a:lnTo>
                    <a:lnTo>
                      <a:pt x="31" y="87"/>
                    </a:lnTo>
                    <a:lnTo>
                      <a:pt x="23" y="86"/>
                    </a:lnTo>
                    <a:lnTo>
                      <a:pt x="18" y="83"/>
                    </a:lnTo>
                    <a:lnTo>
                      <a:pt x="14" y="80"/>
                    </a:lnTo>
                    <a:lnTo>
                      <a:pt x="10" y="76"/>
                    </a:lnTo>
                    <a:lnTo>
                      <a:pt x="7" y="72"/>
                    </a:lnTo>
                    <a:lnTo>
                      <a:pt x="3" y="63"/>
                    </a:lnTo>
                    <a:lnTo>
                      <a:pt x="2" y="52"/>
                    </a:lnTo>
                    <a:lnTo>
                      <a:pt x="0" y="44"/>
                    </a:lnTo>
                    <a:lnTo>
                      <a:pt x="2" y="37"/>
                    </a:lnTo>
                    <a:lnTo>
                      <a:pt x="3" y="30"/>
                    </a:lnTo>
                    <a:lnTo>
                      <a:pt x="7" y="23"/>
                    </a:lnTo>
                    <a:lnTo>
                      <a:pt x="11" y="18"/>
                    </a:lnTo>
                    <a:lnTo>
                      <a:pt x="15" y="12"/>
                    </a:lnTo>
                    <a:lnTo>
                      <a:pt x="27" y="3"/>
                    </a:lnTo>
                    <a:lnTo>
                      <a:pt x="35" y="2"/>
                    </a:lnTo>
                    <a:lnTo>
                      <a:pt x="45" y="0"/>
                    </a:lnTo>
                    <a:lnTo>
                      <a:pt x="53" y="2"/>
                    </a:lnTo>
                    <a:lnTo>
                      <a:pt x="61" y="4"/>
                    </a:lnTo>
                    <a:lnTo>
                      <a:pt x="69" y="7"/>
                    </a:lnTo>
                    <a:lnTo>
                      <a:pt x="77" y="12"/>
                    </a:lnTo>
                    <a:lnTo>
                      <a:pt x="84" y="19"/>
                    </a:lnTo>
                    <a:lnTo>
                      <a:pt x="90"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28" name="Freeform 138"/>
              <p:cNvSpPr>
                <a:spLocks/>
              </p:cNvSpPr>
              <p:nvPr/>
            </p:nvSpPr>
            <p:spPr bwMode="auto">
              <a:xfrm>
                <a:off x="883" y="1670"/>
                <a:ext cx="15" cy="22"/>
              </a:xfrm>
              <a:custGeom>
                <a:avLst/>
                <a:gdLst>
                  <a:gd name="T0" fmla="*/ 15 w 15"/>
                  <a:gd name="T1" fmla="*/ 19 h 22"/>
                  <a:gd name="T2" fmla="*/ 15 w 15"/>
                  <a:gd name="T3" fmla="*/ 19 h 22"/>
                  <a:gd name="T4" fmla="*/ 13 w 15"/>
                  <a:gd name="T5" fmla="*/ 22 h 22"/>
                  <a:gd name="T6" fmla="*/ 9 w 15"/>
                  <a:gd name="T7" fmla="*/ 22 h 22"/>
                  <a:gd name="T8" fmla="*/ 4 w 15"/>
                  <a:gd name="T9" fmla="*/ 20 h 22"/>
                  <a:gd name="T10" fmla="*/ 4 w 15"/>
                  <a:gd name="T11" fmla="*/ 20 h 22"/>
                  <a:gd name="T12" fmla="*/ 1 w 15"/>
                  <a:gd name="T13" fmla="*/ 12 h 22"/>
                  <a:gd name="T14" fmla="*/ 0 w 15"/>
                  <a:gd name="T15" fmla="*/ 3 h 22"/>
                  <a:gd name="T16" fmla="*/ 0 w 15"/>
                  <a:gd name="T17" fmla="*/ 3 h 22"/>
                  <a:gd name="T18" fmla="*/ 5 w 15"/>
                  <a:gd name="T19" fmla="*/ 0 h 22"/>
                  <a:gd name="T20" fmla="*/ 8 w 15"/>
                  <a:gd name="T21" fmla="*/ 0 h 22"/>
                  <a:gd name="T22" fmla="*/ 9 w 15"/>
                  <a:gd name="T23" fmla="*/ 0 h 22"/>
                  <a:gd name="T24" fmla="*/ 9 w 15"/>
                  <a:gd name="T25" fmla="*/ 0 h 22"/>
                  <a:gd name="T26" fmla="*/ 13 w 15"/>
                  <a:gd name="T27" fmla="*/ 4 h 22"/>
                  <a:gd name="T28" fmla="*/ 15 w 15"/>
                  <a:gd name="T29" fmla="*/ 9 h 22"/>
                  <a:gd name="T30" fmla="*/ 15 w 15"/>
                  <a:gd name="T31" fmla="*/ 19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2">
                    <a:moveTo>
                      <a:pt x="15" y="19"/>
                    </a:moveTo>
                    <a:lnTo>
                      <a:pt x="15" y="19"/>
                    </a:lnTo>
                    <a:lnTo>
                      <a:pt x="13" y="22"/>
                    </a:lnTo>
                    <a:lnTo>
                      <a:pt x="9" y="22"/>
                    </a:lnTo>
                    <a:lnTo>
                      <a:pt x="4" y="20"/>
                    </a:lnTo>
                    <a:lnTo>
                      <a:pt x="1" y="12"/>
                    </a:lnTo>
                    <a:lnTo>
                      <a:pt x="0" y="3"/>
                    </a:lnTo>
                    <a:lnTo>
                      <a:pt x="5" y="0"/>
                    </a:lnTo>
                    <a:lnTo>
                      <a:pt x="8" y="0"/>
                    </a:lnTo>
                    <a:lnTo>
                      <a:pt x="9" y="0"/>
                    </a:lnTo>
                    <a:lnTo>
                      <a:pt x="13" y="4"/>
                    </a:lnTo>
                    <a:lnTo>
                      <a:pt x="15" y="9"/>
                    </a:lnTo>
                    <a:lnTo>
                      <a:pt x="1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29" name="Freeform 139"/>
              <p:cNvSpPr>
                <a:spLocks/>
              </p:cNvSpPr>
              <p:nvPr/>
            </p:nvSpPr>
            <p:spPr bwMode="auto">
              <a:xfrm>
                <a:off x="883" y="1670"/>
                <a:ext cx="15" cy="22"/>
              </a:xfrm>
              <a:custGeom>
                <a:avLst/>
                <a:gdLst>
                  <a:gd name="T0" fmla="*/ 15 w 15"/>
                  <a:gd name="T1" fmla="*/ 19 h 22"/>
                  <a:gd name="T2" fmla="*/ 15 w 15"/>
                  <a:gd name="T3" fmla="*/ 19 h 22"/>
                  <a:gd name="T4" fmla="*/ 13 w 15"/>
                  <a:gd name="T5" fmla="*/ 22 h 22"/>
                  <a:gd name="T6" fmla="*/ 9 w 15"/>
                  <a:gd name="T7" fmla="*/ 22 h 22"/>
                  <a:gd name="T8" fmla="*/ 4 w 15"/>
                  <a:gd name="T9" fmla="*/ 20 h 22"/>
                  <a:gd name="T10" fmla="*/ 4 w 15"/>
                  <a:gd name="T11" fmla="*/ 20 h 22"/>
                  <a:gd name="T12" fmla="*/ 1 w 15"/>
                  <a:gd name="T13" fmla="*/ 12 h 22"/>
                  <a:gd name="T14" fmla="*/ 0 w 15"/>
                  <a:gd name="T15" fmla="*/ 3 h 22"/>
                  <a:gd name="T16" fmla="*/ 0 w 15"/>
                  <a:gd name="T17" fmla="*/ 3 h 22"/>
                  <a:gd name="T18" fmla="*/ 5 w 15"/>
                  <a:gd name="T19" fmla="*/ 0 h 22"/>
                  <a:gd name="T20" fmla="*/ 8 w 15"/>
                  <a:gd name="T21" fmla="*/ 0 h 22"/>
                  <a:gd name="T22" fmla="*/ 9 w 15"/>
                  <a:gd name="T23" fmla="*/ 0 h 22"/>
                  <a:gd name="T24" fmla="*/ 9 w 15"/>
                  <a:gd name="T25" fmla="*/ 0 h 22"/>
                  <a:gd name="T26" fmla="*/ 13 w 15"/>
                  <a:gd name="T27" fmla="*/ 4 h 22"/>
                  <a:gd name="T28" fmla="*/ 15 w 15"/>
                  <a:gd name="T29" fmla="*/ 9 h 22"/>
                  <a:gd name="T30" fmla="*/ 15 w 15"/>
                  <a:gd name="T31" fmla="*/ 19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2">
                    <a:moveTo>
                      <a:pt x="15" y="19"/>
                    </a:moveTo>
                    <a:lnTo>
                      <a:pt x="15" y="19"/>
                    </a:lnTo>
                    <a:lnTo>
                      <a:pt x="13" y="22"/>
                    </a:lnTo>
                    <a:lnTo>
                      <a:pt x="9" y="22"/>
                    </a:lnTo>
                    <a:lnTo>
                      <a:pt x="4" y="20"/>
                    </a:lnTo>
                    <a:lnTo>
                      <a:pt x="1" y="12"/>
                    </a:lnTo>
                    <a:lnTo>
                      <a:pt x="0" y="3"/>
                    </a:lnTo>
                    <a:lnTo>
                      <a:pt x="5" y="0"/>
                    </a:lnTo>
                    <a:lnTo>
                      <a:pt x="8" y="0"/>
                    </a:lnTo>
                    <a:lnTo>
                      <a:pt x="9" y="0"/>
                    </a:lnTo>
                    <a:lnTo>
                      <a:pt x="13" y="4"/>
                    </a:lnTo>
                    <a:lnTo>
                      <a:pt x="15" y="9"/>
                    </a:lnTo>
                    <a:lnTo>
                      <a:pt x="15"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30" name="Freeform 140"/>
              <p:cNvSpPr>
                <a:spLocks/>
              </p:cNvSpPr>
              <p:nvPr/>
            </p:nvSpPr>
            <p:spPr bwMode="auto">
              <a:xfrm>
                <a:off x="934" y="1670"/>
                <a:ext cx="30" cy="13"/>
              </a:xfrm>
              <a:custGeom>
                <a:avLst/>
                <a:gdLst>
                  <a:gd name="T0" fmla="*/ 17 w 30"/>
                  <a:gd name="T1" fmla="*/ 5 h 13"/>
                  <a:gd name="T2" fmla="*/ 17 w 30"/>
                  <a:gd name="T3" fmla="*/ 5 h 13"/>
                  <a:gd name="T4" fmla="*/ 19 w 30"/>
                  <a:gd name="T5" fmla="*/ 3 h 13"/>
                  <a:gd name="T6" fmla="*/ 22 w 30"/>
                  <a:gd name="T7" fmla="*/ 1 h 13"/>
                  <a:gd name="T8" fmla="*/ 25 w 30"/>
                  <a:gd name="T9" fmla="*/ 1 h 13"/>
                  <a:gd name="T10" fmla="*/ 27 w 30"/>
                  <a:gd name="T11" fmla="*/ 3 h 13"/>
                  <a:gd name="T12" fmla="*/ 27 w 30"/>
                  <a:gd name="T13" fmla="*/ 3 h 13"/>
                  <a:gd name="T14" fmla="*/ 30 w 30"/>
                  <a:gd name="T15" fmla="*/ 7 h 13"/>
                  <a:gd name="T16" fmla="*/ 30 w 30"/>
                  <a:gd name="T17" fmla="*/ 8 h 13"/>
                  <a:gd name="T18" fmla="*/ 29 w 30"/>
                  <a:gd name="T19" fmla="*/ 11 h 13"/>
                  <a:gd name="T20" fmla="*/ 29 w 30"/>
                  <a:gd name="T21" fmla="*/ 11 h 13"/>
                  <a:gd name="T22" fmla="*/ 27 w 30"/>
                  <a:gd name="T23" fmla="*/ 12 h 13"/>
                  <a:gd name="T24" fmla="*/ 25 w 30"/>
                  <a:gd name="T25" fmla="*/ 12 h 13"/>
                  <a:gd name="T26" fmla="*/ 21 w 30"/>
                  <a:gd name="T27" fmla="*/ 12 h 13"/>
                  <a:gd name="T28" fmla="*/ 17 w 30"/>
                  <a:gd name="T29" fmla="*/ 7 h 13"/>
                  <a:gd name="T30" fmla="*/ 17 w 30"/>
                  <a:gd name="T31" fmla="*/ 7 h 13"/>
                  <a:gd name="T32" fmla="*/ 13 w 30"/>
                  <a:gd name="T33" fmla="*/ 12 h 13"/>
                  <a:gd name="T34" fmla="*/ 8 w 30"/>
                  <a:gd name="T35" fmla="*/ 13 h 13"/>
                  <a:gd name="T36" fmla="*/ 4 w 30"/>
                  <a:gd name="T37" fmla="*/ 13 h 13"/>
                  <a:gd name="T38" fmla="*/ 4 w 30"/>
                  <a:gd name="T39" fmla="*/ 13 h 13"/>
                  <a:gd name="T40" fmla="*/ 0 w 30"/>
                  <a:gd name="T41" fmla="*/ 9 h 13"/>
                  <a:gd name="T42" fmla="*/ 0 w 30"/>
                  <a:gd name="T43" fmla="*/ 7 h 13"/>
                  <a:gd name="T44" fmla="*/ 2 w 30"/>
                  <a:gd name="T45" fmla="*/ 4 h 13"/>
                  <a:gd name="T46" fmla="*/ 2 w 30"/>
                  <a:gd name="T47" fmla="*/ 4 h 13"/>
                  <a:gd name="T48" fmla="*/ 4 w 30"/>
                  <a:gd name="T49" fmla="*/ 1 h 13"/>
                  <a:gd name="T50" fmla="*/ 7 w 30"/>
                  <a:gd name="T51" fmla="*/ 0 h 13"/>
                  <a:gd name="T52" fmla="*/ 11 w 30"/>
                  <a:gd name="T53" fmla="*/ 0 h 13"/>
                  <a:gd name="T54" fmla="*/ 14 w 30"/>
                  <a:gd name="T55" fmla="*/ 3 h 13"/>
                  <a:gd name="T56" fmla="*/ 14 w 30"/>
                  <a:gd name="T57" fmla="*/ 3 h 13"/>
                  <a:gd name="T58" fmla="*/ 14 w 30"/>
                  <a:gd name="T59" fmla="*/ 3 h 13"/>
                  <a:gd name="T60" fmla="*/ 15 w 30"/>
                  <a:gd name="T61" fmla="*/ 4 h 13"/>
                  <a:gd name="T62" fmla="*/ 17 w 30"/>
                  <a:gd name="T63" fmla="*/ 5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 h="13">
                    <a:moveTo>
                      <a:pt x="17" y="5"/>
                    </a:moveTo>
                    <a:lnTo>
                      <a:pt x="17" y="5"/>
                    </a:lnTo>
                    <a:lnTo>
                      <a:pt x="19" y="3"/>
                    </a:lnTo>
                    <a:lnTo>
                      <a:pt x="22" y="1"/>
                    </a:lnTo>
                    <a:lnTo>
                      <a:pt x="25" y="1"/>
                    </a:lnTo>
                    <a:lnTo>
                      <a:pt x="27" y="3"/>
                    </a:lnTo>
                    <a:lnTo>
                      <a:pt x="30" y="7"/>
                    </a:lnTo>
                    <a:lnTo>
                      <a:pt x="30" y="8"/>
                    </a:lnTo>
                    <a:lnTo>
                      <a:pt x="29" y="11"/>
                    </a:lnTo>
                    <a:lnTo>
                      <a:pt x="27" y="12"/>
                    </a:lnTo>
                    <a:lnTo>
                      <a:pt x="25" y="12"/>
                    </a:lnTo>
                    <a:lnTo>
                      <a:pt x="21" y="12"/>
                    </a:lnTo>
                    <a:lnTo>
                      <a:pt x="17" y="7"/>
                    </a:lnTo>
                    <a:lnTo>
                      <a:pt x="13" y="12"/>
                    </a:lnTo>
                    <a:lnTo>
                      <a:pt x="8" y="13"/>
                    </a:lnTo>
                    <a:lnTo>
                      <a:pt x="4" y="13"/>
                    </a:lnTo>
                    <a:lnTo>
                      <a:pt x="0" y="9"/>
                    </a:lnTo>
                    <a:lnTo>
                      <a:pt x="0" y="7"/>
                    </a:lnTo>
                    <a:lnTo>
                      <a:pt x="2" y="4"/>
                    </a:lnTo>
                    <a:lnTo>
                      <a:pt x="4" y="1"/>
                    </a:lnTo>
                    <a:lnTo>
                      <a:pt x="7" y="0"/>
                    </a:lnTo>
                    <a:lnTo>
                      <a:pt x="11" y="0"/>
                    </a:lnTo>
                    <a:lnTo>
                      <a:pt x="14" y="3"/>
                    </a:lnTo>
                    <a:lnTo>
                      <a:pt x="15" y="4"/>
                    </a:lnTo>
                    <a:lnTo>
                      <a:pt x="1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31" name="Freeform 141"/>
              <p:cNvSpPr>
                <a:spLocks/>
              </p:cNvSpPr>
              <p:nvPr/>
            </p:nvSpPr>
            <p:spPr bwMode="auto">
              <a:xfrm>
                <a:off x="934" y="1670"/>
                <a:ext cx="30" cy="13"/>
              </a:xfrm>
              <a:custGeom>
                <a:avLst/>
                <a:gdLst>
                  <a:gd name="T0" fmla="*/ 17 w 30"/>
                  <a:gd name="T1" fmla="*/ 5 h 13"/>
                  <a:gd name="T2" fmla="*/ 17 w 30"/>
                  <a:gd name="T3" fmla="*/ 5 h 13"/>
                  <a:gd name="T4" fmla="*/ 19 w 30"/>
                  <a:gd name="T5" fmla="*/ 3 h 13"/>
                  <a:gd name="T6" fmla="*/ 22 w 30"/>
                  <a:gd name="T7" fmla="*/ 1 h 13"/>
                  <a:gd name="T8" fmla="*/ 25 w 30"/>
                  <a:gd name="T9" fmla="*/ 1 h 13"/>
                  <a:gd name="T10" fmla="*/ 27 w 30"/>
                  <a:gd name="T11" fmla="*/ 3 h 13"/>
                  <a:gd name="T12" fmla="*/ 27 w 30"/>
                  <a:gd name="T13" fmla="*/ 3 h 13"/>
                  <a:gd name="T14" fmla="*/ 30 w 30"/>
                  <a:gd name="T15" fmla="*/ 7 h 13"/>
                  <a:gd name="T16" fmla="*/ 30 w 30"/>
                  <a:gd name="T17" fmla="*/ 8 h 13"/>
                  <a:gd name="T18" fmla="*/ 29 w 30"/>
                  <a:gd name="T19" fmla="*/ 11 h 13"/>
                  <a:gd name="T20" fmla="*/ 29 w 30"/>
                  <a:gd name="T21" fmla="*/ 11 h 13"/>
                  <a:gd name="T22" fmla="*/ 27 w 30"/>
                  <a:gd name="T23" fmla="*/ 12 h 13"/>
                  <a:gd name="T24" fmla="*/ 25 w 30"/>
                  <a:gd name="T25" fmla="*/ 12 h 13"/>
                  <a:gd name="T26" fmla="*/ 21 w 30"/>
                  <a:gd name="T27" fmla="*/ 12 h 13"/>
                  <a:gd name="T28" fmla="*/ 17 w 30"/>
                  <a:gd name="T29" fmla="*/ 7 h 13"/>
                  <a:gd name="T30" fmla="*/ 17 w 30"/>
                  <a:gd name="T31" fmla="*/ 7 h 13"/>
                  <a:gd name="T32" fmla="*/ 13 w 30"/>
                  <a:gd name="T33" fmla="*/ 12 h 13"/>
                  <a:gd name="T34" fmla="*/ 8 w 30"/>
                  <a:gd name="T35" fmla="*/ 13 h 13"/>
                  <a:gd name="T36" fmla="*/ 4 w 30"/>
                  <a:gd name="T37" fmla="*/ 13 h 13"/>
                  <a:gd name="T38" fmla="*/ 4 w 30"/>
                  <a:gd name="T39" fmla="*/ 13 h 13"/>
                  <a:gd name="T40" fmla="*/ 0 w 30"/>
                  <a:gd name="T41" fmla="*/ 9 h 13"/>
                  <a:gd name="T42" fmla="*/ 0 w 30"/>
                  <a:gd name="T43" fmla="*/ 7 h 13"/>
                  <a:gd name="T44" fmla="*/ 2 w 30"/>
                  <a:gd name="T45" fmla="*/ 4 h 13"/>
                  <a:gd name="T46" fmla="*/ 2 w 30"/>
                  <a:gd name="T47" fmla="*/ 4 h 13"/>
                  <a:gd name="T48" fmla="*/ 4 w 30"/>
                  <a:gd name="T49" fmla="*/ 1 h 13"/>
                  <a:gd name="T50" fmla="*/ 7 w 30"/>
                  <a:gd name="T51" fmla="*/ 0 h 13"/>
                  <a:gd name="T52" fmla="*/ 11 w 30"/>
                  <a:gd name="T53" fmla="*/ 0 h 13"/>
                  <a:gd name="T54" fmla="*/ 14 w 30"/>
                  <a:gd name="T55" fmla="*/ 3 h 13"/>
                  <a:gd name="T56" fmla="*/ 14 w 30"/>
                  <a:gd name="T57" fmla="*/ 3 h 13"/>
                  <a:gd name="T58" fmla="*/ 14 w 30"/>
                  <a:gd name="T59" fmla="*/ 3 h 13"/>
                  <a:gd name="T60" fmla="*/ 15 w 30"/>
                  <a:gd name="T61" fmla="*/ 4 h 13"/>
                  <a:gd name="T62" fmla="*/ 17 w 30"/>
                  <a:gd name="T63" fmla="*/ 5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 h="13">
                    <a:moveTo>
                      <a:pt x="17" y="5"/>
                    </a:moveTo>
                    <a:lnTo>
                      <a:pt x="17" y="5"/>
                    </a:lnTo>
                    <a:lnTo>
                      <a:pt x="19" y="3"/>
                    </a:lnTo>
                    <a:lnTo>
                      <a:pt x="22" y="1"/>
                    </a:lnTo>
                    <a:lnTo>
                      <a:pt x="25" y="1"/>
                    </a:lnTo>
                    <a:lnTo>
                      <a:pt x="27" y="3"/>
                    </a:lnTo>
                    <a:lnTo>
                      <a:pt x="30" y="7"/>
                    </a:lnTo>
                    <a:lnTo>
                      <a:pt x="30" y="8"/>
                    </a:lnTo>
                    <a:lnTo>
                      <a:pt x="29" y="11"/>
                    </a:lnTo>
                    <a:lnTo>
                      <a:pt x="27" y="12"/>
                    </a:lnTo>
                    <a:lnTo>
                      <a:pt x="25" y="12"/>
                    </a:lnTo>
                    <a:lnTo>
                      <a:pt x="21" y="12"/>
                    </a:lnTo>
                    <a:lnTo>
                      <a:pt x="17" y="7"/>
                    </a:lnTo>
                    <a:lnTo>
                      <a:pt x="13" y="12"/>
                    </a:lnTo>
                    <a:lnTo>
                      <a:pt x="8" y="13"/>
                    </a:lnTo>
                    <a:lnTo>
                      <a:pt x="4" y="13"/>
                    </a:lnTo>
                    <a:lnTo>
                      <a:pt x="0" y="9"/>
                    </a:lnTo>
                    <a:lnTo>
                      <a:pt x="0" y="7"/>
                    </a:lnTo>
                    <a:lnTo>
                      <a:pt x="2" y="4"/>
                    </a:lnTo>
                    <a:lnTo>
                      <a:pt x="4" y="1"/>
                    </a:lnTo>
                    <a:lnTo>
                      <a:pt x="7" y="0"/>
                    </a:lnTo>
                    <a:lnTo>
                      <a:pt x="11" y="0"/>
                    </a:lnTo>
                    <a:lnTo>
                      <a:pt x="14" y="3"/>
                    </a:lnTo>
                    <a:lnTo>
                      <a:pt x="15" y="4"/>
                    </a:lnTo>
                    <a:lnTo>
                      <a:pt x="1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32" name="Freeform 142"/>
              <p:cNvSpPr>
                <a:spLocks/>
              </p:cNvSpPr>
              <p:nvPr/>
            </p:nvSpPr>
            <p:spPr bwMode="auto">
              <a:xfrm>
                <a:off x="980" y="1674"/>
                <a:ext cx="13" cy="12"/>
              </a:xfrm>
              <a:custGeom>
                <a:avLst/>
                <a:gdLst>
                  <a:gd name="T0" fmla="*/ 13 w 13"/>
                  <a:gd name="T1" fmla="*/ 3 h 12"/>
                  <a:gd name="T2" fmla="*/ 13 w 13"/>
                  <a:gd name="T3" fmla="*/ 3 h 12"/>
                  <a:gd name="T4" fmla="*/ 13 w 13"/>
                  <a:gd name="T5" fmla="*/ 8 h 12"/>
                  <a:gd name="T6" fmla="*/ 9 w 13"/>
                  <a:gd name="T7" fmla="*/ 12 h 12"/>
                  <a:gd name="T8" fmla="*/ 9 w 13"/>
                  <a:gd name="T9" fmla="*/ 12 h 12"/>
                  <a:gd name="T10" fmla="*/ 7 w 13"/>
                  <a:gd name="T11" fmla="*/ 12 h 12"/>
                  <a:gd name="T12" fmla="*/ 4 w 13"/>
                  <a:gd name="T13" fmla="*/ 11 h 12"/>
                  <a:gd name="T14" fmla="*/ 0 w 13"/>
                  <a:gd name="T15" fmla="*/ 8 h 12"/>
                  <a:gd name="T16" fmla="*/ 0 w 13"/>
                  <a:gd name="T17" fmla="*/ 8 h 12"/>
                  <a:gd name="T18" fmla="*/ 2 w 13"/>
                  <a:gd name="T19" fmla="*/ 4 h 12"/>
                  <a:gd name="T20" fmla="*/ 2 w 13"/>
                  <a:gd name="T21" fmla="*/ 1 h 12"/>
                  <a:gd name="T22" fmla="*/ 3 w 13"/>
                  <a:gd name="T23" fmla="*/ 0 h 12"/>
                  <a:gd name="T24" fmla="*/ 3 w 13"/>
                  <a:gd name="T25" fmla="*/ 0 h 12"/>
                  <a:gd name="T26" fmla="*/ 9 w 13"/>
                  <a:gd name="T27" fmla="*/ 0 h 12"/>
                  <a:gd name="T28" fmla="*/ 11 w 13"/>
                  <a:gd name="T29" fmla="*/ 1 h 12"/>
                  <a:gd name="T30" fmla="*/ 13 w 13"/>
                  <a:gd name="T31" fmla="*/ 3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 h="12">
                    <a:moveTo>
                      <a:pt x="13" y="3"/>
                    </a:moveTo>
                    <a:lnTo>
                      <a:pt x="13" y="3"/>
                    </a:lnTo>
                    <a:lnTo>
                      <a:pt x="13" y="8"/>
                    </a:lnTo>
                    <a:lnTo>
                      <a:pt x="9" y="12"/>
                    </a:lnTo>
                    <a:lnTo>
                      <a:pt x="7" y="12"/>
                    </a:lnTo>
                    <a:lnTo>
                      <a:pt x="4" y="11"/>
                    </a:lnTo>
                    <a:lnTo>
                      <a:pt x="0" y="8"/>
                    </a:lnTo>
                    <a:lnTo>
                      <a:pt x="2" y="4"/>
                    </a:lnTo>
                    <a:lnTo>
                      <a:pt x="2" y="1"/>
                    </a:lnTo>
                    <a:lnTo>
                      <a:pt x="3" y="0"/>
                    </a:lnTo>
                    <a:lnTo>
                      <a:pt x="9" y="0"/>
                    </a:lnTo>
                    <a:lnTo>
                      <a:pt x="11" y="1"/>
                    </a:lnTo>
                    <a:lnTo>
                      <a:pt x="1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33" name="Freeform 143"/>
              <p:cNvSpPr>
                <a:spLocks/>
              </p:cNvSpPr>
              <p:nvPr/>
            </p:nvSpPr>
            <p:spPr bwMode="auto">
              <a:xfrm>
                <a:off x="980" y="1674"/>
                <a:ext cx="13" cy="12"/>
              </a:xfrm>
              <a:custGeom>
                <a:avLst/>
                <a:gdLst>
                  <a:gd name="T0" fmla="*/ 13 w 13"/>
                  <a:gd name="T1" fmla="*/ 3 h 12"/>
                  <a:gd name="T2" fmla="*/ 13 w 13"/>
                  <a:gd name="T3" fmla="*/ 3 h 12"/>
                  <a:gd name="T4" fmla="*/ 13 w 13"/>
                  <a:gd name="T5" fmla="*/ 8 h 12"/>
                  <a:gd name="T6" fmla="*/ 9 w 13"/>
                  <a:gd name="T7" fmla="*/ 12 h 12"/>
                  <a:gd name="T8" fmla="*/ 9 w 13"/>
                  <a:gd name="T9" fmla="*/ 12 h 12"/>
                  <a:gd name="T10" fmla="*/ 7 w 13"/>
                  <a:gd name="T11" fmla="*/ 12 h 12"/>
                  <a:gd name="T12" fmla="*/ 4 w 13"/>
                  <a:gd name="T13" fmla="*/ 11 h 12"/>
                  <a:gd name="T14" fmla="*/ 0 w 13"/>
                  <a:gd name="T15" fmla="*/ 8 h 12"/>
                  <a:gd name="T16" fmla="*/ 0 w 13"/>
                  <a:gd name="T17" fmla="*/ 8 h 12"/>
                  <a:gd name="T18" fmla="*/ 2 w 13"/>
                  <a:gd name="T19" fmla="*/ 4 h 12"/>
                  <a:gd name="T20" fmla="*/ 2 w 13"/>
                  <a:gd name="T21" fmla="*/ 1 h 12"/>
                  <a:gd name="T22" fmla="*/ 3 w 13"/>
                  <a:gd name="T23" fmla="*/ 0 h 12"/>
                  <a:gd name="T24" fmla="*/ 3 w 13"/>
                  <a:gd name="T25" fmla="*/ 0 h 12"/>
                  <a:gd name="T26" fmla="*/ 9 w 13"/>
                  <a:gd name="T27" fmla="*/ 0 h 12"/>
                  <a:gd name="T28" fmla="*/ 11 w 13"/>
                  <a:gd name="T29" fmla="*/ 1 h 12"/>
                  <a:gd name="T30" fmla="*/ 13 w 13"/>
                  <a:gd name="T31" fmla="*/ 3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 h="12">
                    <a:moveTo>
                      <a:pt x="13" y="3"/>
                    </a:moveTo>
                    <a:lnTo>
                      <a:pt x="13" y="3"/>
                    </a:lnTo>
                    <a:lnTo>
                      <a:pt x="13" y="8"/>
                    </a:lnTo>
                    <a:lnTo>
                      <a:pt x="9" y="12"/>
                    </a:lnTo>
                    <a:lnTo>
                      <a:pt x="7" y="12"/>
                    </a:lnTo>
                    <a:lnTo>
                      <a:pt x="4" y="11"/>
                    </a:lnTo>
                    <a:lnTo>
                      <a:pt x="0" y="8"/>
                    </a:lnTo>
                    <a:lnTo>
                      <a:pt x="2" y="4"/>
                    </a:lnTo>
                    <a:lnTo>
                      <a:pt x="2" y="1"/>
                    </a:lnTo>
                    <a:lnTo>
                      <a:pt x="3" y="0"/>
                    </a:lnTo>
                    <a:lnTo>
                      <a:pt x="9" y="0"/>
                    </a:lnTo>
                    <a:lnTo>
                      <a:pt x="11" y="1"/>
                    </a:lnTo>
                    <a:lnTo>
                      <a:pt x="1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34" name="Freeform 144"/>
              <p:cNvSpPr>
                <a:spLocks/>
              </p:cNvSpPr>
              <p:nvPr/>
            </p:nvSpPr>
            <p:spPr bwMode="auto">
              <a:xfrm>
                <a:off x="1055" y="1674"/>
                <a:ext cx="11" cy="12"/>
              </a:xfrm>
              <a:custGeom>
                <a:avLst/>
                <a:gdLst>
                  <a:gd name="T0" fmla="*/ 11 w 11"/>
                  <a:gd name="T1" fmla="*/ 11 h 12"/>
                  <a:gd name="T2" fmla="*/ 11 w 11"/>
                  <a:gd name="T3" fmla="*/ 11 h 12"/>
                  <a:gd name="T4" fmla="*/ 5 w 11"/>
                  <a:gd name="T5" fmla="*/ 12 h 12"/>
                  <a:gd name="T6" fmla="*/ 0 w 11"/>
                  <a:gd name="T7" fmla="*/ 11 h 12"/>
                  <a:gd name="T8" fmla="*/ 0 w 11"/>
                  <a:gd name="T9" fmla="*/ 11 h 12"/>
                  <a:gd name="T10" fmla="*/ 0 w 11"/>
                  <a:gd name="T11" fmla="*/ 8 h 12"/>
                  <a:gd name="T12" fmla="*/ 0 w 11"/>
                  <a:gd name="T13" fmla="*/ 4 h 12"/>
                  <a:gd name="T14" fmla="*/ 3 w 11"/>
                  <a:gd name="T15" fmla="*/ 1 h 12"/>
                  <a:gd name="T16" fmla="*/ 5 w 11"/>
                  <a:gd name="T17" fmla="*/ 0 h 12"/>
                  <a:gd name="T18" fmla="*/ 5 w 11"/>
                  <a:gd name="T19" fmla="*/ 0 h 12"/>
                  <a:gd name="T20" fmla="*/ 9 w 11"/>
                  <a:gd name="T21" fmla="*/ 1 h 12"/>
                  <a:gd name="T22" fmla="*/ 11 w 11"/>
                  <a:gd name="T23" fmla="*/ 4 h 12"/>
                  <a:gd name="T24" fmla="*/ 11 w 11"/>
                  <a:gd name="T25" fmla="*/ 8 h 12"/>
                  <a:gd name="T26" fmla="*/ 11 w 11"/>
                  <a:gd name="T27" fmla="*/ 11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 h="12">
                    <a:moveTo>
                      <a:pt x="11" y="11"/>
                    </a:moveTo>
                    <a:lnTo>
                      <a:pt x="11" y="11"/>
                    </a:lnTo>
                    <a:lnTo>
                      <a:pt x="5" y="12"/>
                    </a:lnTo>
                    <a:lnTo>
                      <a:pt x="0" y="11"/>
                    </a:lnTo>
                    <a:lnTo>
                      <a:pt x="0" y="8"/>
                    </a:lnTo>
                    <a:lnTo>
                      <a:pt x="0" y="4"/>
                    </a:lnTo>
                    <a:lnTo>
                      <a:pt x="3" y="1"/>
                    </a:lnTo>
                    <a:lnTo>
                      <a:pt x="5" y="0"/>
                    </a:lnTo>
                    <a:lnTo>
                      <a:pt x="9" y="1"/>
                    </a:lnTo>
                    <a:lnTo>
                      <a:pt x="11" y="4"/>
                    </a:lnTo>
                    <a:lnTo>
                      <a:pt x="11" y="8"/>
                    </a:lnTo>
                    <a:lnTo>
                      <a:pt x="1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35" name="Freeform 145"/>
              <p:cNvSpPr>
                <a:spLocks/>
              </p:cNvSpPr>
              <p:nvPr/>
            </p:nvSpPr>
            <p:spPr bwMode="auto">
              <a:xfrm>
                <a:off x="1055" y="1674"/>
                <a:ext cx="11" cy="12"/>
              </a:xfrm>
              <a:custGeom>
                <a:avLst/>
                <a:gdLst>
                  <a:gd name="T0" fmla="*/ 11 w 11"/>
                  <a:gd name="T1" fmla="*/ 11 h 12"/>
                  <a:gd name="T2" fmla="*/ 11 w 11"/>
                  <a:gd name="T3" fmla="*/ 11 h 12"/>
                  <a:gd name="T4" fmla="*/ 5 w 11"/>
                  <a:gd name="T5" fmla="*/ 12 h 12"/>
                  <a:gd name="T6" fmla="*/ 0 w 11"/>
                  <a:gd name="T7" fmla="*/ 11 h 12"/>
                  <a:gd name="T8" fmla="*/ 0 w 11"/>
                  <a:gd name="T9" fmla="*/ 11 h 12"/>
                  <a:gd name="T10" fmla="*/ 0 w 11"/>
                  <a:gd name="T11" fmla="*/ 8 h 12"/>
                  <a:gd name="T12" fmla="*/ 0 w 11"/>
                  <a:gd name="T13" fmla="*/ 4 h 12"/>
                  <a:gd name="T14" fmla="*/ 3 w 11"/>
                  <a:gd name="T15" fmla="*/ 1 h 12"/>
                  <a:gd name="T16" fmla="*/ 5 w 11"/>
                  <a:gd name="T17" fmla="*/ 0 h 12"/>
                  <a:gd name="T18" fmla="*/ 5 w 11"/>
                  <a:gd name="T19" fmla="*/ 0 h 12"/>
                  <a:gd name="T20" fmla="*/ 9 w 11"/>
                  <a:gd name="T21" fmla="*/ 1 h 12"/>
                  <a:gd name="T22" fmla="*/ 11 w 11"/>
                  <a:gd name="T23" fmla="*/ 4 h 12"/>
                  <a:gd name="T24" fmla="*/ 11 w 11"/>
                  <a:gd name="T25" fmla="*/ 8 h 12"/>
                  <a:gd name="T26" fmla="*/ 11 w 11"/>
                  <a:gd name="T27" fmla="*/ 11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 h="12">
                    <a:moveTo>
                      <a:pt x="11" y="11"/>
                    </a:moveTo>
                    <a:lnTo>
                      <a:pt x="11" y="11"/>
                    </a:lnTo>
                    <a:lnTo>
                      <a:pt x="5" y="12"/>
                    </a:lnTo>
                    <a:lnTo>
                      <a:pt x="0" y="11"/>
                    </a:lnTo>
                    <a:lnTo>
                      <a:pt x="0" y="8"/>
                    </a:lnTo>
                    <a:lnTo>
                      <a:pt x="0" y="4"/>
                    </a:lnTo>
                    <a:lnTo>
                      <a:pt x="3" y="1"/>
                    </a:lnTo>
                    <a:lnTo>
                      <a:pt x="5" y="0"/>
                    </a:lnTo>
                    <a:lnTo>
                      <a:pt x="9" y="1"/>
                    </a:lnTo>
                    <a:lnTo>
                      <a:pt x="11" y="4"/>
                    </a:lnTo>
                    <a:lnTo>
                      <a:pt x="11" y="8"/>
                    </a:lnTo>
                    <a:lnTo>
                      <a:pt x="11"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36" name="Freeform 146"/>
              <p:cNvSpPr>
                <a:spLocks/>
              </p:cNvSpPr>
              <p:nvPr/>
            </p:nvSpPr>
            <p:spPr bwMode="auto">
              <a:xfrm>
                <a:off x="867" y="1675"/>
                <a:ext cx="12" cy="13"/>
              </a:xfrm>
              <a:custGeom>
                <a:avLst/>
                <a:gdLst>
                  <a:gd name="T0" fmla="*/ 12 w 12"/>
                  <a:gd name="T1" fmla="*/ 6 h 13"/>
                  <a:gd name="T2" fmla="*/ 12 w 12"/>
                  <a:gd name="T3" fmla="*/ 6 h 13"/>
                  <a:gd name="T4" fmla="*/ 10 w 12"/>
                  <a:gd name="T5" fmla="*/ 10 h 13"/>
                  <a:gd name="T6" fmla="*/ 9 w 12"/>
                  <a:gd name="T7" fmla="*/ 13 h 13"/>
                  <a:gd name="T8" fmla="*/ 9 w 12"/>
                  <a:gd name="T9" fmla="*/ 13 h 13"/>
                  <a:gd name="T10" fmla="*/ 4 w 12"/>
                  <a:gd name="T11" fmla="*/ 13 h 13"/>
                  <a:gd name="T12" fmla="*/ 1 w 12"/>
                  <a:gd name="T13" fmla="*/ 11 h 13"/>
                  <a:gd name="T14" fmla="*/ 0 w 12"/>
                  <a:gd name="T15" fmla="*/ 8 h 13"/>
                  <a:gd name="T16" fmla="*/ 0 w 12"/>
                  <a:gd name="T17" fmla="*/ 8 h 13"/>
                  <a:gd name="T18" fmla="*/ 1 w 12"/>
                  <a:gd name="T19" fmla="*/ 3 h 13"/>
                  <a:gd name="T20" fmla="*/ 2 w 12"/>
                  <a:gd name="T21" fmla="*/ 2 h 13"/>
                  <a:gd name="T22" fmla="*/ 5 w 12"/>
                  <a:gd name="T23" fmla="*/ 0 h 13"/>
                  <a:gd name="T24" fmla="*/ 5 w 12"/>
                  <a:gd name="T25" fmla="*/ 0 h 13"/>
                  <a:gd name="T26" fmla="*/ 9 w 12"/>
                  <a:gd name="T27" fmla="*/ 2 h 13"/>
                  <a:gd name="T28" fmla="*/ 12 w 12"/>
                  <a:gd name="T29" fmla="*/ 3 h 13"/>
                  <a:gd name="T30" fmla="*/ 12 w 12"/>
                  <a:gd name="T31" fmla="*/ 6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13">
                    <a:moveTo>
                      <a:pt x="12" y="6"/>
                    </a:moveTo>
                    <a:lnTo>
                      <a:pt x="12" y="6"/>
                    </a:lnTo>
                    <a:lnTo>
                      <a:pt x="10" y="10"/>
                    </a:lnTo>
                    <a:lnTo>
                      <a:pt x="9" y="13"/>
                    </a:lnTo>
                    <a:lnTo>
                      <a:pt x="4" y="13"/>
                    </a:lnTo>
                    <a:lnTo>
                      <a:pt x="1" y="11"/>
                    </a:lnTo>
                    <a:lnTo>
                      <a:pt x="0" y="8"/>
                    </a:lnTo>
                    <a:lnTo>
                      <a:pt x="1" y="3"/>
                    </a:lnTo>
                    <a:lnTo>
                      <a:pt x="2" y="2"/>
                    </a:lnTo>
                    <a:lnTo>
                      <a:pt x="5" y="0"/>
                    </a:lnTo>
                    <a:lnTo>
                      <a:pt x="9" y="2"/>
                    </a:lnTo>
                    <a:lnTo>
                      <a:pt x="12" y="3"/>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37" name="Freeform 147"/>
              <p:cNvSpPr>
                <a:spLocks/>
              </p:cNvSpPr>
              <p:nvPr/>
            </p:nvSpPr>
            <p:spPr bwMode="auto">
              <a:xfrm>
                <a:off x="867" y="1675"/>
                <a:ext cx="12" cy="13"/>
              </a:xfrm>
              <a:custGeom>
                <a:avLst/>
                <a:gdLst>
                  <a:gd name="T0" fmla="*/ 12 w 12"/>
                  <a:gd name="T1" fmla="*/ 6 h 13"/>
                  <a:gd name="T2" fmla="*/ 12 w 12"/>
                  <a:gd name="T3" fmla="*/ 6 h 13"/>
                  <a:gd name="T4" fmla="*/ 10 w 12"/>
                  <a:gd name="T5" fmla="*/ 10 h 13"/>
                  <a:gd name="T6" fmla="*/ 9 w 12"/>
                  <a:gd name="T7" fmla="*/ 13 h 13"/>
                  <a:gd name="T8" fmla="*/ 9 w 12"/>
                  <a:gd name="T9" fmla="*/ 13 h 13"/>
                  <a:gd name="T10" fmla="*/ 4 w 12"/>
                  <a:gd name="T11" fmla="*/ 13 h 13"/>
                  <a:gd name="T12" fmla="*/ 1 w 12"/>
                  <a:gd name="T13" fmla="*/ 11 h 13"/>
                  <a:gd name="T14" fmla="*/ 0 w 12"/>
                  <a:gd name="T15" fmla="*/ 8 h 13"/>
                  <a:gd name="T16" fmla="*/ 0 w 12"/>
                  <a:gd name="T17" fmla="*/ 8 h 13"/>
                  <a:gd name="T18" fmla="*/ 1 w 12"/>
                  <a:gd name="T19" fmla="*/ 3 h 13"/>
                  <a:gd name="T20" fmla="*/ 2 w 12"/>
                  <a:gd name="T21" fmla="*/ 2 h 13"/>
                  <a:gd name="T22" fmla="*/ 5 w 12"/>
                  <a:gd name="T23" fmla="*/ 0 h 13"/>
                  <a:gd name="T24" fmla="*/ 5 w 12"/>
                  <a:gd name="T25" fmla="*/ 0 h 13"/>
                  <a:gd name="T26" fmla="*/ 9 w 12"/>
                  <a:gd name="T27" fmla="*/ 2 h 13"/>
                  <a:gd name="T28" fmla="*/ 12 w 12"/>
                  <a:gd name="T29" fmla="*/ 3 h 13"/>
                  <a:gd name="T30" fmla="*/ 12 w 12"/>
                  <a:gd name="T31" fmla="*/ 6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13">
                    <a:moveTo>
                      <a:pt x="12" y="6"/>
                    </a:moveTo>
                    <a:lnTo>
                      <a:pt x="12" y="6"/>
                    </a:lnTo>
                    <a:lnTo>
                      <a:pt x="10" y="10"/>
                    </a:lnTo>
                    <a:lnTo>
                      <a:pt x="9" y="13"/>
                    </a:lnTo>
                    <a:lnTo>
                      <a:pt x="4" y="13"/>
                    </a:lnTo>
                    <a:lnTo>
                      <a:pt x="1" y="11"/>
                    </a:lnTo>
                    <a:lnTo>
                      <a:pt x="0" y="8"/>
                    </a:lnTo>
                    <a:lnTo>
                      <a:pt x="1" y="3"/>
                    </a:lnTo>
                    <a:lnTo>
                      <a:pt x="2" y="2"/>
                    </a:lnTo>
                    <a:lnTo>
                      <a:pt x="5" y="0"/>
                    </a:lnTo>
                    <a:lnTo>
                      <a:pt x="9" y="2"/>
                    </a:lnTo>
                    <a:lnTo>
                      <a:pt x="12" y="3"/>
                    </a:lnTo>
                    <a:lnTo>
                      <a:pt x="1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38" name="Freeform 148"/>
              <p:cNvSpPr>
                <a:spLocks/>
              </p:cNvSpPr>
              <p:nvPr/>
            </p:nvSpPr>
            <p:spPr bwMode="auto">
              <a:xfrm>
                <a:off x="915" y="1675"/>
                <a:ext cx="13" cy="13"/>
              </a:xfrm>
              <a:custGeom>
                <a:avLst/>
                <a:gdLst>
                  <a:gd name="T0" fmla="*/ 13 w 13"/>
                  <a:gd name="T1" fmla="*/ 4 h 13"/>
                  <a:gd name="T2" fmla="*/ 13 w 13"/>
                  <a:gd name="T3" fmla="*/ 4 h 13"/>
                  <a:gd name="T4" fmla="*/ 13 w 13"/>
                  <a:gd name="T5" fmla="*/ 7 h 13"/>
                  <a:gd name="T6" fmla="*/ 13 w 13"/>
                  <a:gd name="T7" fmla="*/ 10 h 13"/>
                  <a:gd name="T8" fmla="*/ 10 w 13"/>
                  <a:gd name="T9" fmla="*/ 13 h 13"/>
                  <a:gd name="T10" fmla="*/ 7 w 13"/>
                  <a:gd name="T11" fmla="*/ 13 h 13"/>
                  <a:gd name="T12" fmla="*/ 7 w 13"/>
                  <a:gd name="T13" fmla="*/ 13 h 13"/>
                  <a:gd name="T14" fmla="*/ 4 w 13"/>
                  <a:gd name="T15" fmla="*/ 13 h 13"/>
                  <a:gd name="T16" fmla="*/ 0 w 13"/>
                  <a:gd name="T17" fmla="*/ 10 h 13"/>
                  <a:gd name="T18" fmla="*/ 0 w 13"/>
                  <a:gd name="T19" fmla="*/ 10 h 13"/>
                  <a:gd name="T20" fmla="*/ 2 w 13"/>
                  <a:gd name="T21" fmla="*/ 4 h 13"/>
                  <a:gd name="T22" fmla="*/ 3 w 13"/>
                  <a:gd name="T23" fmla="*/ 2 h 13"/>
                  <a:gd name="T24" fmla="*/ 4 w 13"/>
                  <a:gd name="T25" fmla="*/ 0 h 13"/>
                  <a:gd name="T26" fmla="*/ 4 w 13"/>
                  <a:gd name="T27" fmla="*/ 0 h 13"/>
                  <a:gd name="T28" fmla="*/ 10 w 13"/>
                  <a:gd name="T29" fmla="*/ 2 h 13"/>
                  <a:gd name="T30" fmla="*/ 13 w 13"/>
                  <a:gd name="T31" fmla="*/ 4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 h="13">
                    <a:moveTo>
                      <a:pt x="13" y="4"/>
                    </a:moveTo>
                    <a:lnTo>
                      <a:pt x="13" y="4"/>
                    </a:lnTo>
                    <a:lnTo>
                      <a:pt x="13" y="7"/>
                    </a:lnTo>
                    <a:lnTo>
                      <a:pt x="13" y="10"/>
                    </a:lnTo>
                    <a:lnTo>
                      <a:pt x="10" y="13"/>
                    </a:lnTo>
                    <a:lnTo>
                      <a:pt x="7" y="13"/>
                    </a:lnTo>
                    <a:lnTo>
                      <a:pt x="4" y="13"/>
                    </a:lnTo>
                    <a:lnTo>
                      <a:pt x="0" y="10"/>
                    </a:lnTo>
                    <a:lnTo>
                      <a:pt x="2" y="4"/>
                    </a:lnTo>
                    <a:lnTo>
                      <a:pt x="3" y="2"/>
                    </a:lnTo>
                    <a:lnTo>
                      <a:pt x="4" y="0"/>
                    </a:lnTo>
                    <a:lnTo>
                      <a:pt x="10" y="2"/>
                    </a:lnTo>
                    <a:lnTo>
                      <a:pt x="1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39" name="Freeform 149"/>
              <p:cNvSpPr>
                <a:spLocks/>
              </p:cNvSpPr>
              <p:nvPr/>
            </p:nvSpPr>
            <p:spPr bwMode="auto">
              <a:xfrm>
                <a:off x="915" y="1675"/>
                <a:ext cx="13" cy="13"/>
              </a:xfrm>
              <a:custGeom>
                <a:avLst/>
                <a:gdLst>
                  <a:gd name="T0" fmla="*/ 13 w 13"/>
                  <a:gd name="T1" fmla="*/ 4 h 13"/>
                  <a:gd name="T2" fmla="*/ 13 w 13"/>
                  <a:gd name="T3" fmla="*/ 4 h 13"/>
                  <a:gd name="T4" fmla="*/ 13 w 13"/>
                  <a:gd name="T5" fmla="*/ 7 h 13"/>
                  <a:gd name="T6" fmla="*/ 13 w 13"/>
                  <a:gd name="T7" fmla="*/ 10 h 13"/>
                  <a:gd name="T8" fmla="*/ 10 w 13"/>
                  <a:gd name="T9" fmla="*/ 13 h 13"/>
                  <a:gd name="T10" fmla="*/ 7 w 13"/>
                  <a:gd name="T11" fmla="*/ 13 h 13"/>
                  <a:gd name="T12" fmla="*/ 7 w 13"/>
                  <a:gd name="T13" fmla="*/ 13 h 13"/>
                  <a:gd name="T14" fmla="*/ 4 w 13"/>
                  <a:gd name="T15" fmla="*/ 13 h 13"/>
                  <a:gd name="T16" fmla="*/ 0 w 13"/>
                  <a:gd name="T17" fmla="*/ 10 h 13"/>
                  <a:gd name="T18" fmla="*/ 0 w 13"/>
                  <a:gd name="T19" fmla="*/ 10 h 13"/>
                  <a:gd name="T20" fmla="*/ 2 w 13"/>
                  <a:gd name="T21" fmla="*/ 4 h 13"/>
                  <a:gd name="T22" fmla="*/ 3 w 13"/>
                  <a:gd name="T23" fmla="*/ 2 h 13"/>
                  <a:gd name="T24" fmla="*/ 4 w 13"/>
                  <a:gd name="T25" fmla="*/ 0 h 13"/>
                  <a:gd name="T26" fmla="*/ 4 w 13"/>
                  <a:gd name="T27" fmla="*/ 0 h 13"/>
                  <a:gd name="T28" fmla="*/ 10 w 13"/>
                  <a:gd name="T29" fmla="*/ 2 h 13"/>
                  <a:gd name="T30" fmla="*/ 13 w 13"/>
                  <a:gd name="T31" fmla="*/ 4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 h="13">
                    <a:moveTo>
                      <a:pt x="13" y="4"/>
                    </a:moveTo>
                    <a:lnTo>
                      <a:pt x="13" y="4"/>
                    </a:lnTo>
                    <a:lnTo>
                      <a:pt x="13" y="7"/>
                    </a:lnTo>
                    <a:lnTo>
                      <a:pt x="13" y="10"/>
                    </a:lnTo>
                    <a:lnTo>
                      <a:pt x="10" y="13"/>
                    </a:lnTo>
                    <a:lnTo>
                      <a:pt x="7" y="13"/>
                    </a:lnTo>
                    <a:lnTo>
                      <a:pt x="4" y="13"/>
                    </a:lnTo>
                    <a:lnTo>
                      <a:pt x="0" y="10"/>
                    </a:lnTo>
                    <a:lnTo>
                      <a:pt x="2" y="4"/>
                    </a:lnTo>
                    <a:lnTo>
                      <a:pt x="3" y="2"/>
                    </a:lnTo>
                    <a:lnTo>
                      <a:pt x="4" y="0"/>
                    </a:lnTo>
                    <a:lnTo>
                      <a:pt x="10" y="2"/>
                    </a:lnTo>
                    <a:lnTo>
                      <a:pt x="13"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40" name="Freeform 150"/>
              <p:cNvSpPr>
                <a:spLocks/>
              </p:cNvSpPr>
              <p:nvPr/>
            </p:nvSpPr>
            <p:spPr bwMode="auto">
              <a:xfrm>
                <a:off x="967" y="1685"/>
                <a:ext cx="13" cy="15"/>
              </a:xfrm>
              <a:custGeom>
                <a:avLst/>
                <a:gdLst>
                  <a:gd name="T0" fmla="*/ 13 w 13"/>
                  <a:gd name="T1" fmla="*/ 8 h 15"/>
                  <a:gd name="T2" fmla="*/ 13 w 13"/>
                  <a:gd name="T3" fmla="*/ 8 h 15"/>
                  <a:gd name="T4" fmla="*/ 11 w 13"/>
                  <a:gd name="T5" fmla="*/ 11 h 15"/>
                  <a:gd name="T6" fmla="*/ 9 w 13"/>
                  <a:gd name="T7" fmla="*/ 15 h 15"/>
                  <a:gd name="T8" fmla="*/ 9 w 13"/>
                  <a:gd name="T9" fmla="*/ 15 h 15"/>
                  <a:gd name="T10" fmla="*/ 5 w 13"/>
                  <a:gd name="T11" fmla="*/ 15 h 15"/>
                  <a:gd name="T12" fmla="*/ 3 w 13"/>
                  <a:gd name="T13" fmla="*/ 13 h 15"/>
                  <a:gd name="T14" fmla="*/ 0 w 13"/>
                  <a:gd name="T15" fmla="*/ 11 h 15"/>
                  <a:gd name="T16" fmla="*/ 0 w 13"/>
                  <a:gd name="T17" fmla="*/ 8 h 15"/>
                  <a:gd name="T18" fmla="*/ 0 w 13"/>
                  <a:gd name="T19" fmla="*/ 8 h 15"/>
                  <a:gd name="T20" fmla="*/ 0 w 13"/>
                  <a:gd name="T21" fmla="*/ 5 h 15"/>
                  <a:gd name="T22" fmla="*/ 1 w 13"/>
                  <a:gd name="T23" fmla="*/ 3 h 15"/>
                  <a:gd name="T24" fmla="*/ 5 w 13"/>
                  <a:gd name="T25" fmla="*/ 0 h 15"/>
                  <a:gd name="T26" fmla="*/ 5 w 13"/>
                  <a:gd name="T27" fmla="*/ 0 h 15"/>
                  <a:gd name="T28" fmla="*/ 8 w 13"/>
                  <a:gd name="T29" fmla="*/ 1 h 15"/>
                  <a:gd name="T30" fmla="*/ 11 w 13"/>
                  <a:gd name="T31" fmla="*/ 3 h 15"/>
                  <a:gd name="T32" fmla="*/ 12 w 13"/>
                  <a:gd name="T33" fmla="*/ 5 h 15"/>
                  <a:gd name="T34" fmla="*/ 13 w 13"/>
                  <a:gd name="T35" fmla="*/ 8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15">
                    <a:moveTo>
                      <a:pt x="13" y="8"/>
                    </a:moveTo>
                    <a:lnTo>
                      <a:pt x="13" y="8"/>
                    </a:lnTo>
                    <a:lnTo>
                      <a:pt x="11" y="11"/>
                    </a:lnTo>
                    <a:lnTo>
                      <a:pt x="9" y="15"/>
                    </a:lnTo>
                    <a:lnTo>
                      <a:pt x="5" y="15"/>
                    </a:lnTo>
                    <a:lnTo>
                      <a:pt x="3" y="13"/>
                    </a:lnTo>
                    <a:lnTo>
                      <a:pt x="0" y="11"/>
                    </a:lnTo>
                    <a:lnTo>
                      <a:pt x="0" y="8"/>
                    </a:lnTo>
                    <a:lnTo>
                      <a:pt x="0" y="5"/>
                    </a:lnTo>
                    <a:lnTo>
                      <a:pt x="1" y="3"/>
                    </a:lnTo>
                    <a:lnTo>
                      <a:pt x="5" y="0"/>
                    </a:lnTo>
                    <a:lnTo>
                      <a:pt x="8" y="1"/>
                    </a:lnTo>
                    <a:lnTo>
                      <a:pt x="11" y="3"/>
                    </a:lnTo>
                    <a:lnTo>
                      <a:pt x="12" y="5"/>
                    </a:lnTo>
                    <a:lnTo>
                      <a:pt x="1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41" name="Freeform 151"/>
              <p:cNvSpPr>
                <a:spLocks/>
              </p:cNvSpPr>
              <p:nvPr/>
            </p:nvSpPr>
            <p:spPr bwMode="auto">
              <a:xfrm>
                <a:off x="967" y="1685"/>
                <a:ext cx="13" cy="15"/>
              </a:xfrm>
              <a:custGeom>
                <a:avLst/>
                <a:gdLst>
                  <a:gd name="T0" fmla="*/ 13 w 13"/>
                  <a:gd name="T1" fmla="*/ 8 h 15"/>
                  <a:gd name="T2" fmla="*/ 13 w 13"/>
                  <a:gd name="T3" fmla="*/ 8 h 15"/>
                  <a:gd name="T4" fmla="*/ 11 w 13"/>
                  <a:gd name="T5" fmla="*/ 11 h 15"/>
                  <a:gd name="T6" fmla="*/ 9 w 13"/>
                  <a:gd name="T7" fmla="*/ 15 h 15"/>
                  <a:gd name="T8" fmla="*/ 9 w 13"/>
                  <a:gd name="T9" fmla="*/ 15 h 15"/>
                  <a:gd name="T10" fmla="*/ 5 w 13"/>
                  <a:gd name="T11" fmla="*/ 15 h 15"/>
                  <a:gd name="T12" fmla="*/ 3 w 13"/>
                  <a:gd name="T13" fmla="*/ 13 h 15"/>
                  <a:gd name="T14" fmla="*/ 0 w 13"/>
                  <a:gd name="T15" fmla="*/ 11 h 15"/>
                  <a:gd name="T16" fmla="*/ 0 w 13"/>
                  <a:gd name="T17" fmla="*/ 8 h 15"/>
                  <a:gd name="T18" fmla="*/ 0 w 13"/>
                  <a:gd name="T19" fmla="*/ 8 h 15"/>
                  <a:gd name="T20" fmla="*/ 0 w 13"/>
                  <a:gd name="T21" fmla="*/ 5 h 15"/>
                  <a:gd name="T22" fmla="*/ 1 w 13"/>
                  <a:gd name="T23" fmla="*/ 3 h 15"/>
                  <a:gd name="T24" fmla="*/ 5 w 13"/>
                  <a:gd name="T25" fmla="*/ 0 h 15"/>
                  <a:gd name="T26" fmla="*/ 5 w 13"/>
                  <a:gd name="T27" fmla="*/ 0 h 15"/>
                  <a:gd name="T28" fmla="*/ 8 w 13"/>
                  <a:gd name="T29" fmla="*/ 1 h 15"/>
                  <a:gd name="T30" fmla="*/ 11 w 13"/>
                  <a:gd name="T31" fmla="*/ 3 h 15"/>
                  <a:gd name="T32" fmla="*/ 12 w 13"/>
                  <a:gd name="T33" fmla="*/ 5 h 15"/>
                  <a:gd name="T34" fmla="*/ 13 w 13"/>
                  <a:gd name="T35" fmla="*/ 8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15">
                    <a:moveTo>
                      <a:pt x="13" y="8"/>
                    </a:moveTo>
                    <a:lnTo>
                      <a:pt x="13" y="8"/>
                    </a:lnTo>
                    <a:lnTo>
                      <a:pt x="11" y="11"/>
                    </a:lnTo>
                    <a:lnTo>
                      <a:pt x="9" y="15"/>
                    </a:lnTo>
                    <a:lnTo>
                      <a:pt x="5" y="15"/>
                    </a:lnTo>
                    <a:lnTo>
                      <a:pt x="3" y="13"/>
                    </a:lnTo>
                    <a:lnTo>
                      <a:pt x="0" y="11"/>
                    </a:lnTo>
                    <a:lnTo>
                      <a:pt x="0" y="8"/>
                    </a:lnTo>
                    <a:lnTo>
                      <a:pt x="0" y="5"/>
                    </a:lnTo>
                    <a:lnTo>
                      <a:pt x="1" y="3"/>
                    </a:lnTo>
                    <a:lnTo>
                      <a:pt x="5" y="0"/>
                    </a:lnTo>
                    <a:lnTo>
                      <a:pt x="8" y="1"/>
                    </a:lnTo>
                    <a:lnTo>
                      <a:pt x="11" y="3"/>
                    </a:lnTo>
                    <a:lnTo>
                      <a:pt x="12" y="5"/>
                    </a:lnTo>
                    <a:lnTo>
                      <a:pt x="13"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42" name="Freeform 152"/>
              <p:cNvSpPr>
                <a:spLocks/>
              </p:cNvSpPr>
              <p:nvPr/>
            </p:nvSpPr>
            <p:spPr bwMode="auto">
              <a:xfrm>
                <a:off x="998" y="1690"/>
                <a:ext cx="12" cy="12"/>
              </a:xfrm>
              <a:custGeom>
                <a:avLst/>
                <a:gdLst>
                  <a:gd name="T0" fmla="*/ 12 w 12"/>
                  <a:gd name="T1" fmla="*/ 6 h 12"/>
                  <a:gd name="T2" fmla="*/ 12 w 12"/>
                  <a:gd name="T3" fmla="*/ 6 h 12"/>
                  <a:gd name="T4" fmla="*/ 10 w 12"/>
                  <a:gd name="T5" fmla="*/ 10 h 12"/>
                  <a:gd name="T6" fmla="*/ 8 w 12"/>
                  <a:gd name="T7" fmla="*/ 12 h 12"/>
                  <a:gd name="T8" fmla="*/ 5 w 12"/>
                  <a:gd name="T9" fmla="*/ 12 h 12"/>
                  <a:gd name="T10" fmla="*/ 5 w 12"/>
                  <a:gd name="T11" fmla="*/ 12 h 12"/>
                  <a:gd name="T12" fmla="*/ 1 w 12"/>
                  <a:gd name="T13" fmla="*/ 11 h 12"/>
                  <a:gd name="T14" fmla="*/ 0 w 12"/>
                  <a:gd name="T15" fmla="*/ 10 h 12"/>
                  <a:gd name="T16" fmla="*/ 0 w 12"/>
                  <a:gd name="T17" fmla="*/ 8 h 12"/>
                  <a:gd name="T18" fmla="*/ 0 w 12"/>
                  <a:gd name="T19" fmla="*/ 8 h 12"/>
                  <a:gd name="T20" fmla="*/ 0 w 12"/>
                  <a:gd name="T21" fmla="*/ 6 h 12"/>
                  <a:gd name="T22" fmla="*/ 1 w 12"/>
                  <a:gd name="T23" fmla="*/ 3 h 12"/>
                  <a:gd name="T24" fmla="*/ 5 w 12"/>
                  <a:gd name="T25" fmla="*/ 0 h 12"/>
                  <a:gd name="T26" fmla="*/ 5 w 12"/>
                  <a:gd name="T27" fmla="*/ 0 h 12"/>
                  <a:gd name="T28" fmla="*/ 10 w 12"/>
                  <a:gd name="T29" fmla="*/ 2 h 12"/>
                  <a:gd name="T30" fmla="*/ 11 w 12"/>
                  <a:gd name="T31" fmla="*/ 3 h 12"/>
                  <a:gd name="T32" fmla="*/ 12 w 12"/>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2">
                    <a:moveTo>
                      <a:pt x="12" y="6"/>
                    </a:moveTo>
                    <a:lnTo>
                      <a:pt x="12" y="6"/>
                    </a:lnTo>
                    <a:lnTo>
                      <a:pt x="10" y="10"/>
                    </a:lnTo>
                    <a:lnTo>
                      <a:pt x="8" y="12"/>
                    </a:lnTo>
                    <a:lnTo>
                      <a:pt x="5" y="12"/>
                    </a:lnTo>
                    <a:lnTo>
                      <a:pt x="1" y="11"/>
                    </a:lnTo>
                    <a:lnTo>
                      <a:pt x="0" y="10"/>
                    </a:lnTo>
                    <a:lnTo>
                      <a:pt x="0" y="8"/>
                    </a:lnTo>
                    <a:lnTo>
                      <a:pt x="0" y="6"/>
                    </a:lnTo>
                    <a:lnTo>
                      <a:pt x="1" y="3"/>
                    </a:lnTo>
                    <a:lnTo>
                      <a:pt x="5" y="0"/>
                    </a:lnTo>
                    <a:lnTo>
                      <a:pt x="10" y="2"/>
                    </a:lnTo>
                    <a:lnTo>
                      <a:pt x="11" y="3"/>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43" name="Freeform 153"/>
              <p:cNvSpPr>
                <a:spLocks/>
              </p:cNvSpPr>
              <p:nvPr/>
            </p:nvSpPr>
            <p:spPr bwMode="auto">
              <a:xfrm>
                <a:off x="998" y="1690"/>
                <a:ext cx="12" cy="12"/>
              </a:xfrm>
              <a:custGeom>
                <a:avLst/>
                <a:gdLst>
                  <a:gd name="T0" fmla="*/ 12 w 12"/>
                  <a:gd name="T1" fmla="*/ 6 h 12"/>
                  <a:gd name="T2" fmla="*/ 12 w 12"/>
                  <a:gd name="T3" fmla="*/ 6 h 12"/>
                  <a:gd name="T4" fmla="*/ 10 w 12"/>
                  <a:gd name="T5" fmla="*/ 10 h 12"/>
                  <a:gd name="T6" fmla="*/ 8 w 12"/>
                  <a:gd name="T7" fmla="*/ 12 h 12"/>
                  <a:gd name="T8" fmla="*/ 5 w 12"/>
                  <a:gd name="T9" fmla="*/ 12 h 12"/>
                  <a:gd name="T10" fmla="*/ 5 w 12"/>
                  <a:gd name="T11" fmla="*/ 12 h 12"/>
                  <a:gd name="T12" fmla="*/ 1 w 12"/>
                  <a:gd name="T13" fmla="*/ 11 h 12"/>
                  <a:gd name="T14" fmla="*/ 0 w 12"/>
                  <a:gd name="T15" fmla="*/ 10 h 12"/>
                  <a:gd name="T16" fmla="*/ 0 w 12"/>
                  <a:gd name="T17" fmla="*/ 8 h 12"/>
                  <a:gd name="T18" fmla="*/ 0 w 12"/>
                  <a:gd name="T19" fmla="*/ 8 h 12"/>
                  <a:gd name="T20" fmla="*/ 0 w 12"/>
                  <a:gd name="T21" fmla="*/ 6 h 12"/>
                  <a:gd name="T22" fmla="*/ 1 w 12"/>
                  <a:gd name="T23" fmla="*/ 3 h 12"/>
                  <a:gd name="T24" fmla="*/ 5 w 12"/>
                  <a:gd name="T25" fmla="*/ 0 h 12"/>
                  <a:gd name="T26" fmla="*/ 5 w 12"/>
                  <a:gd name="T27" fmla="*/ 0 h 12"/>
                  <a:gd name="T28" fmla="*/ 10 w 12"/>
                  <a:gd name="T29" fmla="*/ 2 h 12"/>
                  <a:gd name="T30" fmla="*/ 11 w 12"/>
                  <a:gd name="T31" fmla="*/ 3 h 12"/>
                  <a:gd name="T32" fmla="*/ 12 w 12"/>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2">
                    <a:moveTo>
                      <a:pt x="12" y="6"/>
                    </a:moveTo>
                    <a:lnTo>
                      <a:pt x="12" y="6"/>
                    </a:lnTo>
                    <a:lnTo>
                      <a:pt x="10" y="10"/>
                    </a:lnTo>
                    <a:lnTo>
                      <a:pt x="8" y="12"/>
                    </a:lnTo>
                    <a:lnTo>
                      <a:pt x="5" y="12"/>
                    </a:lnTo>
                    <a:lnTo>
                      <a:pt x="1" y="11"/>
                    </a:lnTo>
                    <a:lnTo>
                      <a:pt x="0" y="10"/>
                    </a:lnTo>
                    <a:lnTo>
                      <a:pt x="0" y="8"/>
                    </a:lnTo>
                    <a:lnTo>
                      <a:pt x="0" y="6"/>
                    </a:lnTo>
                    <a:lnTo>
                      <a:pt x="1" y="3"/>
                    </a:lnTo>
                    <a:lnTo>
                      <a:pt x="5" y="0"/>
                    </a:lnTo>
                    <a:lnTo>
                      <a:pt x="10" y="2"/>
                    </a:lnTo>
                    <a:lnTo>
                      <a:pt x="11" y="3"/>
                    </a:lnTo>
                    <a:lnTo>
                      <a:pt x="1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44" name="Freeform 154"/>
              <p:cNvSpPr>
                <a:spLocks/>
              </p:cNvSpPr>
              <p:nvPr/>
            </p:nvSpPr>
            <p:spPr bwMode="auto">
              <a:xfrm>
                <a:off x="906" y="1692"/>
                <a:ext cx="12" cy="10"/>
              </a:xfrm>
              <a:custGeom>
                <a:avLst/>
                <a:gdLst>
                  <a:gd name="T0" fmla="*/ 12 w 12"/>
                  <a:gd name="T1" fmla="*/ 4 h 10"/>
                  <a:gd name="T2" fmla="*/ 12 w 12"/>
                  <a:gd name="T3" fmla="*/ 4 h 10"/>
                  <a:gd name="T4" fmla="*/ 12 w 12"/>
                  <a:gd name="T5" fmla="*/ 6 h 10"/>
                  <a:gd name="T6" fmla="*/ 11 w 12"/>
                  <a:gd name="T7" fmla="*/ 9 h 10"/>
                  <a:gd name="T8" fmla="*/ 9 w 12"/>
                  <a:gd name="T9" fmla="*/ 10 h 10"/>
                  <a:gd name="T10" fmla="*/ 7 w 12"/>
                  <a:gd name="T11" fmla="*/ 10 h 10"/>
                  <a:gd name="T12" fmla="*/ 7 w 12"/>
                  <a:gd name="T13" fmla="*/ 10 h 10"/>
                  <a:gd name="T14" fmla="*/ 3 w 12"/>
                  <a:gd name="T15" fmla="*/ 10 h 10"/>
                  <a:gd name="T16" fmla="*/ 0 w 12"/>
                  <a:gd name="T17" fmla="*/ 8 h 10"/>
                  <a:gd name="T18" fmla="*/ 0 w 12"/>
                  <a:gd name="T19" fmla="*/ 8 h 10"/>
                  <a:gd name="T20" fmla="*/ 0 w 12"/>
                  <a:gd name="T21" fmla="*/ 2 h 10"/>
                  <a:gd name="T22" fmla="*/ 1 w 12"/>
                  <a:gd name="T23" fmla="*/ 1 h 10"/>
                  <a:gd name="T24" fmla="*/ 4 w 12"/>
                  <a:gd name="T25" fmla="*/ 0 h 10"/>
                  <a:gd name="T26" fmla="*/ 4 w 12"/>
                  <a:gd name="T27" fmla="*/ 0 h 10"/>
                  <a:gd name="T28" fmla="*/ 5 w 12"/>
                  <a:gd name="T29" fmla="*/ 0 h 10"/>
                  <a:gd name="T30" fmla="*/ 8 w 12"/>
                  <a:gd name="T31" fmla="*/ 0 h 10"/>
                  <a:gd name="T32" fmla="*/ 12 w 12"/>
                  <a:gd name="T33" fmla="*/ 4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0">
                    <a:moveTo>
                      <a:pt x="12" y="4"/>
                    </a:moveTo>
                    <a:lnTo>
                      <a:pt x="12" y="4"/>
                    </a:lnTo>
                    <a:lnTo>
                      <a:pt x="12" y="6"/>
                    </a:lnTo>
                    <a:lnTo>
                      <a:pt x="11" y="9"/>
                    </a:lnTo>
                    <a:lnTo>
                      <a:pt x="9" y="10"/>
                    </a:lnTo>
                    <a:lnTo>
                      <a:pt x="7" y="10"/>
                    </a:lnTo>
                    <a:lnTo>
                      <a:pt x="3" y="10"/>
                    </a:lnTo>
                    <a:lnTo>
                      <a:pt x="0" y="8"/>
                    </a:lnTo>
                    <a:lnTo>
                      <a:pt x="0" y="2"/>
                    </a:lnTo>
                    <a:lnTo>
                      <a:pt x="1" y="1"/>
                    </a:lnTo>
                    <a:lnTo>
                      <a:pt x="4" y="0"/>
                    </a:lnTo>
                    <a:lnTo>
                      <a:pt x="5" y="0"/>
                    </a:lnTo>
                    <a:lnTo>
                      <a:pt x="8" y="0"/>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45" name="Freeform 155"/>
              <p:cNvSpPr>
                <a:spLocks/>
              </p:cNvSpPr>
              <p:nvPr/>
            </p:nvSpPr>
            <p:spPr bwMode="auto">
              <a:xfrm>
                <a:off x="906" y="1692"/>
                <a:ext cx="12" cy="10"/>
              </a:xfrm>
              <a:custGeom>
                <a:avLst/>
                <a:gdLst>
                  <a:gd name="T0" fmla="*/ 12 w 12"/>
                  <a:gd name="T1" fmla="*/ 4 h 10"/>
                  <a:gd name="T2" fmla="*/ 12 w 12"/>
                  <a:gd name="T3" fmla="*/ 4 h 10"/>
                  <a:gd name="T4" fmla="*/ 12 w 12"/>
                  <a:gd name="T5" fmla="*/ 6 h 10"/>
                  <a:gd name="T6" fmla="*/ 11 w 12"/>
                  <a:gd name="T7" fmla="*/ 9 h 10"/>
                  <a:gd name="T8" fmla="*/ 9 w 12"/>
                  <a:gd name="T9" fmla="*/ 10 h 10"/>
                  <a:gd name="T10" fmla="*/ 7 w 12"/>
                  <a:gd name="T11" fmla="*/ 10 h 10"/>
                  <a:gd name="T12" fmla="*/ 7 w 12"/>
                  <a:gd name="T13" fmla="*/ 10 h 10"/>
                  <a:gd name="T14" fmla="*/ 3 w 12"/>
                  <a:gd name="T15" fmla="*/ 10 h 10"/>
                  <a:gd name="T16" fmla="*/ 0 w 12"/>
                  <a:gd name="T17" fmla="*/ 8 h 10"/>
                  <a:gd name="T18" fmla="*/ 0 w 12"/>
                  <a:gd name="T19" fmla="*/ 8 h 10"/>
                  <a:gd name="T20" fmla="*/ 0 w 12"/>
                  <a:gd name="T21" fmla="*/ 2 h 10"/>
                  <a:gd name="T22" fmla="*/ 1 w 12"/>
                  <a:gd name="T23" fmla="*/ 1 h 10"/>
                  <a:gd name="T24" fmla="*/ 4 w 12"/>
                  <a:gd name="T25" fmla="*/ 0 h 10"/>
                  <a:gd name="T26" fmla="*/ 4 w 12"/>
                  <a:gd name="T27" fmla="*/ 0 h 10"/>
                  <a:gd name="T28" fmla="*/ 5 w 12"/>
                  <a:gd name="T29" fmla="*/ 0 h 10"/>
                  <a:gd name="T30" fmla="*/ 8 w 12"/>
                  <a:gd name="T31" fmla="*/ 0 h 10"/>
                  <a:gd name="T32" fmla="*/ 12 w 12"/>
                  <a:gd name="T33" fmla="*/ 4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0">
                    <a:moveTo>
                      <a:pt x="12" y="4"/>
                    </a:moveTo>
                    <a:lnTo>
                      <a:pt x="12" y="4"/>
                    </a:lnTo>
                    <a:lnTo>
                      <a:pt x="12" y="6"/>
                    </a:lnTo>
                    <a:lnTo>
                      <a:pt x="11" y="9"/>
                    </a:lnTo>
                    <a:lnTo>
                      <a:pt x="9" y="10"/>
                    </a:lnTo>
                    <a:lnTo>
                      <a:pt x="7" y="10"/>
                    </a:lnTo>
                    <a:lnTo>
                      <a:pt x="3" y="10"/>
                    </a:lnTo>
                    <a:lnTo>
                      <a:pt x="0" y="8"/>
                    </a:lnTo>
                    <a:lnTo>
                      <a:pt x="0" y="2"/>
                    </a:lnTo>
                    <a:lnTo>
                      <a:pt x="1" y="1"/>
                    </a:lnTo>
                    <a:lnTo>
                      <a:pt x="4" y="0"/>
                    </a:lnTo>
                    <a:lnTo>
                      <a:pt x="5" y="0"/>
                    </a:lnTo>
                    <a:lnTo>
                      <a:pt x="8" y="0"/>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46" name="Freeform 156"/>
              <p:cNvSpPr>
                <a:spLocks/>
              </p:cNvSpPr>
              <p:nvPr/>
            </p:nvSpPr>
            <p:spPr bwMode="auto">
              <a:xfrm>
                <a:off x="937" y="1692"/>
                <a:ext cx="14" cy="14"/>
              </a:xfrm>
              <a:custGeom>
                <a:avLst/>
                <a:gdLst>
                  <a:gd name="T0" fmla="*/ 14 w 14"/>
                  <a:gd name="T1" fmla="*/ 5 h 14"/>
                  <a:gd name="T2" fmla="*/ 14 w 14"/>
                  <a:gd name="T3" fmla="*/ 5 h 14"/>
                  <a:gd name="T4" fmla="*/ 14 w 14"/>
                  <a:gd name="T5" fmla="*/ 9 h 14"/>
                  <a:gd name="T6" fmla="*/ 14 w 14"/>
                  <a:gd name="T7" fmla="*/ 12 h 14"/>
                  <a:gd name="T8" fmla="*/ 11 w 14"/>
                  <a:gd name="T9" fmla="*/ 13 h 14"/>
                  <a:gd name="T10" fmla="*/ 11 w 14"/>
                  <a:gd name="T11" fmla="*/ 13 h 14"/>
                  <a:gd name="T12" fmla="*/ 8 w 14"/>
                  <a:gd name="T13" fmla="*/ 14 h 14"/>
                  <a:gd name="T14" fmla="*/ 5 w 14"/>
                  <a:gd name="T15" fmla="*/ 13 h 14"/>
                  <a:gd name="T16" fmla="*/ 3 w 14"/>
                  <a:gd name="T17" fmla="*/ 10 h 14"/>
                  <a:gd name="T18" fmla="*/ 0 w 14"/>
                  <a:gd name="T19" fmla="*/ 8 h 14"/>
                  <a:gd name="T20" fmla="*/ 0 w 14"/>
                  <a:gd name="T21" fmla="*/ 8 h 14"/>
                  <a:gd name="T22" fmla="*/ 0 w 14"/>
                  <a:gd name="T23" fmla="*/ 5 h 14"/>
                  <a:gd name="T24" fmla="*/ 0 w 14"/>
                  <a:gd name="T25" fmla="*/ 4 h 14"/>
                  <a:gd name="T26" fmla="*/ 4 w 14"/>
                  <a:gd name="T27" fmla="*/ 0 h 14"/>
                  <a:gd name="T28" fmla="*/ 4 w 14"/>
                  <a:gd name="T29" fmla="*/ 0 h 14"/>
                  <a:gd name="T30" fmla="*/ 7 w 14"/>
                  <a:gd name="T31" fmla="*/ 0 h 14"/>
                  <a:gd name="T32" fmla="*/ 10 w 14"/>
                  <a:gd name="T33" fmla="*/ 1 h 14"/>
                  <a:gd name="T34" fmla="*/ 14 w 14"/>
                  <a:gd name="T35" fmla="*/ 5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14">
                    <a:moveTo>
                      <a:pt x="14" y="5"/>
                    </a:moveTo>
                    <a:lnTo>
                      <a:pt x="14" y="5"/>
                    </a:lnTo>
                    <a:lnTo>
                      <a:pt x="14" y="9"/>
                    </a:lnTo>
                    <a:lnTo>
                      <a:pt x="14" y="12"/>
                    </a:lnTo>
                    <a:lnTo>
                      <a:pt x="11" y="13"/>
                    </a:lnTo>
                    <a:lnTo>
                      <a:pt x="8" y="14"/>
                    </a:lnTo>
                    <a:lnTo>
                      <a:pt x="5" y="13"/>
                    </a:lnTo>
                    <a:lnTo>
                      <a:pt x="3" y="10"/>
                    </a:lnTo>
                    <a:lnTo>
                      <a:pt x="0" y="8"/>
                    </a:lnTo>
                    <a:lnTo>
                      <a:pt x="0" y="5"/>
                    </a:lnTo>
                    <a:lnTo>
                      <a:pt x="0" y="4"/>
                    </a:lnTo>
                    <a:lnTo>
                      <a:pt x="4" y="0"/>
                    </a:lnTo>
                    <a:lnTo>
                      <a:pt x="7" y="0"/>
                    </a:lnTo>
                    <a:lnTo>
                      <a:pt x="10" y="1"/>
                    </a:lnTo>
                    <a:lnTo>
                      <a:pt x="1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47" name="Freeform 157"/>
              <p:cNvSpPr>
                <a:spLocks/>
              </p:cNvSpPr>
              <p:nvPr/>
            </p:nvSpPr>
            <p:spPr bwMode="auto">
              <a:xfrm>
                <a:off x="937" y="1692"/>
                <a:ext cx="14" cy="14"/>
              </a:xfrm>
              <a:custGeom>
                <a:avLst/>
                <a:gdLst>
                  <a:gd name="T0" fmla="*/ 14 w 14"/>
                  <a:gd name="T1" fmla="*/ 5 h 14"/>
                  <a:gd name="T2" fmla="*/ 14 w 14"/>
                  <a:gd name="T3" fmla="*/ 5 h 14"/>
                  <a:gd name="T4" fmla="*/ 14 w 14"/>
                  <a:gd name="T5" fmla="*/ 9 h 14"/>
                  <a:gd name="T6" fmla="*/ 14 w 14"/>
                  <a:gd name="T7" fmla="*/ 12 h 14"/>
                  <a:gd name="T8" fmla="*/ 11 w 14"/>
                  <a:gd name="T9" fmla="*/ 13 h 14"/>
                  <a:gd name="T10" fmla="*/ 11 w 14"/>
                  <a:gd name="T11" fmla="*/ 13 h 14"/>
                  <a:gd name="T12" fmla="*/ 8 w 14"/>
                  <a:gd name="T13" fmla="*/ 14 h 14"/>
                  <a:gd name="T14" fmla="*/ 5 w 14"/>
                  <a:gd name="T15" fmla="*/ 13 h 14"/>
                  <a:gd name="T16" fmla="*/ 3 w 14"/>
                  <a:gd name="T17" fmla="*/ 10 h 14"/>
                  <a:gd name="T18" fmla="*/ 0 w 14"/>
                  <a:gd name="T19" fmla="*/ 8 h 14"/>
                  <a:gd name="T20" fmla="*/ 0 w 14"/>
                  <a:gd name="T21" fmla="*/ 8 h 14"/>
                  <a:gd name="T22" fmla="*/ 0 w 14"/>
                  <a:gd name="T23" fmla="*/ 5 h 14"/>
                  <a:gd name="T24" fmla="*/ 0 w 14"/>
                  <a:gd name="T25" fmla="*/ 4 h 14"/>
                  <a:gd name="T26" fmla="*/ 4 w 14"/>
                  <a:gd name="T27" fmla="*/ 0 h 14"/>
                  <a:gd name="T28" fmla="*/ 4 w 14"/>
                  <a:gd name="T29" fmla="*/ 0 h 14"/>
                  <a:gd name="T30" fmla="*/ 7 w 14"/>
                  <a:gd name="T31" fmla="*/ 0 h 14"/>
                  <a:gd name="T32" fmla="*/ 10 w 14"/>
                  <a:gd name="T33" fmla="*/ 1 h 14"/>
                  <a:gd name="T34" fmla="*/ 14 w 14"/>
                  <a:gd name="T35" fmla="*/ 5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14">
                    <a:moveTo>
                      <a:pt x="14" y="5"/>
                    </a:moveTo>
                    <a:lnTo>
                      <a:pt x="14" y="5"/>
                    </a:lnTo>
                    <a:lnTo>
                      <a:pt x="14" y="9"/>
                    </a:lnTo>
                    <a:lnTo>
                      <a:pt x="14" y="12"/>
                    </a:lnTo>
                    <a:lnTo>
                      <a:pt x="11" y="13"/>
                    </a:lnTo>
                    <a:lnTo>
                      <a:pt x="8" y="14"/>
                    </a:lnTo>
                    <a:lnTo>
                      <a:pt x="5" y="13"/>
                    </a:lnTo>
                    <a:lnTo>
                      <a:pt x="3" y="10"/>
                    </a:lnTo>
                    <a:lnTo>
                      <a:pt x="0" y="8"/>
                    </a:lnTo>
                    <a:lnTo>
                      <a:pt x="0" y="5"/>
                    </a:lnTo>
                    <a:lnTo>
                      <a:pt x="0" y="4"/>
                    </a:lnTo>
                    <a:lnTo>
                      <a:pt x="4" y="0"/>
                    </a:lnTo>
                    <a:lnTo>
                      <a:pt x="7" y="0"/>
                    </a:lnTo>
                    <a:lnTo>
                      <a:pt x="10" y="1"/>
                    </a:lnTo>
                    <a:lnTo>
                      <a:pt x="1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48" name="Freeform 158"/>
              <p:cNvSpPr>
                <a:spLocks/>
              </p:cNvSpPr>
              <p:nvPr/>
            </p:nvSpPr>
            <p:spPr bwMode="auto">
              <a:xfrm>
                <a:off x="1048" y="1696"/>
                <a:ext cx="12" cy="10"/>
              </a:xfrm>
              <a:custGeom>
                <a:avLst/>
                <a:gdLst>
                  <a:gd name="T0" fmla="*/ 12 w 12"/>
                  <a:gd name="T1" fmla="*/ 4 h 10"/>
                  <a:gd name="T2" fmla="*/ 12 w 12"/>
                  <a:gd name="T3" fmla="*/ 4 h 10"/>
                  <a:gd name="T4" fmla="*/ 11 w 12"/>
                  <a:gd name="T5" fmla="*/ 8 h 10"/>
                  <a:gd name="T6" fmla="*/ 10 w 12"/>
                  <a:gd name="T7" fmla="*/ 9 h 10"/>
                  <a:gd name="T8" fmla="*/ 7 w 12"/>
                  <a:gd name="T9" fmla="*/ 10 h 10"/>
                  <a:gd name="T10" fmla="*/ 7 w 12"/>
                  <a:gd name="T11" fmla="*/ 10 h 10"/>
                  <a:gd name="T12" fmla="*/ 3 w 12"/>
                  <a:gd name="T13" fmla="*/ 9 h 10"/>
                  <a:gd name="T14" fmla="*/ 0 w 12"/>
                  <a:gd name="T15" fmla="*/ 6 h 10"/>
                  <a:gd name="T16" fmla="*/ 0 w 12"/>
                  <a:gd name="T17" fmla="*/ 6 h 10"/>
                  <a:gd name="T18" fmla="*/ 2 w 12"/>
                  <a:gd name="T19" fmla="*/ 2 h 10"/>
                  <a:gd name="T20" fmla="*/ 3 w 12"/>
                  <a:gd name="T21" fmla="*/ 0 h 10"/>
                  <a:gd name="T22" fmla="*/ 3 w 12"/>
                  <a:gd name="T23" fmla="*/ 0 h 10"/>
                  <a:gd name="T24" fmla="*/ 10 w 12"/>
                  <a:gd name="T25" fmla="*/ 0 h 10"/>
                  <a:gd name="T26" fmla="*/ 11 w 12"/>
                  <a:gd name="T27" fmla="*/ 1 h 10"/>
                  <a:gd name="T28" fmla="*/ 12 w 12"/>
                  <a:gd name="T29" fmla="*/ 4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0">
                    <a:moveTo>
                      <a:pt x="12" y="4"/>
                    </a:moveTo>
                    <a:lnTo>
                      <a:pt x="12" y="4"/>
                    </a:lnTo>
                    <a:lnTo>
                      <a:pt x="11" y="8"/>
                    </a:lnTo>
                    <a:lnTo>
                      <a:pt x="10" y="9"/>
                    </a:lnTo>
                    <a:lnTo>
                      <a:pt x="7" y="10"/>
                    </a:lnTo>
                    <a:lnTo>
                      <a:pt x="3" y="9"/>
                    </a:lnTo>
                    <a:lnTo>
                      <a:pt x="0" y="6"/>
                    </a:lnTo>
                    <a:lnTo>
                      <a:pt x="2" y="2"/>
                    </a:lnTo>
                    <a:lnTo>
                      <a:pt x="3" y="0"/>
                    </a:lnTo>
                    <a:lnTo>
                      <a:pt x="10" y="0"/>
                    </a:lnTo>
                    <a:lnTo>
                      <a:pt x="11" y="1"/>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49" name="Freeform 159"/>
              <p:cNvSpPr>
                <a:spLocks/>
              </p:cNvSpPr>
              <p:nvPr/>
            </p:nvSpPr>
            <p:spPr bwMode="auto">
              <a:xfrm>
                <a:off x="1048" y="1696"/>
                <a:ext cx="12" cy="10"/>
              </a:xfrm>
              <a:custGeom>
                <a:avLst/>
                <a:gdLst>
                  <a:gd name="T0" fmla="*/ 12 w 12"/>
                  <a:gd name="T1" fmla="*/ 4 h 10"/>
                  <a:gd name="T2" fmla="*/ 12 w 12"/>
                  <a:gd name="T3" fmla="*/ 4 h 10"/>
                  <a:gd name="T4" fmla="*/ 11 w 12"/>
                  <a:gd name="T5" fmla="*/ 8 h 10"/>
                  <a:gd name="T6" fmla="*/ 10 w 12"/>
                  <a:gd name="T7" fmla="*/ 9 h 10"/>
                  <a:gd name="T8" fmla="*/ 7 w 12"/>
                  <a:gd name="T9" fmla="*/ 10 h 10"/>
                  <a:gd name="T10" fmla="*/ 7 w 12"/>
                  <a:gd name="T11" fmla="*/ 10 h 10"/>
                  <a:gd name="T12" fmla="*/ 3 w 12"/>
                  <a:gd name="T13" fmla="*/ 9 h 10"/>
                  <a:gd name="T14" fmla="*/ 0 w 12"/>
                  <a:gd name="T15" fmla="*/ 6 h 10"/>
                  <a:gd name="T16" fmla="*/ 0 w 12"/>
                  <a:gd name="T17" fmla="*/ 6 h 10"/>
                  <a:gd name="T18" fmla="*/ 2 w 12"/>
                  <a:gd name="T19" fmla="*/ 2 h 10"/>
                  <a:gd name="T20" fmla="*/ 3 w 12"/>
                  <a:gd name="T21" fmla="*/ 0 h 10"/>
                  <a:gd name="T22" fmla="*/ 3 w 12"/>
                  <a:gd name="T23" fmla="*/ 0 h 10"/>
                  <a:gd name="T24" fmla="*/ 10 w 12"/>
                  <a:gd name="T25" fmla="*/ 0 h 10"/>
                  <a:gd name="T26" fmla="*/ 11 w 12"/>
                  <a:gd name="T27" fmla="*/ 1 h 10"/>
                  <a:gd name="T28" fmla="*/ 12 w 12"/>
                  <a:gd name="T29" fmla="*/ 4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0">
                    <a:moveTo>
                      <a:pt x="12" y="4"/>
                    </a:moveTo>
                    <a:lnTo>
                      <a:pt x="12" y="4"/>
                    </a:lnTo>
                    <a:lnTo>
                      <a:pt x="11" y="8"/>
                    </a:lnTo>
                    <a:lnTo>
                      <a:pt x="10" y="9"/>
                    </a:lnTo>
                    <a:lnTo>
                      <a:pt x="7" y="10"/>
                    </a:lnTo>
                    <a:lnTo>
                      <a:pt x="3" y="9"/>
                    </a:lnTo>
                    <a:lnTo>
                      <a:pt x="0" y="6"/>
                    </a:lnTo>
                    <a:lnTo>
                      <a:pt x="2" y="2"/>
                    </a:lnTo>
                    <a:lnTo>
                      <a:pt x="3" y="0"/>
                    </a:lnTo>
                    <a:lnTo>
                      <a:pt x="10" y="0"/>
                    </a:lnTo>
                    <a:lnTo>
                      <a:pt x="11" y="1"/>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50" name="Freeform 160"/>
              <p:cNvSpPr>
                <a:spLocks/>
              </p:cNvSpPr>
              <p:nvPr/>
            </p:nvSpPr>
            <p:spPr bwMode="auto">
              <a:xfrm>
                <a:off x="1024" y="1697"/>
                <a:ext cx="12" cy="11"/>
              </a:xfrm>
              <a:custGeom>
                <a:avLst/>
                <a:gdLst>
                  <a:gd name="T0" fmla="*/ 12 w 12"/>
                  <a:gd name="T1" fmla="*/ 5 h 11"/>
                  <a:gd name="T2" fmla="*/ 12 w 12"/>
                  <a:gd name="T3" fmla="*/ 5 h 11"/>
                  <a:gd name="T4" fmla="*/ 12 w 12"/>
                  <a:gd name="T5" fmla="*/ 8 h 11"/>
                  <a:gd name="T6" fmla="*/ 9 w 12"/>
                  <a:gd name="T7" fmla="*/ 11 h 11"/>
                  <a:gd name="T8" fmla="*/ 9 w 12"/>
                  <a:gd name="T9" fmla="*/ 11 h 11"/>
                  <a:gd name="T10" fmla="*/ 5 w 12"/>
                  <a:gd name="T11" fmla="*/ 11 h 11"/>
                  <a:gd name="T12" fmla="*/ 1 w 12"/>
                  <a:gd name="T13" fmla="*/ 9 h 11"/>
                  <a:gd name="T14" fmla="*/ 0 w 12"/>
                  <a:gd name="T15" fmla="*/ 7 h 11"/>
                  <a:gd name="T16" fmla="*/ 0 w 12"/>
                  <a:gd name="T17" fmla="*/ 4 h 11"/>
                  <a:gd name="T18" fmla="*/ 1 w 12"/>
                  <a:gd name="T19" fmla="*/ 3 h 11"/>
                  <a:gd name="T20" fmla="*/ 1 w 12"/>
                  <a:gd name="T21" fmla="*/ 3 h 11"/>
                  <a:gd name="T22" fmla="*/ 4 w 12"/>
                  <a:gd name="T23" fmla="*/ 0 h 11"/>
                  <a:gd name="T24" fmla="*/ 8 w 12"/>
                  <a:gd name="T25" fmla="*/ 0 h 11"/>
                  <a:gd name="T26" fmla="*/ 11 w 12"/>
                  <a:gd name="T27" fmla="*/ 1 h 11"/>
                  <a:gd name="T28" fmla="*/ 12 w 12"/>
                  <a:gd name="T29" fmla="*/ 5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1">
                    <a:moveTo>
                      <a:pt x="12" y="5"/>
                    </a:moveTo>
                    <a:lnTo>
                      <a:pt x="12" y="5"/>
                    </a:lnTo>
                    <a:lnTo>
                      <a:pt x="12" y="8"/>
                    </a:lnTo>
                    <a:lnTo>
                      <a:pt x="9" y="11"/>
                    </a:lnTo>
                    <a:lnTo>
                      <a:pt x="5" y="11"/>
                    </a:lnTo>
                    <a:lnTo>
                      <a:pt x="1" y="9"/>
                    </a:lnTo>
                    <a:lnTo>
                      <a:pt x="0" y="7"/>
                    </a:lnTo>
                    <a:lnTo>
                      <a:pt x="0" y="4"/>
                    </a:lnTo>
                    <a:lnTo>
                      <a:pt x="1" y="3"/>
                    </a:lnTo>
                    <a:lnTo>
                      <a:pt x="4" y="0"/>
                    </a:lnTo>
                    <a:lnTo>
                      <a:pt x="8" y="0"/>
                    </a:lnTo>
                    <a:lnTo>
                      <a:pt x="11" y="1"/>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51" name="Freeform 161"/>
              <p:cNvSpPr>
                <a:spLocks/>
              </p:cNvSpPr>
              <p:nvPr/>
            </p:nvSpPr>
            <p:spPr bwMode="auto">
              <a:xfrm>
                <a:off x="1024" y="1697"/>
                <a:ext cx="12" cy="11"/>
              </a:xfrm>
              <a:custGeom>
                <a:avLst/>
                <a:gdLst>
                  <a:gd name="T0" fmla="*/ 12 w 12"/>
                  <a:gd name="T1" fmla="*/ 5 h 11"/>
                  <a:gd name="T2" fmla="*/ 12 w 12"/>
                  <a:gd name="T3" fmla="*/ 5 h 11"/>
                  <a:gd name="T4" fmla="*/ 12 w 12"/>
                  <a:gd name="T5" fmla="*/ 8 h 11"/>
                  <a:gd name="T6" fmla="*/ 9 w 12"/>
                  <a:gd name="T7" fmla="*/ 11 h 11"/>
                  <a:gd name="T8" fmla="*/ 9 w 12"/>
                  <a:gd name="T9" fmla="*/ 11 h 11"/>
                  <a:gd name="T10" fmla="*/ 5 w 12"/>
                  <a:gd name="T11" fmla="*/ 11 h 11"/>
                  <a:gd name="T12" fmla="*/ 1 w 12"/>
                  <a:gd name="T13" fmla="*/ 9 h 11"/>
                  <a:gd name="T14" fmla="*/ 0 w 12"/>
                  <a:gd name="T15" fmla="*/ 7 h 11"/>
                  <a:gd name="T16" fmla="*/ 0 w 12"/>
                  <a:gd name="T17" fmla="*/ 4 h 11"/>
                  <a:gd name="T18" fmla="*/ 1 w 12"/>
                  <a:gd name="T19" fmla="*/ 3 h 11"/>
                  <a:gd name="T20" fmla="*/ 1 w 12"/>
                  <a:gd name="T21" fmla="*/ 3 h 11"/>
                  <a:gd name="T22" fmla="*/ 4 w 12"/>
                  <a:gd name="T23" fmla="*/ 0 h 11"/>
                  <a:gd name="T24" fmla="*/ 8 w 12"/>
                  <a:gd name="T25" fmla="*/ 0 h 11"/>
                  <a:gd name="T26" fmla="*/ 11 w 12"/>
                  <a:gd name="T27" fmla="*/ 1 h 11"/>
                  <a:gd name="T28" fmla="*/ 12 w 12"/>
                  <a:gd name="T29" fmla="*/ 5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1">
                    <a:moveTo>
                      <a:pt x="12" y="5"/>
                    </a:moveTo>
                    <a:lnTo>
                      <a:pt x="12" y="5"/>
                    </a:lnTo>
                    <a:lnTo>
                      <a:pt x="12" y="8"/>
                    </a:lnTo>
                    <a:lnTo>
                      <a:pt x="9" y="11"/>
                    </a:lnTo>
                    <a:lnTo>
                      <a:pt x="5" y="11"/>
                    </a:lnTo>
                    <a:lnTo>
                      <a:pt x="1" y="9"/>
                    </a:lnTo>
                    <a:lnTo>
                      <a:pt x="0" y="7"/>
                    </a:lnTo>
                    <a:lnTo>
                      <a:pt x="0" y="4"/>
                    </a:lnTo>
                    <a:lnTo>
                      <a:pt x="1" y="3"/>
                    </a:lnTo>
                    <a:lnTo>
                      <a:pt x="4" y="0"/>
                    </a:lnTo>
                    <a:lnTo>
                      <a:pt x="8" y="0"/>
                    </a:lnTo>
                    <a:lnTo>
                      <a:pt x="11" y="1"/>
                    </a:lnTo>
                    <a:lnTo>
                      <a:pt x="12"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52" name="Freeform 162"/>
              <p:cNvSpPr>
                <a:spLocks/>
              </p:cNvSpPr>
              <p:nvPr/>
            </p:nvSpPr>
            <p:spPr bwMode="auto">
              <a:xfrm>
                <a:off x="993" y="1708"/>
                <a:ext cx="16" cy="13"/>
              </a:xfrm>
              <a:custGeom>
                <a:avLst/>
                <a:gdLst>
                  <a:gd name="T0" fmla="*/ 16 w 16"/>
                  <a:gd name="T1" fmla="*/ 5 h 13"/>
                  <a:gd name="T2" fmla="*/ 16 w 16"/>
                  <a:gd name="T3" fmla="*/ 5 h 13"/>
                  <a:gd name="T4" fmla="*/ 15 w 16"/>
                  <a:gd name="T5" fmla="*/ 11 h 13"/>
                  <a:gd name="T6" fmla="*/ 13 w 16"/>
                  <a:gd name="T7" fmla="*/ 12 h 13"/>
                  <a:gd name="T8" fmla="*/ 10 w 16"/>
                  <a:gd name="T9" fmla="*/ 13 h 13"/>
                  <a:gd name="T10" fmla="*/ 10 w 16"/>
                  <a:gd name="T11" fmla="*/ 13 h 13"/>
                  <a:gd name="T12" fmla="*/ 4 w 16"/>
                  <a:gd name="T13" fmla="*/ 12 h 13"/>
                  <a:gd name="T14" fmla="*/ 1 w 16"/>
                  <a:gd name="T15" fmla="*/ 9 h 13"/>
                  <a:gd name="T16" fmla="*/ 0 w 16"/>
                  <a:gd name="T17" fmla="*/ 7 h 13"/>
                  <a:gd name="T18" fmla="*/ 0 w 16"/>
                  <a:gd name="T19" fmla="*/ 7 h 13"/>
                  <a:gd name="T20" fmla="*/ 1 w 16"/>
                  <a:gd name="T21" fmla="*/ 4 h 13"/>
                  <a:gd name="T22" fmla="*/ 2 w 16"/>
                  <a:gd name="T23" fmla="*/ 1 h 13"/>
                  <a:gd name="T24" fmla="*/ 4 w 16"/>
                  <a:gd name="T25" fmla="*/ 0 h 13"/>
                  <a:gd name="T26" fmla="*/ 6 w 16"/>
                  <a:gd name="T27" fmla="*/ 0 h 13"/>
                  <a:gd name="T28" fmla="*/ 12 w 16"/>
                  <a:gd name="T29" fmla="*/ 1 h 13"/>
                  <a:gd name="T30" fmla="*/ 15 w 16"/>
                  <a:gd name="T31" fmla="*/ 3 h 13"/>
                  <a:gd name="T32" fmla="*/ 16 w 16"/>
                  <a:gd name="T33" fmla="*/ 5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3">
                    <a:moveTo>
                      <a:pt x="16" y="5"/>
                    </a:moveTo>
                    <a:lnTo>
                      <a:pt x="16" y="5"/>
                    </a:lnTo>
                    <a:lnTo>
                      <a:pt x="15" y="11"/>
                    </a:lnTo>
                    <a:lnTo>
                      <a:pt x="13" y="12"/>
                    </a:lnTo>
                    <a:lnTo>
                      <a:pt x="10" y="13"/>
                    </a:lnTo>
                    <a:lnTo>
                      <a:pt x="4" y="12"/>
                    </a:lnTo>
                    <a:lnTo>
                      <a:pt x="1" y="9"/>
                    </a:lnTo>
                    <a:lnTo>
                      <a:pt x="0" y="7"/>
                    </a:lnTo>
                    <a:lnTo>
                      <a:pt x="1" y="4"/>
                    </a:lnTo>
                    <a:lnTo>
                      <a:pt x="2" y="1"/>
                    </a:lnTo>
                    <a:lnTo>
                      <a:pt x="4" y="0"/>
                    </a:lnTo>
                    <a:lnTo>
                      <a:pt x="6" y="0"/>
                    </a:lnTo>
                    <a:lnTo>
                      <a:pt x="12" y="1"/>
                    </a:lnTo>
                    <a:lnTo>
                      <a:pt x="15" y="3"/>
                    </a:lnTo>
                    <a:lnTo>
                      <a:pt x="1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53" name="Freeform 163"/>
              <p:cNvSpPr>
                <a:spLocks/>
              </p:cNvSpPr>
              <p:nvPr/>
            </p:nvSpPr>
            <p:spPr bwMode="auto">
              <a:xfrm>
                <a:off x="993" y="1708"/>
                <a:ext cx="16" cy="13"/>
              </a:xfrm>
              <a:custGeom>
                <a:avLst/>
                <a:gdLst>
                  <a:gd name="T0" fmla="*/ 16 w 16"/>
                  <a:gd name="T1" fmla="*/ 5 h 13"/>
                  <a:gd name="T2" fmla="*/ 16 w 16"/>
                  <a:gd name="T3" fmla="*/ 5 h 13"/>
                  <a:gd name="T4" fmla="*/ 15 w 16"/>
                  <a:gd name="T5" fmla="*/ 11 h 13"/>
                  <a:gd name="T6" fmla="*/ 13 w 16"/>
                  <a:gd name="T7" fmla="*/ 12 h 13"/>
                  <a:gd name="T8" fmla="*/ 10 w 16"/>
                  <a:gd name="T9" fmla="*/ 13 h 13"/>
                  <a:gd name="T10" fmla="*/ 10 w 16"/>
                  <a:gd name="T11" fmla="*/ 13 h 13"/>
                  <a:gd name="T12" fmla="*/ 4 w 16"/>
                  <a:gd name="T13" fmla="*/ 12 h 13"/>
                  <a:gd name="T14" fmla="*/ 1 w 16"/>
                  <a:gd name="T15" fmla="*/ 9 h 13"/>
                  <a:gd name="T16" fmla="*/ 0 w 16"/>
                  <a:gd name="T17" fmla="*/ 7 h 13"/>
                  <a:gd name="T18" fmla="*/ 0 w 16"/>
                  <a:gd name="T19" fmla="*/ 7 h 13"/>
                  <a:gd name="T20" fmla="*/ 1 w 16"/>
                  <a:gd name="T21" fmla="*/ 4 h 13"/>
                  <a:gd name="T22" fmla="*/ 2 w 16"/>
                  <a:gd name="T23" fmla="*/ 1 h 13"/>
                  <a:gd name="T24" fmla="*/ 4 w 16"/>
                  <a:gd name="T25" fmla="*/ 0 h 13"/>
                  <a:gd name="T26" fmla="*/ 6 w 16"/>
                  <a:gd name="T27" fmla="*/ 0 h 13"/>
                  <a:gd name="T28" fmla="*/ 12 w 16"/>
                  <a:gd name="T29" fmla="*/ 1 h 13"/>
                  <a:gd name="T30" fmla="*/ 15 w 16"/>
                  <a:gd name="T31" fmla="*/ 3 h 13"/>
                  <a:gd name="T32" fmla="*/ 16 w 16"/>
                  <a:gd name="T33" fmla="*/ 5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3">
                    <a:moveTo>
                      <a:pt x="16" y="5"/>
                    </a:moveTo>
                    <a:lnTo>
                      <a:pt x="16" y="5"/>
                    </a:lnTo>
                    <a:lnTo>
                      <a:pt x="15" y="11"/>
                    </a:lnTo>
                    <a:lnTo>
                      <a:pt x="13" y="12"/>
                    </a:lnTo>
                    <a:lnTo>
                      <a:pt x="10" y="13"/>
                    </a:lnTo>
                    <a:lnTo>
                      <a:pt x="4" y="12"/>
                    </a:lnTo>
                    <a:lnTo>
                      <a:pt x="1" y="9"/>
                    </a:lnTo>
                    <a:lnTo>
                      <a:pt x="0" y="7"/>
                    </a:lnTo>
                    <a:lnTo>
                      <a:pt x="1" y="4"/>
                    </a:lnTo>
                    <a:lnTo>
                      <a:pt x="2" y="1"/>
                    </a:lnTo>
                    <a:lnTo>
                      <a:pt x="4" y="0"/>
                    </a:lnTo>
                    <a:lnTo>
                      <a:pt x="6" y="0"/>
                    </a:lnTo>
                    <a:lnTo>
                      <a:pt x="12" y="1"/>
                    </a:lnTo>
                    <a:lnTo>
                      <a:pt x="15" y="3"/>
                    </a:lnTo>
                    <a:lnTo>
                      <a:pt x="16"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54" name="Freeform 164"/>
              <p:cNvSpPr>
                <a:spLocks/>
              </p:cNvSpPr>
              <p:nvPr/>
            </p:nvSpPr>
            <p:spPr bwMode="auto">
              <a:xfrm>
                <a:off x="972" y="1711"/>
                <a:ext cx="11" cy="12"/>
              </a:xfrm>
              <a:custGeom>
                <a:avLst/>
                <a:gdLst>
                  <a:gd name="T0" fmla="*/ 11 w 11"/>
                  <a:gd name="T1" fmla="*/ 4 h 12"/>
                  <a:gd name="T2" fmla="*/ 11 w 11"/>
                  <a:gd name="T3" fmla="*/ 4 h 12"/>
                  <a:gd name="T4" fmla="*/ 10 w 11"/>
                  <a:gd name="T5" fmla="*/ 9 h 12"/>
                  <a:gd name="T6" fmla="*/ 8 w 11"/>
                  <a:gd name="T7" fmla="*/ 10 h 12"/>
                  <a:gd name="T8" fmla="*/ 6 w 11"/>
                  <a:gd name="T9" fmla="*/ 12 h 12"/>
                  <a:gd name="T10" fmla="*/ 6 w 11"/>
                  <a:gd name="T11" fmla="*/ 12 h 12"/>
                  <a:gd name="T12" fmla="*/ 4 w 11"/>
                  <a:gd name="T13" fmla="*/ 12 h 12"/>
                  <a:gd name="T14" fmla="*/ 3 w 11"/>
                  <a:gd name="T15" fmla="*/ 10 h 12"/>
                  <a:gd name="T16" fmla="*/ 2 w 11"/>
                  <a:gd name="T17" fmla="*/ 9 h 12"/>
                  <a:gd name="T18" fmla="*/ 0 w 11"/>
                  <a:gd name="T19" fmla="*/ 8 h 12"/>
                  <a:gd name="T20" fmla="*/ 0 w 11"/>
                  <a:gd name="T21" fmla="*/ 8 h 12"/>
                  <a:gd name="T22" fmla="*/ 0 w 11"/>
                  <a:gd name="T23" fmla="*/ 4 h 12"/>
                  <a:gd name="T24" fmla="*/ 0 w 11"/>
                  <a:gd name="T25" fmla="*/ 1 h 12"/>
                  <a:gd name="T26" fmla="*/ 3 w 11"/>
                  <a:gd name="T27" fmla="*/ 0 h 12"/>
                  <a:gd name="T28" fmla="*/ 3 w 11"/>
                  <a:gd name="T29" fmla="*/ 0 h 12"/>
                  <a:gd name="T30" fmla="*/ 8 w 11"/>
                  <a:gd name="T31" fmla="*/ 0 h 12"/>
                  <a:gd name="T32" fmla="*/ 11 w 11"/>
                  <a:gd name="T33" fmla="*/ 1 h 12"/>
                  <a:gd name="T34" fmla="*/ 11 w 11"/>
                  <a:gd name="T35" fmla="*/ 4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12">
                    <a:moveTo>
                      <a:pt x="11" y="4"/>
                    </a:moveTo>
                    <a:lnTo>
                      <a:pt x="11" y="4"/>
                    </a:lnTo>
                    <a:lnTo>
                      <a:pt x="10" y="9"/>
                    </a:lnTo>
                    <a:lnTo>
                      <a:pt x="8" y="10"/>
                    </a:lnTo>
                    <a:lnTo>
                      <a:pt x="6" y="12"/>
                    </a:lnTo>
                    <a:lnTo>
                      <a:pt x="4" y="12"/>
                    </a:lnTo>
                    <a:lnTo>
                      <a:pt x="3" y="10"/>
                    </a:lnTo>
                    <a:lnTo>
                      <a:pt x="2" y="9"/>
                    </a:lnTo>
                    <a:lnTo>
                      <a:pt x="0" y="8"/>
                    </a:lnTo>
                    <a:lnTo>
                      <a:pt x="0" y="4"/>
                    </a:lnTo>
                    <a:lnTo>
                      <a:pt x="0" y="1"/>
                    </a:lnTo>
                    <a:lnTo>
                      <a:pt x="3" y="0"/>
                    </a:lnTo>
                    <a:lnTo>
                      <a:pt x="8" y="0"/>
                    </a:lnTo>
                    <a:lnTo>
                      <a:pt x="11" y="1"/>
                    </a:lnTo>
                    <a:lnTo>
                      <a:pt x="1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55" name="Freeform 165"/>
              <p:cNvSpPr>
                <a:spLocks/>
              </p:cNvSpPr>
              <p:nvPr/>
            </p:nvSpPr>
            <p:spPr bwMode="auto">
              <a:xfrm>
                <a:off x="972" y="1711"/>
                <a:ext cx="11" cy="12"/>
              </a:xfrm>
              <a:custGeom>
                <a:avLst/>
                <a:gdLst>
                  <a:gd name="T0" fmla="*/ 11 w 11"/>
                  <a:gd name="T1" fmla="*/ 4 h 12"/>
                  <a:gd name="T2" fmla="*/ 11 w 11"/>
                  <a:gd name="T3" fmla="*/ 4 h 12"/>
                  <a:gd name="T4" fmla="*/ 10 w 11"/>
                  <a:gd name="T5" fmla="*/ 9 h 12"/>
                  <a:gd name="T6" fmla="*/ 8 w 11"/>
                  <a:gd name="T7" fmla="*/ 10 h 12"/>
                  <a:gd name="T8" fmla="*/ 6 w 11"/>
                  <a:gd name="T9" fmla="*/ 12 h 12"/>
                  <a:gd name="T10" fmla="*/ 6 w 11"/>
                  <a:gd name="T11" fmla="*/ 12 h 12"/>
                  <a:gd name="T12" fmla="*/ 4 w 11"/>
                  <a:gd name="T13" fmla="*/ 12 h 12"/>
                  <a:gd name="T14" fmla="*/ 3 w 11"/>
                  <a:gd name="T15" fmla="*/ 10 h 12"/>
                  <a:gd name="T16" fmla="*/ 2 w 11"/>
                  <a:gd name="T17" fmla="*/ 9 h 12"/>
                  <a:gd name="T18" fmla="*/ 0 w 11"/>
                  <a:gd name="T19" fmla="*/ 8 h 12"/>
                  <a:gd name="T20" fmla="*/ 0 w 11"/>
                  <a:gd name="T21" fmla="*/ 8 h 12"/>
                  <a:gd name="T22" fmla="*/ 0 w 11"/>
                  <a:gd name="T23" fmla="*/ 4 h 12"/>
                  <a:gd name="T24" fmla="*/ 0 w 11"/>
                  <a:gd name="T25" fmla="*/ 1 h 12"/>
                  <a:gd name="T26" fmla="*/ 3 w 11"/>
                  <a:gd name="T27" fmla="*/ 0 h 12"/>
                  <a:gd name="T28" fmla="*/ 3 w 11"/>
                  <a:gd name="T29" fmla="*/ 0 h 12"/>
                  <a:gd name="T30" fmla="*/ 8 w 11"/>
                  <a:gd name="T31" fmla="*/ 0 h 12"/>
                  <a:gd name="T32" fmla="*/ 11 w 11"/>
                  <a:gd name="T33" fmla="*/ 1 h 12"/>
                  <a:gd name="T34" fmla="*/ 11 w 11"/>
                  <a:gd name="T35" fmla="*/ 4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12">
                    <a:moveTo>
                      <a:pt x="11" y="4"/>
                    </a:moveTo>
                    <a:lnTo>
                      <a:pt x="11" y="4"/>
                    </a:lnTo>
                    <a:lnTo>
                      <a:pt x="10" y="9"/>
                    </a:lnTo>
                    <a:lnTo>
                      <a:pt x="8" y="10"/>
                    </a:lnTo>
                    <a:lnTo>
                      <a:pt x="6" y="12"/>
                    </a:lnTo>
                    <a:lnTo>
                      <a:pt x="4" y="12"/>
                    </a:lnTo>
                    <a:lnTo>
                      <a:pt x="3" y="10"/>
                    </a:lnTo>
                    <a:lnTo>
                      <a:pt x="2" y="9"/>
                    </a:lnTo>
                    <a:lnTo>
                      <a:pt x="0" y="8"/>
                    </a:lnTo>
                    <a:lnTo>
                      <a:pt x="0" y="4"/>
                    </a:lnTo>
                    <a:lnTo>
                      <a:pt x="0" y="1"/>
                    </a:lnTo>
                    <a:lnTo>
                      <a:pt x="3" y="0"/>
                    </a:lnTo>
                    <a:lnTo>
                      <a:pt x="8" y="0"/>
                    </a:lnTo>
                    <a:lnTo>
                      <a:pt x="11" y="1"/>
                    </a:lnTo>
                    <a:lnTo>
                      <a:pt x="11"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56" name="Freeform 166"/>
              <p:cNvSpPr>
                <a:spLocks/>
              </p:cNvSpPr>
              <p:nvPr/>
            </p:nvSpPr>
            <p:spPr bwMode="auto">
              <a:xfrm>
                <a:off x="892" y="1713"/>
                <a:ext cx="12" cy="12"/>
              </a:xfrm>
              <a:custGeom>
                <a:avLst/>
                <a:gdLst>
                  <a:gd name="T0" fmla="*/ 12 w 12"/>
                  <a:gd name="T1" fmla="*/ 3 h 12"/>
                  <a:gd name="T2" fmla="*/ 12 w 12"/>
                  <a:gd name="T3" fmla="*/ 3 h 12"/>
                  <a:gd name="T4" fmla="*/ 12 w 12"/>
                  <a:gd name="T5" fmla="*/ 8 h 12"/>
                  <a:gd name="T6" fmla="*/ 12 w 12"/>
                  <a:gd name="T7" fmla="*/ 11 h 12"/>
                  <a:gd name="T8" fmla="*/ 10 w 12"/>
                  <a:gd name="T9" fmla="*/ 12 h 12"/>
                  <a:gd name="T10" fmla="*/ 10 w 12"/>
                  <a:gd name="T11" fmla="*/ 12 h 12"/>
                  <a:gd name="T12" fmla="*/ 4 w 12"/>
                  <a:gd name="T13" fmla="*/ 11 h 12"/>
                  <a:gd name="T14" fmla="*/ 0 w 12"/>
                  <a:gd name="T15" fmla="*/ 8 h 12"/>
                  <a:gd name="T16" fmla="*/ 0 w 12"/>
                  <a:gd name="T17" fmla="*/ 8 h 12"/>
                  <a:gd name="T18" fmla="*/ 0 w 12"/>
                  <a:gd name="T19" fmla="*/ 6 h 12"/>
                  <a:gd name="T20" fmla="*/ 2 w 12"/>
                  <a:gd name="T21" fmla="*/ 4 h 12"/>
                  <a:gd name="T22" fmla="*/ 4 w 12"/>
                  <a:gd name="T23" fmla="*/ 0 h 12"/>
                  <a:gd name="T24" fmla="*/ 4 w 12"/>
                  <a:gd name="T25" fmla="*/ 0 h 12"/>
                  <a:gd name="T26" fmla="*/ 8 w 12"/>
                  <a:gd name="T27" fmla="*/ 0 h 12"/>
                  <a:gd name="T28" fmla="*/ 11 w 12"/>
                  <a:gd name="T29" fmla="*/ 2 h 12"/>
                  <a:gd name="T30" fmla="*/ 12 w 12"/>
                  <a:gd name="T31" fmla="*/ 3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12">
                    <a:moveTo>
                      <a:pt x="12" y="3"/>
                    </a:moveTo>
                    <a:lnTo>
                      <a:pt x="12" y="3"/>
                    </a:lnTo>
                    <a:lnTo>
                      <a:pt x="12" y="8"/>
                    </a:lnTo>
                    <a:lnTo>
                      <a:pt x="12" y="11"/>
                    </a:lnTo>
                    <a:lnTo>
                      <a:pt x="10" y="12"/>
                    </a:lnTo>
                    <a:lnTo>
                      <a:pt x="4" y="11"/>
                    </a:lnTo>
                    <a:lnTo>
                      <a:pt x="0" y="8"/>
                    </a:lnTo>
                    <a:lnTo>
                      <a:pt x="0" y="6"/>
                    </a:lnTo>
                    <a:lnTo>
                      <a:pt x="2" y="4"/>
                    </a:lnTo>
                    <a:lnTo>
                      <a:pt x="4" y="0"/>
                    </a:lnTo>
                    <a:lnTo>
                      <a:pt x="8" y="0"/>
                    </a:lnTo>
                    <a:lnTo>
                      <a:pt x="11" y="2"/>
                    </a:lnTo>
                    <a:lnTo>
                      <a:pt x="1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57" name="Freeform 167"/>
              <p:cNvSpPr>
                <a:spLocks/>
              </p:cNvSpPr>
              <p:nvPr/>
            </p:nvSpPr>
            <p:spPr bwMode="auto">
              <a:xfrm>
                <a:off x="892" y="1713"/>
                <a:ext cx="12" cy="12"/>
              </a:xfrm>
              <a:custGeom>
                <a:avLst/>
                <a:gdLst>
                  <a:gd name="T0" fmla="*/ 12 w 12"/>
                  <a:gd name="T1" fmla="*/ 3 h 12"/>
                  <a:gd name="T2" fmla="*/ 12 w 12"/>
                  <a:gd name="T3" fmla="*/ 3 h 12"/>
                  <a:gd name="T4" fmla="*/ 12 w 12"/>
                  <a:gd name="T5" fmla="*/ 8 h 12"/>
                  <a:gd name="T6" fmla="*/ 12 w 12"/>
                  <a:gd name="T7" fmla="*/ 11 h 12"/>
                  <a:gd name="T8" fmla="*/ 10 w 12"/>
                  <a:gd name="T9" fmla="*/ 12 h 12"/>
                  <a:gd name="T10" fmla="*/ 10 w 12"/>
                  <a:gd name="T11" fmla="*/ 12 h 12"/>
                  <a:gd name="T12" fmla="*/ 4 w 12"/>
                  <a:gd name="T13" fmla="*/ 11 h 12"/>
                  <a:gd name="T14" fmla="*/ 0 w 12"/>
                  <a:gd name="T15" fmla="*/ 8 h 12"/>
                  <a:gd name="T16" fmla="*/ 0 w 12"/>
                  <a:gd name="T17" fmla="*/ 8 h 12"/>
                  <a:gd name="T18" fmla="*/ 0 w 12"/>
                  <a:gd name="T19" fmla="*/ 6 h 12"/>
                  <a:gd name="T20" fmla="*/ 2 w 12"/>
                  <a:gd name="T21" fmla="*/ 4 h 12"/>
                  <a:gd name="T22" fmla="*/ 4 w 12"/>
                  <a:gd name="T23" fmla="*/ 0 h 12"/>
                  <a:gd name="T24" fmla="*/ 4 w 12"/>
                  <a:gd name="T25" fmla="*/ 0 h 12"/>
                  <a:gd name="T26" fmla="*/ 8 w 12"/>
                  <a:gd name="T27" fmla="*/ 0 h 12"/>
                  <a:gd name="T28" fmla="*/ 11 w 12"/>
                  <a:gd name="T29" fmla="*/ 2 h 12"/>
                  <a:gd name="T30" fmla="*/ 12 w 12"/>
                  <a:gd name="T31" fmla="*/ 3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12">
                    <a:moveTo>
                      <a:pt x="12" y="3"/>
                    </a:moveTo>
                    <a:lnTo>
                      <a:pt x="12" y="3"/>
                    </a:lnTo>
                    <a:lnTo>
                      <a:pt x="12" y="8"/>
                    </a:lnTo>
                    <a:lnTo>
                      <a:pt x="12" y="11"/>
                    </a:lnTo>
                    <a:lnTo>
                      <a:pt x="10" y="12"/>
                    </a:lnTo>
                    <a:lnTo>
                      <a:pt x="4" y="11"/>
                    </a:lnTo>
                    <a:lnTo>
                      <a:pt x="0" y="8"/>
                    </a:lnTo>
                    <a:lnTo>
                      <a:pt x="0" y="6"/>
                    </a:lnTo>
                    <a:lnTo>
                      <a:pt x="2" y="4"/>
                    </a:lnTo>
                    <a:lnTo>
                      <a:pt x="4" y="0"/>
                    </a:lnTo>
                    <a:lnTo>
                      <a:pt x="8" y="0"/>
                    </a:lnTo>
                    <a:lnTo>
                      <a:pt x="11" y="2"/>
                    </a:lnTo>
                    <a:lnTo>
                      <a:pt x="12"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58" name="Freeform 168"/>
              <p:cNvSpPr>
                <a:spLocks/>
              </p:cNvSpPr>
              <p:nvPr/>
            </p:nvSpPr>
            <p:spPr bwMode="auto">
              <a:xfrm>
                <a:off x="928" y="1715"/>
                <a:ext cx="14" cy="13"/>
              </a:xfrm>
              <a:custGeom>
                <a:avLst/>
                <a:gdLst>
                  <a:gd name="T0" fmla="*/ 14 w 14"/>
                  <a:gd name="T1" fmla="*/ 4 h 13"/>
                  <a:gd name="T2" fmla="*/ 14 w 14"/>
                  <a:gd name="T3" fmla="*/ 4 h 13"/>
                  <a:gd name="T4" fmla="*/ 14 w 14"/>
                  <a:gd name="T5" fmla="*/ 9 h 13"/>
                  <a:gd name="T6" fmla="*/ 13 w 14"/>
                  <a:gd name="T7" fmla="*/ 12 h 13"/>
                  <a:gd name="T8" fmla="*/ 12 w 14"/>
                  <a:gd name="T9" fmla="*/ 13 h 13"/>
                  <a:gd name="T10" fmla="*/ 12 w 14"/>
                  <a:gd name="T11" fmla="*/ 13 h 13"/>
                  <a:gd name="T12" fmla="*/ 8 w 14"/>
                  <a:gd name="T13" fmla="*/ 13 h 13"/>
                  <a:gd name="T14" fmla="*/ 4 w 14"/>
                  <a:gd name="T15" fmla="*/ 12 h 13"/>
                  <a:gd name="T16" fmla="*/ 1 w 14"/>
                  <a:gd name="T17" fmla="*/ 9 h 13"/>
                  <a:gd name="T18" fmla="*/ 0 w 14"/>
                  <a:gd name="T19" fmla="*/ 6 h 13"/>
                  <a:gd name="T20" fmla="*/ 0 w 14"/>
                  <a:gd name="T21" fmla="*/ 6 h 13"/>
                  <a:gd name="T22" fmla="*/ 1 w 14"/>
                  <a:gd name="T23" fmla="*/ 2 h 13"/>
                  <a:gd name="T24" fmla="*/ 2 w 14"/>
                  <a:gd name="T25" fmla="*/ 1 h 13"/>
                  <a:gd name="T26" fmla="*/ 4 w 14"/>
                  <a:gd name="T27" fmla="*/ 0 h 13"/>
                  <a:gd name="T28" fmla="*/ 4 w 14"/>
                  <a:gd name="T29" fmla="*/ 0 h 13"/>
                  <a:gd name="T30" fmla="*/ 9 w 14"/>
                  <a:gd name="T31" fmla="*/ 1 h 13"/>
                  <a:gd name="T32" fmla="*/ 14 w 14"/>
                  <a:gd name="T33" fmla="*/ 4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3">
                    <a:moveTo>
                      <a:pt x="14" y="4"/>
                    </a:moveTo>
                    <a:lnTo>
                      <a:pt x="14" y="4"/>
                    </a:lnTo>
                    <a:lnTo>
                      <a:pt x="14" y="9"/>
                    </a:lnTo>
                    <a:lnTo>
                      <a:pt x="13" y="12"/>
                    </a:lnTo>
                    <a:lnTo>
                      <a:pt x="12" y="13"/>
                    </a:lnTo>
                    <a:lnTo>
                      <a:pt x="8" y="13"/>
                    </a:lnTo>
                    <a:lnTo>
                      <a:pt x="4" y="12"/>
                    </a:lnTo>
                    <a:lnTo>
                      <a:pt x="1" y="9"/>
                    </a:lnTo>
                    <a:lnTo>
                      <a:pt x="0" y="6"/>
                    </a:lnTo>
                    <a:lnTo>
                      <a:pt x="1" y="2"/>
                    </a:lnTo>
                    <a:lnTo>
                      <a:pt x="2" y="1"/>
                    </a:lnTo>
                    <a:lnTo>
                      <a:pt x="4" y="0"/>
                    </a:lnTo>
                    <a:lnTo>
                      <a:pt x="9" y="1"/>
                    </a:lnTo>
                    <a:lnTo>
                      <a:pt x="1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59" name="Freeform 169"/>
              <p:cNvSpPr>
                <a:spLocks/>
              </p:cNvSpPr>
              <p:nvPr/>
            </p:nvSpPr>
            <p:spPr bwMode="auto">
              <a:xfrm>
                <a:off x="928" y="1715"/>
                <a:ext cx="14" cy="13"/>
              </a:xfrm>
              <a:custGeom>
                <a:avLst/>
                <a:gdLst>
                  <a:gd name="T0" fmla="*/ 14 w 14"/>
                  <a:gd name="T1" fmla="*/ 4 h 13"/>
                  <a:gd name="T2" fmla="*/ 14 w 14"/>
                  <a:gd name="T3" fmla="*/ 4 h 13"/>
                  <a:gd name="T4" fmla="*/ 14 w 14"/>
                  <a:gd name="T5" fmla="*/ 9 h 13"/>
                  <a:gd name="T6" fmla="*/ 13 w 14"/>
                  <a:gd name="T7" fmla="*/ 12 h 13"/>
                  <a:gd name="T8" fmla="*/ 12 w 14"/>
                  <a:gd name="T9" fmla="*/ 13 h 13"/>
                  <a:gd name="T10" fmla="*/ 12 w 14"/>
                  <a:gd name="T11" fmla="*/ 13 h 13"/>
                  <a:gd name="T12" fmla="*/ 8 w 14"/>
                  <a:gd name="T13" fmla="*/ 13 h 13"/>
                  <a:gd name="T14" fmla="*/ 4 w 14"/>
                  <a:gd name="T15" fmla="*/ 12 h 13"/>
                  <a:gd name="T16" fmla="*/ 1 w 14"/>
                  <a:gd name="T17" fmla="*/ 9 h 13"/>
                  <a:gd name="T18" fmla="*/ 0 w 14"/>
                  <a:gd name="T19" fmla="*/ 6 h 13"/>
                  <a:gd name="T20" fmla="*/ 0 w 14"/>
                  <a:gd name="T21" fmla="*/ 6 h 13"/>
                  <a:gd name="T22" fmla="*/ 1 w 14"/>
                  <a:gd name="T23" fmla="*/ 2 h 13"/>
                  <a:gd name="T24" fmla="*/ 2 w 14"/>
                  <a:gd name="T25" fmla="*/ 1 h 13"/>
                  <a:gd name="T26" fmla="*/ 4 w 14"/>
                  <a:gd name="T27" fmla="*/ 0 h 13"/>
                  <a:gd name="T28" fmla="*/ 4 w 14"/>
                  <a:gd name="T29" fmla="*/ 0 h 13"/>
                  <a:gd name="T30" fmla="*/ 9 w 14"/>
                  <a:gd name="T31" fmla="*/ 1 h 13"/>
                  <a:gd name="T32" fmla="*/ 14 w 14"/>
                  <a:gd name="T33" fmla="*/ 4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3">
                    <a:moveTo>
                      <a:pt x="14" y="4"/>
                    </a:moveTo>
                    <a:lnTo>
                      <a:pt x="14" y="4"/>
                    </a:lnTo>
                    <a:lnTo>
                      <a:pt x="14" y="9"/>
                    </a:lnTo>
                    <a:lnTo>
                      <a:pt x="13" y="12"/>
                    </a:lnTo>
                    <a:lnTo>
                      <a:pt x="12" y="13"/>
                    </a:lnTo>
                    <a:lnTo>
                      <a:pt x="8" y="13"/>
                    </a:lnTo>
                    <a:lnTo>
                      <a:pt x="4" y="12"/>
                    </a:lnTo>
                    <a:lnTo>
                      <a:pt x="1" y="9"/>
                    </a:lnTo>
                    <a:lnTo>
                      <a:pt x="0" y="6"/>
                    </a:lnTo>
                    <a:lnTo>
                      <a:pt x="1" y="2"/>
                    </a:lnTo>
                    <a:lnTo>
                      <a:pt x="2" y="1"/>
                    </a:lnTo>
                    <a:lnTo>
                      <a:pt x="4" y="0"/>
                    </a:lnTo>
                    <a:lnTo>
                      <a:pt x="9" y="1"/>
                    </a:lnTo>
                    <a:lnTo>
                      <a:pt x="14"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60" name="Freeform 170"/>
              <p:cNvSpPr>
                <a:spLocks/>
              </p:cNvSpPr>
              <p:nvPr/>
            </p:nvSpPr>
            <p:spPr bwMode="auto">
              <a:xfrm>
                <a:off x="1021" y="1719"/>
                <a:ext cx="12" cy="11"/>
              </a:xfrm>
              <a:custGeom>
                <a:avLst/>
                <a:gdLst>
                  <a:gd name="T0" fmla="*/ 11 w 12"/>
                  <a:gd name="T1" fmla="*/ 11 h 11"/>
                  <a:gd name="T2" fmla="*/ 1 w 12"/>
                  <a:gd name="T3" fmla="*/ 11 h 11"/>
                  <a:gd name="T4" fmla="*/ 1 w 12"/>
                  <a:gd name="T5" fmla="*/ 11 h 11"/>
                  <a:gd name="T6" fmla="*/ 0 w 12"/>
                  <a:gd name="T7" fmla="*/ 8 h 11"/>
                  <a:gd name="T8" fmla="*/ 1 w 12"/>
                  <a:gd name="T9" fmla="*/ 4 h 11"/>
                  <a:gd name="T10" fmla="*/ 3 w 12"/>
                  <a:gd name="T11" fmla="*/ 1 h 11"/>
                  <a:gd name="T12" fmla="*/ 4 w 12"/>
                  <a:gd name="T13" fmla="*/ 0 h 11"/>
                  <a:gd name="T14" fmla="*/ 4 w 12"/>
                  <a:gd name="T15" fmla="*/ 0 h 11"/>
                  <a:gd name="T16" fmla="*/ 8 w 12"/>
                  <a:gd name="T17" fmla="*/ 0 h 11"/>
                  <a:gd name="T18" fmla="*/ 11 w 12"/>
                  <a:gd name="T19" fmla="*/ 2 h 11"/>
                  <a:gd name="T20" fmla="*/ 12 w 12"/>
                  <a:gd name="T21" fmla="*/ 6 h 11"/>
                  <a:gd name="T22" fmla="*/ 11 w 12"/>
                  <a:gd name="T23" fmla="*/ 11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11">
                    <a:moveTo>
                      <a:pt x="11" y="11"/>
                    </a:moveTo>
                    <a:lnTo>
                      <a:pt x="1" y="11"/>
                    </a:lnTo>
                    <a:lnTo>
                      <a:pt x="0" y="8"/>
                    </a:lnTo>
                    <a:lnTo>
                      <a:pt x="1" y="4"/>
                    </a:lnTo>
                    <a:lnTo>
                      <a:pt x="3" y="1"/>
                    </a:lnTo>
                    <a:lnTo>
                      <a:pt x="4" y="0"/>
                    </a:lnTo>
                    <a:lnTo>
                      <a:pt x="8" y="0"/>
                    </a:lnTo>
                    <a:lnTo>
                      <a:pt x="11" y="2"/>
                    </a:lnTo>
                    <a:lnTo>
                      <a:pt x="12" y="6"/>
                    </a:lnTo>
                    <a:lnTo>
                      <a:pt x="1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61" name="Freeform 171"/>
              <p:cNvSpPr>
                <a:spLocks/>
              </p:cNvSpPr>
              <p:nvPr/>
            </p:nvSpPr>
            <p:spPr bwMode="auto">
              <a:xfrm>
                <a:off x="1021" y="1719"/>
                <a:ext cx="12" cy="11"/>
              </a:xfrm>
              <a:custGeom>
                <a:avLst/>
                <a:gdLst>
                  <a:gd name="T0" fmla="*/ 11 w 12"/>
                  <a:gd name="T1" fmla="*/ 11 h 11"/>
                  <a:gd name="T2" fmla="*/ 1 w 12"/>
                  <a:gd name="T3" fmla="*/ 11 h 11"/>
                  <a:gd name="T4" fmla="*/ 1 w 12"/>
                  <a:gd name="T5" fmla="*/ 11 h 11"/>
                  <a:gd name="T6" fmla="*/ 0 w 12"/>
                  <a:gd name="T7" fmla="*/ 8 h 11"/>
                  <a:gd name="T8" fmla="*/ 1 w 12"/>
                  <a:gd name="T9" fmla="*/ 4 h 11"/>
                  <a:gd name="T10" fmla="*/ 3 w 12"/>
                  <a:gd name="T11" fmla="*/ 1 h 11"/>
                  <a:gd name="T12" fmla="*/ 4 w 12"/>
                  <a:gd name="T13" fmla="*/ 0 h 11"/>
                  <a:gd name="T14" fmla="*/ 4 w 12"/>
                  <a:gd name="T15" fmla="*/ 0 h 11"/>
                  <a:gd name="T16" fmla="*/ 8 w 12"/>
                  <a:gd name="T17" fmla="*/ 0 h 11"/>
                  <a:gd name="T18" fmla="*/ 11 w 12"/>
                  <a:gd name="T19" fmla="*/ 2 h 11"/>
                  <a:gd name="T20" fmla="*/ 12 w 12"/>
                  <a:gd name="T21" fmla="*/ 6 h 11"/>
                  <a:gd name="T22" fmla="*/ 11 w 12"/>
                  <a:gd name="T23" fmla="*/ 11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11">
                    <a:moveTo>
                      <a:pt x="11" y="11"/>
                    </a:moveTo>
                    <a:lnTo>
                      <a:pt x="1" y="11"/>
                    </a:lnTo>
                    <a:lnTo>
                      <a:pt x="0" y="8"/>
                    </a:lnTo>
                    <a:lnTo>
                      <a:pt x="1" y="4"/>
                    </a:lnTo>
                    <a:lnTo>
                      <a:pt x="3" y="1"/>
                    </a:lnTo>
                    <a:lnTo>
                      <a:pt x="4" y="0"/>
                    </a:lnTo>
                    <a:lnTo>
                      <a:pt x="8" y="0"/>
                    </a:lnTo>
                    <a:lnTo>
                      <a:pt x="11" y="2"/>
                    </a:lnTo>
                    <a:lnTo>
                      <a:pt x="12" y="6"/>
                    </a:lnTo>
                    <a:lnTo>
                      <a:pt x="11"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62" name="Freeform 172"/>
              <p:cNvSpPr>
                <a:spLocks/>
              </p:cNvSpPr>
              <p:nvPr/>
            </p:nvSpPr>
            <p:spPr bwMode="auto">
              <a:xfrm>
                <a:off x="960" y="1721"/>
                <a:ext cx="12" cy="11"/>
              </a:xfrm>
              <a:custGeom>
                <a:avLst/>
                <a:gdLst>
                  <a:gd name="T0" fmla="*/ 12 w 12"/>
                  <a:gd name="T1" fmla="*/ 4 h 11"/>
                  <a:gd name="T2" fmla="*/ 12 w 12"/>
                  <a:gd name="T3" fmla="*/ 4 h 11"/>
                  <a:gd name="T4" fmla="*/ 12 w 12"/>
                  <a:gd name="T5" fmla="*/ 9 h 11"/>
                  <a:gd name="T6" fmla="*/ 11 w 12"/>
                  <a:gd name="T7" fmla="*/ 10 h 11"/>
                  <a:gd name="T8" fmla="*/ 10 w 12"/>
                  <a:gd name="T9" fmla="*/ 11 h 11"/>
                  <a:gd name="T10" fmla="*/ 10 w 12"/>
                  <a:gd name="T11" fmla="*/ 11 h 11"/>
                  <a:gd name="T12" fmla="*/ 4 w 12"/>
                  <a:gd name="T13" fmla="*/ 11 h 11"/>
                  <a:gd name="T14" fmla="*/ 1 w 12"/>
                  <a:gd name="T15" fmla="*/ 11 h 11"/>
                  <a:gd name="T16" fmla="*/ 0 w 12"/>
                  <a:gd name="T17" fmla="*/ 10 h 11"/>
                  <a:gd name="T18" fmla="*/ 0 w 12"/>
                  <a:gd name="T19" fmla="*/ 10 h 11"/>
                  <a:gd name="T20" fmla="*/ 1 w 12"/>
                  <a:gd name="T21" fmla="*/ 4 h 11"/>
                  <a:gd name="T22" fmla="*/ 4 w 12"/>
                  <a:gd name="T23" fmla="*/ 0 h 11"/>
                  <a:gd name="T24" fmla="*/ 4 w 12"/>
                  <a:gd name="T25" fmla="*/ 0 h 11"/>
                  <a:gd name="T26" fmla="*/ 7 w 12"/>
                  <a:gd name="T27" fmla="*/ 0 h 11"/>
                  <a:gd name="T28" fmla="*/ 8 w 12"/>
                  <a:gd name="T29" fmla="*/ 0 h 11"/>
                  <a:gd name="T30" fmla="*/ 12 w 12"/>
                  <a:gd name="T31" fmla="*/ 4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11">
                    <a:moveTo>
                      <a:pt x="12" y="4"/>
                    </a:moveTo>
                    <a:lnTo>
                      <a:pt x="12" y="4"/>
                    </a:lnTo>
                    <a:lnTo>
                      <a:pt x="12" y="9"/>
                    </a:lnTo>
                    <a:lnTo>
                      <a:pt x="11" y="10"/>
                    </a:lnTo>
                    <a:lnTo>
                      <a:pt x="10" y="11"/>
                    </a:lnTo>
                    <a:lnTo>
                      <a:pt x="4" y="11"/>
                    </a:lnTo>
                    <a:lnTo>
                      <a:pt x="1" y="11"/>
                    </a:lnTo>
                    <a:lnTo>
                      <a:pt x="0" y="10"/>
                    </a:lnTo>
                    <a:lnTo>
                      <a:pt x="1" y="4"/>
                    </a:lnTo>
                    <a:lnTo>
                      <a:pt x="4" y="0"/>
                    </a:lnTo>
                    <a:lnTo>
                      <a:pt x="7" y="0"/>
                    </a:lnTo>
                    <a:lnTo>
                      <a:pt x="8" y="0"/>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63" name="Freeform 173"/>
              <p:cNvSpPr>
                <a:spLocks/>
              </p:cNvSpPr>
              <p:nvPr/>
            </p:nvSpPr>
            <p:spPr bwMode="auto">
              <a:xfrm>
                <a:off x="960" y="1721"/>
                <a:ext cx="12" cy="11"/>
              </a:xfrm>
              <a:custGeom>
                <a:avLst/>
                <a:gdLst>
                  <a:gd name="T0" fmla="*/ 12 w 12"/>
                  <a:gd name="T1" fmla="*/ 4 h 11"/>
                  <a:gd name="T2" fmla="*/ 12 w 12"/>
                  <a:gd name="T3" fmla="*/ 4 h 11"/>
                  <a:gd name="T4" fmla="*/ 12 w 12"/>
                  <a:gd name="T5" fmla="*/ 9 h 11"/>
                  <a:gd name="T6" fmla="*/ 11 w 12"/>
                  <a:gd name="T7" fmla="*/ 10 h 11"/>
                  <a:gd name="T8" fmla="*/ 10 w 12"/>
                  <a:gd name="T9" fmla="*/ 11 h 11"/>
                  <a:gd name="T10" fmla="*/ 10 w 12"/>
                  <a:gd name="T11" fmla="*/ 11 h 11"/>
                  <a:gd name="T12" fmla="*/ 4 w 12"/>
                  <a:gd name="T13" fmla="*/ 11 h 11"/>
                  <a:gd name="T14" fmla="*/ 1 w 12"/>
                  <a:gd name="T15" fmla="*/ 11 h 11"/>
                  <a:gd name="T16" fmla="*/ 0 w 12"/>
                  <a:gd name="T17" fmla="*/ 10 h 11"/>
                  <a:gd name="T18" fmla="*/ 0 w 12"/>
                  <a:gd name="T19" fmla="*/ 10 h 11"/>
                  <a:gd name="T20" fmla="*/ 1 w 12"/>
                  <a:gd name="T21" fmla="*/ 4 h 11"/>
                  <a:gd name="T22" fmla="*/ 4 w 12"/>
                  <a:gd name="T23" fmla="*/ 0 h 11"/>
                  <a:gd name="T24" fmla="*/ 4 w 12"/>
                  <a:gd name="T25" fmla="*/ 0 h 11"/>
                  <a:gd name="T26" fmla="*/ 7 w 12"/>
                  <a:gd name="T27" fmla="*/ 0 h 11"/>
                  <a:gd name="T28" fmla="*/ 8 w 12"/>
                  <a:gd name="T29" fmla="*/ 0 h 11"/>
                  <a:gd name="T30" fmla="*/ 12 w 12"/>
                  <a:gd name="T31" fmla="*/ 4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11">
                    <a:moveTo>
                      <a:pt x="12" y="4"/>
                    </a:moveTo>
                    <a:lnTo>
                      <a:pt x="12" y="4"/>
                    </a:lnTo>
                    <a:lnTo>
                      <a:pt x="12" y="9"/>
                    </a:lnTo>
                    <a:lnTo>
                      <a:pt x="11" y="10"/>
                    </a:lnTo>
                    <a:lnTo>
                      <a:pt x="10" y="11"/>
                    </a:lnTo>
                    <a:lnTo>
                      <a:pt x="4" y="11"/>
                    </a:lnTo>
                    <a:lnTo>
                      <a:pt x="1" y="11"/>
                    </a:lnTo>
                    <a:lnTo>
                      <a:pt x="0" y="10"/>
                    </a:lnTo>
                    <a:lnTo>
                      <a:pt x="1" y="4"/>
                    </a:lnTo>
                    <a:lnTo>
                      <a:pt x="4" y="0"/>
                    </a:lnTo>
                    <a:lnTo>
                      <a:pt x="7" y="0"/>
                    </a:lnTo>
                    <a:lnTo>
                      <a:pt x="8" y="0"/>
                    </a:lnTo>
                    <a:lnTo>
                      <a:pt x="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64" name="Freeform 174"/>
              <p:cNvSpPr>
                <a:spLocks/>
              </p:cNvSpPr>
              <p:nvPr/>
            </p:nvSpPr>
            <p:spPr bwMode="auto">
              <a:xfrm>
                <a:off x="1041" y="1732"/>
                <a:ext cx="11" cy="11"/>
              </a:xfrm>
              <a:custGeom>
                <a:avLst/>
                <a:gdLst>
                  <a:gd name="T0" fmla="*/ 11 w 11"/>
                  <a:gd name="T1" fmla="*/ 3 h 11"/>
                  <a:gd name="T2" fmla="*/ 11 w 11"/>
                  <a:gd name="T3" fmla="*/ 3 h 11"/>
                  <a:gd name="T4" fmla="*/ 11 w 11"/>
                  <a:gd name="T5" fmla="*/ 8 h 11"/>
                  <a:gd name="T6" fmla="*/ 11 w 11"/>
                  <a:gd name="T7" fmla="*/ 10 h 11"/>
                  <a:gd name="T8" fmla="*/ 9 w 11"/>
                  <a:gd name="T9" fmla="*/ 11 h 11"/>
                  <a:gd name="T10" fmla="*/ 9 w 11"/>
                  <a:gd name="T11" fmla="*/ 11 h 11"/>
                  <a:gd name="T12" fmla="*/ 3 w 11"/>
                  <a:gd name="T13" fmla="*/ 11 h 11"/>
                  <a:gd name="T14" fmla="*/ 0 w 11"/>
                  <a:gd name="T15" fmla="*/ 10 h 11"/>
                  <a:gd name="T16" fmla="*/ 0 w 11"/>
                  <a:gd name="T17" fmla="*/ 7 h 11"/>
                  <a:gd name="T18" fmla="*/ 0 w 11"/>
                  <a:gd name="T19" fmla="*/ 7 h 11"/>
                  <a:gd name="T20" fmla="*/ 0 w 11"/>
                  <a:gd name="T21" fmla="*/ 6 h 11"/>
                  <a:gd name="T22" fmla="*/ 0 w 11"/>
                  <a:gd name="T23" fmla="*/ 3 h 11"/>
                  <a:gd name="T24" fmla="*/ 4 w 11"/>
                  <a:gd name="T25" fmla="*/ 0 h 11"/>
                  <a:gd name="T26" fmla="*/ 4 w 11"/>
                  <a:gd name="T27" fmla="*/ 0 h 11"/>
                  <a:gd name="T28" fmla="*/ 6 w 11"/>
                  <a:gd name="T29" fmla="*/ 0 h 11"/>
                  <a:gd name="T30" fmla="*/ 9 w 11"/>
                  <a:gd name="T31" fmla="*/ 0 h 11"/>
                  <a:gd name="T32" fmla="*/ 11 w 11"/>
                  <a:gd name="T33" fmla="*/ 3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 h="11">
                    <a:moveTo>
                      <a:pt x="11" y="3"/>
                    </a:moveTo>
                    <a:lnTo>
                      <a:pt x="11" y="3"/>
                    </a:lnTo>
                    <a:lnTo>
                      <a:pt x="11" y="8"/>
                    </a:lnTo>
                    <a:lnTo>
                      <a:pt x="11" y="10"/>
                    </a:lnTo>
                    <a:lnTo>
                      <a:pt x="9" y="11"/>
                    </a:lnTo>
                    <a:lnTo>
                      <a:pt x="3" y="11"/>
                    </a:lnTo>
                    <a:lnTo>
                      <a:pt x="0" y="10"/>
                    </a:lnTo>
                    <a:lnTo>
                      <a:pt x="0" y="7"/>
                    </a:lnTo>
                    <a:lnTo>
                      <a:pt x="0" y="6"/>
                    </a:lnTo>
                    <a:lnTo>
                      <a:pt x="0" y="3"/>
                    </a:lnTo>
                    <a:lnTo>
                      <a:pt x="4" y="0"/>
                    </a:lnTo>
                    <a:lnTo>
                      <a:pt x="6" y="0"/>
                    </a:lnTo>
                    <a:lnTo>
                      <a:pt x="9" y="0"/>
                    </a:lnTo>
                    <a:lnTo>
                      <a:pt x="1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65" name="Freeform 175"/>
              <p:cNvSpPr>
                <a:spLocks/>
              </p:cNvSpPr>
              <p:nvPr/>
            </p:nvSpPr>
            <p:spPr bwMode="auto">
              <a:xfrm>
                <a:off x="1041" y="1732"/>
                <a:ext cx="11" cy="11"/>
              </a:xfrm>
              <a:custGeom>
                <a:avLst/>
                <a:gdLst>
                  <a:gd name="T0" fmla="*/ 11 w 11"/>
                  <a:gd name="T1" fmla="*/ 3 h 11"/>
                  <a:gd name="T2" fmla="*/ 11 w 11"/>
                  <a:gd name="T3" fmla="*/ 3 h 11"/>
                  <a:gd name="T4" fmla="*/ 11 w 11"/>
                  <a:gd name="T5" fmla="*/ 8 h 11"/>
                  <a:gd name="T6" fmla="*/ 11 w 11"/>
                  <a:gd name="T7" fmla="*/ 10 h 11"/>
                  <a:gd name="T8" fmla="*/ 9 w 11"/>
                  <a:gd name="T9" fmla="*/ 11 h 11"/>
                  <a:gd name="T10" fmla="*/ 9 w 11"/>
                  <a:gd name="T11" fmla="*/ 11 h 11"/>
                  <a:gd name="T12" fmla="*/ 3 w 11"/>
                  <a:gd name="T13" fmla="*/ 11 h 11"/>
                  <a:gd name="T14" fmla="*/ 0 w 11"/>
                  <a:gd name="T15" fmla="*/ 10 h 11"/>
                  <a:gd name="T16" fmla="*/ 0 w 11"/>
                  <a:gd name="T17" fmla="*/ 7 h 11"/>
                  <a:gd name="T18" fmla="*/ 0 w 11"/>
                  <a:gd name="T19" fmla="*/ 7 h 11"/>
                  <a:gd name="T20" fmla="*/ 0 w 11"/>
                  <a:gd name="T21" fmla="*/ 6 h 11"/>
                  <a:gd name="T22" fmla="*/ 0 w 11"/>
                  <a:gd name="T23" fmla="*/ 3 h 11"/>
                  <a:gd name="T24" fmla="*/ 4 w 11"/>
                  <a:gd name="T25" fmla="*/ 0 h 11"/>
                  <a:gd name="T26" fmla="*/ 4 w 11"/>
                  <a:gd name="T27" fmla="*/ 0 h 11"/>
                  <a:gd name="T28" fmla="*/ 6 w 11"/>
                  <a:gd name="T29" fmla="*/ 0 h 11"/>
                  <a:gd name="T30" fmla="*/ 9 w 11"/>
                  <a:gd name="T31" fmla="*/ 0 h 11"/>
                  <a:gd name="T32" fmla="*/ 11 w 11"/>
                  <a:gd name="T33" fmla="*/ 3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 h="11">
                    <a:moveTo>
                      <a:pt x="11" y="3"/>
                    </a:moveTo>
                    <a:lnTo>
                      <a:pt x="11" y="3"/>
                    </a:lnTo>
                    <a:lnTo>
                      <a:pt x="11" y="8"/>
                    </a:lnTo>
                    <a:lnTo>
                      <a:pt x="11" y="10"/>
                    </a:lnTo>
                    <a:lnTo>
                      <a:pt x="9" y="11"/>
                    </a:lnTo>
                    <a:lnTo>
                      <a:pt x="3" y="11"/>
                    </a:lnTo>
                    <a:lnTo>
                      <a:pt x="0" y="10"/>
                    </a:lnTo>
                    <a:lnTo>
                      <a:pt x="0" y="7"/>
                    </a:lnTo>
                    <a:lnTo>
                      <a:pt x="0" y="6"/>
                    </a:lnTo>
                    <a:lnTo>
                      <a:pt x="0" y="3"/>
                    </a:lnTo>
                    <a:lnTo>
                      <a:pt x="4" y="0"/>
                    </a:lnTo>
                    <a:lnTo>
                      <a:pt x="6" y="0"/>
                    </a:lnTo>
                    <a:lnTo>
                      <a:pt x="9" y="0"/>
                    </a:lnTo>
                    <a:lnTo>
                      <a:pt x="11"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66" name="Freeform 176"/>
              <p:cNvSpPr>
                <a:spLocks/>
              </p:cNvSpPr>
              <p:nvPr/>
            </p:nvSpPr>
            <p:spPr bwMode="auto">
              <a:xfrm>
                <a:off x="986" y="1735"/>
                <a:ext cx="11" cy="11"/>
              </a:xfrm>
              <a:custGeom>
                <a:avLst/>
                <a:gdLst>
                  <a:gd name="T0" fmla="*/ 11 w 11"/>
                  <a:gd name="T1" fmla="*/ 9 h 11"/>
                  <a:gd name="T2" fmla="*/ 11 w 11"/>
                  <a:gd name="T3" fmla="*/ 9 h 11"/>
                  <a:gd name="T4" fmla="*/ 8 w 11"/>
                  <a:gd name="T5" fmla="*/ 11 h 11"/>
                  <a:gd name="T6" fmla="*/ 4 w 11"/>
                  <a:gd name="T7" fmla="*/ 11 h 11"/>
                  <a:gd name="T8" fmla="*/ 1 w 11"/>
                  <a:gd name="T9" fmla="*/ 9 h 11"/>
                  <a:gd name="T10" fmla="*/ 0 w 11"/>
                  <a:gd name="T11" fmla="*/ 5 h 11"/>
                  <a:gd name="T12" fmla="*/ 0 w 11"/>
                  <a:gd name="T13" fmla="*/ 5 h 11"/>
                  <a:gd name="T14" fmla="*/ 1 w 11"/>
                  <a:gd name="T15" fmla="*/ 3 h 11"/>
                  <a:gd name="T16" fmla="*/ 3 w 11"/>
                  <a:gd name="T17" fmla="*/ 0 h 11"/>
                  <a:gd name="T18" fmla="*/ 11 w 11"/>
                  <a:gd name="T19" fmla="*/ 0 h 11"/>
                  <a:gd name="T20" fmla="*/ 11 w 11"/>
                  <a:gd name="T21" fmla="*/ 9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11">
                    <a:moveTo>
                      <a:pt x="11" y="9"/>
                    </a:moveTo>
                    <a:lnTo>
                      <a:pt x="11" y="9"/>
                    </a:lnTo>
                    <a:lnTo>
                      <a:pt x="8" y="11"/>
                    </a:lnTo>
                    <a:lnTo>
                      <a:pt x="4" y="11"/>
                    </a:lnTo>
                    <a:lnTo>
                      <a:pt x="1" y="9"/>
                    </a:lnTo>
                    <a:lnTo>
                      <a:pt x="0" y="5"/>
                    </a:lnTo>
                    <a:lnTo>
                      <a:pt x="1" y="3"/>
                    </a:lnTo>
                    <a:lnTo>
                      <a:pt x="3" y="0"/>
                    </a:lnTo>
                    <a:lnTo>
                      <a:pt x="11" y="0"/>
                    </a:lnTo>
                    <a:lnTo>
                      <a:pt x="1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67" name="Freeform 177"/>
              <p:cNvSpPr>
                <a:spLocks/>
              </p:cNvSpPr>
              <p:nvPr/>
            </p:nvSpPr>
            <p:spPr bwMode="auto">
              <a:xfrm>
                <a:off x="941" y="1753"/>
                <a:ext cx="11" cy="12"/>
              </a:xfrm>
              <a:custGeom>
                <a:avLst/>
                <a:gdLst>
                  <a:gd name="T0" fmla="*/ 11 w 11"/>
                  <a:gd name="T1" fmla="*/ 4 h 12"/>
                  <a:gd name="T2" fmla="*/ 11 w 11"/>
                  <a:gd name="T3" fmla="*/ 4 h 12"/>
                  <a:gd name="T4" fmla="*/ 11 w 11"/>
                  <a:gd name="T5" fmla="*/ 6 h 12"/>
                  <a:gd name="T6" fmla="*/ 11 w 11"/>
                  <a:gd name="T7" fmla="*/ 9 h 12"/>
                  <a:gd name="T8" fmla="*/ 10 w 11"/>
                  <a:gd name="T9" fmla="*/ 10 h 12"/>
                  <a:gd name="T10" fmla="*/ 7 w 11"/>
                  <a:gd name="T11" fmla="*/ 12 h 12"/>
                  <a:gd name="T12" fmla="*/ 7 w 11"/>
                  <a:gd name="T13" fmla="*/ 12 h 12"/>
                  <a:gd name="T14" fmla="*/ 3 w 11"/>
                  <a:gd name="T15" fmla="*/ 10 h 12"/>
                  <a:gd name="T16" fmla="*/ 0 w 11"/>
                  <a:gd name="T17" fmla="*/ 9 h 12"/>
                  <a:gd name="T18" fmla="*/ 0 w 11"/>
                  <a:gd name="T19" fmla="*/ 9 h 12"/>
                  <a:gd name="T20" fmla="*/ 0 w 11"/>
                  <a:gd name="T21" fmla="*/ 2 h 12"/>
                  <a:gd name="T22" fmla="*/ 1 w 11"/>
                  <a:gd name="T23" fmla="*/ 1 h 12"/>
                  <a:gd name="T24" fmla="*/ 4 w 11"/>
                  <a:gd name="T25" fmla="*/ 0 h 12"/>
                  <a:gd name="T26" fmla="*/ 4 w 11"/>
                  <a:gd name="T27" fmla="*/ 0 h 12"/>
                  <a:gd name="T28" fmla="*/ 6 w 11"/>
                  <a:gd name="T29" fmla="*/ 0 h 12"/>
                  <a:gd name="T30" fmla="*/ 8 w 11"/>
                  <a:gd name="T31" fmla="*/ 1 h 12"/>
                  <a:gd name="T32" fmla="*/ 11 w 11"/>
                  <a:gd name="T33" fmla="*/ 4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 h="12">
                    <a:moveTo>
                      <a:pt x="11" y="4"/>
                    </a:moveTo>
                    <a:lnTo>
                      <a:pt x="11" y="4"/>
                    </a:lnTo>
                    <a:lnTo>
                      <a:pt x="11" y="6"/>
                    </a:lnTo>
                    <a:lnTo>
                      <a:pt x="11" y="9"/>
                    </a:lnTo>
                    <a:lnTo>
                      <a:pt x="10" y="10"/>
                    </a:lnTo>
                    <a:lnTo>
                      <a:pt x="7" y="12"/>
                    </a:lnTo>
                    <a:lnTo>
                      <a:pt x="3" y="10"/>
                    </a:lnTo>
                    <a:lnTo>
                      <a:pt x="0" y="9"/>
                    </a:lnTo>
                    <a:lnTo>
                      <a:pt x="0" y="2"/>
                    </a:lnTo>
                    <a:lnTo>
                      <a:pt x="1" y="1"/>
                    </a:lnTo>
                    <a:lnTo>
                      <a:pt x="4" y="0"/>
                    </a:lnTo>
                    <a:lnTo>
                      <a:pt x="6" y="0"/>
                    </a:lnTo>
                    <a:lnTo>
                      <a:pt x="8" y="1"/>
                    </a:lnTo>
                    <a:lnTo>
                      <a:pt x="1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68" name="Freeform 178"/>
              <p:cNvSpPr>
                <a:spLocks/>
              </p:cNvSpPr>
              <p:nvPr/>
            </p:nvSpPr>
            <p:spPr bwMode="auto">
              <a:xfrm>
                <a:off x="941" y="1753"/>
                <a:ext cx="11" cy="12"/>
              </a:xfrm>
              <a:custGeom>
                <a:avLst/>
                <a:gdLst>
                  <a:gd name="T0" fmla="*/ 11 w 11"/>
                  <a:gd name="T1" fmla="*/ 4 h 12"/>
                  <a:gd name="T2" fmla="*/ 11 w 11"/>
                  <a:gd name="T3" fmla="*/ 4 h 12"/>
                  <a:gd name="T4" fmla="*/ 11 w 11"/>
                  <a:gd name="T5" fmla="*/ 6 h 12"/>
                  <a:gd name="T6" fmla="*/ 11 w 11"/>
                  <a:gd name="T7" fmla="*/ 9 h 12"/>
                  <a:gd name="T8" fmla="*/ 10 w 11"/>
                  <a:gd name="T9" fmla="*/ 10 h 12"/>
                  <a:gd name="T10" fmla="*/ 7 w 11"/>
                  <a:gd name="T11" fmla="*/ 12 h 12"/>
                  <a:gd name="T12" fmla="*/ 7 w 11"/>
                  <a:gd name="T13" fmla="*/ 12 h 12"/>
                  <a:gd name="T14" fmla="*/ 3 w 11"/>
                  <a:gd name="T15" fmla="*/ 10 h 12"/>
                  <a:gd name="T16" fmla="*/ 0 w 11"/>
                  <a:gd name="T17" fmla="*/ 9 h 12"/>
                  <a:gd name="T18" fmla="*/ 0 w 11"/>
                  <a:gd name="T19" fmla="*/ 9 h 12"/>
                  <a:gd name="T20" fmla="*/ 0 w 11"/>
                  <a:gd name="T21" fmla="*/ 2 h 12"/>
                  <a:gd name="T22" fmla="*/ 1 w 11"/>
                  <a:gd name="T23" fmla="*/ 1 h 12"/>
                  <a:gd name="T24" fmla="*/ 4 w 11"/>
                  <a:gd name="T25" fmla="*/ 0 h 12"/>
                  <a:gd name="T26" fmla="*/ 4 w 11"/>
                  <a:gd name="T27" fmla="*/ 0 h 12"/>
                  <a:gd name="T28" fmla="*/ 6 w 11"/>
                  <a:gd name="T29" fmla="*/ 0 h 12"/>
                  <a:gd name="T30" fmla="*/ 8 w 11"/>
                  <a:gd name="T31" fmla="*/ 1 h 12"/>
                  <a:gd name="T32" fmla="*/ 11 w 11"/>
                  <a:gd name="T33" fmla="*/ 4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 h="12">
                    <a:moveTo>
                      <a:pt x="11" y="4"/>
                    </a:moveTo>
                    <a:lnTo>
                      <a:pt x="11" y="4"/>
                    </a:lnTo>
                    <a:lnTo>
                      <a:pt x="11" y="6"/>
                    </a:lnTo>
                    <a:lnTo>
                      <a:pt x="11" y="9"/>
                    </a:lnTo>
                    <a:lnTo>
                      <a:pt x="10" y="10"/>
                    </a:lnTo>
                    <a:lnTo>
                      <a:pt x="7" y="12"/>
                    </a:lnTo>
                    <a:lnTo>
                      <a:pt x="3" y="10"/>
                    </a:lnTo>
                    <a:lnTo>
                      <a:pt x="0" y="9"/>
                    </a:lnTo>
                    <a:lnTo>
                      <a:pt x="0" y="2"/>
                    </a:lnTo>
                    <a:lnTo>
                      <a:pt x="1" y="1"/>
                    </a:lnTo>
                    <a:lnTo>
                      <a:pt x="4" y="0"/>
                    </a:lnTo>
                    <a:lnTo>
                      <a:pt x="6" y="0"/>
                    </a:lnTo>
                    <a:lnTo>
                      <a:pt x="8" y="1"/>
                    </a:lnTo>
                    <a:lnTo>
                      <a:pt x="11"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69" name="Freeform 179"/>
              <p:cNvSpPr>
                <a:spLocks/>
              </p:cNvSpPr>
              <p:nvPr/>
            </p:nvSpPr>
            <p:spPr bwMode="auto">
              <a:xfrm>
                <a:off x="1261" y="1762"/>
                <a:ext cx="53" cy="57"/>
              </a:xfrm>
              <a:custGeom>
                <a:avLst/>
                <a:gdLst>
                  <a:gd name="T0" fmla="*/ 49 w 53"/>
                  <a:gd name="T1" fmla="*/ 15 h 57"/>
                  <a:gd name="T2" fmla="*/ 49 w 53"/>
                  <a:gd name="T3" fmla="*/ 15 h 57"/>
                  <a:gd name="T4" fmla="*/ 52 w 53"/>
                  <a:gd name="T5" fmla="*/ 20 h 57"/>
                  <a:gd name="T6" fmla="*/ 53 w 53"/>
                  <a:gd name="T7" fmla="*/ 27 h 57"/>
                  <a:gd name="T8" fmla="*/ 53 w 53"/>
                  <a:gd name="T9" fmla="*/ 33 h 57"/>
                  <a:gd name="T10" fmla="*/ 52 w 53"/>
                  <a:gd name="T11" fmla="*/ 38 h 57"/>
                  <a:gd name="T12" fmla="*/ 52 w 53"/>
                  <a:gd name="T13" fmla="*/ 38 h 57"/>
                  <a:gd name="T14" fmla="*/ 50 w 53"/>
                  <a:gd name="T15" fmla="*/ 42 h 57"/>
                  <a:gd name="T16" fmla="*/ 48 w 53"/>
                  <a:gd name="T17" fmla="*/ 46 h 57"/>
                  <a:gd name="T18" fmla="*/ 41 w 53"/>
                  <a:gd name="T19" fmla="*/ 52 h 57"/>
                  <a:gd name="T20" fmla="*/ 33 w 53"/>
                  <a:gd name="T21" fmla="*/ 56 h 57"/>
                  <a:gd name="T22" fmla="*/ 23 w 53"/>
                  <a:gd name="T23" fmla="*/ 57 h 57"/>
                  <a:gd name="T24" fmla="*/ 23 w 53"/>
                  <a:gd name="T25" fmla="*/ 57 h 57"/>
                  <a:gd name="T26" fmla="*/ 16 w 53"/>
                  <a:gd name="T27" fmla="*/ 56 h 57"/>
                  <a:gd name="T28" fmla="*/ 11 w 53"/>
                  <a:gd name="T29" fmla="*/ 53 h 57"/>
                  <a:gd name="T30" fmla="*/ 6 w 53"/>
                  <a:gd name="T31" fmla="*/ 49 h 57"/>
                  <a:gd name="T32" fmla="*/ 3 w 53"/>
                  <a:gd name="T33" fmla="*/ 46 h 57"/>
                  <a:gd name="T34" fmla="*/ 1 w 53"/>
                  <a:gd name="T35" fmla="*/ 42 h 57"/>
                  <a:gd name="T36" fmla="*/ 1 w 53"/>
                  <a:gd name="T37" fmla="*/ 42 h 57"/>
                  <a:gd name="T38" fmla="*/ 0 w 53"/>
                  <a:gd name="T39" fmla="*/ 34 h 57"/>
                  <a:gd name="T40" fmla="*/ 0 w 53"/>
                  <a:gd name="T41" fmla="*/ 26 h 57"/>
                  <a:gd name="T42" fmla="*/ 3 w 53"/>
                  <a:gd name="T43" fmla="*/ 18 h 57"/>
                  <a:gd name="T44" fmla="*/ 7 w 53"/>
                  <a:gd name="T45" fmla="*/ 10 h 57"/>
                  <a:gd name="T46" fmla="*/ 7 w 53"/>
                  <a:gd name="T47" fmla="*/ 10 h 57"/>
                  <a:gd name="T48" fmla="*/ 11 w 53"/>
                  <a:gd name="T49" fmla="*/ 4 h 57"/>
                  <a:gd name="T50" fmla="*/ 16 w 53"/>
                  <a:gd name="T51" fmla="*/ 1 h 57"/>
                  <a:gd name="T52" fmla="*/ 23 w 53"/>
                  <a:gd name="T53" fmla="*/ 0 h 57"/>
                  <a:gd name="T54" fmla="*/ 29 w 53"/>
                  <a:gd name="T55" fmla="*/ 0 h 57"/>
                  <a:gd name="T56" fmla="*/ 35 w 53"/>
                  <a:gd name="T57" fmla="*/ 1 h 57"/>
                  <a:gd name="T58" fmla="*/ 41 w 53"/>
                  <a:gd name="T59" fmla="*/ 4 h 57"/>
                  <a:gd name="T60" fmla="*/ 46 w 53"/>
                  <a:gd name="T61" fmla="*/ 10 h 57"/>
                  <a:gd name="T62" fmla="*/ 49 w 53"/>
                  <a:gd name="T63" fmla="*/ 15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 h="57">
                    <a:moveTo>
                      <a:pt x="49" y="15"/>
                    </a:moveTo>
                    <a:lnTo>
                      <a:pt x="49" y="15"/>
                    </a:lnTo>
                    <a:lnTo>
                      <a:pt x="52" y="20"/>
                    </a:lnTo>
                    <a:lnTo>
                      <a:pt x="53" y="27"/>
                    </a:lnTo>
                    <a:lnTo>
                      <a:pt x="53" y="33"/>
                    </a:lnTo>
                    <a:lnTo>
                      <a:pt x="52" y="38"/>
                    </a:lnTo>
                    <a:lnTo>
                      <a:pt x="50" y="42"/>
                    </a:lnTo>
                    <a:lnTo>
                      <a:pt x="48" y="46"/>
                    </a:lnTo>
                    <a:lnTo>
                      <a:pt x="41" y="52"/>
                    </a:lnTo>
                    <a:lnTo>
                      <a:pt x="33" y="56"/>
                    </a:lnTo>
                    <a:lnTo>
                      <a:pt x="23" y="57"/>
                    </a:lnTo>
                    <a:lnTo>
                      <a:pt x="16" y="56"/>
                    </a:lnTo>
                    <a:lnTo>
                      <a:pt x="11" y="53"/>
                    </a:lnTo>
                    <a:lnTo>
                      <a:pt x="6" y="49"/>
                    </a:lnTo>
                    <a:lnTo>
                      <a:pt x="3" y="46"/>
                    </a:lnTo>
                    <a:lnTo>
                      <a:pt x="1" y="42"/>
                    </a:lnTo>
                    <a:lnTo>
                      <a:pt x="0" y="34"/>
                    </a:lnTo>
                    <a:lnTo>
                      <a:pt x="0" y="26"/>
                    </a:lnTo>
                    <a:lnTo>
                      <a:pt x="3" y="18"/>
                    </a:lnTo>
                    <a:lnTo>
                      <a:pt x="7" y="10"/>
                    </a:lnTo>
                    <a:lnTo>
                      <a:pt x="11" y="4"/>
                    </a:lnTo>
                    <a:lnTo>
                      <a:pt x="16" y="1"/>
                    </a:lnTo>
                    <a:lnTo>
                      <a:pt x="23" y="0"/>
                    </a:lnTo>
                    <a:lnTo>
                      <a:pt x="29" y="0"/>
                    </a:lnTo>
                    <a:lnTo>
                      <a:pt x="35" y="1"/>
                    </a:lnTo>
                    <a:lnTo>
                      <a:pt x="41" y="4"/>
                    </a:lnTo>
                    <a:lnTo>
                      <a:pt x="46" y="10"/>
                    </a:lnTo>
                    <a:lnTo>
                      <a:pt x="4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70" name="Freeform 180"/>
              <p:cNvSpPr>
                <a:spLocks/>
              </p:cNvSpPr>
              <p:nvPr/>
            </p:nvSpPr>
            <p:spPr bwMode="auto">
              <a:xfrm>
                <a:off x="1261" y="1762"/>
                <a:ext cx="53" cy="57"/>
              </a:xfrm>
              <a:custGeom>
                <a:avLst/>
                <a:gdLst>
                  <a:gd name="T0" fmla="*/ 49 w 53"/>
                  <a:gd name="T1" fmla="*/ 15 h 57"/>
                  <a:gd name="T2" fmla="*/ 49 w 53"/>
                  <a:gd name="T3" fmla="*/ 15 h 57"/>
                  <a:gd name="T4" fmla="*/ 52 w 53"/>
                  <a:gd name="T5" fmla="*/ 20 h 57"/>
                  <a:gd name="T6" fmla="*/ 53 w 53"/>
                  <a:gd name="T7" fmla="*/ 27 h 57"/>
                  <a:gd name="T8" fmla="*/ 53 w 53"/>
                  <a:gd name="T9" fmla="*/ 33 h 57"/>
                  <a:gd name="T10" fmla="*/ 52 w 53"/>
                  <a:gd name="T11" fmla="*/ 38 h 57"/>
                  <a:gd name="T12" fmla="*/ 52 w 53"/>
                  <a:gd name="T13" fmla="*/ 38 h 57"/>
                  <a:gd name="T14" fmla="*/ 50 w 53"/>
                  <a:gd name="T15" fmla="*/ 42 h 57"/>
                  <a:gd name="T16" fmla="*/ 48 w 53"/>
                  <a:gd name="T17" fmla="*/ 46 h 57"/>
                  <a:gd name="T18" fmla="*/ 41 w 53"/>
                  <a:gd name="T19" fmla="*/ 52 h 57"/>
                  <a:gd name="T20" fmla="*/ 33 w 53"/>
                  <a:gd name="T21" fmla="*/ 56 h 57"/>
                  <a:gd name="T22" fmla="*/ 23 w 53"/>
                  <a:gd name="T23" fmla="*/ 57 h 57"/>
                  <a:gd name="T24" fmla="*/ 23 w 53"/>
                  <a:gd name="T25" fmla="*/ 57 h 57"/>
                  <a:gd name="T26" fmla="*/ 16 w 53"/>
                  <a:gd name="T27" fmla="*/ 56 h 57"/>
                  <a:gd name="T28" fmla="*/ 11 w 53"/>
                  <a:gd name="T29" fmla="*/ 53 h 57"/>
                  <a:gd name="T30" fmla="*/ 6 w 53"/>
                  <a:gd name="T31" fmla="*/ 49 h 57"/>
                  <a:gd name="T32" fmla="*/ 3 w 53"/>
                  <a:gd name="T33" fmla="*/ 46 h 57"/>
                  <a:gd name="T34" fmla="*/ 1 w 53"/>
                  <a:gd name="T35" fmla="*/ 42 h 57"/>
                  <a:gd name="T36" fmla="*/ 1 w 53"/>
                  <a:gd name="T37" fmla="*/ 42 h 57"/>
                  <a:gd name="T38" fmla="*/ 0 w 53"/>
                  <a:gd name="T39" fmla="*/ 34 h 57"/>
                  <a:gd name="T40" fmla="*/ 0 w 53"/>
                  <a:gd name="T41" fmla="*/ 26 h 57"/>
                  <a:gd name="T42" fmla="*/ 3 w 53"/>
                  <a:gd name="T43" fmla="*/ 18 h 57"/>
                  <a:gd name="T44" fmla="*/ 7 w 53"/>
                  <a:gd name="T45" fmla="*/ 10 h 57"/>
                  <a:gd name="T46" fmla="*/ 7 w 53"/>
                  <a:gd name="T47" fmla="*/ 10 h 57"/>
                  <a:gd name="T48" fmla="*/ 11 w 53"/>
                  <a:gd name="T49" fmla="*/ 4 h 57"/>
                  <a:gd name="T50" fmla="*/ 16 w 53"/>
                  <a:gd name="T51" fmla="*/ 1 h 57"/>
                  <a:gd name="T52" fmla="*/ 23 w 53"/>
                  <a:gd name="T53" fmla="*/ 0 h 57"/>
                  <a:gd name="T54" fmla="*/ 29 w 53"/>
                  <a:gd name="T55" fmla="*/ 0 h 57"/>
                  <a:gd name="T56" fmla="*/ 35 w 53"/>
                  <a:gd name="T57" fmla="*/ 1 h 57"/>
                  <a:gd name="T58" fmla="*/ 41 w 53"/>
                  <a:gd name="T59" fmla="*/ 4 h 57"/>
                  <a:gd name="T60" fmla="*/ 46 w 53"/>
                  <a:gd name="T61" fmla="*/ 10 h 57"/>
                  <a:gd name="T62" fmla="*/ 49 w 53"/>
                  <a:gd name="T63" fmla="*/ 15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 h="57">
                    <a:moveTo>
                      <a:pt x="49" y="15"/>
                    </a:moveTo>
                    <a:lnTo>
                      <a:pt x="49" y="15"/>
                    </a:lnTo>
                    <a:lnTo>
                      <a:pt x="52" y="20"/>
                    </a:lnTo>
                    <a:lnTo>
                      <a:pt x="53" y="27"/>
                    </a:lnTo>
                    <a:lnTo>
                      <a:pt x="53" y="33"/>
                    </a:lnTo>
                    <a:lnTo>
                      <a:pt x="52" y="38"/>
                    </a:lnTo>
                    <a:lnTo>
                      <a:pt x="50" y="42"/>
                    </a:lnTo>
                    <a:lnTo>
                      <a:pt x="48" y="46"/>
                    </a:lnTo>
                    <a:lnTo>
                      <a:pt x="41" y="52"/>
                    </a:lnTo>
                    <a:lnTo>
                      <a:pt x="33" y="56"/>
                    </a:lnTo>
                    <a:lnTo>
                      <a:pt x="23" y="57"/>
                    </a:lnTo>
                    <a:lnTo>
                      <a:pt x="16" y="56"/>
                    </a:lnTo>
                    <a:lnTo>
                      <a:pt x="11" y="53"/>
                    </a:lnTo>
                    <a:lnTo>
                      <a:pt x="6" y="49"/>
                    </a:lnTo>
                    <a:lnTo>
                      <a:pt x="3" y="46"/>
                    </a:lnTo>
                    <a:lnTo>
                      <a:pt x="1" y="42"/>
                    </a:lnTo>
                    <a:lnTo>
                      <a:pt x="0" y="34"/>
                    </a:lnTo>
                    <a:lnTo>
                      <a:pt x="0" y="26"/>
                    </a:lnTo>
                    <a:lnTo>
                      <a:pt x="3" y="18"/>
                    </a:lnTo>
                    <a:lnTo>
                      <a:pt x="7" y="10"/>
                    </a:lnTo>
                    <a:lnTo>
                      <a:pt x="11" y="4"/>
                    </a:lnTo>
                    <a:lnTo>
                      <a:pt x="16" y="1"/>
                    </a:lnTo>
                    <a:lnTo>
                      <a:pt x="23" y="0"/>
                    </a:lnTo>
                    <a:lnTo>
                      <a:pt x="29" y="0"/>
                    </a:lnTo>
                    <a:lnTo>
                      <a:pt x="35" y="1"/>
                    </a:lnTo>
                    <a:lnTo>
                      <a:pt x="41" y="4"/>
                    </a:lnTo>
                    <a:lnTo>
                      <a:pt x="46" y="10"/>
                    </a:lnTo>
                    <a:lnTo>
                      <a:pt x="49"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71" name="Freeform 181"/>
              <p:cNvSpPr>
                <a:spLocks/>
              </p:cNvSpPr>
              <p:nvPr/>
            </p:nvSpPr>
            <p:spPr bwMode="auto">
              <a:xfrm>
                <a:off x="1275" y="1774"/>
                <a:ext cx="25" cy="29"/>
              </a:xfrm>
              <a:custGeom>
                <a:avLst/>
                <a:gdLst>
                  <a:gd name="T0" fmla="*/ 25 w 25"/>
                  <a:gd name="T1" fmla="*/ 14 h 29"/>
                  <a:gd name="T2" fmla="*/ 25 w 25"/>
                  <a:gd name="T3" fmla="*/ 14 h 29"/>
                  <a:gd name="T4" fmla="*/ 25 w 25"/>
                  <a:gd name="T5" fmla="*/ 19 h 29"/>
                  <a:gd name="T6" fmla="*/ 24 w 25"/>
                  <a:gd name="T7" fmla="*/ 23 h 29"/>
                  <a:gd name="T8" fmla="*/ 21 w 25"/>
                  <a:gd name="T9" fmla="*/ 26 h 29"/>
                  <a:gd name="T10" fmla="*/ 17 w 25"/>
                  <a:gd name="T11" fmla="*/ 29 h 29"/>
                  <a:gd name="T12" fmla="*/ 1 w 25"/>
                  <a:gd name="T13" fmla="*/ 29 h 29"/>
                  <a:gd name="T14" fmla="*/ 1 w 25"/>
                  <a:gd name="T15" fmla="*/ 29 h 29"/>
                  <a:gd name="T16" fmla="*/ 0 w 25"/>
                  <a:gd name="T17" fmla="*/ 22 h 29"/>
                  <a:gd name="T18" fmla="*/ 1 w 25"/>
                  <a:gd name="T19" fmla="*/ 17 h 29"/>
                  <a:gd name="T20" fmla="*/ 2 w 25"/>
                  <a:gd name="T21" fmla="*/ 11 h 29"/>
                  <a:gd name="T22" fmla="*/ 4 w 25"/>
                  <a:gd name="T23" fmla="*/ 6 h 29"/>
                  <a:gd name="T24" fmla="*/ 4 w 25"/>
                  <a:gd name="T25" fmla="*/ 6 h 29"/>
                  <a:gd name="T26" fmla="*/ 6 w 25"/>
                  <a:gd name="T27" fmla="*/ 2 h 29"/>
                  <a:gd name="T28" fmla="*/ 11 w 25"/>
                  <a:gd name="T29" fmla="*/ 0 h 29"/>
                  <a:gd name="T30" fmla="*/ 13 w 25"/>
                  <a:gd name="T31" fmla="*/ 0 h 29"/>
                  <a:gd name="T32" fmla="*/ 16 w 25"/>
                  <a:gd name="T33" fmla="*/ 3 h 29"/>
                  <a:gd name="T34" fmla="*/ 21 w 25"/>
                  <a:gd name="T35" fmla="*/ 8 h 29"/>
                  <a:gd name="T36" fmla="*/ 25 w 25"/>
                  <a:gd name="T37" fmla="*/ 14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 h="29">
                    <a:moveTo>
                      <a:pt x="25" y="14"/>
                    </a:moveTo>
                    <a:lnTo>
                      <a:pt x="25" y="14"/>
                    </a:lnTo>
                    <a:lnTo>
                      <a:pt x="25" y="19"/>
                    </a:lnTo>
                    <a:lnTo>
                      <a:pt x="24" y="23"/>
                    </a:lnTo>
                    <a:lnTo>
                      <a:pt x="21" y="26"/>
                    </a:lnTo>
                    <a:lnTo>
                      <a:pt x="17" y="29"/>
                    </a:lnTo>
                    <a:lnTo>
                      <a:pt x="1" y="29"/>
                    </a:lnTo>
                    <a:lnTo>
                      <a:pt x="0" y="22"/>
                    </a:lnTo>
                    <a:lnTo>
                      <a:pt x="1" y="17"/>
                    </a:lnTo>
                    <a:lnTo>
                      <a:pt x="2" y="11"/>
                    </a:lnTo>
                    <a:lnTo>
                      <a:pt x="4" y="6"/>
                    </a:lnTo>
                    <a:lnTo>
                      <a:pt x="6" y="2"/>
                    </a:lnTo>
                    <a:lnTo>
                      <a:pt x="11" y="0"/>
                    </a:lnTo>
                    <a:lnTo>
                      <a:pt x="13" y="0"/>
                    </a:lnTo>
                    <a:lnTo>
                      <a:pt x="16" y="3"/>
                    </a:lnTo>
                    <a:lnTo>
                      <a:pt x="21" y="8"/>
                    </a:lnTo>
                    <a:lnTo>
                      <a:pt x="2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72" name="Freeform 182"/>
              <p:cNvSpPr>
                <a:spLocks/>
              </p:cNvSpPr>
              <p:nvPr/>
            </p:nvSpPr>
            <p:spPr bwMode="auto">
              <a:xfrm>
                <a:off x="1275" y="1774"/>
                <a:ext cx="25" cy="29"/>
              </a:xfrm>
              <a:custGeom>
                <a:avLst/>
                <a:gdLst>
                  <a:gd name="T0" fmla="*/ 25 w 25"/>
                  <a:gd name="T1" fmla="*/ 14 h 29"/>
                  <a:gd name="T2" fmla="*/ 25 w 25"/>
                  <a:gd name="T3" fmla="*/ 14 h 29"/>
                  <a:gd name="T4" fmla="*/ 25 w 25"/>
                  <a:gd name="T5" fmla="*/ 19 h 29"/>
                  <a:gd name="T6" fmla="*/ 24 w 25"/>
                  <a:gd name="T7" fmla="*/ 23 h 29"/>
                  <a:gd name="T8" fmla="*/ 21 w 25"/>
                  <a:gd name="T9" fmla="*/ 26 h 29"/>
                  <a:gd name="T10" fmla="*/ 17 w 25"/>
                  <a:gd name="T11" fmla="*/ 29 h 29"/>
                  <a:gd name="T12" fmla="*/ 1 w 25"/>
                  <a:gd name="T13" fmla="*/ 29 h 29"/>
                  <a:gd name="T14" fmla="*/ 1 w 25"/>
                  <a:gd name="T15" fmla="*/ 29 h 29"/>
                  <a:gd name="T16" fmla="*/ 0 w 25"/>
                  <a:gd name="T17" fmla="*/ 22 h 29"/>
                  <a:gd name="T18" fmla="*/ 1 w 25"/>
                  <a:gd name="T19" fmla="*/ 17 h 29"/>
                  <a:gd name="T20" fmla="*/ 2 w 25"/>
                  <a:gd name="T21" fmla="*/ 11 h 29"/>
                  <a:gd name="T22" fmla="*/ 4 w 25"/>
                  <a:gd name="T23" fmla="*/ 6 h 29"/>
                  <a:gd name="T24" fmla="*/ 4 w 25"/>
                  <a:gd name="T25" fmla="*/ 6 h 29"/>
                  <a:gd name="T26" fmla="*/ 6 w 25"/>
                  <a:gd name="T27" fmla="*/ 2 h 29"/>
                  <a:gd name="T28" fmla="*/ 11 w 25"/>
                  <a:gd name="T29" fmla="*/ 0 h 29"/>
                  <a:gd name="T30" fmla="*/ 13 w 25"/>
                  <a:gd name="T31" fmla="*/ 0 h 29"/>
                  <a:gd name="T32" fmla="*/ 16 w 25"/>
                  <a:gd name="T33" fmla="*/ 3 h 29"/>
                  <a:gd name="T34" fmla="*/ 21 w 25"/>
                  <a:gd name="T35" fmla="*/ 8 h 29"/>
                  <a:gd name="T36" fmla="*/ 25 w 25"/>
                  <a:gd name="T37" fmla="*/ 14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 h="29">
                    <a:moveTo>
                      <a:pt x="25" y="14"/>
                    </a:moveTo>
                    <a:lnTo>
                      <a:pt x="25" y="14"/>
                    </a:lnTo>
                    <a:lnTo>
                      <a:pt x="25" y="19"/>
                    </a:lnTo>
                    <a:lnTo>
                      <a:pt x="24" y="23"/>
                    </a:lnTo>
                    <a:lnTo>
                      <a:pt x="21" y="26"/>
                    </a:lnTo>
                    <a:lnTo>
                      <a:pt x="17" y="29"/>
                    </a:lnTo>
                    <a:lnTo>
                      <a:pt x="1" y="29"/>
                    </a:lnTo>
                    <a:lnTo>
                      <a:pt x="0" y="22"/>
                    </a:lnTo>
                    <a:lnTo>
                      <a:pt x="1" y="17"/>
                    </a:lnTo>
                    <a:lnTo>
                      <a:pt x="2" y="11"/>
                    </a:lnTo>
                    <a:lnTo>
                      <a:pt x="4" y="6"/>
                    </a:lnTo>
                    <a:lnTo>
                      <a:pt x="6" y="2"/>
                    </a:lnTo>
                    <a:lnTo>
                      <a:pt x="11" y="0"/>
                    </a:lnTo>
                    <a:lnTo>
                      <a:pt x="13" y="0"/>
                    </a:lnTo>
                    <a:lnTo>
                      <a:pt x="16" y="3"/>
                    </a:lnTo>
                    <a:lnTo>
                      <a:pt x="21" y="8"/>
                    </a:lnTo>
                    <a:lnTo>
                      <a:pt x="25"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73" name="Freeform 183"/>
              <p:cNvSpPr>
                <a:spLocks/>
              </p:cNvSpPr>
              <p:nvPr/>
            </p:nvSpPr>
            <p:spPr bwMode="auto">
              <a:xfrm>
                <a:off x="1686" y="2044"/>
                <a:ext cx="105" cy="103"/>
              </a:xfrm>
              <a:custGeom>
                <a:avLst/>
                <a:gdLst>
                  <a:gd name="T0" fmla="*/ 105 w 105"/>
                  <a:gd name="T1" fmla="*/ 4 h 103"/>
                  <a:gd name="T2" fmla="*/ 105 w 105"/>
                  <a:gd name="T3" fmla="*/ 4 h 103"/>
                  <a:gd name="T4" fmla="*/ 90 w 105"/>
                  <a:gd name="T5" fmla="*/ 12 h 103"/>
                  <a:gd name="T6" fmla="*/ 75 w 105"/>
                  <a:gd name="T7" fmla="*/ 22 h 103"/>
                  <a:gd name="T8" fmla="*/ 61 w 105"/>
                  <a:gd name="T9" fmla="*/ 33 h 103"/>
                  <a:gd name="T10" fmla="*/ 47 w 105"/>
                  <a:gd name="T11" fmla="*/ 45 h 103"/>
                  <a:gd name="T12" fmla="*/ 35 w 105"/>
                  <a:gd name="T13" fmla="*/ 59 h 103"/>
                  <a:gd name="T14" fmla="*/ 24 w 105"/>
                  <a:gd name="T15" fmla="*/ 73 h 103"/>
                  <a:gd name="T16" fmla="*/ 16 w 105"/>
                  <a:gd name="T17" fmla="*/ 88 h 103"/>
                  <a:gd name="T18" fmla="*/ 8 w 105"/>
                  <a:gd name="T19" fmla="*/ 103 h 103"/>
                  <a:gd name="T20" fmla="*/ 0 w 105"/>
                  <a:gd name="T21" fmla="*/ 103 h 103"/>
                  <a:gd name="T22" fmla="*/ 0 w 105"/>
                  <a:gd name="T23" fmla="*/ 103 h 103"/>
                  <a:gd name="T24" fmla="*/ 4 w 105"/>
                  <a:gd name="T25" fmla="*/ 92 h 103"/>
                  <a:gd name="T26" fmla="*/ 8 w 105"/>
                  <a:gd name="T27" fmla="*/ 82 h 103"/>
                  <a:gd name="T28" fmla="*/ 14 w 105"/>
                  <a:gd name="T29" fmla="*/ 71 h 103"/>
                  <a:gd name="T30" fmla="*/ 21 w 105"/>
                  <a:gd name="T31" fmla="*/ 61 h 103"/>
                  <a:gd name="T32" fmla="*/ 39 w 105"/>
                  <a:gd name="T33" fmla="*/ 42 h 103"/>
                  <a:gd name="T34" fmla="*/ 58 w 105"/>
                  <a:gd name="T35" fmla="*/ 25 h 103"/>
                  <a:gd name="T36" fmla="*/ 58 w 105"/>
                  <a:gd name="T37" fmla="*/ 25 h 103"/>
                  <a:gd name="T38" fmla="*/ 80 w 105"/>
                  <a:gd name="T39" fmla="*/ 10 h 103"/>
                  <a:gd name="T40" fmla="*/ 92 w 105"/>
                  <a:gd name="T41" fmla="*/ 3 h 103"/>
                  <a:gd name="T42" fmla="*/ 98 w 105"/>
                  <a:gd name="T43" fmla="*/ 2 h 103"/>
                  <a:gd name="T44" fmla="*/ 104 w 105"/>
                  <a:gd name="T45" fmla="*/ 0 h 103"/>
                  <a:gd name="T46" fmla="*/ 105 w 105"/>
                  <a:gd name="T47" fmla="*/ 4 h 1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5" h="103">
                    <a:moveTo>
                      <a:pt x="105" y="4"/>
                    </a:moveTo>
                    <a:lnTo>
                      <a:pt x="105" y="4"/>
                    </a:lnTo>
                    <a:lnTo>
                      <a:pt x="90" y="12"/>
                    </a:lnTo>
                    <a:lnTo>
                      <a:pt x="75" y="22"/>
                    </a:lnTo>
                    <a:lnTo>
                      <a:pt x="61" y="33"/>
                    </a:lnTo>
                    <a:lnTo>
                      <a:pt x="47" y="45"/>
                    </a:lnTo>
                    <a:lnTo>
                      <a:pt x="35" y="59"/>
                    </a:lnTo>
                    <a:lnTo>
                      <a:pt x="24" y="73"/>
                    </a:lnTo>
                    <a:lnTo>
                      <a:pt x="16" y="88"/>
                    </a:lnTo>
                    <a:lnTo>
                      <a:pt x="8" y="103"/>
                    </a:lnTo>
                    <a:lnTo>
                      <a:pt x="0" y="103"/>
                    </a:lnTo>
                    <a:lnTo>
                      <a:pt x="4" y="92"/>
                    </a:lnTo>
                    <a:lnTo>
                      <a:pt x="8" y="82"/>
                    </a:lnTo>
                    <a:lnTo>
                      <a:pt x="14" y="71"/>
                    </a:lnTo>
                    <a:lnTo>
                      <a:pt x="21" y="61"/>
                    </a:lnTo>
                    <a:lnTo>
                      <a:pt x="39" y="42"/>
                    </a:lnTo>
                    <a:lnTo>
                      <a:pt x="58" y="25"/>
                    </a:lnTo>
                    <a:lnTo>
                      <a:pt x="80" y="10"/>
                    </a:lnTo>
                    <a:lnTo>
                      <a:pt x="92" y="3"/>
                    </a:lnTo>
                    <a:lnTo>
                      <a:pt x="98" y="2"/>
                    </a:lnTo>
                    <a:lnTo>
                      <a:pt x="104" y="0"/>
                    </a:lnTo>
                    <a:lnTo>
                      <a:pt x="10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74" name="Freeform 184"/>
              <p:cNvSpPr>
                <a:spLocks/>
              </p:cNvSpPr>
              <p:nvPr/>
            </p:nvSpPr>
            <p:spPr bwMode="auto">
              <a:xfrm>
                <a:off x="1808" y="2128"/>
                <a:ext cx="97" cy="60"/>
              </a:xfrm>
              <a:custGeom>
                <a:avLst/>
                <a:gdLst>
                  <a:gd name="T0" fmla="*/ 54 w 97"/>
                  <a:gd name="T1" fmla="*/ 11 h 60"/>
                  <a:gd name="T2" fmla="*/ 55 w 97"/>
                  <a:gd name="T3" fmla="*/ 18 h 60"/>
                  <a:gd name="T4" fmla="*/ 55 w 97"/>
                  <a:gd name="T5" fmla="*/ 26 h 60"/>
                  <a:gd name="T6" fmla="*/ 63 w 97"/>
                  <a:gd name="T7" fmla="*/ 25 h 60"/>
                  <a:gd name="T8" fmla="*/ 77 w 97"/>
                  <a:gd name="T9" fmla="*/ 22 h 60"/>
                  <a:gd name="T10" fmla="*/ 84 w 97"/>
                  <a:gd name="T11" fmla="*/ 25 h 60"/>
                  <a:gd name="T12" fmla="*/ 86 w 97"/>
                  <a:gd name="T13" fmla="*/ 29 h 60"/>
                  <a:gd name="T14" fmla="*/ 86 w 97"/>
                  <a:gd name="T15" fmla="*/ 37 h 60"/>
                  <a:gd name="T16" fmla="*/ 84 w 97"/>
                  <a:gd name="T17" fmla="*/ 44 h 60"/>
                  <a:gd name="T18" fmla="*/ 92 w 97"/>
                  <a:gd name="T19" fmla="*/ 48 h 60"/>
                  <a:gd name="T20" fmla="*/ 97 w 97"/>
                  <a:gd name="T21" fmla="*/ 53 h 60"/>
                  <a:gd name="T22" fmla="*/ 96 w 97"/>
                  <a:gd name="T23" fmla="*/ 56 h 60"/>
                  <a:gd name="T24" fmla="*/ 92 w 97"/>
                  <a:gd name="T25" fmla="*/ 60 h 60"/>
                  <a:gd name="T26" fmla="*/ 89 w 97"/>
                  <a:gd name="T27" fmla="*/ 59 h 60"/>
                  <a:gd name="T28" fmla="*/ 86 w 97"/>
                  <a:gd name="T29" fmla="*/ 55 h 60"/>
                  <a:gd name="T30" fmla="*/ 78 w 97"/>
                  <a:gd name="T31" fmla="*/ 53 h 60"/>
                  <a:gd name="T32" fmla="*/ 75 w 97"/>
                  <a:gd name="T33" fmla="*/ 49 h 60"/>
                  <a:gd name="T34" fmla="*/ 75 w 97"/>
                  <a:gd name="T35" fmla="*/ 45 h 60"/>
                  <a:gd name="T36" fmla="*/ 78 w 97"/>
                  <a:gd name="T37" fmla="*/ 34 h 60"/>
                  <a:gd name="T38" fmla="*/ 75 w 97"/>
                  <a:gd name="T39" fmla="*/ 33 h 60"/>
                  <a:gd name="T40" fmla="*/ 63 w 97"/>
                  <a:gd name="T41" fmla="*/ 34 h 60"/>
                  <a:gd name="T42" fmla="*/ 51 w 97"/>
                  <a:gd name="T43" fmla="*/ 36 h 60"/>
                  <a:gd name="T44" fmla="*/ 47 w 97"/>
                  <a:gd name="T45" fmla="*/ 36 h 60"/>
                  <a:gd name="T46" fmla="*/ 46 w 97"/>
                  <a:gd name="T47" fmla="*/ 27 h 60"/>
                  <a:gd name="T48" fmla="*/ 47 w 97"/>
                  <a:gd name="T49" fmla="*/ 17 h 60"/>
                  <a:gd name="T50" fmla="*/ 43 w 97"/>
                  <a:gd name="T51" fmla="*/ 10 h 60"/>
                  <a:gd name="T52" fmla="*/ 40 w 97"/>
                  <a:gd name="T53" fmla="*/ 8 h 60"/>
                  <a:gd name="T54" fmla="*/ 20 w 97"/>
                  <a:gd name="T55" fmla="*/ 11 h 60"/>
                  <a:gd name="T56" fmla="*/ 5 w 97"/>
                  <a:gd name="T57" fmla="*/ 23 h 60"/>
                  <a:gd name="T58" fmla="*/ 1 w 97"/>
                  <a:gd name="T59" fmla="*/ 23 h 60"/>
                  <a:gd name="T60" fmla="*/ 0 w 97"/>
                  <a:gd name="T61" fmla="*/ 17 h 60"/>
                  <a:gd name="T62" fmla="*/ 5 w 97"/>
                  <a:gd name="T63" fmla="*/ 11 h 60"/>
                  <a:gd name="T64" fmla="*/ 17 w 97"/>
                  <a:gd name="T65" fmla="*/ 3 h 60"/>
                  <a:gd name="T66" fmla="*/ 27 w 97"/>
                  <a:gd name="T67" fmla="*/ 0 h 60"/>
                  <a:gd name="T68" fmla="*/ 43 w 97"/>
                  <a:gd name="T69" fmla="*/ 0 h 60"/>
                  <a:gd name="T70" fmla="*/ 51 w 97"/>
                  <a:gd name="T71" fmla="*/ 6 h 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7" h="60">
                    <a:moveTo>
                      <a:pt x="54" y="11"/>
                    </a:moveTo>
                    <a:lnTo>
                      <a:pt x="54" y="11"/>
                    </a:lnTo>
                    <a:lnTo>
                      <a:pt x="55" y="14"/>
                    </a:lnTo>
                    <a:lnTo>
                      <a:pt x="55" y="18"/>
                    </a:lnTo>
                    <a:lnTo>
                      <a:pt x="55" y="26"/>
                    </a:lnTo>
                    <a:lnTo>
                      <a:pt x="59" y="26"/>
                    </a:lnTo>
                    <a:lnTo>
                      <a:pt x="63" y="25"/>
                    </a:lnTo>
                    <a:lnTo>
                      <a:pt x="73" y="23"/>
                    </a:lnTo>
                    <a:lnTo>
                      <a:pt x="77" y="22"/>
                    </a:lnTo>
                    <a:lnTo>
                      <a:pt x="80" y="22"/>
                    </a:lnTo>
                    <a:lnTo>
                      <a:pt x="84" y="25"/>
                    </a:lnTo>
                    <a:lnTo>
                      <a:pt x="86" y="29"/>
                    </a:lnTo>
                    <a:lnTo>
                      <a:pt x="86" y="33"/>
                    </a:lnTo>
                    <a:lnTo>
                      <a:pt x="86" y="37"/>
                    </a:lnTo>
                    <a:lnTo>
                      <a:pt x="84" y="44"/>
                    </a:lnTo>
                    <a:lnTo>
                      <a:pt x="88" y="46"/>
                    </a:lnTo>
                    <a:lnTo>
                      <a:pt x="92" y="48"/>
                    </a:lnTo>
                    <a:lnTo>
                      <a:pt x="94" y="49"/>
                    </a:lnTo>
                    <a:lnTo>
                      <a:pt x="97" y="53"/>
                    </a:lnTo>
                    <a:lnTo>
                      <a:pt x="96" y="56"/>
                    </a:lnTo>
                    <a:lnTo>
                      <a:pt x="94" y="59"/>
                    </a:lnTo>
                    <a:lnTo>
                      <a:pt x="92" y="60"/>
                    </a:lnTo>
                    <a:lnTo>
                      <a:pt x="89" y="59"/>
                    </a:lnTo>
                    <a:lnTo>
                      <a:pt x="88" y="56"/>
                    </a:lnTo>
                    <a:lnTo>
                      <a:pt x="86" y="55"/>
                    </a:lnTo>
                    <a:lnTo>
                      <a:pt x="82" y="55"/>
                    </a:lnTo>
                    <a:lnTo>
                      <a:pt x="78" y="53"/>
                    </a:lnTo>
                    <a:lnTo>
                      <a:pt x="77" y="52"/>
                    </a:lnTo>
                    <a:lnTo>
                      <a:pt x="75" y="49"/>
                    </a:lnTo>
                    <a:lnTo>
                      <a:pt x="75" y="45"/>
                    </a:lnTo>
                    <a:lnTo>
                      <a:pt x="77" y="41"/>
                    </a:lnTo>
                    <a:lnTo>
                      <a:pt x="78" y="34"/>
                    </a:lnTo>
                    <a:lnTo>
                      <a:pt x="75" y="33"/>
                    </a:lnTo>
                    <a:lnTo>
                      <a:pt x="71" y="33"/>
                    </a:lnTo>
                    <a:lnTo>
                      <a:pt x="63" y="34"/>
                    </a:lnTo>
                    <a:lnTo>
                      <a:pt x="55" y="36"/>
                    </a:lnTo>
                    <a:lnTo>
                      <a:pt x="51" y="36"/>
                    </a:lnTo>
                    <a:lnTo>
                      <a:pt x="47" y="36"/>
                    </a:lnTo>
                    <a:lnTo>
                      <a:pt x="46" y="31"/>
                    </a:lnTo>
                    <a:lnTo>
                      <a:pt x="46" y="27"/>
                    </a:lnTo>
                    <a:lnTo>
                      <a:pt x="47" y="19"/>
                    </a:lnTo>
                    <a:lnTo>
                      <a:pt x="47" y="17"/>
                    </a:lnTo>
                    <a:lnTo>
                      <a:pt x="46" y="12"/>
                    </a:lnTo>
                    <a:lnTo>
                      <a:pt x="43" y="10"/>
                    </a:lnTo>
                    <a:lnTo>
                      <a:pt x="40" y="8"/>
                    </a:lnTo>
                    <a:lnTo>
                      <a:pt x="29" y="8"/>
                    </a:lnTo>
                    <a:lnTo>
                      <a:pt x="20" y="11"/>
                    </a:lnTo>
                    <a:lnTo>
                      <a:pt x="12" y="17"/>
                    </a:lnTo>
                    <a:lnTo>
                      <a:pt x="5" y="23"/>
                    </a:lnTo>
                    <a:lnTo>
                      <a:pt x="1" y="23"/>
                    </a:lnTo>
                    <a:lnTo>
                      <a:pt x="0" y="19"/>
                    </a:lnTo>
                    <a:lnTo>
                      <a:pt x="0" y="17"/>
                    </a:lnTo>
                    <a:lnTo>
                      <a:pt x="2" y="12"/>
                    </a:lnTo>
                    <a:lnTo>
                      <a:pt x="5" y="11"/>
                    </a:lnTo>
                    <a:lnTo>
                      <a:pt x="12" y="6"/>
                    </a:lnTo>
                    <a:lnTo>
                      <a:pt x="17" y="3"/>
                    </a:lnTo>
                    <a:lnTo>
                      <a:pt x="27" y="0"/>
                    </a:lnTo>
                    <a:lnTo>
                      <a:pt x="38" y="0"/>
                    </a:lnTo>
                    <a:lnTo>
                      <a:pt x="43" y="0"/>
                    </a:lnTo>
                    <a:lnTo>
                      <a:pt x="47" y="3"/>
                    </a:lnTo>
                    <a:lnTo>
                      <a:pt x="51" y="6"/>
                    </a:lnTo>
                    <a:lnTo>
                      <a:pt x="5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75" name="Freeform 185"/>
              <p:cNvSpPr>
                <a:spLocks/>
              </p:cNvSpPr>
              <p:nvPr/>
            </p:nvSpPr>
            <p:spPr bwMode="auto">
              <a:xfrm>
                <a:off x="1808" y="2128"/>
                <a:ext cx="97" cy="60"/>
              </a:xfrm>
              <a:custGeom>
                <a:avLst/>
                <a:gdLst>
                  <a:gd name="T0" fmla="*/ 54 w 97"/>
                  <a:gd name="T1" fmla="*/ 11 h 60"/>
                  <a:gd name="T2" fmla="*/ 55 w 97"/>
                  <a:gd name="T3" fmla="*/ 18 h 60"/>
                  <a:gd name="T4" fmla="*/ 55 w 97"/>
                  <a:gd name="T5" fmla="*/ 26 h 60"/>
                  <a:gd name="T6" fmla="*/ 63 w 97"/>
                  <a:gd name="T7" fmla="*/ 25 h 60"/>
                  <a:gd name="T8" fmla="*/ 77 w 97"/>
                  <a:gd name="T9" fmla="*/ 22 h 60"/>
                  <a:gd name="T10" fmla="*/ 84 w 97"/>
                  <a:gd name="T11" fmla="*/ 25 h 60"/>
                  <a:gd name="T12" fmla="*/ 86 w 97"/>
                  <a:gd name="T13" fmla="*/ 29 h 60"/>
                  <a:gd name="T14" fmla="*/ 86 w 97"/>
                  <a:gd name="T15" fmla="*/ 37 h 60"/>
                  <a:gd name="T16" fmla="*/ 84 w 97"/>
                  <a:gd name="T17" fmla="*/ 44 h 60"/>
                  <a:gd name="T18" fmla="*/ 92 w 97"/>
                  <a:gd name="T19" fmla="*/ 48 h 60"/>
                  <a:gd name="T20" fmla="*/ 97 w 97"/>
                  <a:gd name="T21" fmla="*/ 53 h 60"/>
                  <a:gd name="T22" fmla="*/ 96 w 97"/>
                  <a:gd name="T23" fmla="*/ 56 h 60"/>
                  <a:gd name="T24" fmla="*/ 92 w 97"/>
                  <a:gd name="T25" fmla="*/ 60 h 60"/>
                  <a:gd name="T26" fmla="*/ 89 w 97"/>
                  <a:gd name="T27" fmla="*/ 59 h 60"/>
                  <a:gd name="T28" fmla="*/ 86 w 97"/>
                  <a:gd name="T29" fmla="*/ 55 h 60"/>
                  <a:gd name="T30" fmla="*/ 78 w 97"/>
                  <a:gd name="T31" fmla="*/ 53 h 60"/>
                  <a:gd name="T32" fmla="*/ 75 w 97"/>
                  <a:gd name="T33" fmla="*/ 49 h 60"/>
                  <a:gd name="T34" fmla="*/ 75 w 97"/>
                  <a:gd name="T35" fmla="*/ 45 h 60"/>
                  <a:gd name="T36" fmla="*/ 78 w 97"/>
                  <a:gd name="T37" fmla="*/ 34 h 60"/>
                  <a:gd name="T38" fmla="*/ 75 w 97"/>
                  <a:gd name="T39" fmla="*/ 33 h 60"/>
                  <a:gd name="T40" fmla="*/ 63 w 97"/>
                  <a:gd name="T41" fmla="*/ 34 h 60"/>
                  <a:gd name="T42" fmla="*/ 51 w 97"/>
                  <a:gd name="T43" fmla="*/ 36 h 60"/>
                  <a:gd name="T44" fmla="*/ 47 w 97"/>
                  <a:gd name="T45" fmla="*/ 36 h 60"/>
                  <a:gd name="T46" fmla="*/ 46 w 97"/>
                  <a:gd name="T47" fmla="*/ 27 h 60"/>
                  <a:gd name="T48" fmla="*/ 47 w 97"/>
                  <a:gd name="T49" fmla="*/ 17 h 60"/>
                  <a:gd name="T50" fmla="*/ 43 w 97"/>
                  <a:gd name="T51" fmla="*/ 10 h 60"/>
                  <a:gd name="T52" fmla="*/ 40 w 97"/>
                  <a:gd name="T53" fmla="*/ 8 h 60"/>
                  <a:gd name="T54" fmla="*/ 20 w 97"/>
                  <a:gd name="T55" fmla="*/ 11 h 60"/>
                  <a:gd name="T56" fmla="*/ 5 w 97"/>
                  <a:gd name="T57" fmla="*/ 23 h 60"/>
                  <a:gd name="T58" fmla="*/ 1 w 97"/>
                  <a:gd name="T59" fmla="*/ 23 h 60"/>
                  <a:gd name="T60" fmla="*/ 0 w 97"/>
                  <a:gd name="T61" fmla="*/ 17 h 60"/>
                  <a:gd name="T62" fmla="*/ 5 w 97"/>
                  <a:gd name="T63" fmla="*/ 11 h 60"/>
                  <a:gd name="T64" fmla="*/ 17 w 97"/>
                  <a:gd name="T65" fmla="*/ 3 h 60"/>
                  <a:gd name="T66" fmla="*/ 27 w 97"/>
                  <a:gd name="T67" fmla="*/ 0 h 60"/>
                  <a:gd name="T68" fmla="*/ 43 w 97"/>
                  <a:gd name="T69" fmla="*/ 0 h 60"/>
                  <a:gd name="T70" fmla="*/ 51 w 97"/>
                  <a:gd name="T71" fmla="*/ 6 h 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7" h="60">
                    <a:moveTo>
                      <a:pt x="54" y="11"/>
                    </a:moveTo>
                    <a:lnTo>
                      <a:pt x="54" y="11"/>
                    </a:lnTo>
                    <a:lnTo>
                      <a:pt x="55" y="14"/>
                    </a:lnTo>
                    <a:lnTo>
                      <a:pt x="55" y="18"/>
                    </a:lnTo>
                    <a:lnTo>
                      <a:pt x="55" y="26"/>
                    </a:lnTo>
                    <a:lnTo>
                      <a:pt x="59" y="26"/>
                    </a:lnTo>
                    <a:lnTo>
                      <a:pt x="63" y="25"/>
                    </a:lnTo>
                    <a:lnTo>
                      <a:pt x="73" y="23"/>
                    </a:lnTo>
                    <a:lnTo>
                      <a:pt x="77" y="22"/>
                    </a:lnTo>
                    <a:lnTo>
                      <a:pt x="80" y="22"/>
                    </a:lnTo>
                    <a:lnTo>
                      <a:pt x="84" y="25"/>
                    </a:lnTo>
                    <a:lnTo>
                      <a:pt x="86" y="29"/>
                    </a:lnTo>
                    <a:lnTo>
                      <a:pt x="86" y="33"/>
                    </a:lnTo>
                    <a:lnTo>
                      <a:pt x="86" y="37"/>
                    </a:lnTo>
                    <a:lnTo>
                      <a:pt x="84" y="44"/>
                    </a:lnTo>
                    <a:lnTo>
                      <a:pt x="88" y="46"/>
                    </a:lnTo>
                    <a:lnTo>
                      <a:pt x="92" y="48"/>
                    </a:lnTo>
                    <a:lnTo>
                      <a:pt x="94" y="49"/>
                    </a:lnTo>
                    <a:lnTo>
                      <a:pt x="97" y="53"/>
                    </a:lnTo>
                    <a:lnTo>
                      <a:pt x="96" y="56"/>
                    </a:lnTo>
                    <a:lnTo>
                      <a:pt x="94" y="59"/>
                    </a:lnTo>
                    <a:lnTo>
                      <a:pt x="92" y="60"/>
                    </a:lnTo>
                    <a:lnTo>
                      <a:pt x="89" y="59"/>
                    </a:lnTo>
                    <a:lnTo>
                      <a:pt x="88" y="56"/>
                    </a:lnTo>
                    <a:lnTo>
                      <a:pt x="86" y="55"/>
                    </a:lnTo>
                    <a:lnTo>
                      <a:pt x="82" y="55"/>
                    </a:lnTo>
                    <a:lnTo>
                      <a:pt x="78" y="53"/>
                    </a:lnTo>
                    <a:lnTo>
                      <a:pt x="77" y="52"/>
                    </a:lnTo>
                    <a:lnTo>
                      <a:pt x="75" y="49"/>
                    </a:lnTo>
                    <a:lnTo>
                      <a:pt x="75" y="45"/>
                    </a:lnTo>
                    <a:lnTo>
                      <a:pt x="77" y="41"/>
                    </a:lnTo>
                    <a:lnTo>
                      <a:pt x="78" y="34"/>
                    </a:lnTo>
                    <a:lnTo>
                      <a:pt x="75" y="33"/>
                    </a:lnTo>
                    <a:lnTo>
                      <a:pt x="71" y="33"/>
                    </a:lnTo>
                    <a:lnTo>
                      <a:pt x="63" y="34"/>
                    </a:lnTo>
                    <a:lnTo>
                      <a:pt x="55" y="36"/>
                    </a:lnTo>
                    <a:lnTo>
                      <a:pt x="51" y="36"/>
                    </a:lnTo>
                    <a:lnTo>
                      <a:pt x="47" y="36"/>
                    </a:lnTo>
                    <a:lnTo>
                      <a:pt x="46" y="31"/>
                    </a:lnTo>
                    <a:lnTo>
                      <a:pt x="46" y="27"/>
                    </a:lnTo>
                    <a:lnTo>
                      <a:pt x="47" y="19"/>
                    </a:lnTo>
                    <a:lnTo>
                      <a:pt x="47" y="17"/>
                    </a:lnTo>
                    <a:lnTo>
                      <a:pt x="46" y="12"/>
                    </a:lnTo>
                    <a:lnTo>
                      <a:pt x="43" y="10"/>
                    </a:lnTo>
                    <a:lnTo>
                      <a:pt x="40" y="8"/>
                    </a:lnTo>
                    <a:lnTo>
                      <a:pt x="29" y="8"/>
                    </a:lnTo>
                    <a:lnTo>
                      <a:pt x="20" y="11"/>
                    </a:lnTo>
                    <a:lnTo>
                      <a:pt x="12" y="17"/>
                    </a:lnTo>
                    <a:lnTo>
                      <a:pt x="5" y="23"/>
                    </a:lnTo>
                    <a:lnTo>
                      <a:pt x="1" y="23"/>
                    </a:lnTo>
                    <a:lnTo>
                      <a:pt x="0" y="19"/>
                    </a:lnTo>
                    <a:lnTo>
                      <a:pt x="0" y="17"/>
                    </a:lnTo>
                    <a:lnTo>
                      <a:pt x="2" y="12"/>
                    </a:lnTo>
                    <a:lnTo>
                      <a:pt x="5" y="11"/>
                    </a:lnTo>
                    <a:lnTo>
                      <a:pt x="12" y="6"/>
                    </a:lnTo>
                    <a:lnTo>
                      <a:pt x="17" y="3"/>
                    </a:lnTo>
                    <a:lnTo>
                      <a:pt x="27" y="0"/>
                    </a:lnTo>
                    <a:lnTo>
                      <a:pt x="38" y="0"/>
                    </a:lnTo>
                    <a:lnTo>
                      <a:pt x="43" y="0"/>
                    </a:lnTo>
                    <a:lnTo>
                      <a:pt x="47" y="3"/>
                    </a:lnTo>
                    <a:lnTo>
                      <a:pt x="51" y="6"/>
                    </a:lnTo>
                    <a:lnTo>
                      <a:pt x="54"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76" name="Freeform 186"/>
              <p:cNvSpPr>
                <a:spLocks/>
              </p:cNvSpPr>
              <p:nvPr/>
            </p:nvSpPr>
            <p:spPr bwMode="auto">
              <a:xfrm>
                <a:off x="1366" y="2207"/>
                <a:ext cx="454" cy="216"/>
              </a:xfrm>
              <a:custGeom>
                <a:avLst/>
                <a:gdLst>
                  <a:gd name="T0" fmla="*/ 311 w 454"/>
                  <a:gd name="T1" fmla="*/ 57 h 216"/>
                  <a:gd name="T2" fmla="*/ 311 w 454"/>
                  <a:gd name="T3" fmla="*/ 57 h 216"/>
                  <a:gd name="T4" fmla="*/ 333 w 454"/>
                  <a:gd name="T5" fmla="*/ 70 h 216"/>
                  <a:gd name="T6" fmla="*/ 355 w 454"/>
                  <a:gd name="T7" fmla="*/ 87 h 216"/>
                  <a:gd name="T8" fmla="*/ 376 w 454"/>
                  <a:gd name="T9" fmla="*/ 106 h 216"/>
                  <a:gd name="T10" fmla="*/ 395 w 454"/>
                  <a:gd name="T11" fmla="*/ 125 h 216"/>
                  <a:gd name="T12" fmla="*/ 413 w 454"/>
                  <a:gd name="T13" fmla="*/ 146 h 216"/>
                  <a:gd name="T14" fmla="*/ 429 w 454"/>
                  <a:gd name="T15" fmla="*/ 169 h 216"/>
                  <a:gd name="T16" fmla="*/ 443 w 454"/>
                  <a:gd name="T17" fmla="*/ 191 h 216"/>
                  <a:gd name="T18" fmla="*/ 454 w 454"/>
                  <a:gd name="T19" fmla="*/ 216 h 216"/>
                  <a:gd name="T20" fmla="*/ 454 w 454"/>
                  <a:gd name="T21" fmla="*/ 216 h 216"/>
                  <a:gd name="T22" fmla="*/ 437 w 454"/>
                  <a:gd name="T23" fmla="*/ 202 h 216"/>
                  <a:gd name="T24" fmla="*/ 420 w 454"/>
                  <a:gd name="T25" fmla="*/ 190 h 216"/>
                  <a:gd name="T26" fmla="*/ 383 w 454"/>
                  <a:gd name="T27" fmla="*/ 167 h 216"/>
                  <a:gd name="T28" fmla="*/ 347 w 454"/>
                  <a:gd name="T29" fmla="*/ 146 h 216"/>
                  <a:gd name="T30" fmla="*/ 309 w 454"/>
                  <a:gd name="T31" fmla="*/ 129 h 216"/>
                  <a:gd name="T32" fmla="*/ 271 w 454"/>
                  <a:gd name="T33" fmla="*/ 113 h 216"/>
                  <a:gd name="T34" fmla="*/ 230 w 454"/>
                  <a:gd name="T35" fmla="*/ 99 h 216"/>
                  <a:gd name="T36" fmla="*/ 191 w 454"/>
                  <a:gd name="T37" fmla="*/ 87 h 216"/>
                  <a:gd name="T38" fmla="*/ 150 w 454"/>
                  <a:gd name="T39" fmla="*/ 75 h 216"/>
                  <a:gd name="T40" fmla="*/ 150 w 454"/>
                  <a:gd name="T41" fmla="*/ 75 h 216"/>
                  <a:gd name="T42" fmla="*/ 117 w 454"/>
                  <a:gd name="T43" fmla="*/ 68 h 216"/>
                  <a:gd name="T44" fmla="*/ 85 w 454"/>
                  <a:gd name="T45" fmla="*/ 61 h 216"/>
                  <a:gd name="T46" fmla="*/ 52 w 454"/>
                  <a:gd name="T47" fmla="*/ 56 h 216"/>
                  <a:gd name="T48" fmla="*/ 18 w 454"/>
                  <a:gd name="T49" fmla="*/ 53 h 216"/>
                  <a:gd name="T50" fmla="*/ 18 w 454"/>
                  <a:gd name="T51" fmla="*/ 53 h 216"/>
                  <a:gd name="T52" fmla="*/ 13 w 454"/>
                  <a:gd name="T53" fmla="*/ 43 h 216"/>
                  <a:gd name="T54" fmla="*/ 8 w 454"/>
                  <a:gd name="T55" fmla="*/ 34 h 216"/>
                  <a:gd name="T56" fmla="*/ 2 w 454"/>
                  <a:gd name="T57" fmla="*/ 24 h 216"/>
                  <a:gd name="T58" fmla="*/ 1 w 454"/>
                  <a:gd name="T59" fmla="*/ 19 h 216"/>
                  <a:gd name="T60" fmla="*/ 0 w 454"/>
                  <a:gd name="T61" fmla="*/ 14 h 216"/>
                  <a:gd name="T62" fmla="*/ 0 w 454"/>
                  <a:gd name="T63" fmla="*/ 14 h 216"/>
                  <a:gd name="T64" fmla="*/ 6 w 454"/>
                  <a:gd name="T65" fmla="*/ 11 h 216"/>
                  <a:gd name="T66" fmla="*/ 13 w 454"/>
                  <a:gd name="T67" fmla="*/ 8 h 216"/>
                  <a:gd name="T68" fmla="*/ 27 w 454"/>
                  <a:gd name="T69" fmla="*/ 5 h 216"/>
                  <a:gd name="T70" fmla="*/ 56 w 454"/>
                  <a:gd name="T71" fmla="*/ 3 h 216"/>
                  <a:gd name="T72" fmla="*/ 56 w 454"/>
                  <a:gd name="T73" fmla="*/ 3 h 216"/>
                  <a:gd name="T74" fmla="*/ 74 w 454"/>
                  <a:gd name="T75" fmla="*/ 1 h 216"/>
                  <a:gd name="T76" fmla="*/ 92 w 454"/>
                  <a:gd name="T77" fmla="*/ 0 h 216"/>
                  <a:gd name="T78" fmla="*/ 108 w 454"/>
                  <a:gd name="T79" fmla="*/ 0 h 216"/>
                  <a:gd name="T80" fmla="*/ 126 w 454"/>
                  <a:gd name="T81" fmla="*/ 1 h 216"/>
                  <a:gd name="T82" fmla="*/ 158 w 454"/>
                  <a:gd name="T83" fmla="*/ 4 h 216"/>
                  <a:gd name="T84" fmla="*/ 191 w 454"/>
                  <a:gd name="T85" fmla="*/ 11 h 216"/>
                  <a:gd name="T86" fmla="*/ 222 w 454"/>
                  <a:gd name="T87" fmla="*/ 19 h 216"/>
                  <a:gd name="T88" fmla="*/ 252 w 454"/>
                  <a:gd name="T89" fmla="*/ 30 h 216"/>
                  <a:gd name="T90" fmla="*/ 282 w 454"/>
                  <a:gd name="T91" fmla="*/ 42 h 216"/>
                  <a:gd name="T92" fmla="*/ 311 w 454"/>
                  <a:gd name="T93" fmla="*/ 57 h 2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4" h="216">
                    <a:moveTo>
                      <a:pt x="311" y="57"/>
                    </a:moveTo>
                    <a:lnTo>
                      <a:pt x="311" y="57"/>
                    </a:lnTo>
                    <a:lnTo>
                      <a:pt x="333" y="70"/>
                    </a:lnTo>
                    <a:lnTo>
                      <a:pt x="355" y="87"/>
                    </a:lnTo>
                    <a:lnTo>
                      <a:pt x="376" y="106"/>
                    </a:lnTo>
                    <a:lnTo>
                      <a:pt x="395" y="125"/>
                    </a:lnTo>
                    <a:lnTo>
                      <a:pt x="413" y="146"/>
                    </a:lnTo>
                    <a:lnTo>
                      <a:pt x="429" y="169"/>
                    </a:lnTo>
                    <a:lnTo>
                      <a:pt x="443" y="191"/>
                    </a:lnTo>
                    <a:lnTo>
                      <a:pt x="454" y="216"/>
                    </a:lnTo>
                    <a:lnTo>
                      <a:pt x="437" y="202"/>
                    </a:lnTo>
                    <a:lnTo>
                      <a:pt x="420" y="190"/>
                    </a:lnTo>
                    <a:lnTo>
                      <a:pt x="383" y="167"/>
                    </a:lnTo>
                    <a:lnTo>
                      <a:pt x="347" y="146"/>
                    </a:lnTo>
                    <a:lnTo>
                      <a:pt x="309" y="129"/>
                    </a:lnTo>
                    <a:lnTo>
                      <a:pt x="271" y="113"/>
                    </a:lnTo>
                    <a:lnTo>
                      <a:pt x="230" y="99"/>
                    </a:lnTo>
                    <a:lnTo>
                      <a:pt x="191" y="87"/>
                    </a:lnTo>
                    <a:lnTo>
                      <a:pt x="150" y="75"/>
                    </a:lnTo>
                    <a:lnTo>
                      <a:pt x="117" y="68"/>
                    </a:lnTo>
                    <a:lnTo>
                      <a:pt x="85" y="61"/>
                    </a:lnTo>
                    <a:lnTo>
                      <a:pt x="52" y="56"/>
                    </a:lnTo>
                    <a:lnTo>
                      <a:pt x="18" y="53"/>
                    </a:lnTo>
                    <a:lnTo>
                      <a:pt x="13" y="43"/>
                    </a:lnTo>
                    <a:lnTo>
                      <a:pt x="8" y="34"/>
                    </a:lnTo>
                    <a:lnTo>
                      <a:pt x="2" y="24"/>
                    </a:lnTo>
                    <a:lnTo>
                      <a:pt x="1" y="19"/>
                    </a:lnTo>
                    <a:lnTo>
                      <a:pt x="0" y="14"/>
                    </a:lnTo>
                    <a:lnTo>
                      <a:pt x="6" y="11"/>
                    </a:lnTo>
                    <a:lnTo>
                      <a:pt x="13" y="8"/>
                    </a:lnTo>
                    <a:lnTo>
                      <a:pt x="27" y="5"/>
                    </a:lnTo>
                    <a:lnTo>
                      <a:pt x="56" y="3"/>
                    </a:lnTo>
                    <a:lnTo>
                      <a:pt x="74" y="1"/>
                    </a:lnTo>
                    <a:lnTo>
                      <a:pt x="92" y="0"/>
                    </a:lnTo>
                    <a:lnTo>
                      <a:pt x="108" y="0"/>
                    </a:lnTo>
                    <a:lnTo>
                      <a:pt x="126" y="1"/>
                    </a:lnTo>
                    <a:lnTo>
                      <a:pt x="158" y="4"/>
                    </a:lnTo>
                    <a:lnTo>
                      <a:pt x="191" y="11"/>
                    </a:lnTo>
                    <a:lnTo>
                      <a:pt x="222" y="19"/>
                    </a:lnTo>
                    <a:lnTo>
                      <a:pt x="252" y="30"/>
                    </a:lnTo>
                    <a:lnTo>
                      <a:pt x="282" y="42"/>
                    </a:lnTo>
                    <a:lnTo>
                      <a:pt x="311" y="57"/>
                    </a:lnTo>
                    <a:close/>
                  </a:path>
                </a:pathLst>
              </a:custGeom>
              <a:solidFill>
                <a:srgbClr val="FFF2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77" name="Freeform 187"/>
              <p:cNvSpPr>
                <a:spLocks/>
              </p:cNvSpPr>
              <p:nvPr/>
            </p:nvSpPr>
            <p:spPr bwMode="auto">
              <a:xfrm>
                <a:off x="1366" y="2207"/>
                <a:ext cx="454" cy="216"/>
              </a:xfrm>
              <a:custGeom>
                <a:avLst/>
                <a:gdLst>
                  <a:gd name="T0" fmla="*/ 311 w 454"/>
                  <a:gd name="T1" fmla="*/ 57 h 216"/>
                  <a:gd name="T2" fmla="*/ 311 w 454"/>
                  <a:gd name="T3" fmla="*/ 57 h 216"/>
                  <a:gd name="T4" fmla="*/ 333 w 454"/>
                  <a:gd name="T5" fmla="*/ 70 h 216"/>
                  <a:gd name="T6" fmla="*/ 355 w 454"/>
                  <a:gd name="T7" fmla="*/ 87 h 216"/>
                  <a:gd name="T8" fmla="*/ 376 w 454"/>
                  <a:gd name="T9" fmla="*/ 106 h 216"/>
                  <a:gd name="T10" fmla="*/ 395 w 454"/>
                  <a:gd name="T11" fmla="*/ 125 h 216"/>
                  <a:gd name="T12" fmla="*/ 413 w 454"/>
                  <a:gd name="T13" fmla="*/ 146 h 216"/>
                  <a:gd name="T14" fmla="*/ 429 w 454"/>
                  <a:gd name="T15" fmla="*/ 169 h 216"/>
                  <a:gd name="T16" fmla="*/ 443 w 454"/>
                  <a:gd name="T17" fmla="*/ 191 h 216"/>
                  <a:gd name="T18" fmla="*/ 454 w 454"/>
                  <a:gd name="T19" fmla="*/ 216 h 216"/>
                  <a:gd name="T20" fmla="*/ 454 w 454"/>
                  <a:gd name="T21" fmla="*/ 216 h 216"/>
                  <a:gd name="T22" fmla="*/ 437 w 454"/>
                  <a:gd name="T23" fmla="*/ 202 h 216"/>
                  <a:gd name="T24" fmla="*/ 420 w 454"/>
                  <a:gd name="T25" fmla="*/ 190 h 216"/>
                  <a:gd name="T26" fmla="*/ 383 w 454"/>
                  <a:gd name="T27" fmla="*/ 167 h 216"/>
                  <a:gd name="T28" fmla="*/ 347 w 454"/>
                  <a:gd name="T29" fmla="*/ 146 h 216"/>
                  <a:gd name="T30" fmla="*/ 309 w 454"/>
                  <a:gd name="T31" fmla="*/ 129 h 216"/>
                  <a:gd name="T32" fmla="*/ 271 w 454"/>
                  <a:gd name="T33" fmla="*/ 113 h 216"/>
                  <a:gd name="T34" fmla="*/ 230 w 454"/>
                  <a:gd name="T35" fmla="*/ 99 h 216"/>
                  <a:gd name="T36" fmla="*/ 191 w 454"/>
                  <a:gd name="T37" fmla="*/ 87 h 216"/>
                  <a:gd name="T38" fmla="*/ 150 w 454"/>
                  <a:gd name="T39" fmla="*/ 75 h 216"/>
                  <a:gd name="T40" fmla="*/ 150 w 454"/>
                  <a:gd name="T41" fmla="*/ 75 h 216"/>
                  <a:gd name="T42" fmla="*/ 117 w 454"/>
                  <a:gd name="T43" fmla="*/ 68 h 216"/>
                  <a:gd name="T44" fmla="*/ 85 w 454"/>
                  <a:gd name="T45" fmla="*/ 61 h 216"/>
                  <a:gd name="T46" fmla="*/ 52 w 454"/>
                  <a:gd name="T47" fmla="*/ 56 h 216"/>
                  <a:gd name="T48" fmla="*/ 18 w 454"/>
                  <a:gd name="T49" fmla="*/ 53 h 216"/>
                  <a:gd name="T50" fmla="*/ 18 w 454"/>
                  <a:gd name="T51" fmla="*/ 53 h 216"/>
                  <a:gd name="T52" fmla="*/ 13 w 454"/>
                  <a:gd name="T53" fmla="*/ 43 h 216"/>
                  <a:gd name="T54" fmla="*/ 8 w 454"/>
                  <a:gd name="T55" fmla="*/ 34 h 216"/>
                  <a:gd name="T56" fmla="*/ 2 w 454"/>
                  <a:gd name="T57" fmla="*/ 24 h 216"/>
                  <a:gd name="T58" fmla="*/ 1 w 454"/>
                  <a:gd name="T59" fmla="*/ 19 h 216"/>
                  <a:gd name="T60" fmla="*/ 0 w 454"/>
                  <a:gd name="T61" fmla="*/ 14 h 216"/>
                  <a:gd name="T62" fmla="*/ 0 w 454"/>
                  <a:gd name="T63" fmla="*/ 14 h 216"/>
                  <a:gd name="T64" fmla="*/ 6 w 454"/>
                  <a:gd name="T65" fmla="*/ 11 h 216"/>
                  <a:gd name="T66" fmla="*/ 13 w 454"/>
                  <a:gd name="T67" fmla="*/ 8 h 216"/>
                  <a:gd name="T68" fmla="*/ 27 w 454"/>
                  <a:gd name="T69" fmla="*/ 5 h 216"/>
                  <a:gd name="T70" fmla="*/ 56 w 454"/>
                  <a:gd name="T71" fmla="*/ 3 h 216"/>
                  <a:gd name="T72" fmla="*/ 56 w 454"/>
                  <a:gd name="T73" fmla="*/ 3 h 216"/>
                  <a:gd name="T74" fmla="*/ 74 w 454"/>
                  <a:gd name="T75" fmla="*/ 1 h 216"/>
                  <a:gd name="T76" fmla="*/ 92 w 454"/>
                  <a:gd name="T77" fmla="*/ 0 h 216"/>
                  <a:gd name="T78" fmla="*/ 108 w 454"/>
                  <a:gd name="T79" fmla="*/ 0 h 216"/>
                  <a:gd name="T80" fmla="*/ 126 w 454"/>
                  <a:gd name="T81" fmla="*/ 1 h 216"/>
                  <a:gd name="T82" fmla="*/ 158 w 454"/>
                  <a:gd name="T83" fmla="*/ 4 h 216"/>
                  <a:gd name="T84" fmla="*/ 191 w 454"/>
                  <a:gd name="T85" fmla="*/ 11 h 216"/>
                  <a:gd name="T86" fmla="*/ 222 w 454"/>
                  <a:gd name="T87" fmla="*/ 19 h 216"/>
                  <a:gd name="T88" fmla="*/ 252 w 454"/>
                  <a:gd name="T89" fmla="*/ 30 h 216"/>
                  <a:gd name="T90" fmla="*/ 282 w 454"/>
                  <a:gd name="T91" fmla="*/ 42 h 216"/>
                  <a:gd name="T92" fmla="*/ 311 w 454"/>
                  <a:gd name="T93" fmla="*/ 57 h 2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4" h="216">
                    <a:moveTo>
                      <a:pt x="311" y="57"/>
                    </a:moveTo>
                    <a:lnTo>
                      <a:pt x="311" y="57"/>
                    </a:lnTo>
                    <a:lnTo>
                      <a:pt x="333" y="70"/>
                    </a:lnTo>
                    <a:lnTo>
                      <a:pt x="355" y="87"/>
                    </a:lnTo>
                    <a:lnTo>
                      <a:pt x="376" y="106"/>
                    </a:lnTo>
                    <a:lnTo>
                      <a:pt x="395" y="125"/>
                    </a:lnTo>
                    <a:lnTo>
                      <a:pt x="413" y="146"/>
                    </a:lnTo>
                    <a:lnTo>
                      <a:pt x="429" y="169"/>
                    </a:lnTo>
                    <a:lnTo>
                      <a:pt x="443" y="191"/>
                    </a:lnTo>
                    <a:lnTo>
                      <a:pt x="454" y="216"/>
                    </a:lnTo>
                    <a:lnTo>
                      <a:pt x="437" y="202"/>
                    </a:lnTo>
                    <a:lnTo>
                      <a:pt x="420" y="190"/>
                    </a:lnTo>
                    <a:lnTo>
                      <a:pt x="383" y="167"/>
                    </a:lnTo>
                    <a:lnTo>
                      <a:pt x="347" y="146"/>
                    </a:lnTo>
                    <a:lnTo>
                      <a:pt x="309" y="129"/>
                    </a:lnTo>
                    <a:lnTo>
                      <a:pt x="271" y="113"/>
                    </a:lnTo>
                    <a:lnTo>
                      <a:pt x="230" y="99"/>
                    </a:lnTo>
                    <a:lnTo>
                      <a:pt x="191" y="87"/>
                    </a:lnTo>
                    <a:lnTo>
                      <a:pt x="150" y="75"/>
                    </a:lnTo>
                    <a:lnTo>
                      <a:pt x="117" y="68"/>
                    </a:lnTo>
                    <a:lnTo>
                      <a:pt x="85" y="61"/>
                    </a:lnTo>
                    <a:lnTo>
                      <a:pt x="52" y="56"/>
                    </a:lnTo>
                    <a:lnTo>
                      <a:pt x="18" y="53"/>
                    </a:lnTo>
                    <a:lnTo>
                      <a:pt x="13" y="43"/>
                    </a:lnTo>
                    <a:lnTo>
                      <a:pt x="8" y="34"/>
                    </a:lnTo>
                    <a:lnTo>
                      <a:pt x="2" y="24"/>
                    </a:lnTo>
                    <a:lnTo>
                      <a:pt x="1" y="19"/>
                    </a:lnTo>
                    <a:lnTo>
                      <a:pt x="0" y="14"/>
                    </a:lnTo>
                    <a:lnTo>
                      <a:pt x="6" y="11"/>
                    </a:lnTo>
                    <a:lnTo>
                      <a:pt x="13" y="8"/>
                    </a:lnTo>
                    <a:lnTo>
                      <a:pt x="27" y="5"/>
                    </a:lnTo>
                    <a:lnTo>
                      <a:pt x="56" y="3"/>
                    </a:lnTo>
                    <a:lnTo>
                      <a:pt x="74" y="1"/>
                    </a:lnTo>
                    <a:lnTo>
                      <a:pt x="92" y="0"/>
                    </a:lnTo>
                    <a:lnTo>
                      <a:pt x="108" y="0"/>
                    </a:lnTo>
                    <a:lnTo>
                      <a:pt x="126" y="1"/>
                    </a:lnTo>
                    <a:lnTo>
                      <a:pt x="158" y="4"/>
                    </a:lnTo>
                    <a:lnTo>
                      <a:pt x="191" y="11"/>
                    </a:lnTo>
                    <a:lnTo>
                      <a:pt x="222" y="19"/>
                    </a:lnTo>
                    <a:lnTo>
                      <a:pt x="252" y="30"/>
                    </a:lnTo>
                    <a:lnTo>
                      <a:pt x="282" y="42"/>
                    </a:lnTo>
                    <a:lnTo>
                      <a:pt x="311"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78" name="Freeform 188"/>
              <p:cNvSpPr>
                <a:spLocks/>
              </p:cNvSpPr>
              <p:nvPr/>
            </p:nvSpPr>
            <p:spPr bwMode="auto">
              <a:xfrm>
                <a:off x="1151" y="2272"/>
                <a:ext cx="834" cy="1058"/>
              </a:xfrm>
              <a:custGeom>
                <a:avLst/>
                <a:gdLst>
                  <a:gd name="T0" fmla="*/ 661 w 834"/>
                  <a:gd name="T1" fmla="*/ 161 h 1058"/>
                  <a:gd name="T2" fmla="*/ 681 w 834"/>
                  <a:gd name="T3" fmla="*/ 179 h 1058"/>
                  <a:gd name="T4" fmla="*/ 696 w 834"/>
                  <a:gd name="T5" fmla="*/ 201 h 1058"/>
                  <a:gd name="T6" fmla="*/ 719 w 834"/>
                  <a:gd name="T7" fmla="*/ 232 h 1058"/>
                  <a:gd name="T8" fmla="*/ 727 w 834"/>
                  <a:gd name="T9" fmla="*/ 241 h 1058"/>
                  <a:gd name="T10" fmla="*/ 689 w 834"/>
                  <a:gd name="T11" fmla="*/ 281 h 1058"/>
                  <a:gd name="T12" fmla="*/ 658 w 834"/>
                  <a:gd name="T13" fmla="*/ 324 h 1058"/>
                  <a:gd name="T14" fmla="*/ 646 w 834"/>
                  <a:gd name="T15" fmla="*/ 347 h 1058"/>
                  <a:gd name="T16" fmla="*/ 638 w 834"/>
                  <a:gd name="T17" fmla="*/ 372 h 1058"/>
                  <a:gd name="T18" fmla="*/ 635 w 834"/>
                  <a:gd name="T19" fmla="*/ 399 h 1058"/>
                  <a:gd name="T20" fmla="*/ 635 w 834"/>
                  <a:gd name="T21" fmla="*/ 426 h 1058"/>
                  <a:gd name="T22" fmla="*/ 640 w 834"/>
                  <a:gd name="T23" fmla="*/ 449 h 1058"/>
                  <a:gd name="T24" fmla="*/ 654 w 834"/>
                  <a:gd name="T25" fmla="*/ 491 h 1058"/>
                  <a:gd name="T26" fmla="*/ 674 w 834"/>
                  <a:gd name="T27" fmla="*/ 530 h 1058"/>
                  <a:gd name="T28" fmla="*/ 699 w 834"/>
                  <a:gd name="T29" fmla="*/ 568 h 1058"/>
                  <a:gd name="T30" fmla="*/ 741 w 834"/>
                  <a:gd name="T31" fmla="*/ 624 h 1058"/>
                  <a:gd name="T32" fmla="*/ 798 w 834"/>
                  <a:gd name="T33" fmla="*/ 696 h 1058"/>
                  <a:gd name="T34" fmla="*/ 825 w 834"/>
                  <a:gd name="T35" fmla="*/ 734 h 1058"/>
                  <a:gd name="T36" fmla="*/ 834 w 834"/>
                  <a:gd name="T37" fmla="*/ 751 h 1058"/>
                  <a:gd name="T38" fmla="*/ 833 w 834"/>
                  <a:gd name="T39" fmla="*/ 825 h 1058"/>
                  <a:gd name="T40" fmla="*/ 825 w 834"/>
                  <a:gd name="T41" fmla="*/ 897 h 1058"/>
                  <a:gd name="T42" fmla="*/ 808 w 834"/>
                  <a:gd name="T43" fmla="*/ 966 h 1058"/>
                  <a:gd name="T44" fmla="*/ 796 w 834"/>
                  <a:gd name="T45" fmla="*/ 998 h 1058"/>
                  <a:gd name="T46" fmla="*/ 780 w 834"/>
                  <a:gd name="T47" fmla="*/ 1029 h 1058"/>
                  <a:gd name="T48" fmla="*/ 768 w 834"/>
                  <a:gd name="T49" fmla="*/ 1039 h 1058"/>
                  <a:gd name="T50" fmla="*/ 741 w 834"/>
                  <a:gd name="T51" fmla="*/ 1051 h 1058"/>
                  <a:gd name="T52" fmla="*/ 711 w 834"/>
                  <a:gd name="T53" fmla="*/ 1057 h 1058"/>
                  <a:gd name="T54" fmla="*/ 681 w 834"/>
                  <a:gd name="T55" fmla="*/ 1058 h 1058"/>
                  <a:gd name="T56" fmla="*/ 633 w 834"/>
                  <a:gd name="T57" fmla="*/ 1051 h 1058"/>
                  <a:gd name="T58" fmla="*/ 547 w 834"/>
                  <a:gd name="T59" fmla="*/ 1027 h 1058"/>
                  <a:gd name="T60" fmla="*/ 505 w 834"/>
                  <a:gd name="T61" fmla="*/ 1015 h 1058"/>
                  <a:gd name="T62" fmla="*/ 419 w 834"/>
                  <a:gd name="T63" fmla="*/ 994 h 1058"/>
                  <a:gd name="T64" fmla="*/ 376 w 834"/>
                  <a:gd name="T65" fmla="*/ 985 h 1058"/>
                  <a:gd name="T66" fmla="*/ 315 w 834"/>
                  <a:gd name="T67" fmla="*/ 982 h 1058"/>
                  <a:gd name="T68" fmla="*/ 252 w 834"/>
                  <a:gd name="T69" fmla="*/ 985 h 1058"/>
                  <a:gd name="T70" fmla="*/ 130 w 834"/>
                  <a:gd name="T71" fmla="*/ 997 h 1058"/>
                  <a:gd name="T72" fmla="*/ 125 w 834"/>
                  <a:gd name="T73" fmla="*/ 994 h 1058"/>
                  <a:gd name="T74" fmla="*/ 121 w 834"/>
                  <a:gd name="T75" fmla="*/ 996 h 1058"/>
                  <a:gd name="T76" fmla="*/ 109 w 834"/>
                  <a:gd name="T77" fmla="*/ 1000 h 1058"/>
                  <a:gd name="T78" fmla="*/ 80 w 834"/>
                  <a:gd name="T79" fmla="*/ 1004 h 1058"/>
                  <a:gd name="T80" fmla="*/ 50 w 834"/>
                  <a:gd name="T81" fmla="*/ 1001 h 1058"/>
                  <a:gd name="T82" fmla="*/ 25 w 834"/>
                  <a:gd name="T83" fmla="*/ 991 h 1058"/>
                  <a:gd name="T84" fmla="*/ 14 w 834"/>
                  <a:gd name="T85" fmla="*/ 983 h 1058"/>
                  <a:gd name="T86" fmla="*/ 8 w 834"/>
                  <a:gd name="T87" fmla="*/ 941 h 1058"/>
                  <a:gd name="T88" fmla="*/ 2 w 834"/>
                  <a:gd name="T89" fmla="*/ 856 h 1058"/>
                  <a:gd name="T90" fmla="*/ 0 w 834"/>
                  <a:gd name="T91" fmla="*/ 768 h 1058"/>
                  <a:gd name="T92" fmla="*/ 7 w 834"/>
                  <a:gd name="T93" fmla="*/ 681 h 1058"/>
                  <a:gd name="T94" fmla="*/ 14 w 834"/>
                  <a:gd name="T95" fmla="*/ 640 h 1058"/>
                  <a:gd name="T96" fmla="*/ 31 w 834"/>
                  <a:gd name="T97" fmla="*/ 534 h 1058"/>
                  <a:gd name="T98" fmla="*/ 57 w 834"/>
                  <a:gd name="T99" fmla="*/ 431 h 1058"/>
                  <a:gd name="T100" fmla="*/ 86 w 834"/>
                  <a:gd name="T101" fmla="*/ 330 h 1058"/>
                  <a:gd name="T102" fmla="*/ 117 w 834"/>
                  <a:gd name="T103" fmla="*/ 229 h 1058"/>
                  <a:gd name="T104" fmla="*/ 174 w 834"/>
                  <a:gd name="T105" fmla="*/ 84 h 1058"/>
                  <a:gd name="T106" fmla="*/ 198 w 834"/>
                  <a:gd name="T107" fmla="*/ 29 h 1058"/>
                  <a:gd name="T108" fmla="*/ 213 w 834"/>
                  <a:gd name="T109" fmla="*/ 0 h 1058"/>
                  <a:gd name="T110" fmla="*/ 304 w 834"/>
                  <a:gd name="T111" fmla="*/ 14 h 1058"/>
                  <a:gd name="T112" fmla="*/ 364 w 834"/>
                  <a:gd name="T113" fmla="*/ 26 h 1058"/>
                  <a:gd name="T114" fmla="*/ 422 w 834"/>
                  <a:gd name="T115" fmla="*/ 41 h 1058"/>
                  <a:gd name="T116" fmla="*/ 478 w 834"/>
                  <a:gd name="T117" fmla="*/ 61 h 1058"/>
                  <a:gd name="T118" fmla="*/ 532 w 834"/>
                  <a:gd name="T119" fmla="*/ 84 h 1058"/>
                  <a:gd name="T120" fmla="*/ 585 w 834"/>
                  <a:gd name="T121" fmla="*/ 111 h 1058"/>
                  <a:gd name="T122" fmla="*/ 636 w 834"/>
                  <a:gd name="T123" fmla="*/ 144 h 10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34" h="1058">
                    <a:moveTo>
                      <a:pt x="661" y="161"/>
                    </a:moveTo>
                    <a:lnTo>
                      <a:pt x="661" y="161"/>
                    </a:lnTo>
                    <a:lnTo>
                      <a:pt x="671" y="170"/>
                    </a:lnTo>
                    <a:lnTo>
                      <a:pt x="681" y="179"/>
                    </a:lnTo>
                    <a:lnTo>
                      <a:pt x="689" y="190"/>
                    </a:lnTo>
                    <a:lnTo>
                      <a:pt x="696" y="201"/>
                    </a:lnTo>
                    <a:lnTo>
                      <a:pt x="711" y="221"/>
                    </a:lnTo>
                    <a:lnTo>
                      <a:pt x="719" y="232"/>
                    </a:lnTo>
                    <a:lnTo>
                      <a:pt x="727" y="241"/>
                    </a:lnTo>
                    <a:lnTo>
                      <a:pt x="708" y="260"/>
                    </a:lnTo>
                    <a:lnTo>
                      <a:pt x="689" y="281"/>
                    </a:lnTo>
                    <a:lnTo>
                      <a:pt x="673" y="301"/>
                    </a:lnTo>
                    <a:lnTo>
                      <a:pt x="658" y="324"/>
                    </a:lnTo>
                    <a:lnTo>
                      <a:pt x="651" y="335"/>
                    </a:lnTo>
                    <a:lnTo>
                      <a:pt x="646" y="347"/>
                    </a:lnTo>
                    <a:lnTo>
                      <a:pt x="642" y="359"/>
                    </a:lnTo>
                    <a:lnTo>
                      <a:pt x="638" y="372"/>
                    </a:lnTo>
                    <a:lnTo>
                      <a:pt x="635" y="385"/>
                    </a:lnTo>
                    <a:lnTo>
                      <a:pt x="635" y="399"/>
                    </a:lnTo>
                    <a:lnTo>
                      <a:pt x="633" y="412"/>
                    </a:lnTo>
                    <a:lnTo>
                      <a:pt x="635" y="426"/>
                    </a:lnTo>
                    <a:lnTo>
                      <a:pt x="640" y="449"/>
                    </a:lnTo>
                    <a:lnTo>
                      <a:pt x="646" y="471"/>
                    </a:lnTo>
                    <a:lnTo>
                      <a:pt x="654" y="491"/>
                    </a:lnTo>
                    <a:lnTo>
                      <a:pt x="663" y="511"/>
                    </a:lnTo>
                    <a:lnTo>
                      <a:pt x="674" y="530"/>
                    </a:lnTo>
                    <a:lnTo>
                      <a:pt x="685" y="551"/>
                    </a:lnTo>
                    <a:lnTo>
                      <a:pt x="699" y="568"/>
                    </a:lnTo>
                    <a:lnTo>
                      <a:pt x="712" y="587"/>
                    </a:lnTo>
                    <a:lnTo>
                      <a:pt x="741" y="624"/>
                    </a:lnTo>
                    <a:lnTo>
                      <a:pt x="769" y="659"/>
                    </a:lnTo>
                    <a:lnTo>
                      <a:pt x="798" y="696"/>
                    </a:lnTo>
                    <a:lnTo>
                      <a:pt x="811" y="715"/>
                    </a:lnTo>
                    <a:lnTo>
                      <a:pt x="825" y="734"/>
                    </a:lnTo>
                    <a:lnTo>
                      <a:pt x="834" y="751"/>
                    </a:lnTo>
                    <a:lnTo>
                      <a:pt x="834" y="788"/>
                    </a:lnTo>
                    <a:lnTo>
                      <a:pt x="833" y="825"/>
                    </a:lnTo>
                    <a:lnTo>
                      <a:pt x="830" y="861"/>
                    </a:lnTo>
                    <a:lnTo>
                      <a:pt x="825" y="897"/>
                    </a:lnTo>
                    <a:lnTo>
                      <a:pt x="818" y="932"/>
                    </a:lnTo>
                    <a:lnTo>
                      <a:pt x="808" y="966"/>
                    </a:lnTo>
                    <a:lnTo>
                      <a:pt x="803" y="982"/>
                    </a:lnTo>
                    <a:lnTo>
                      <a:pt x="796" y="998"/>
                    </a:lnTo>
                    <a:lnTo>
                      <a:pt x="788" y="1015"/>
                    </a:lnTo>
                    <a:lnTo>
                      <a:pt x="780" y="1029"/>
                    </a:lnTo>
                    <a:lnTo>
                      <a:pt x="768" y="1039"/>
                    </a:lnTo>
                    <a:lnTo>
                      <a:pt x="754" y="1046"/>
                    </a:lnTo>
                    <a:lnTo>
                      <a:pt x="741" y="1051"/>
                    </a:lnTo>
                    <a:lnTo>
                      <a:pt x="726" y="1055"/>
                    </a:lnTo>
                    <a:lnTo>
                      <a:pt x="711" y="1057"/>
                    </a:lnTo>
                    <a:lnTo>
                      <a:pt x="696" y="1058"/>
                    </a:lnTo>
                    <a:lnTo>
                      <a:pt x="681" y="1058"/>
                    </a:lnTo>
                    <a:lnTo>
                      <a:pt x="665" y="1057"/>
                    </a:lnTo>
                    <a:lnTo>
                      <a:pt x="633" y="1051"/>
                    </a:lnTo>
                    <a:lnTo>
                      <a:pt x="604" y="1043"/>
                    </a:lnTo>
                    <a:lnTo>
                      <a:pt x="547" y="1027"/>
                    </a:lnTo>
                    <a:lnTo>
                      <a:pt x="505" y="1015"/>
                    </a:lnTo>
                    <a:lnTo>
                      <a:pt x="463" y="1004"/>
                    </a:lnTo>
                    <a:lnTo>
                      <a:pt x="419" y="994"/>
                    </a:lnTo>
                    <a:lnTo>
                      <a:pt x="376" y="985"/>
                    </a:lnTo>
                    <a:lnTo>
                      <a:pt x="346" y="982"/>
                    </a:lnTo>
                    <a:lnTo>
                      <a:pt x="315" y="982"/>
                    </a:lnTo>
                    <a:lnTo>
                      <a:pt x="284" y="982"/>
                    </a:lnTo>
                    <a:lnTo>
                      <a:pt x="252" y="985"/>
                    </a:lnTo>
                    <a:lnTo>
                      <a:pt x="191" y="990"/>
                    </a:lnTo>
                    <a:lnTo>
                      <a:pt x="130" y="997"/>
                    </a:lnTo>
                    <a:lnTo>
                      <a:pt x="125" y="994"/>
                    </a:lnTo>
                    <a:lnTo>
                      <a:pt x="124" y="994"/>
                    </a:lnTo>
                    <a:lnTo>
                      <a:pt x="121" y="996"/>
                    </a:lnTo>
                    <a:lnTo>
                      <a:pt x="109" y="1000"/>
                    </a:lnTo>
                    <a:lnTo>
                      <a:pt x="95" y="1002"/>
                    </a:lnTo>
                    <a:lnTo>
                      <a:pt x="80" y="1004"/>
                    </a:lnTo>
                    <a:lnTo>
                      <a:pt x="65" y="1004"/>
                    </a:lnTo>
                    <a:lnTo>
                      <a:pt x="50" y="1001"/>
                    </a:lnTo>
                    <a:lnTo>
                      <a:pt x="37" y="998"/>
                    </a:lnTo>
                    <a:lnTo>
                      <a:pt x="25" y="991"/>
                    </a:lnTo>
                    <a:lnTo>
                      <a:pt x="19" y="987"/>
                    </a:lnTo>
                    <a:lnTo>
                      <a:pt x="14" y="983"/>
                    </a:lnTo>
                    <a:lnTo>
                      <a:pt x="8" y="941"/>
                    </a:lnTo>
                    <a:lnTo>
                      <a:pt x="4" y="899"/>
                    </a:lnTo>
                    <a:lnTo>
                      <a:pt x="2" y="856"/>
                    </a:lnTo>
                    <a:lnTo>
                      <a:pt x="0" y="811"/>
                    </a:lnTo>
                    <a:lnTo>
                      <a:pt x="0" y="768"/>
                    </a:lnTo>
                    <a:lnTo>
                      <a:pt x="3" y="724"/>
                    </a:lnTo>
                    <a:lnTo>
                      <a:pt x="7" y="681"/>
                    </a:lnTo>
                    <a:lnTo>
                      <a:pt x="14" y="640"/>
                    </a:lnTo>
                    <a:lnTo>
                      <a:pt x="22" y="586"/>
                    </a:lnTo>
                    <a:lnTo>
                      <a:pt x="31" y="534"/>
                    </a:lnTo>
                    <a:lnTo>
                      <a:pt x="44" y="483"/>
                    </a:lnTo>
                    <a:lnTo>
                      <a:pt x="57" y="431"/>
                    </a:lnTo>
                    <a:lnTo>
                      <a:pt x="71" y="380"/>
                    </a:lnTo>
                    <a:lnTo>
                      <a:pt x="86" y="330"/>
                    </a:lnTo>
                    <a:lnTo>
                      <a:pt x="117" y="229"/>
                    </a:lnTo>
                    <a:lnTo>
                      <a:pt x="162" y="114"/>
                    </a:lnTo>
                    <a:lnTo>
                      <a:pt x="174" y="84"/>
                    </a:lnTo>
                    <a:lnTo>
                      <a:pt x="186" y="56"/>
                    </a:lnTo>
                    <a:lnTo>
                      <a:pt x="198" y="29"/>
                    </a:lnTo>
                    <a:lnTo>
                      <a:pt x="213" y="0"/>
                    </a:lnTo>
                    <a:lnTo>
                      <a:pt x="274" y="8"/>
                    </a:lnTo>
                    <a:lnTo>
                      <a:pt x="304" y="14"/>
                    </a:lnTo>
                    <a:lnTo>
                      <a:pt x="334" y="19"/>
                    </a:lnTo>
                    <a:lnTo>
                      <a:pt x="364" y="26"/>
                    </a:lnTo>
                    <a:lnTo>
                      <a:pt x="392" y="33"/>
                    </a:lnTo>
                    <a:lnTo>
                      <a:pt x="422" y="41"/>
                    </a:lnTo>
                    <a:lnTo>
                      <a:pt x="449" y="50"/>
                    </a:lnTo>
                    <a:lnTo>
                      <a:pt x="478" y="61"/>
                    </a:lnTo>
                    <a:lnTo>
                      <a:pt x="505" y="72"/>
                    </a:lnTo>
                    <a:lnTo>
                      <a:pt x="532" y="84"/>
                    </a:lnTo>
                    <a:lnTo>
                      <a:pt x="559" y="98"/>
                    </a:lnTo>
                    <a:lnTo>
                      <a:pt x="585" y="111"/>
                    </a:lnTo>
                    <a:lnTo>
                      <a:pt x="610" y="128"/>
                    </a:lnTo>
                    <a:lnTo>
                      <a:pt x="636" y="144"/>
                    </a:lnTo>
                    <a:lnTo>
                      <a:pt x="661" y="161"/>
                    </a:lnTo>
                    <a:close/>
                  </a:path>
                </a:pathLst>
              </a:custGeom>
              <a:solidFill>
                <a:srgbClr val="747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79" name="Freeform 189"/>
              <p:cNvSpPr>
                <a:spLocks/>
              </p:cNvSpPr>
              <p:nvPr/>
            </p:nvSpPr>
            <p:spPr bwMode="auto">
              <a:xfrm>
                <a:off x="1151" y="2272"/>
                <a:ext cx="834" cy="1058"/>
              </a:xfrm>
              <a:custGeom>
                <a:avLst/>
                <a:gdLst>
                  <a:gd name="T0" fmla="*/ 661 w 834"/>
                  <a:gd name="T1" fmla="*/ 161 h 1058"/>
                  <a:gd name="T2" fmla="*/ 681 w 834"/>
                  <a:gd name="T3" fmla="*/ 179 h 1058"/>
                  <a:gd name="T4" fmla="*/ 696 w 834"/>
                  <a:gd name="T5" fmla="*/ 201 h 1058"/>
                  <a:gd name="T6" fmla="*/ 719 w 834"/>
                  <a:gd name="T7" fmla="*/ 232 h 1058"/>
                  <a:gd name="T8" fmla="*/ 727 w 834"/>
                  <a:gd name="T9" fmla="*/ 241 h 1058"/>
                  <a:gd name="T10" fmla="*/ 689 w 834"/>
                  <a:gd name="T11" fmla="*/ 281 h 1058"/>
                  <a:gd name="T12" fmla="*/ 658 w 834"/>
                  <a:gd name="T13" fmla="*/ 324 h 1058"/>
                  <a:gd name="T14" fmla="*/ 646 w 834"/>
                  <a:gd name="T15" fmla="*/ 347 h 1058"/>
                  <a:gd name="T16" fmla="*/ 638 w 834"/>
                  <a:gd name="T17" fmla="*/ 372 h 1058"/>
                  <a:gd name="T18" fmla="*/ 635 w 834"/>
                  <a:gd name="T19" fmla="*/ 399 h 1058"/>
                  <a:gd name="T20" fmla="*/ 635 w 834"/>
                  <a:gd name="T21" fmla="*/ 426 h 1058"/>
                  <a:gd name="T22" fmla="*/ 640 w 834"/>
                  <a:gd name="T23" fmla="*/ 449 h 1058"/>
                  <a:gd name="T24" fmla="*/ 654 w 834"/>
                  <a:gd name="T25" fmla="*/ 491 h 1058"/>
                  <a:gd name="T26" fmla="*/ 674 w 834"/>
                  <a:gd name="T27" fmla="*/ 530 h 1058"/>
                  <a:gd name="T28" fmla="*/ 699 w 834"/>
                  <a:gd name="T29" fmla="*/ 568 h 1058"/>
                  <a:gd name="T30" fmla="*/ 741 w 834"/>
                  <a:gd name="T31" fmla="*/ 624 h 1058"/>
                  <a:gd name="T32" fmla="*/ 798 w 834"/>
                  <a:gd name="T33" fmla="*/ 696 h 1058"/>
                  <a:gd name="T34" fmla="*/ 825 w 834"/>
                  <a:gd name="T35" fmla="*/ 734 h 1058"/>
                  <a:gd name="T36" fmla="*/ 834 w 834"/>
                  <a:gd name="T37" fmla="*/ 751 h 1058"/>
                  <a:gd name="T38" fmla="*/ 833 w 834"/>
                  <a:gd name="T39" fmla="*/ 825 h 1058"/>
                  <a:gd name="T40" fmla="*/ 825 w 834"/>
                  <a:gd name="T41" fmla="*/ 897 h 1058"/>
                  <a:gd name="T42" fmla="*/ 808 w 834"/>
                  <a:gd name="T43" fmla="*/ 966 h 1058"/>
                  <a:gd name="T44" fmla="*/ 796 w 834"/>
                  <a:gd name="T45" fmla="*/ 998 h 1058"/>
                  <a:gd name="T46" fmla="*/ 780 w 834"/>
                  <a:gd name="T47" fmla="*/ 1029 h 1058"/>
                  <a:gd name="T48" fmla="*/ 768 w 834"/>
                  <a:gd name="T49" fmla="*/ 1039 h 1058"/>
                  <a:gd name="T50" fmla="*/ 741 w 834"/>
                  <a:gd name="T51" fmla="*/ 1051 h 1058"/>
                  <a:gd name="T52" fmla="*/ 711 w 834"/>
                  <a:gd name="T53" fmla="*/ 1057 h 1058"/>
                  <a:gd name="T54" fmla="*/ 681 w 834"/>
                  <a:gd name="T55" fmla="*/ 1058 h 1058"/>
                  <a:gd name="T56" fmla="*/ 633 w 834"/>
                  <a:gd name="T57" fmla="*/ 1051 h 1058"/>
                  <a:gd name="T58" fmla="*/ 547 w 834"/>
                  <a:gd name="T59" fmla="*/ 1027 h 1058"/>
                  <a:gd name="T60" fmla="*/ 505 w 834"/>
                  <a:gd name="T61" fmla="*/ 1015 h 1058"/>
                  <a:gd name="T62" fmla="*/ 419 w 834"/>
                  <a:gd name="T63" fmla="*/ 994 h 1058"/>
                  <a:gd name="T64" fmla="*/ 376 w 834"/>
                  <a:gd name="T65" fmla="*/ 985 h 1058"/>
                  <a:gd name="T66" fmla="*/ 315 w 834"/>
                  <a:gd name="T67" fmla="*/ 982 h 1058"/>
                  <a:gd name="T68" fmla="*/ 252 w 834"/>
                  <a:gd name="T69" fmla="*/ 985 h 1058"/>
                  <a:gd name="T70" fmla="*/ 130 w 834"/>
                  <a:gd name="T71" fmla="*/ 997 h 1058"/>
                  <a:gd name="T72" fmla="*/ 125 w 834"/>
                  <a:gd name="T73" fmla="*/ 994 h 1058"/>
                  <a:gd name="T74" fmla="*/ 121 w 834"/>
                  <a:gd name="T75" fmla="*/ 996 h 1058"/>
                  <a:gd name="T76" fmla="*/ 109 w 834"/>
                  <a:gd name="T77" fmla="*/ 1000 h 1058"/>
                  <a:gd name="T78" fmla="*/ 80 w 834"/>
                  <a:gd name="T79" fmla="*/ 1004 h 1058"/>
                  <a:gd name="T80" fmla="*/ 50 w 834"/>
                  <a:gd name="T81" fmla="*/ 1001 h 1058"/>
                  <a:gd name="T82" fmla="*/ 25 w 834"/>
                  <a:gd name="T83" fmla="*/ 991 h 1058"/>
                  <a:gd name="T84" fmla="*/ 14 w 834"/>
                  <a:gd name="T85" fmla="*/ 983 h 1058"/>
                  <a:gd name="T86" fmla="*/ 8 w 834"/>
                  <a:gd name="T87" fmla="*/ 941 h 1058"/>
                  <a:gd name="T88" fmla="*/ 2 w 834"/>
                  <a:gd name="T89" fmla="*/ 856 h 1058"/>
                  <a:gd name="T90" fmla="*/ 0 w 834"/>
                  <a:gd name="T91" fmla="*/ 768 h 1058"/>
                  <a:gd name="T92" fmla="*/ 7 w 834"/>
                  <a:gd name="T93" fmla="*/ 681 h 1058"/>
                  <a:gd name="T94" fmla="*/ 14 w 834"/>
                  <a:gd name="T95" fmla="*/ 640 h 1058"/>
                  <a:gd name="T96" fmla="*/ 31 w 834"/>
                  <a:gd name="T97" fmla="*/ 534 h 1058"/>
                  <a:gd name="T98" fmla="*/ 57 w 834"/>
                  <a:gd name="T99" fmla="*/ 431 h 1058"/>
                  <a:gd name="T100" fmla="*/ 86 w 834"/>
                  <a:gd name="T101" fmla="*/ 330 h 1058"/>
                  <a:gd name="T102" fmla="*/ 117 w 834"/>
                  <a:gd name="T103" fmla="*/ 229 h 1058"/>
                  <a:gd name="T104" fmla="*/ 174 w 834"/>
                  <a:gd name="T105" fmla="*/ 84 h 1058"/>
                  <a:gd name="T106" fmla="*/ 198 w 834"/>
                  <a:gd name="T107" fmla="*/ 29 h 1058"/>
                  <a:gd name="T108" fmla="*/ 213 w 834"/>
                  <a:gd name="T109" fmla="*/ 0 h 1058"/>
                  <a:gd name="T110" fmla="*/ 304 w 834"/>
                  <a:gd name="T111" fmla="*/ 14 h 1058"/>
                  <a:gd name="T112" fmla="*/ 364 w 834"/>
                  <a:gd name="T113" fmla="*/ 26 h 1058"/>
                  <a:gd name="T114" fmla="*/ 422 w 834"/>
                  <a:gd name="T115" fmla="*/ 41 h 1058"/>
                  <a:gd name="T116" fmla="*/ 478 w 834"/>
                  <a:gd name="T117" fmla="*/ 61 h 1058"/>
                  <a:gd name="T118" fmla="*/ 532 w 834"/>
                  <a:gd name="T119" fmla="*/ 84 h 1058"/>
                  <a:gd name="T120" fmla="*/ 585 w 834"/>
                  <a:gd name="T121" fmla="*/ 111 h 1058"/>
                  <a:gd name="T122" fmla="*/ 636 w 834"/>
                  <a:gd name="T123" fmla="*/ 144 h 10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34" h="1058">
                    <a:moveTo>
                      <a:pt x="661" y="161"/>
                    </a:moveTo>
                    <a:lnTo>
                      <a:pt x="661" y="161"/>
                    </a:lnTo>
                    <a:lnTo>
                      <a:pt x="671" y="170"/>
                    </a:lnTo>
                    <a:lnTo>
                      <a:pt x="681" y="179"/>
                    </a:lnTo>
                    <a:lnTo>
                      <a:pt x="689" y="190"/>
                    </a:lnTo>
                    <a:lnTo>
                      <a:pt x="696" y="201"/>
                    </a:lnTo>
                    <a:lnTo>
                      <a:pt x="711" y="221"/>
                    </a:lnTo>
                    <a:lnTo>
                      <a:pt x="719" y="232"/>
                    </a:lnTo>
                    <a:lnTo>
                      <a:pt x="727" y="241"/>
                    </a:lnTo>
                    <a:lnTo>
                      <a:pt x="708" y="260"/>
                    </a:lnTo>
                    <a:lnTo>
                      <a:pt x="689" y="281"/>
                    </a:lnTo>
                    <a:lnTo>
                      <a:pt x="673" y="301"/>
                    </a:lnTo>
                    <a:lnTo>
                      <a:pt x="658" y="324"/>
                    </a:lnTo>
                    <a:lnTo>
                      <a:pt x="651" y="335"/>
                    </a:lnTo>
                    <a:lnTo>
                      <a:pt x="646" y="347"/>
                    </a:lnTo>
                    <a:lnTo>
                      <a:pt x="642" y="359"/>
                    </a:lnTo>
                    <a:lnTo>
                      <a:pt x="638" y="372"/>
                    </a:lnTo>
                    <a:lnTo>
                      <a:pt x="635" y="385"/>
                    </a:lnTo>
                    <a:lnTo>
                      <a:pt x="635" y="399"/>
                    </a:lnTo>
                    <a:lnTo>
                      <a:pt x="633" y="412"/>
                    </a:lnTo>
                    <a:lnTo>
                      <a:pt x="635" y="426"/>
                    </a:lnTo>
                    <a:lnTo>
                      <a:pt x="640" y="449"/>
                    </a:lnTo>
                    <a:lnTo>
                      <a:pt x="646" y="471"/>
                    </a:lnTo>
                    <a:lnTo>
                      <a:pt x="654" y="491"/>
                    </a:lnTo>
                    <a:lnTo>
                      <a:pt x="663" y="511"/>
                    </a:lnTo>
                    <a:lnTo>
                      <a:pt x="674" y="530"/>
                    </a:lnTo>
                    <a:lnTo>
                      <a:pt x="685" y="551"/>
                    </a:lnTo>
                    <a:lnTo>
                      <a:pt x="699" y="568"/>
                    </a:lnTo>
                    <a:lnTo>
                      <a:pt x="712" y="587"/>
                    </a:lnTo>
                    <a:lnTo>
                      <a:pt x="741" y="624"/>
                    </a:lnTo>
                    <a:lnTo>
                      <a:pt x="769" y="659"/>
                    </a:lnTo>
                    <a:lnTo>
                      <a:pt x="798" y="696"/>
                    </a:lnTo>
                    <a:lnTo>
                      <a:pt x="811" y="715"/>
                    </a:lnTo>
                    <a:lnTo>
                      <a:pt x="825" y="734"/>
                    </a:lnTo>
                    <a:lnTo>
                      <a:pt x="834" y="751"/>
                    </a:lnTo>
                    <a:lnTo>
                      <a:pt x="834" y="788"/>
                    </a:lnTo>
                    <a:lnTo>
                      <a:pt x="833" y="825"/>
                    </a:lnTo>
                    <a:lnTo>
                      <a:pt x="830" y="861"/>
                    </a:lnTo>
                    <a:lnTo>
                      <a:pt x="825" y="897"/>
                    </a:lnTo>
                    <a:lnTo>
                      <a:pt x="818" y="932"/>
                    </a:lnTo>
                    <a:lnTo>
                      <a:pt x="808" y="966"/>
                    </a:lnTo>
                    <a:lnTo>
                      <a:pt x="803" y="982"/>
                    </a:lnTo>
                    <a:lnTo>
                      <a:pt x="796" y="998"/>
                    </a:lnTo>
                    <a:lnTo>
                      <a:pt x="788" y="1015"/>
                    </a:lnTo>
                    <a:lnTo>
                      <a:pt x="780" y="1029"/>
                    </a:lnTo>
                    <a:lnTo>
                      <a:pt x="768" y="1039"/>
                    </a:lnTo>
                    <a:lnTo>
                      <a:pt x="754" y="1046"/>
                    </a:lnTo>
                    <a:lnTo>
                      <a:pt x="741" y="1051"/>
                    </a:lnTo>
                    <a:lnTo>
                      <a:pt x="726" y="1055"/>
                    </a:lnTo>
                    <a:lnTo>
                      <a:pt x="711" y="1057"/>
                    </a:lnTo>
                    <a:lnTo>
                      <a:pt x="696" y="1058"/>
                    </a:lnTo>
                    <a:lnTo>
                      <a:pt x="681" y="1058"/>
                    </a:lnTo>
                    <a:lnTo>
                      <a:pt x="665" y="1057"/>
                    </a:lnTo>
                    <a:lnTo>
                      <a:pt x="633" y="1051"/>
                    </a:lnTo>
                    <a:lnTo>
                      <a:pt x="604" y="1043"/>
                    </a:lnTo>
                    <a:lnTo>
                      <a:pt x="547" y="1027"/>
                    </a:lnTo>
                    <a:lnTo>
                      <a:pt x="505" y="1015"/>
                    </a:lnTo>
                    <a:lnTo>
                      <a:pt x="463" y="1004"/>
                    </a:lnTo>
                    <a:lnTo>
                      <a:pt x="419" y="994"/>
                    </a:lnTo>
                    <a:lnTo>
                      <a:pt x="376" y="985"/>
                    </a:lnTo>
                    <a:lnTo>
                      <a:pt x="346" y="982"/>
                    </a:lnTo>
                    <a:lnTo>
                      <a:pt x="315" y="982"/>
                    </a:lnTo>
                    <a:lnTo>
                      <a:pt x="284" y="982"/>
                    </a:lnTo>
                    <a:lnTo>
                      <a:pt x="252" y="985"/>
                    </a:lnTo>
                    <a:lnTo>
                      <a:pt x="191" y="990"/>
                    </a:lnTo>
                    <a:lnTo>
                      <a:pt x="130" y="997"/>
                    </a:lnTo>
                    <a:lnTo>
                      <a:pt x="125" y="994"/>
                    </a:lnTo>
                    <a:lnTo>
                      <a:pt x="124" y="994"/>
                    </a:lnTo>
                    <a:lnTo>
                      <a:pt x="121" y="996"/>
                    </a:lnTo>
                    <a:lnTo>
                      <a:pt x="109" y="1000"/>
                    </a:lnTo>
                    <a:lnTo>
                      <a:pt x="95" y="1002"/>
                    </a:lnTo>
                    <a:lnTo>
                      <a:pt x="80" y="1004"/>
                    </a:lnTo>
                    <a:lnTo>
                      <a:pt x="65" y="1004"/>
                    </a:lnTo>
                    <a:lnTo>
                      <a:pt x="50" y="1001"/>
                    </a:lnTo>
                    <a:lnTo>
                      <a:pt x="37" y="998"/>
                    </a:lnTo>
                    <a:lnTo>
                      <a:pt x="25" y="991"/>
                    </a:lnTo>
                    <a:lnTo>
                      <a:pt x="19" y="987"/>
                    </a:lnTo>
                    <a:lnTo>
                      <a:pt x="14" y="983"/>
                    </a:lnTo>
                    <a:lnTo>
                      <a:pt x="8" y="941"/>
                    </a:lnTo>
                    <a:lnTo>
                      <a:pt x="4" y="899"/>
                    </a:lnTo>
                    <a:lnTo>
                      <a:pt x="2" y="856"/>
                    </a:lnTo>
                    <a:lnTo>
                      <a:pt x="0" y="811"/>
                    </a:lnTo>
                    <a:lnTo>
                      <a:pt x="0" y="768"/>
                    </a:lnTo>
                    <a:lnTo>
                      <a:pt x="3" y="724"/>
                    </a:lnTo>
                    <a:lnTo>
                      <a:pt x="7" y="681"/>
                    </a:lnTo>
                    <a:lnTo>
                      <a:pt x="14" y="640"/>
                    </a:lnTo>
                    <a:lnTo>
                      <a:pt x="22" y="586"/>
                    </a:lnTo>
                    <a:lnTo>
                      <a:pt x="31" y="534"/>
                    </a:lnTo>
                    <a:lnTo>
                      <a:pt x="44" y="483"/>
                    </a:lnTo>
                    <a:lnTo>
                      <a:pt x="57" y="431"/>
                    </a:lnTo>
                    <a:lnTo>
                      <a:pt x="71" y="380"/>
                    </a:lnTo>
                    <a:lnTo>
                      <a:pt x="86" y="330"/>
                    </a:lnTo>
                    <a:lnTo>
                      <a:pt x="117" y="229"/>
                    </a:lnTo>
                    <a:lnTo>
                      <a:pt x="162" y="114"/>
                    </a:lnTo>
                    <a:lnTo>
                      <a:pt x="174" y="84"/>
                    </a:lnTo>
                    <a:lnTo>
                      <a:pt x="186" y="56"/>
                    </a:lnTo>
                    <a:lnTo>
                      <a:pt x="198" y="29"/>
                    </a:lnTo>
                    <a:lnTo>
                      <a:pt x="213" y="0"/>
                    </a:lnTo>
                    <a:lnTo>
                      <a:pt x="274" y="8"/>
                    </a:lnTo>
                    <a:lnTo>
                      <a:pt x="304" y="14"/>
                    </a:lnTo>
                    <a:lnTo>
                      <a:pt x="334" y="19"/>
                    </a:lnTo>
                    <a:lnTo>
                      <a:pt x="364" y="26"/>
                    </a:lnTo>
                    <a:lnTo>
                      <a:pt x="392" y="33"/>
                    </a:lnTo>
                    <a:lnTo>
                      <a:pt x="422" y="41"/>
                    </a:lnTo>
                    <a:lnTo>
                      <a:pt x="449" y="50"/>
                    </a:lnTo>
                    <a:lnTo>
                      <a:pt x="478" y="61"/>
                    </a:lnTo>
                    <a:lnTo>
                      <a:pt x="505" y="72"/>
                    </a:lnTo>
                    <a:lnTo>
                      <a:pt x="532" y="84"/>
                    </a:lnTo>
                    <a:lnTo>
                      <a:pt x="559" y="98"/>
                    </a:lnTo>
                    <a:lnTo>
                      <a:pt x="585" y="111"/>
                    </a:lnTo>
                    <a:lnTo>
                      <a:pt x="610" y="128"/>
                    </a:lnTo>
                    <a:lnTo>
                      <a:pt x="636" y="144"/>
                    </a:lnTo>
                    <a:lnTo>
                      <a:pt x="661" y="1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80" name="Freeform 190"/>
              <p:cNvSpPr>
                <a:spLocks/>
              </p:cNvSpPr>
              <p:nvPr/>
            </p:nvSpPr>
            <p:spPr bwMode="auto">
              <a:xfrm>
                <a:off x="1322" y="2448"/>
                <a:ext cx="71" cy="706"/>
              </a:xfrm>
              <a:custGeom>
                <a:avLst/>
                <a:gdLst>
                  <a:gd name="T0" fmla="*/ 71 w 71"/>
                  <a:gd name="T1" fmla="*/ 3 h 706"/>
                  <a:gd name="T2" fmla="*/ 71 w 71"/>
                  <a:gd name="T3" fmla="*/ 3 h 706"/>
                  <a:gd name="T4" fmla="*/ 58 w 71"/>
                  <a:gd name="T5" fmla="*/ 34 h 706"/>
                  <a:gd name="T6" fmla="*/ 48 w 71"/>
                  <a:gd name="T7" fmla="*/ 67 h 706"/>
                  <a:gd name="T8" fmla="*/ 39 w 71"/>
                  <a:gd name="T9" fmla="*/ 101 h 706"/>
                  <a:gd name="T10" fmla="*/ 31 w 71"/>
                  <a:gd name="T11" fmla="*/ 135 h 706"/>
                  <a:gd name="T12" fmla="*/ 25 w 71"/>
                  <a:gd name="T13" fmla="*/ 169 h 706"/>
                  <a:gd name="T14" fmla="*/ 20 w 71"/>
                  <a:gd name="T15" fmla="*/ 204 h 706"/>
                  <a:gd name="T16" fmla="*/ 15 w 71"/>
                  <a:gd name="T17" fmla="*/ 239 h 706"/>
                  <a:gd name="T18" fmla="*/ 12 w 71"/>
                  <a:gd name="T19" fmla="*/ 276 h 706"/>
                  <a:gd name="T20" fmla="*/ 11 w 71"/>
                  <a:gd name="T21" fmla="*/ 311 h 706"/>
                  <a:gd name="T22" fmla="*/ 10 w 71"/>
                  <a:gd name="T23" fmla="*/ 348 h 706"/>
                  <a:gd name="T24" fmla="*/ 8 w 71"/>
                  <a:gd name="T25" fmla="*/ 384 h 706"/>
                  <a:gd name="T26" fmla="*/ 10 w 71"/>
                  <a:gd name="T27" fmla="*/ 421 h 706"/>
                  <a:gd name="T28" fmla="*/ 12 w 71"/>
                  <a:gd name="T29" fmla="*/ 493 h 706"/>
                  <a:gd name="T30" fmla="*/ 18 w 71"/>
                  <a:gd name="T31" fmla="*/ 565 h 706"/>
                  <a:gd name="T32" fmla="*/ 18 w 71"/>
                  <a:gd name="T33" fmla="*/ 565 h 706"/>
                  <a:gd name="T34" fmla="*/ 23 w 71"/>
                  <a:gd name="T35" fmla="*/ 600 h 706"/>
                  <a:gd name="T36" fmla="*/ 30 w 71"/>
                  <a:gd name="T37" fmla="*/ 635 h 706"/>
                  <a:gd name="T38" fmla="*/ 44 w 71"/>
                  <a:gd name="T39" fmla="*/ 703 h 706"/>
                  <a:gd name="T40" fmla="*/ 44 w 71"/>
                  <a:gd name="T41" fmla="*/ 703 h 706"/>
                  <a:gd name="T42" fmla="*/ 39 w 71"/>
                  <a:gd name="T43" fmla="*/ 706 h 706"/>
                  <a:gd name="T44" fmla="*/ 35 w 71"/>
                  <a:gd name="T45" fmla="*/ 703 h 706"/>
                  <a:gd name="T46" fmla="*/ 35 w 71"/>
                  <a:gd name="T47" fmla="*/ 703 h 706"/>
                  <a:gd name="T48" fmla="*/ 29 w 71"/>
                  <a:gd name="T49" fmla="*/ 673 h 706"/>
                  <a:gd name="T50" fmla="*/ 22 w 71"/>
                  <a:gd name="T51" fmla="*/ 642 h 706"/>
                  <a:gd name="T52" fmla="*/ 16 w 71"/>
                  <a:gd name="T53" fmla="*/ 609 h 706"/>
                  <a:gd name="T54" fmla="*/ 11 w 71"/>
                  <a:gd name="T55" fmla="*/ 577 h 706"/>
                  <a:gd name="T56" fmla="*/ 7 w 71"/>
                  <a:gd name="T57" fmla="*/ 543 h 706"/>
                  <a:gd name="T58" fmla="*/ 4 w 71"/>
                  <a:gd name="T59" fmla="*/ 509 h 706"/>
                  <a:gd name="T60" fmla="*/ 1 w 71"/>
                  <a:gd name="T61" fmla="*/ 475 h 706"/>
                  <a:gd name="T62" fmla="*/ 1 w 71"/>
                  <a:gd name="T63" fmla="*/ 441 h 706"/>
                  <a:gd name="T64" fmla="*/ 0 w 71"/>
                  <a:gd name="T65" fmla="*/ 373 h 706"/>
                  <a:gd name="T66" fmla="*/ 3 w 71"/>
                  <a:gd name="T67" fmla="*/ 306 h 706"/>
                  <a:gd name="T68" fmla="*/ 8 w 71"/>
                  <a:gd name="T69" fmla="*/ 238 h 706"/>
                  <a:gd name="T70" fmla="*/ 15 w 71"/>
                  <a:gd name="T71" fmla="*/ 173 h 706"/>
                  <a:gd name="T72" fmla="*/ 15 w 71"/>
                  <a:gd name="T73" fmla="*/ 173 h 706"/>
                  <a:gd name="T74" fmla="*/ 25 w 71"/>
                  <a:gd name="T75" fmla="*/ 128 h 706"/>
                  <a:gd name="T76" fmla="*/ 34 w 71"/>
                  <a:gd name="T77" fmla="*/ 84 h 706"/>
                  <a:gd name="T78" fmla="*/ 41 w 71"/>
                  <a:gd name="T79" fmla="*/ 63 h 706"/>
                  <a:gd name="T80" fmla="*/ 48 w 71"/>
                  <a:gd name="T81" fmla="*/ 41 h 706"/>
                  <a:gd name="T82" fmla="*/ 54 w 71"/>
                  <a:gd name="T83" fmla="*/ 21 h 706"/>
                  <a:gd name="T84" fmla="*/ 64 w 71"/>
                  <a:gd name="T85" fmla="*/ 0 h 706"/>
                  <a:gd name="T86" fmla="*/ 64 w 71"/>
                  <a:gd name="T87" fmla="*/ 0 h 706"/>
                  <a:gd name="T88" fmla="*/ 68 w 71"/>
                  <a:gd name="T89" fmla="*/ 0 h 706"/>
                  <a:gd name="T90" fmla="*/ 71 w 71"/>
                  <a:gd name="T91" fmla="*/ 3 h 7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1" h="706">
                    <a:moveTo>
                      <a:pt x="71" y="3"/>
                    </a:moveTo>
                    <a:lnTo>
                      <a:pt x="71" y="3"/>
                    </a:lnTo>
                    <a:lnTo>
                      <a:pt x="58" y="34"/>
                    </a:lnTo>
                    <a:lnTo>
                      <a:pt x="48" y="67"/>
                    </a:lnTo>
                    <a:lnTo>
                      <a:pt x="39" y="101"/>
                    </a:lnTo>
                    <a:lnTo>
                      <a:pt x="31" y="135"/>
                    </a:lnTo>
                    <a:lnTo>
                      <a:pt x="25" y="169"/>
                    </a:lnTo>
                    <a:lnTo>
                      <a:pt x="20" y="204"/>
                    </a:lnTo>
                    <a:lnTo>
                      <a:pt x="15" y="239"/>
                    </a:lnTo>
                    <a:lnTo>
                      <a:pt x="12" y="276"/>
                    </a:lnTo>
                    <a:lnTo>
                      <a:pt x="11" y="311"/>
                    </a:lnTo>
                    <a:lnTo>
                      <a:pt x="10" y="348"/>
                    </a:lnTo>
                    <a:lnTo>
                      <a:pt x="8" y="384"/>
                    </a:lnTo>
                    <a:lnTo>
                      <a:pt x="10" y="421"/>
                    </a:lnTo>
                    <a:lnTo>
                      <a:pt x="12" y="493"/>
                    </a:lnTo>
                    <a:lnTo>
                      <a:pt x="18" y="565"/>
                    </a:lnTo>
                    <a:lnTo>
                      <a:pt x="23" y="600"/>
                    </a:lnTo>
                    <a:lnTo>
                      <a:pt x="30" y="635"/>
                    </a:lnTo>
                    <a:lnTo>
                      <a:pt x="44" y="703"/>
                    </a:lnTo>
                    <a:lnTo>
                      <a:pt x="39" y="706"/>
                    </a:lnTo>
                    <a:lnTo>
                      <a:pt x="35" y="703"/>
                    </a:lnTo>
                    <a:lnTo>
                      <a:pt x="29" y="673"/>
                    </a:lnTo>
                    <a:lnTo>
                      <a:pt x="22" y="642"/>
                    </a:lnTo>
                    <a:lnTo>
                      <a:pt x="16" y="609"/>
                    </a:lnTo>
                    <a:lnTo>
                      <a:pt x="11" y="577"/>
                    </a:lnTo>
                    <a:lnTo>
                      <a:pt x="7" y="543"/>
                    </a:lnTo>
                    <a:lnTo>
                      <a:pt x="4" y="509"/>
                    </a:lnTo>
                    <a:lnTo>
                      <a:pt x="1" y="475"/>
                    </a:lnTo>
                    <a:lnTo>
                      <a:pt x="1" y="441"/>
                    </a:lnTo>
                    <a:lnTo>
                      <a:pt x="0" y="373"/>
                    </a:lnTo>
                    <a:lnTo>
                      <a:pt x="3" y="306"/>
                    </a:lnTo>
                    <a:lnTo>
                      <a:pt x="8" y="238"/>
                    </a:lnTo>
                    <a:lnTo>
                      <a:pt x="15" y="173"/>
                    </a:lnTo>
                    <a:lnTo>
                      <a:pt x="25" y="128"/>
                    </a:lnTo>
                    <a:lnTo>
                      <a:pt x="34" y="84"/>
                    </a:lnTo>
                    <a:lnTo>
                      <a:pt x="41" y="63"/>
                    </a:lnTo>
                    <a:lnTo>
                      <a:pt x="48" y="41"/>
                    </a:lnTo>
                    <a:lnTo>
                      <a:pt x="54" y="21"/>
                    </a:lnTo>
                    <a:lnTo>
                      <a:pt x="64" y="0"/>
                    </a:lnTo>
                    <a:lnTo>
                      <a:pt x="68" y="0"/>
                    </a:lnTo>
                    <a:lnTo>
                      <a:pt x="7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81" name="Freeform 191"/>
              <p:cNvSpPr>
                <a:spLocks/>
              </p:cNvSpPr>
              <p:nvPr/>
            </p:nvSpPr>
            <p:spPr bwMode="auto">
              <a:xfrm>
                <a:off x="1322" y="2448"/>
                <a:ext cx="71" cy="706"/>
              </a:xfrm>
              <a:custGeom>
                <a:avLst/>
                <a:gdLst>
                  <a:gd name="T0" fmla="*/ 71 w 71"/>
                  <a:gd name="T1" fmla="*/ 3 h 706"/>
                  <a:gd name="T2" fmla="*/ 71 w 71"/>
                  <a:gd name="T3" fmla="*/ 3 h 706"/>
                  <a:gd name="T4" fmla="*/ 58 w 71"/>
                  <a:gd name="T5" fmla="*/ 34 h 706"/>
                  <a:gd name="T6" fmla="*/ 48 w 71"/>
                  <a:gd name="T7" fmla="*/ 67 h 706"/>
                  <a:gd name="T8" fmla="*/ 39 w 71"/>
                  <a:gd name="T9" fmla="*/ 101 h 706"/>
                  <a:gd name="T10" fmla="*/ 31 w 71"/>
                  <a:gd name="T11" fmla="*/ 135 h 706"/>
                  <a:gd name="T12" fmla="*/ 25 w 71"/>
                  <a:gd name="T13" fmla="*/ 169 h 706"/>
                  <a:gd name="T14" fmla="*/ 20 w 71"/>
                  <a:gd name="T15" fmla="*/ 204 h 706"/>
                  <a:gd name="T16" fmla="*/ 15 w 71"/>
                  <a:gd name="T17" fmla="*/ 239 h 706"/>
                  <a:gd name="T18" fmla="*/ 12 w 71"/>
                  <a:gd name="T19" fmla="*/ 276 h 706"/>
                  <a:gd name="T20" fmla="*/ 11 w 71"/>
                  <a:gd name="T21" fmla="*/ 311 h 706"/>
                  <a:gd name="T22" fmla="*/ 10 w 71"/>
                  <a:gd name="T23" fmla="*/ 348 h 706"/>
                  <a:gd name="T24" fmla="*/ 8 w 71"/>
                  <a:gd name="T25" fmla="*/ 384 h 706"/>
                  <a:gd name="T26" fmla="*/ 10 w 71"/>
                  <a:gd name="T27" fmla="*/ 421 h 706"/>
                  <a:gd name="T28" fmla="*/ 12 w 71"/>
                  <a:gd name="T29" fmla="*/ 493 h 706"/>
                  <a:gd name="T30" fmla="*/ 18 w 71"/>
                  <a:gd name="T31" fmla="*/ 565 h 706"/>
                  <a:gd name="T32" fmla="*/ 18 w 71"/>
                  <a:gd name="T33" fmla="*/ 565 h 706"/>
                  <a:gd name="T34" fmla="*/ 23 w 71"/>
                  <a:gd name="T35" fmla="*/ 600 h 706"/>
                  <a:gd name="T36" fmla="*/ 30 w 71"/>
                  <a:gd name="T37" fmla="*/ 635 h 706"/>
                  <a:gd name="T38" fmla="*/ 44 w 71"/>
                  <a:gd name="T39" fmla="*/ 703 h 706"/>
                  <a:gd name="T40" fmla="*/ 44 w 71"/>
                  <a:gd name="T41" fmla="*/ 703 h 706"/>
                  <a:gd name="T42" fmla="*/ 39 w 71"/>
                  <a:gd name="T43" fmla="*/ 706 h 706"/>
                  <a:gd name="T44" fmla="*/ 35 w 71"/>
                  <a:gd name="T45" fmla="*/ 703 h 706"/>
                  <a:gd name="T46" fmla="*/ 35 w 71"/>
                  <a:gd name="T47" fmla="*/ 703 h 706"/>
                  <a:gd name="T48" fmla="*/ 29 w 71"/>
                  <a:gd name="T49" fmla="*/ 673 h 706"/>
                  <a:gd name="T50" fmla="*/ 22 w 71"/>
                  <a:gd name="T51" fmla="*/ 642 h 706"/>
                  <a:gd name="T52" fmla="*/ 16 w 71"/>
                  <a:gd name="T53" fmla="*/ 609 h 706"/>
                  <a:gd name="T54" fmla="*/ 11 w 71"/>
                  <a:gd name="T55" fmla="*/ 577 h 706"/>
                  <a:gd name="T56" fmla="*/ 7 w 71"/>
                  <a:gd name="T57" fmla="*/ 543 h 706"/>
                  <a:gd name="T58" fmla="*/ 4 w 71"/>
                  <a:gd name="T59" fmla="*/ 509 h 706"/>
                  <a:gd name="T60" fmla="*/ 1 w 71"/>
                  <a:gd name="T61" fmla="*/ 475 h 706"/>
                  <a:gd name="T62" fmla="*/ 1 w 71"/>
                  <a:gd name="T63" fmla="*/ 441 h 706"/>
                  <a:gd name="T64" fmla="*/ 0 w 71"/>
                  <a:gd name="T65" fmla="*/ 373 h 706"/>
                  <a:gd name="T66" fmla="*/ 3 w 71"/>
                  <a:gd name="T67" fmla="*/ 306 h 706"/>
                  <a:gd name="T68" fmla="*/ 8 w 71"/>
                  <a:gd name="T69" fmla="*/ 238 h 706"/>
                  <a:gd name="T70" fmla="*/ 15 w 71"/>
                  <a:gd name="T71" fmla="*/ 173 h 706"/>
                  <a:gd name="T72" fmla="*/ 15 w 71"/>
                  <a:gd name="T73" fmla="*/ 173 h 706"/>
                  <a:gd name="T74" fmla="*/ 25 w 71"/>
                  <a:gd name="T75" fmla="*/ 128 h 706"/>
                  <a:gd name="T76" fmla="*/ 34 w 71"/>
                  <a:gd name="T77" fmla="*/ 84 h 706"/>
                  <a:gd name="T78" fmla="*/ 41 w 71"/>
                  <a:gd name="T79" fmla="*/ 63 h 706"/>
                  <a:gd name="T80" fmla="*/ 48 w 71"/>
                  <a:gd name="T81" fmla="*/ 41 h 706"/>
                  <a:gd name="T82" fmla="*/ 54 w 71"/>
                  <a:gd name="T83" fmla="*/ 21 h 706"/>
                  <a:gd name="T84" fmla="*/ 64 w 71"/>
                  <a:gd name="T85" fmla="*/ 0 h 706"/>
                  <a:gd name="T86" fmla="*/ 64 w 71"/>
                  <a:gd name="T87" fmla="*/ 0 h 706"/>
                  <a:gd name="T88" fmla="*/ 68 w 71"/>
                  <a:gd name="T89" fmla="*/ 0 h 706"/>
                  <a:gd name="T90" fmla="*/ 71 w 71"/>
                  <a:gd name="T91" fmla="*/ 3 h 7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1" h="706">
                    <a:moveTo>
                      <a:pt x="71" y="3"/>
                    </a:moveTo>
                    <a:lnTo>
                      <a:pt x="71" y="3"/>
                    </a:lnTo>
                    <a:lnTo>
                      <a:pt x="58" y="34"/>
                    </a:lnTo>
                    <a:lnTo>
                      <a:pt x="48" y="67"/>
                    </a:lnTo>
                    <a:lnTo>
                      <a:pt x="39" y="101"/>
                    </a:lnTo>
                    <a:lnTo>
                      <a:pt x="31" y="135"/>
                    </a:lnTo>
                    <a:lnTo>
                      <a:pt x="25" y="169"/>
                    </a:lnTo>
                    <a:lnTo>
                      <a:pt x="20" y="204"/>
                    </a:lnTo>
                    <a:lnTo>
                      <a:pt x="15" y="239"/>
                    </a:lnTo>
                    <a:lnTo>
                      <a:pt x="12" y="276"/>
                    </a:lnTo>
                    <a:lnTo>
                      <a:pt x="11" y="311"/>
                    </a:lnTo>
                    <a:lnTo>
                      <a:pt x="10" y="348"/>
                    </a:lnTo>
                    <a:lnTo>
                      <a:pt x="8" y="384"/>
                    </a:lnTo>
                    <a:lnTo>
                      <a:pt x="10" y="421"/>
                    </a:lnTo>
                    <a:lnTo>
                      <a:pt x="12" y="493"/>
                    </a:lnTo>
                    <a:lnTo>
                      <a:pt x="18" y="565"/>
                    </a:lnTo>
                    <a:lnTo>
                      <a:pt x="23" y="600"/>
                    </a:lnTo>
                    <a:lnTo>
                      <a:pt x="30" y="635"/>
                    </a:lnTo>
                    <a:lnTo>
                      <a:pt x="44" y="703"/>
                    </a:lnTo>
                    <a:lnTo>
                      <a:pt x="39" y="706"/>
                    </a:lnTo>
                    <a:lnTo>
                      <a:pt x="35" y="703"/>
                    </a:lnTo>
                    <a:lnTo>
                      <a:pt x="29" y="673"/>
                    </a:lnTo>
                    <a:lnTo>
                      <a:pt x="22" y="642"/>
                    </a:lnTo>
                    <a:lnTo>
                      <a:pt x="16" y="609"/>
                    </a:lnTo>
                    <a:lnTo>
                      <a:pt x="11" y="577"/>
                    </a:lnTo>
                    <a:lnTo>
                      <a:pt x="7" y="543"/>
                    </a:lnTo>
                    <a:lnTo>
                      <a:pt x="4" y="509"/>
                    </a:lnTo>
                    <a:lnTo>
                      <a:pt x="1" y="475"/>
                    </a:lnTo>
                    <a:lnTo>
                      <a:pt x="1" y="441"/>
                    </a:lnTo>
                    <a:lnTo>
                      <a:pt x="0" y="373"/>
                    </a:lnTo>
                    <a:lnTo>
                      <a:pt x="3" y="306"/>
                    </a:lnTo>
                    <a:lnTo>
                      <a:pt x="8" y="238"/>
                    </a:lnTo>
                    <a:lnTo>
                      <a:pt x="15" y="173"/>
                    </a:lnTo>
                    <a:lnTo>
                      <a:pt x="25" y="128"/>
                    </a:lnTo>
                    <a:lnTo>
                      <a:pt x="34" y="84"/>
                    </a:lnTo>
                    <a:lnTo>
                      <a:pt x="41" y="63"/>
                    </a:lnTo>
                    <a:lnTo>
                      <a:pt x="48" y="41"/>
                    </a:lnTo>
                    <a:lnTo>
                      <a:pt x="54" y="21"/>
                    </a:lnTo>
                    <a:lnTo>
                      <a:pt x="64" y="0"/>
                    </a:lnTo>
                    <a:lnTo>
                      <a:pt x="68" y="0"/>
                    </a:lnTo>
                    <a:lnTo>
                      <a:pt x="71"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82" name="Freeform 192"/>
              <p:cNvSpPr>
                <a:spLocks/>
              </p:cNvSpPr>
              <p:nvPr/>
            </p:nvSpPr>
            <p:spPr bwMode="auto">
              <a:xfrm>
                <a:off x="1799" y="2527"/>
                <a:ext cx="304" cy="726"/>
              </a:xfrm>
              <a:custGeom>
                <a:avLst/>
                <a:gdLst>
                  <a:gd name="T0" fmla="*/ 90 w 304"/>
                  <a:gd name="T1" fmla="*/ 0 h 726"/>
                  <a:gd name="T2" fmla="*/ 154 w 304"/>
                  <a:gd name="T3" fmla="*/ 88 h 726"/>
                  <a:gd name="T4" fmla="*/ 209 w 304"/>
                  <a:gd name="T5" fmla="*/ 179 h 726"/>
                  <a:gd name="T6" fmla="*/ 255 w 304"/>
                  <a:gd name="T7" fmla="*/ 274 h 726"/>
                  <a:gd name="T8" fmla="*/ 284 w 304"/>
                  <a:gd name="T9" fmla="*/ 349 h 726"/>
                  <a:gd name="T10" fmla="*/ 292 w 304"/>
                  <a:gd name="T11" fmla="*/ 373 h 726"/>
                  <a:gd name="T12" fmla="*/ 303 w 304"/>
                  <a:gd name="T13" fmla="*/ 434 h 726"/>
                  <a:gd name="T14" fmla="*/ 304 w 304"/>
                  <a:gd name="T15" fmla="*/ 499 h 726"/>
                  <a:gd name="T16" fmla="*/ 299 w 304"/>
                  <a:gd name="T17" fmla="*/ 547 h 726"/>
                  <a:gd name="T18" fmla="*/ 291 w 304"/>
                  <a:gd name="T19" fmla="*/ 576 h 726"/>
                  <a:gd name="T20" fmla="*/ 280 w 304"/>
                  <a:gd name="T21" fmla="*/ 605 h 726"/>
                  <a:gd name="T22" fmla="*/ 273 w 304"/>
                  <a:gd name="T23" fmla="*/ 618 h 726"/>
                  <a:gd name="T24" fmla="*/ 254 w 304"/>
                  <a:gd name="T25" fmla="*/ 648 h 726"/>
                  <a:gd name="T26" fmla="*/ 230 w 304"/>
                  <a:gd name="T27" fmla="*/ 678 h 726"/>
                  <a:gd name="T28" fmla="*/ 202 w 304"/>
                  <a:gd name="T29" fmla="*/ 705 h 726"/>
                  <a:gd name="T30" fmla="*/ 173 w 304"/>
                  <a:gd name="T31" fmla="*/ 726 h 726"/>
                  <a:gd name="T32" fmla="*/ 179 w 304"/>
                  <a:gd name="T33" fmla="*/ 703 h 726"/>
                  <a:gd name="T34" fmla="*/ 190 w 304"/>
                  <a:gd name="T35" fmla="*/ 652 h 726"/>
                  <a:gd name="T36" fmla="*/ 198 w 304"/>
                  <a:gd name="T37" fmla="*/ 575 h 726"/>
                  <a:gd name="T38" fmla="*/ 201 w 304"/>
                  <a:gd name="T39" fmla="*/ 524 h 726"/>
                  <a:gd name="T40" fmla="*/ 205 w 304"/>
                  <a:gd name="T41" fmla="*/ 532 h 726"/>
                  <a:gd name="T42" fmla="*/ 208 w 304"/>
                  <a:gd name="T43" fmla="*/ 547 h 726"/>
                  <a:gd name="T44" fmla="*/ 215 w 304"/>
                  <a:gd name="T45" fmla="*/ 551 h 726"/>
                  <a:gd name="T46" fmla="*/ 220 w 304"/>
                  <a:gd name="T47" fmla="*/ 551 h 726"/>
                  <a:gd name="T48" fmla="*/ 223 w 304"/>
                  <a:gd name="T49" fmla="*/ 543 h 726"/>
                  <a:gd name="T50" fmla="*/ 220 w 304"/>
                  <a:gd name="T51" fmla="*/ 529 h 726"/>
                  <a:gd name="T52" fmla="*/ 217 w 304"/>
                  <a:gd name="T53" fmla="*/ 521 h 726"/>
                  <a:gd name="T54" fmla="*/ 196 w 304"/>
                  <a:gd name="T55" fmla="*/ 480 h 726"/>
                  <a:gd name="T56" fmla="*/ 169 w 304"/>
                  <a:gd name="T57" fmla="*/ 441 h 726"/>
                  <a:gd name="T58" fmla="*/ 108 w 304"/>
                  <a:gd name="T59" fmla="*/ 365 h 726"/>
                  <a:gd name="T60" fmla="*/ 63 w 304"/>
                  <a:gd name="T61" fmla="*/ 308 h 726"/>
                  <a:gd name="T62" fmla="*/ 38 w 304"/>
                  <a:gd name="T63" fmla="*/ 269 h 726"/>
                  <a:gd name="T64" fmla="*/ 18 w 304"/>
                  <a:gd name="T65" fmla="*/ 227 h 726"/>
                  <a:gd name="T66" fmla="*/ 11 w 304"/>
                  <a:gd name="T67" fmla="*/ 203 h 726"/>
                  <a:gd name="T68" fmla="*/ 3 w 304"/>
                  <a:gd name="T69" fmla="*/ 178 h 726"/>
                  <a:gd name="T70" fmla="*/ 0 w 304"/>
                  <a:gd name="T71" fmla="*/ 152 h 726"/>
                  <a:gd name="T72" fmla="*/ 3 w 304"/>
                  <a:gd name="T73" fmla="*/ 126 h 726"/>
                  <a:gd name="T74" fmla="*/ 10 w 304"/>
                  <a:gd name="T75" fmla="*/ 102 h 726"/>
                  <a:gd name="T76" fmla="*/ 19 w 304"/>
                  <a:gd name="T77" fmla="*/ 79 h 726"/>
                  <a:gd name="T78" fmla="*/ 33 w 304"/>
                  <a:gd name="T79" fmla="*/ 56 h 726"/>
                  <a:gd name="T80" fmla="*/ 70 w 304"/>
                  <a:gd name="T81" fmla="*/ 16 h 726"/>
                  <a:gd name="T82" fmla="*/ 79 w 304"/>
                  <a:gd name="T83" fmla="*/ 7 h 726"/>
                  <a:gd name="T84" fmla="*/ 90 w 304"/>
                  <a:gd name="T85" fmla="*/ 0 h 7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4" h="726">
                    <a:moveTo>
                      <a:pt x="90" y="0"/>
                    </a:moveTo>
                    <a:lnTo>
                      <a:pt x="90" y="0"/>
                    </a:lnTo>
                    <a:lnTo>
                      <a:pt x="122" y="45"/>
                    </a:lnTo>
                    <a:lnTo>
                      <a:pt x="154" y="88"/>
                    </a:lnTo>
                    <a:lnTo>
                      <a:pt x="182" y="134"/>
                    </a:lnTo>
                    <a:lnTo>
                      <a:pt x="209" y="179"/>
                    </a:lnTo>
                    <a:lnTo>
                      <a:pt x="234" y="227"/>
                    </a:lnTo>
                    <a:lnTo>
                      <a:pt x="255" y="274"/>
                    </a:lnTo>
                    <a:lnTo>
                      <a:pt x="276" y="323"/>
                    </a:lnTo>
                    <a:lnTo>
                      <a:pt x="284" y="349"/>
                    </a:lnTo>
                    <a:lnTo>
                      <a:pt x="292" y="373"/>
                    </a:lnTo>
                    <a:lnTo>
                      <a:pt x="297" y="403"/>
                    </a:lnTo>
                    <a:lnTo>
                      <a:pt x="303" y="434"/>
                    </a:lnTo>
                    <a:lnTo>
                      <a:pt x="304" y="467"/>
                    </a:lnTo>
                    <a:lnTo>
                      <a:pt x="304" y="499"/>
                    </a:lnTo>
                    <a:lnTo>
                      <a:pt x="301" y="532"/>
                    </a:lnTo>
                    <a:lnTo>
                      <a:pt x="299" y="547"/>
                    </a:lnTo>
                    <a:lnTo>
                      <a:pt x="295" y="562"/>
                    </a:lnTo>
                    <a:lnTo>
                      <a:pt x="291" y="576"/>
                    </a:lnTo>
                    <a:lnTo>
                      <a:pt x="285" y="591"/>
                    </a:lnTo>
                    <a:lnTo>
                      <a:pt x="280" y="605"/>
                    </a:lnTo>
                    <a:lnTo>
                      <a:pt x="273" y="618"/>
                    </a:lnTo>
                    <a:lnTo>
                      <a:pt x="263" y="633"/>
                    </a:lnTo>
                    <a:lnTo>
                      <a:pt x="254" y="648"/>
                    </a:lnTo>
                    <a:lnTo>
                      <a:pt x="242" y="663"/>
                    </a:lnTo>
                    <a:lnTo>
                      <a:pt x="230" y="678"/>
                    </a:lnTo>
                    <a:lnTo>
                      <a:pt x="216" y="692"/>
                    </a:lnTo>
                    <a:lnTo>
                      <a:pt x="202" y="705"/>
                    </a:lnTo>
                    <a:lnTo>
                      <a:pt x="188" y="716"/>
                    </a:lnTo>
                    <a:lnTo>
                      <a:pt x="173" y="726"/>
                    </a:lnTo>
                    <a:lnTo>
                      <a:pt x="179" y="703"/>
                    </a:lnTo>
                    <a:lnTo>
                      <a:pt x="186" y="678"/>
                    </a:lnTo>
                    <a:lnTo>
                      <a:pt x="190" y="652"/>
                    </a:lnTo>
                    <a:lnTo>
                      <a:pt x="194" y="627"/>
                    </a:lnTo>
                    <a:lnTo>
                      <a:pt x="198" y="575"/>
                    </a:lnTo>
                    <a:lnTo>
                      <a:pt x="201" y="524"/>
                    </a:lnTo>
                    <a:lnTo>
                      <a:pt x="204" y="526"/>
                    </a:lnTo>
                    <a:lnTo>
                      <a:pt x="205" y="532"/>
                    </a:lnTo>
                    <a:lnTo>
                      <a:pt x="207" y="541"/>
                    </a:lnTo>
                    <a:lnTo>
                      <a:pt x="208" y="547"/>
                    </a:lnTo>
                    <a:lnTo>
                      <a:pt x="211" y="549"/>
                    </a:lnTo>
                    <a:lnTo>
                      <a:pt x="215" y="551"/>
                    </a:lnTo>
                    <a:lnTo>
                      <a:pt x="220" y="551"/>
                    </a:lnTo>
                    <a:lnTo>
                      <a:pt x="223" y="547"/>
                    </a:lnTo>
                    <a:lnTo>
                      <a:pt x="223" y="543"/>
                    </a:lnTo>
                    <a:lnTo>
                      <a:pt x="221" y="536"/>
                    </a:lnTo>
                    <a:lnTo>
                      <a:pt x="220" y="529"/>
                    </a:lnTo>
                    <a:lnTo>
                      <a:pt x="217" y="521"/>
                    </a:lnTo>
                    <a:lnTo>
                      <a:pt x="208" y="500"/>
                    </a:lnTo>
                    <a:lnTo>
                      <a:pt x="196" y="480"/>
                    </a:lnTo>
                    <a:lnTo>
                      <a:pt x="183" y="460"/>
                    </a:lnTo>
                    <a:lnTo>
                      <a:pt x="169" y="441"/>
                    </a:lnTo>
                    <a:lnTo>
                      <a:pt x="139" y="403"/>
                    </a:lnTo>
                    <a:lnTo>
                      <a:pt x="108" y="365"/>
                    </a:lnTo>
                    <a:lnTo>
                      <a:pt x="78" y="327"/>
                    </a:lnTo>
                    <a:lnTo>
                      <a:pt x="63" y="308"/>
                    </a:lnTo>
                    <a:lnTo>
                      <a:pt x="51" y="289"/>
                    </a:lnTo>
                    <a:lnTo>
                      <a:pt x="38" y="269"/>
                    </a:lnTo>
                    <a:lnTo>
                      <a:pt x="28" y="248"/>
                    </a:lnTo>
                    <a:lnTo>
                      <a:pt x="18" y="227"/>
                    </a:lnTo>
                    <a:lnTo>
                      <a:pt x="11" y="203"/>
                    </a:lnTo>
                    <a:lnTo>
                      <a:pt x="6" y="191"/>
                    </a:lnTo>
                    <a:lnTo>
                      <a:pt x="3" y="178"/>
                    </a:lnTo>
                    <a:lnTo>
                      <a:pt x="2" y="164"/>
                    </a:lnTo>
                    <a:lnTo>
                      <a:pt x="0" y="152"/>
                    </a:lnTo>
                    <a:lnTo>
                      <a:pt x="2" y="138"/>
                    </a:lnTo>
                    <a:lnTo>
                      <a:pt x="3" y="126"/>
                    </a:lnTo>
                    <a:lnTo>
                      <a:pt x="6" y="114"/>
                    </a:lnTo>
                    <a:lnTo>
                      <a:pt x="10" y="102"/>
                    </a:lnTo>
                    <a:lnTo>
                      <a:pt x="14" y="90"/>
                    </a:lnTo>
                    <a:lnTo>
                      <a:pt x="19" y="79"/>
                    </a:lnTo>
                    <a:lnTo>
                      <a:pt x="26" y="66"/>
                    </a:lnTo>
                    <a:lnTo>
                      <a:pt x="33" y="56"/>
                    </a:lnTo>
                    <a:lnTo>
                      <a:pt x="51" y="35"/>
                    </a:lnTo>
                    <a:lnTo>
                      <a:pt x="70" y="16"/>
                    </a:lnTo>
                    <a:lnTo>
                      <a:pt x="79" y="7"/>
                    </a:lnTo>
                    <a:lnTo>
                      <a:pt x="84" y="3"/>
                    </a:lnTo>
                    <a:lnTo>
                      <a:pt x="90" y="0"/>
                    </a:lnTo>
                    <a:close/>
                  </a:path>
                </a:pathLst>
              </a:custGeom>
              <a:solidFill>
                <a:srgbClr val="FFF2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83" name="Freeform 193"/>
              <p:cNvSpPr>
                <a:spLocks/>
              </p:cNvSpPr>
              <p:nvPr/>
            </p:nvSpPr>
            <p:spPr bwMode="auto">
              <a:xfrm>
                <a:off x="1799" y="2527"/>
                <a:ext cx="304" cy="726"/>
              </a:xfrm>
              <a:custGeom>
                <a:avLst/>
                <a:gdLst>
                  <a:gd name="T0" fmla="*/ 90 w 304"/>
                  <a:gd name="T1" fmla="*/ 0 h 726"/>
                  <a:gd name="T2" fmla="*/ 154 w 304"/>
                  <a:gd name="T3" fmla="*/ 88 h 726"/>
                  <a:gd name="T4" fmla="*/ 209 w 304"/>
                  <a:gd name="T5" fmla="*/ 179 h 726"/>
                  <a:gd name="T6" fmla="*/ 255 w 304"/>
                  <a:gd name="T7" fmla="*/ 274 h 726"/>
                  <a:gd name="T8" fmla="*/ 284 w 304"/>
                  <a:gd name="T9" fmla="*/ 349 h 726"/>
                  <a:gd name="T10" fmla="*/ 292 w 304"/>
                  <a:gd name="T11" fmla="*/ 373 h 726"/>
                  <a:gd name="T12" fmla="*/ 303 w 304"/>
                  <a:gd name="T13" fmla="*/ 434 h 726"/>
                  <a:gd name="T14" fmla="*/ 304 w 304"/>
                  <a:gd name="T15" fmla="*/ 499 h 726"/>
                  <a:gd name="T16" fmla="*/ 299 w 304"/>
                  <a:gd name="T17" fmla="*/ 547 h 726"/>
                  <a:gd name="T18" fmla="*/ 291 w 304"/>
                  <a:gd name="T19" fmla="*/ 576 h 726"/>
                  <a:gd name="T20" fmla="*/ 280 w 304"/>
                  <a:gd name="T21" fmla="*/ 605 h 726"/>
                  <a:gd name="T22" fmla="*/ 273 w 304"/>
                  <a:gd name="T23" fmla="*/ 618 h 726"/>
                  <a:gd name="T24" fmla="*/ 254 w 304"/>
                  <a:gd name="T25" fmla="*/ 648 h 726"/>
                  <a:gd name="T26" fmla="*/ 230 w 304"/>
                  <a:gd name="T27" fmla="*/ 678 h 726"/>
                  <a:gd name="T28" fmla="*/ 202 w 304"/>
                  <a:gd name="T29" fmla="*/ 705 h 726"/>
                  <a:gd name="T30" fmla="*/ 173 w 304"/>
                  <a:gd name="T31" fmla="*/ 726 h 726"/>
                  <a:gd name="T32" fmla="*/ 179 w 304"/>
                  <a:gd name="T33" fmla="*/ 703 h 726"/>
                  <a:gd name="T34" fmla="*/ 190 w 304"/>
                  <a:gd name="T35" fmla="*/ 652 h 726"/>
                  <a:gd name="T36" fmla="*/ 198 w 304"/>
                  <a:gd name="T37" fmla="*/ 575 h 726"/>
                  <a:gd name="T38" fmla="*/ 201 w 304"/>
                  <a:gd name="T39" fmla="*/ 524 h 726"/>
                  <a:gd name="T40" fmla="*/ 205 w 304"/>
                  <a:gd name="T41" fmla="*/ 532 h 726"/>
                  <a:gd name="T42" fmla="*/ 208 w 304"/>
                  <a:gd name="T43" fmla="*/ 547 h 726"/>
                  <a:gd name="T44" fmla="*/ 215 w 304"/>
                  <a:gd name="T45" fmla="*/ 551 h 726"/>
                  <a:gd name="T46" fmla="*/ 220 w 304"/>
                  <a:gd name="T47" fmla="*/ 551 h 726"/>
                  <a:gd name="T48" fmla="*/ 223 w 304"/>
                  <a:gd name="T49" fmla="*/ 543 h 726"/>
                  <a:gd name="T50" fmla="*/ 220 w 304"/>
                  <a:gd name="T51" fmla="*/ 529 h 726"/>
                  <a:gd name="T52" fmla="*/ 217 w 304"/>
                  <a:gd name="T53" fmla="*/ 521 h 726"/>
                  <a:gd name="T54" fmla="*/ 196 w 304"/>
                  <a:gd name="T55" fmla="*/ 480 h 726"/>
                  <a:gd name="T56" fmla="*/ 169 w 304"/>
                  <a:gd name="T57" fmla="*/ 441 h 726"/>
                  <a:gd name="T58" fmla="*/ 108 w 304"/>
                  <a:gd name="T59" fmla="*/ 365 h 726"/>
                  <a:gd name="T60" fmla="*/ 63 w 304"/>
                  <a:gd name="T61" fmla="*/ 308 h 726"/>
                  <a:gd name="T62" fmla="*/ 38 w 304"/>
                  <a:gd name="T63" fmla="*/ 269 h 726"/>
                  <a:gd name="T64" fmla="*/ 18 w 304"/>
                  <a:gd name="T65" fmla="*/ 227 h 726"/>
                  <a:gd name="T66" fmla="*/ 11 w 304"/>
                  <a:gd name="T67" fmla="*/ 203 h 726"/>
                  <a:gd name="T68" fmla="*/ 3 w 304"/>
                  <a:gd name="T69" fmla="*/ 178 h 726"/>
                  <a:gd name="T70" fmla="*/ 0 w 304"/>
                  <a:gd name="T71" fmla="*/ 152 h 726"/>
                  <a:gd name="T72" fmla="*/ 3 w 304"/>
                  <a:gd name="T73" fmla="*/ 126 h 726"/>
                  <a:gd name="T74" fmla="*/ 10 w 304"/>
                  <a:gd name="T75" fmla="*/ 102 h 726"/>
                  <a:gd name="T76" fmla="*/ 19 w 304"/>
                  <a:gd name="T77" fmla="*/ 79 h 726"/>
                  <a:gd name="T78" fmla="*/ 33 w 304"/>
                  <a:gd name="T79" fmla="*/ 56 h 726"/>
                  <a:gd name="T80" fmla="*/ 70 w 304"/>
                  <a:gd name="T81" fmla="*/ 16 h 726"/>
                  <a:gd name="T82" fmla="*/ 79 w 304"/>
                  <a:gd name="T83" fmla="*/ 7 h 726"/>
                  <a:gd name="T84" fmla="*/ 90 w 304"/>
                  <a:gd name="T85" fmla="*/ 0 h 7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4" h="726">
                    <a:moveTo>
                      <a:pt x="90" y="0"/>
                    </a:moveTo>
                    <a:lnTo>
                      <a:pt x="90" y="0"/>
                    </a:lnTo>
                    <a:lnTo>
                      <a:pt x="122" y="45"/>
                    </a:lnTo>
                    <a:lnTo>
                      <a:pt x="154" y="88"/>
                    </a:lnTo>
                    <a:lnTo>
                      <a:pt x="182" y="134"/>
                    </a:lnTo>
                    <a:lnTo>
                      <a:pt x="209" y="179"/>
                    </a:lnTo>
                    <a:lnTo>
                      <a:pt x="234" y="227"/>
                    </a:lnTo>
                    <a:lnTo>
                      <a:pt x="255" y="274"/>
                    </a:lnTo>
                    <a:lnTo>
                      <a:pt x="276" y="323"/>
                    </a:lnTo>
                    <a:lnTo>
                      <a:pt x="284" y="349"/>
                    </a:lnTo>
                    <a:lnTo>
                      <a:pt x="292" y="373"/>
                    </a:lnTo>
                    <a:lnTo>
                      <a:pt x="297" y="403"/>
                    </a:lnTo>
                    <a:lnTo>
                      <a:pt x="303" y="434"/>
                    </a:lnTo>
                    <a:lnTo>
                      <a:pt x="304" y="467"/>
                    </a:lnTo>
                    <a:lnTo>
                      <a:pt x="304" y="499"/>
                    </a:lnTo>
                    <a:lnTo>
                      <a:pt x="301" y="532"/>
                    </a:lnTo>
                    <a:lnTo>
                      <a:pt x="299" y="547"/>
                    </a:lnTo>
                    <a:lnTo>
                      <a:pt x="295" y="562"/>
                    </a:lnTo>
                    <a:lnTo>
                      <a:pt x="291" y="576"/>
                    </a:lnTo>
                    <a:lnTo>
                      <a:pt x="285" y="591"/>
                    </a:lnTo>
                    <a:lnTo>
                      <a:pt x="280" y="605"/>
                    </a:lnTo>
                    <a:lnTo>
                      <a:pt x="273" y="618"/>
                    </a:lnTo>
                    <a:lnTo>
                      <a:pt x="263" y="633"/>
                    </a:lnTo>
                    <a:lnTo>
                      <a:pt x="254" y="648"/>
                    </a:lnTo>
                    <a:lnTo>
                      <a:pt x="242" y="663"/>
                    </a:lnTo>
                    <a:lnTo>
                      <a:pt x="230" y="678"/>
                    </a:lnTo>
                    <a:lnTo>
                      <a:pt x="216" y="692"/>
                    </a:lnTo>
                    <a:lnTo>
                      <a:pt x="202" y="705"/>
                    </a:lnTo>
                    <a:lnTo>
                      <a:pt x="188" y="716"/>
                    </a:lnTo>
                    <a:lnTo>
                      <a:pt x="173" y="726"/>
                    </a:lnTo>
                    <a:lnTo>
                      <a:pt x="179" y="703"/>
                    </a:lnTo>
                    <a:lnTo>
                      <a:pt x="186" y="678"/>
                    </a:lnTo>
                    <a:lnTo>
                      <a:pt x="190" y="652"/>
                    </a:lnTo>
                    <a:lnTo>
                      <a:pt x="194" y="627"/>
                    </a:lnTo>
                    <a:lnTo>
                      <a:pt x="198" y="575"/>
                    </a:lnTo>
                    <a:lnTo>
                      <a:pt x="201" y="524"/>
                    </a:lnTo>
                    <a:lnTo>
                      <a:pt x="204" y="526"/>
                    </a:lnTo>
                    <a:lnTo>
                      <a:pt x="205" y="532"/>
                    </a:lnTo>
                    <a:lnTo>
                      <a:pt x="207" y="541"/>
                    </a:lnTo>
                    <a:lnTo>
                      <a:pt x="208" y="547"/>
                    </a:lnTo>
                    <a:lnTo>
                      <a:pt x="211" y="549"/>
                    </a:lnTo>
                    <a:lnTo>
                      <a:pt x="215" y="551"/>
                    </a:lnTo>
                    <a:lnTo>
                      <a:pt x="220" y="551"/>
                    </a:lnTo>
                    <a:lnTo>
                      <a:pt x="223" y="547"/>
                    </a:lnTo>
                    <a:lnTo>
                      <a:pt x="223" y="543"/>
                    </a:lnTo>
                    <a:lnTo>
                      <a:pt x="221" y="536"/>
                    </a:lnTo>
                    <a:lnTo>
                      <a:pt x="220" y="529"/>
                    </a:lnTo>
                    <a:lnTo>
                      <a:pt x="217" y="521"/>
                    </a:lnTo>
                    <a:lnTo>
                      <a:pt x="208" y="500"/>
                    </a:lnTo>
                    <a:lnTo>
                      <a:pt x="196" y="480"/>
                    </a:lnTo>
                    <a:lnTo>
                      <a:pt x="183" y="460"/>
                    </a:lnTo>
                    <a:lnTo>
                      <a:pt x="169" y="441"/>
                    </a:lnTo>
                    <a:lnTo>
                      <a:pt x="139" y="403"/>
                    </a:lnTo>
                    <a:lnTo>
                      <a:pt x="108" y="365"/>
                    </a:lnTo>
                    <a:lnTo>
                      <a:pt x="78" y="327"/>
                    </a:lnTo>
                    <a:lnTo>
                      <a:pt x="63" y="308"/>
                    </a:lnTo>
                    <a:lnTo>
                      <a:pt x="51" y="289"/>
                    </a:lnTo>
                    <a:lnTo>
                      <a:pt x="38" y="269"/>
                    </a:lnTo>
                    <a:lnTo>
                      <a:pt x="28" y="248"/>
                    </a:lnTo>
                    <a:lnTo>
                      <a:pt x="18" y="227"/>
                    </a:lnTo>
                    <a:lnTo>
                      <a:pt x="11" y="203"/>
                    </a:lnTo>
                    <a:lnTo>
                      <a:pt x="6" y="191"/>
                    </a:lnTo>
                    <a:lnTo>
                      <a:pt x="3" y="178"/>
                    </a:lnTo>
                    <a:lnTo>
                      <a:pt x="2" y="164"/>
                    </a:lnTo>
                    <a:lnTo>
                      <a:pt x="0" y="152"/>
                    </a:lnTo>
                    <a:lnTo>
                      <a:pt x="2" y="138"/>
                    </a:lnTo>
                    <a:lnTo>
                      <a:pt x="3" y="126"/>
                    </a:lnTo>
                    <a:lnTo>
                      <a:pt x="6" y="114"/>
                    </a:lnTo>
                    <a:lnTo>
                      <a:pt x="10" y="102"/>
                    </a:lnTo>
                    <a:lnTo>
                      <a:pt x="14" y="90"/>
                    </a:lnTo>
                    <a:lnTo>
                      <a:pt x="19" y="79"/>
                    </a:lnTo>
                    <a:lnTo>
                      <a:pt x="26" y="66"/>
                    </a:lnTo>
                    <a:lnTo>
                      <a:pt x="33" y="56"/>
                    </a:lnTo>
                    <a:lnTo>
                      <a:pt x="51" y="35"/>
                    </a:lnTo>
                    <a:lnTo>
                      <a:pt x="70" y="16"/>
                    </a:lnTo>
                    <a:lnTo>
                      <a:pt x="79" y="7"/>
                    </a:lnTo>
                    <a:lnTo>
                      <a:pt x="84" y="3"/>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84" name="Freeform 194"/>
              <p:cNvSpPr>
                <a:spLocks/>
              </p:cNvSpPr>
              <p:nvPr/>
            </p:nvSpPr>
            <p:spPr bwMode="auto">
              <a:xfrm>
                <a:off x="2174" y="2587"/>
                <a:ext cx="73" cy="82"/>
              </a:xfrm>
              <a:custGeom>
                <a:avLst/>
                <a:gdLst>
                  <a:gd name="T0" fmla="*/ 73 w 73"/>
                  <a:gd name="T1" fmla="*/ 2 h 82"/>
                  <a:gd name="T2" fmla="*/ 73 w 73"/>
                  <a:gd name="T3" fmla="*/ 2 h 82"/>
                  <a:gd name="T4" fmla="*/ 73 w 73"/>
                  <a:gd name="T5" fmla="*/ 8 h 82"/>
                  <a:gd name="T6" fmla="*/ 72 w 73"/>
                  <a:gd name="T7" fmla="*/ 12 h 82"/>
                  <a:gd name="T8" fmla="*/ 69 w 73"/>
                  <a:gd name="T9" fmla="*/ 15 h 82"/>
                  <a:gd name="T10" fmla="*/ 65 w 73"/>
                  <a:gd name="T11" fmla="*/ 16 h 82"/>
                  <a:gd name="T12" fmla="*/ 65 w 73"/>
                  <a:gd name="T13" fmla="*/ 16 h 82"/>
                  <a:gd name="T14" fmla="*/ 57 w 73"/>
                  <a:gd name="T15" fmla="*/ 13 h 82"/>
                  <a:gd name="T16" fmla="*/ 48 w 73"/>
                  <a:gd name="T17" fmla="*/ 13 h 82"/>
                  <a:gd name="T18" fmla="*/ 40 w 73"/>
                  <a:gd name="T19" fmla="*/ 13 h 82"/>
                  <a:gd name="T20" fmla="*/ 32 w 73"/>
                  <a:gd name="T21" fmla="*/ 16 h 82"/>
                  <a:gd name="T22" fmla="*/ 32 w 73"/>
                  <a:gd name="T23" fmla="*/ 16 h 82"/>
                  <a:gd name="T24" fmla="*/ 24 w 73"/>
                  <a:gd name="T25" fmla="*/ 21 h 82"/>
                  <a:gd name="T26" fmla="*/ 19 w 73"/>
                  <a:gd name="T27" fmla="*/ 28 h 82"/>
                  <a:gd name="T28" fmla="*/ 16 w 73"/>
                  <a:gd name="T29" fmla="*/ 36 h 82"/>
                  <a:gd name="T30" fmla="*/ 15 w 73"/>
                  <a:gd name="T31" fmla="*/ 44 h 82"/>
                  <a:gd name="T32" fmla="*/ 15 w 73"/>
                  <a:gd name="T33" fmla="*/ 62 h 82"/>
                  <a:gd name="T34" fmla="*/ 15 w 73"/>
                  <a:gd name="T35" fmla="*/ 72 h 82"/>
                  <a:gd name="T36" fmla="*/ 13 w 73"/>
                  <a:gd name="T37" fmla="*/ 80 h 82"/>
                  <a:gd name="T38" fmla="*/ 13 w 73"/>
                  <a:gd name="T39" fmla="*/ 80 h 82"/>
                  <a:gd name="T40" fmla="*/ 9 w 73"/>
                  <a:gd name="T41" fmla="*/ 82 h 82"/>
                  <a:gd name="T42" fmla="*/ 6 w 73"/>
                  <a:gd name="T43" fmla="*/ 82 h 82"/>
                  <a:gd name="T44" fmla="*/ 4 w 73"/>
                  <a:gd name="T45" fmla="*/ 81 h 82"/>
                  <a:gd name="T46" fmla="*/ 4 w 73"/>
                  <a:gd name="T47" fmla="*/ 81 h 82"/>
                  <a:gd name="T48" fmla="*/ 1 w 73"/>
                  <a:gd name="T49" fmla="*/ 66 h 82"/>
                  <a:gd name="T50" fmla="*/ 0 w 73"/>
                  <a:gd name="T51" fmla="*/ 49 h 82"/>
                  <a:gd name="T52" fmla="*/ 1 w 73"/>
                  <a:gd name="T53" fmla="*/ 31 h 82"/>
                  <a:gd name="T54" fmla="*/ 2 w 73"/>
                  <a:gd name="T55" fmla="*/ 24 h 82"/>
                  <a:gd name="T56" fmla="*/ 5 w 73"/>
                  <a:gd name="T57" fmla="*/ 16 h 82"/>
                  <a:gd name="T58" fmla="*/ 5 w 73"/>
                  <a:gd name="T59" fmla="*/ 16 h 82"/>
                  <a:gd name="T60" fmla="*/ 12 w 73"/>
                  <a:gd name="T61" fmla="*/ 11 h 82"/>
                  <a:gd name="T62" fmla="*/ 20 w 73"/>
                  <a:gd name="T63" fmla="*/ 5 h 82"/>
                  <a:gd name="T64" fmla="*/ 28 w 73"/>
                  <a:gd name="T65" fmla="*/ 2 h 82"/>
                  <a:gd name="T66" fmla="*/ 38 w 73"/>
                  <a:gd name="T67" fmla="*/ 0 h 82"/>
                  <a:gd name="T68" fmla="*/ 46 w 73"/>
                  <a:gd name="T69" fmla="*/ 0 h 82"/>
                  <a:gd name="T70" fmla="*/ 55 w 73"/>
                  <a:gd name="T71" fmla="*/ 0 h 82"/>
                  <a:gd name="T72" fmla="*/ 65 w 73"/>
                  <a:gd name="T73" fmla="*/ 1 h 82"/>
                  <a:gd name="T74" fmla="*/ 73 w 73"/>
                  <a:gd name="T75" fmla="*/ 2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3" h="82">
                    <a:moveTo>
                      <a:pt x="73" y="2"/>
                    </a:moveTo>
                    <a:lnTo>
                      <a:pt x="73" y="2"/>
                    </a:lnTo>
                    <a:lnTo>
                      <a:pt x="73" y="8"/>
                    </a:lnTo>
                    <a:lnTo>
                      <a:pt x="72" y="12"/>
                    </a:lnTo>
                    <a:lnTo>
                      <a:pt x="69" y="15"/>
                    </a:lnTo>
                    <a:lnTo>
                      <a:pt x="65" y="16"/>
                    </a:lnTo>
                    <a:lnTo>
                      <a:pt x="57" y="13"/>
                    </a:lnTo>
                    <a:lnTo>
                      <a:pt x="48" y="13"/>
                    </a:lnTo>
                    <a:lnTo>
                      <a:pt x="40" y="13"/>
                    </a:lnTo>
                    <a:lnTo>
                      <a:pt x="32" y="16"/>
                    </a:lnTo>
                    <a:lnTo>
                      <a:pt x="24" y="21"/>
                    </a:lnTo>
                    <a:lnTo>
                      <a:pt x="19" y="28"/>
                    </a:lnTo>
                    <a:lnTo>
                      <a:pt x="16" y="36"/>
                    </a:lnTo>
                    <a:lnTo>
                      <a:pt x="15" y="44"/>
                    </a:lnTo>
                    <a:lnTo>
                      <a:pt x="15" y="62"/>
                    </a:lnTo>
                    <a:lnTo>
                      <a:pt x="15" y="72"/>
                    </a:lnTo>
                    <a:lnTo>
                      <a:pt x="13" y="80"/>
                    </a:lnTo>
                    <a:lnTo>
                      <a:pt x="9" y="82"/>
                    </a:lnTo>
                    <a:lnTo>
                      <a:pt x="6" y="82"/>
                    </a:lnTo>
                    <a:lnTo>
                      <a:pt x="4" y="81"/>
                    </a:lnTo>
                    <a:lnTo>
                      <a:pt x="1" y="66"/>
                    </a:lnTo>
                    <a:lnTo>
                      <a:pt x="0" y="49"/>
                    </a:lnTo>
                    <a:lnTo>
                      <a:pt x="1" y="31"/>
                    </a:lnTo>
                    <a:lnTo>
                      <a:pt x="2" y="24"/>
                    </a:lnTo>
                    <a:lnTo>
                      <a:pt x="5" y="16"/>
                    </a:lnTo>
                    <a:lnTo>
                      <a:pt x="12" y="11"/>
                    </a:lnTo>
                    <a:lnTo>
                      <a:pt x="20" y="5"/>
                    </a:lnTo>
                    <a:lnTo>
                      <a:pt x="28" y="2"/>
                    </a:lnTo>
                    <a:lnTo>
                      <a:pt x="38" y="0"/>
                    </a:lnTo>
                    <a:lnTo>
                      <a:pt x="46" y="0"/>
                    </a:lnTo>
                    <a:lnTo>
                      <a:pt x="55" y="0"/>
                    </a:lnTo>
                    <a:lnTo>
                      <a:pt x="65" y="1"/>
                    </a:lnTo>
                    <a:lnTo>
                      <a:pt x="73" y="2"/>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85" name="Freeform 195"/>
              <p:cNvSpPr>
                <a:spLocks/>
              </p:cNvSpPr>
              <p:nvPr/>
            </p:nvSpPr>
            <p:spPr bwMode="auto">
              <a:xfrm>
                <a:off x="2174" y="2587"/>
                <a:ext cx="73" cy="82"/>
              </a:xfrm>
              <a:custGeom>
                <a:avLst/>
                <a:gdLst>
                  <a:gd name="T0" fmla="*/ 73 w 73"/>
                  <a:gd name="T1" fmla="*/ 2 h 82"/>
                  <a:gd name="T2" fmla="*/ 73 w 73"/>
                  <a:gd name="T3" fmla="*/ 2 h 82"/>
                  <a:gd name="T4" fmla="*/ 73 w 73"/>
                  <a:gd name="T5" fmla="*/ 8 h 82"/>
                  <a:gd name="T6" fmla="*/ 72 w 73"/>
                  <a:gd name="T7" fmla="*/ 12 h 82"/>
                  <a:gd name="T8" fmla="*/ 69 w 73"/>
                  <a:gd name="T9" fmla="*/ 15 h 82"/>
                  <a:gd name="T10" fmla="*/ 65 w 73"/>
                  <a:gd name="T11" fmla="*/ 16 h 82"/>
                  <a:gd name="T12" fmla="*/ 65 w 73"/>
                  <a:gd name="T13" fmla="*/ 16 h 82"/>
                  <a:gd name="T14" fmla="*/ 57 w 73"/>
                  <a:gd name="T15" fmla="*/ 13 h 82"/>
                  <a:gd name="T16" fmla="*/ 48 w 73"/>
                  <a:gd name="T17" fmla="*/ 13 h 82"/>
                  <a:gd name="T18" fmla="*/ 40 w 73"/>
                  <a:gd name="T19" fmla="*/ 13 h 82"/>
                  <a:gd name="T20" fmla="*/ 32 w 73"/>
                  <a:gd name="T21" fmla="*/ 16 h 82"/>
                  <a:gd name="T22" fmla="*/ 32 w 73"/>
                  <a:gd name="T23" fmla="*/ 16 h 82"/>
                  <a:gd name="T24" fmla="*/ 24 w 73"/>
                  <a:gd name="T25" fmla="*/ 21 h 82"/>
                  <a:gd name="T26" fmla="*/ 19 w 73"/>
                  <a:gd name="T27" fmla="*/ 28 h 82"/>
                  <a:gd name="T28" fmla="*/ 16 w 73"/>
                  <a:gd name="T29" fmla="*/ 36 h 82"/>
                  <a:gd name="T30" fmla="*/ 15 w 73"/>
                  <a:gd name="T31" fmla="*/ 44 h 82"/>
                  <a:gd name="T32" fmla="*/ 15 w 73"/>
                  <a:gd name="T33" fmla="*/ 62 h 82"/>
                  <a:gd name="T34" fmla="*/ 15 w 73"/>
                  <a:gd name="T35" fmla="*/ 72 h 82"/>
                  <a:gd name="T36" fmla="*/ 13 w 73"/>
                  <a:gd name="T37" fmla="*/ 80 h 82"/>
                  <a:gd name="T38" fmla="*/ 13 w 73"/>
                  <a:gd name="T39" fmla="*/ 80 h 82"/>
                  <a:gd name="T40" fmla="*/ 9 w 73"/>
                  <a:gd name="T41" fmla="*/ 82 h 82"/>
                  <a:gd name="T42" fmla="*/ 6 w 73"/>
                  <a:gd name="T43" fmla="*/ 82 h 82"/>
                  <a:gd name="T44" fmla="*/ 4 w 73"/>
                  <a:gd name="T45" fmla="*/ 81 h 82"/>
                  <a:gd name="T46" fmla="*/ 4 w 73"/>
                  <a:gd name="T47" fmla="*/ 81 h 82"/>
                  <a:gd name="T48" fmla="*/ 1 w 73"/>
                  <a:gd name="T49" fmla="*/ 66 h 82"/>
                  <a:gd name="T50" fmla="*/ 0 w 73"/>
                  <a:gd name="T51" fmla="*/ 49 h 82"/>
                  <a:gd name="T52" fmla="*/ 1 w 73"/>
                  <a:gd name="T53" fmla="*/ 31 h 82"/>
                  <a:gd name="T54" fmla="*/ 2 w 73"/>
                  <a:gd name="T55" fmla="*/ 24 h 82"/>
                  <a:gd name="T56" fmla="*/ 5 w 73"/>
                  <a:gd name="T57" fmla="*/ 16 h 82"/>
                  <a:gd name="T58" fmla="*/ 5 w 73"/>
                  <a:gd name="T59" fmla="*/ 16 h 82"/>
                  <a:gd name="T60" fmla="*/ 12 w 73"/>
                  <a:gd name="T61" fmla="*/ 11 h 82"/>
                  <a:gd name="T62" fmla="*/ 20 w 73"/>
                  <a:gd name="T63" fmla="*/ 5 h 82"/>
                  <a:gd name="T64" fmla="*/ 28 w 73"/>
                  <a:gd name="T65" fmla="*/ 2 h 82"/>
                  <a:gd name="T66" fmla="*/ 38 w 73"/>
                  <a:gd name="T67" fmla="*/ 0 h 82"/>
                  <a:gd name="T68" fmla="*/ 46 w 73"/>
                  <a:gd name="T69" fmla="*/ 0 h 82"/>
                  <a:gd name="T70" fmla="*/ 55 w 73"/>
                  <a:gd name="T71" fmla="*/ 0 h 82"/>
                  <a:gd name="T72" fmla="*/ 65 w 73"/>
                  <a:gd name="T73" fmla="*/ 1 h 82"/>
                  <a:gd name="T74" fmla="*/ 73 w 73"/>
                  <a:gd name="T75" fmla="*/ 2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3" h="82">
                    <a:moveTo>
                      <a:pt x="73" y="2"/>
                    </a:moveTo>
                    <a:lnTo>
                      <a:pt x="73" y="2"/>
                    </a:lnTo>
                    <a:lnTo>
                      <a:pt x="73" y="8"/>
                    </a:lnTo>
                    <a:lnTo>
                      <a:pt x="72" y="12"/>
                    </a:lnTo>
                    <a:lnTo>
                      <a:pt x="69" y="15"/>
                    </a:lnTo>
                    <a:lnTo>
                      <a:pt x="65" y="16"/>
                    </a:lnTo>
                    <a:lnTo>
                      <a:pt x="57" y="13"/>
                    </a:lnTo>
                    <a:lnTo>
                      <a:pt x="48" y="13"/>
                    </a:lnTo>
                    <a:lnTo>
                      <a:pt x="40" y="13"/>
                    </a:lnTo>
                    <a:lnTo>
                      <a:pt x="32" y="16"/>
                    </a:lnTo>
                    <a:lnTo>
                      <a:pt x="24" y="21"/>
                    </a:lnTo>
                    <a:lnTo>
                      <a:pt x="19" y="28"/>
                    </a:lnTo>
                    <a:lnTo>
                      <a:pt x="16" y="36"/>
                    </a:lnTo>
                    <a:lnTo>
                      <a:pt x="15" y="44"/>
                    </a:lnTo>
                    <a:lnTo>
                      <a:pt x="15" y="62"/>
                    </a:lnTo>
                    <a:lnTo>
                      <a:pt x="15" y="72"/>
                    </a:lnTo>
                    <a:lnTo>
                      <a:pt x="13" y="80"/>
                    </a:lnTo>
                    <a:lnTo>
                      <a:pt x="9" y="82"/>
                    </a:lnTo>
                    <a:lnTo>
                      <a:pt x="6" y="82"/>
                    </a:lnTo>
                    <a:lnTo>
                      <a:pt x="4" y="81"/>
                    </a:lnTo>
                    <a:lnTo>
                      <a:pt x="1" y="66"/>
                    </a:lnTo>
                    <a:lnTo>
                      <a:pt x="0" y="49"/>
                    </a:lnTo>
                    <a:lnTo>
                      <a:pt x="1" y="31"/>
                    </a:lnTo>
                    <a:lnTo>
                      <a:pt x="2" y="24"/>
                    </a:lnTo>
                    <a:lnTo>
                      <a:pt x="5" y="16"/>
                    </a:lnTo>
                    <a:lnTo>
                      <a:pt x="12" y="11"/>
                    </a:lnTo>
                    <a:lnTo>
                      <a:pt x="20" y="5"/>
                    </a:lnTo>
                    <a:lnTo>
                      <a:pt x="28" y="2"/>
                    </a:lnTo>
                    <a:lnTo>
                      <a:pt x="38" y="0"/>
                    </a:lnTo>
                    <a:lnTo>
                      <a:pt x="46" y="0"/>
                    </a:lnTo>
                    <a:lnTo>
                      <a:pt x="55" y="0"/>
                    </a:lnTo>
                    <a:lnTo>
                      <a:pt x="65" y="1"/>
                    </a:lnTo>
                    <a:lnTo>
                      <a:pt x="7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86" name="Freeform 196"/>
              <p:cNvSpPr>
                <a:spLocks/>
              </p:cNvSpPr>
              <p:nvPr/>
            </p:nvSpPr>
            <p:spPr bwMode="auto">
              <a:xfrm>
                <a:off x="1907" y="2655"/>
                <a:ext cx="592" cy="897"/>
              </a:xfrm>
              <a:custGeom>
                <a:avLst/>
                <a:gdLst>
                  <a:gd name="T0" fmla="*/ 560 w 592"/>
                  <a:gd name="T1" fmla="*/ 284 h 897"/>
                  <a:gd name="T2" fmla="*/ 584 w 592"/>
                  <a:gd name="T3" fmla="*/ 389 h 897"/>
                  <a:gd name="T4" fmla="*/ 592 w 592"/>
                  <a:gd name="T5" fmla="*/ 497 h 897"/>
                  <a:gd name="T6" fmla="*/ 587 w 592"/>
                  <a:gd name="T7" fmla="*/ 607 h 897"/>
                  <a:gd name="T8" fmla="*/ 569 w 592"/>
                  <a:gd name="T9" fmla="*/ 682 h 897"/>
                  <a:gd name="T10" fmla="*/ 522 w 592"/>
                  <a:gd name="T11" fmla="*/ 766 h 897"/>
                  <a:gd name="T12" fmla="*/ 452 w 592"/>
                  <a:gd name="T13" fmla="*/ 834 h 897"/>
                  <a:gd name="T14" fmla="*/ 367 w 592"/>
                  <a:gd name="T15" fmla="*/ 880 h 897"/>
                  <a:gd name="T16" fmla="*/ 296 w 592"/>
                  <a:gd name="T17" fmla="*/ 893 h 897"/>
                  <a:gd name="T18" fmla="*/ 160 w 592"/>
                  <a:gd name="T19" fmla="*/ 893 h 897"/>
                  <a:gd name="T20" fmla="*/ 32 w 592"/>
                  <a:gd name="T21" fmla="*/ 863 h 897"/>
                  <a:gd name="T22" fmla="*/ 0 w 592"/>
                  <a:gd name="T23" fmla="*/ 844 h 897"/>
                  <a:gd name="T24" fmla="*/ 36 w 592"/>
                  <a:gd name="T25" fmla="*/ 760 h 897"/>
                  <a:gd name="T26" fmla="*/ 122 w 592"/>
                  <a:gd name="T27" fmla="*/ 768 h 897"/>
                  <a:gd name="T28" fmla="*/ 206 w 592"/>
                  <a:gd name="T29" fmla="*/ 751 h 897"/>
                  <a:gd name="T30" fmla="*/ 282 w 592"/>
                  <a:gd name="T31" fmla="*/ 707 h 897"/>
                  <a:gd name="T32" fmla="*/ 341 w 592"/>
                  <a:gd name="T33" fmla="*/ 644 h 897"/>
                  <a:gd name="T34" fmla="*/ 372 w 592"/>
                  <a:gd name="T35" fmla="*/ 588 h 897"/>
                  <a:gd name="T36" fmla="*/ 406 w 592"/>
                  <a:gd name="T37" fmla="*/ 461 h 897"/>
                  <a:gd name="T38" fmla="*/ 414 w 592"/>
                  <a:gd name="T39" fmla="*/ 371 h 897"/>
                  <a:gd name="T40" fmla="*/ 401 w 592"/>
                  <a:gd name="T41" fmla="*/ 283 h 897"/>
                  <a:gd name="T42" fmla="*/ 363 w 592"/>
                  <a:gd name="T43" fmla="*/ 200 h 897"/>
                  <a:gd name="T44" fmla="*/ 302 w 592"/>
                  <a:gd name="T45" fmla="*/ 120 h 897"/>
                  <a:gd name="T46" fmla="*/ 260 w 592"/>
                  <a:gd name="T47" fmla="*/ 94 h 897"/>
                  <a:gd name="T48" fmla="*/ 249 w 592"/>
                  <a:gd name="T49" fmla="*/ 97 h 897"/>
                  <a:gd name="T50" fmla="*/ 254 w 592"/>
                  <a:gd name="T51" fmla="*/ 109 h 897"/>
                  <a:gd name="T52" fmla="*/ 272 w 592"/>
                  <a:gd name="T53" fmla="*/ 116 h 897"/>
                  <a:gd name="T54" fmla="*/ 339 w 592"/>
                  <a:gd name="T55" fmla="*/ 185 h 897"/>
                  <a:gd name="T56" fmla="*/ 381 w 592"/>
                  <a:gd name="T57" fmla="*/ 268 h 897"/>
                  <a:gd name="T58" fmla="*/ 395 w 592"/>
                  <a:gd name="T59" fmla="*/ 334 h 897"/>
                  <a:gd name="T60" fmla="*/ 397 w 592"/>
                  <a:gd name="T61" fmla="*/ 424 h 897"/>
                  <a:gd name="T62" fmla="*/ 382 w 592"/>
                  <a:gd name="T63" fmla="*/ 512 h 897"/>
                  <a:gd name="T64" fmla="*/ 344 w 592"/>
                  <a:gd name="T65" fmla="*/ 614 h 897"/>
                  <a:gd name="T66" fmla="*/ 294 w 592"/>
                  <a:gd name="T67" fmla="*/ 678 h 897"/>
                  <a:gd name="T68" fmla="*/ 231 w 592"/>
                  <a:gd name="T69" fmla="*/ 724 h 897"/>
                  <a:gd name="T70" fmla="*/ 158 w 592"/>
                  <a:gd name="T71" fmla="*/ 750 h 897"/>
                  <a:gd name="T72" fmla="*/ 77 w 592"/>
                  <a:gd name="T73" fmla="*/ 751 h 897"/>
                  <a:gd name="T74" fmla="*/ 35 w 592"/>
                  <a:gd name="T75" fmla="*/ 744 h 897"/>
                  <a:gd name="T76" fmla="*/ 21 w 592"/>
                  <a:gd name="T77" fmla="*/ 732 h 897"/>
                  <a:gd name="T78" fmla="*/ 28 w 592"/>
                  <a:gd name="T79" fmla="*/ 680 h 897"/>
                  <a:gd name="T80" fmla="*/ 39 w 592"/>
                  <a:gd name="T81" fmla="*/ 652 h 897"/>
                  <a:gd name="T82" fmla="*/ 65 w 592"/>
                  <a:gd name="T83" fmla="*/ 611 h 897"/>
                  <a:gd name="T84" fmla="*/ 81 w 592"/>
                  <a:gd name="T85" fmla="*/ 607 h 897"/>
                  <a:gd name="T86" fmla="*/ 154 w 592"/>
                  <a:gd name="T87" fmla="*/ 533 h 897"/>
                  <a:gd name="T88" fmla="*/ 199 w 592"/>
                  <a:gd name="T89" fmla="*/ 443 h 897"/>
                  <a:gd name="T90" fmla="*/ 212 w 592"/>
                  <a:gd name="T91" fmla="*/ 344 h 897"/>
                  <a:gd name="T92" fmla="*/ 199 w 592"/>
                  <a:gd name="T93" fmla="*/ 240 h 897"/>
                  <a:gd name="T94" fmla="*/ 176 w 592"/>
                  <a:gd name="T95" fmla="*/ 170 h 897"/>
                  <a:gd name="T96" fmla="*/ 123 w 592"/>
                  <a:gd name="T97" fmla="*/ 61 h 897"/>
                  <a:gd name="T98" fmla="*/ 181 w 592"/>
                  <a:gd name="T99" fmla="*/ 21 h 897"/>
                  <a:gd name="T100" fmla="*/ 248 w 592"/>
                  <a:gd name="T101" fmla="*/ 0 h 897"/>
                  <a:gd name="T102" fmla="*/ 253 w 592"/>
                  <a:gd name="T103" fmla="*/ 13 h 897"/>
                  <a:gd name="T104" fmla="*/ 259 w 592"/>
                  <a:gd name="T105" fmla="*/ 21 h 897"/>
                  <a:gd name="T106" fmla="*/ 278 w 592"/>
                  <a:gd name="T107" fmla="*/ 29 h 897"/>
                  <a:gd name="T108" fmla="*/ 292 w 592"/>
                  <a:gd name="T109" fmla="*/ 23 h 897"/>
                  <a:gd name="T110" fmla="*/ 296 w 592"/>
                  <a:gd name="T111" fmla="*/ 0 h 897"/>
                  <a:gd name="T112" fmla="*/ 381 w 592"/>
                  <a:gd name="T113" fmla="*/ 25 h 897"/>
                  <a:gd name="T114" fmla="*/ 451 w 592"/>
                  <a:gd name="T115" fmla="*/ 82 h 897"/>
                  <a:gd name="T116" fmla="*/ 505 w 592"/>
                  <a:gd name="T117" fmla="*/ 157 h 897"/>
                  <a:gd name="T118" fmla="*/ 542 w 592"/>
                  <a:gd name="T119" fmla="*/ 235 h 8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92" h="897">
                    <a:moveTo>
                      <a:pt x="542" y="235"/>
                    </a:moveTo>
                    <a:lnTo>
                      <a:pt x="542" y="235"/>
                    </a:lnTo>
                    <a:lnTo>
                      <a:pt x="551" y="260"/>
                    </a:lnTo>
                    <a:lnTo>
                      <a:pt x="560" y="284"/>
                    </a:lnTo>
                    <a:lnTo>
                      <a:pt x="566" y="310"/>
                    </a:lnTo>
                    <a:lnTo>
                      <a:pt x="573" y="336"/>
                    </a:lnTo>
                    <a:lnTo>
                      <a:pt x="579" y="362"/>
                    </a:lnTo>
                    <a:lnTo>
                      <a:pt x="584" y="389"/>
                    </a:lnTo>
                    <a:lnTo>
                      <a:pt x="587" y="416"/>
                    </a:lnTo>
                    <a:lnTo>
                      <a:pt x="589" y="443"/>
                    </a:lnTo>
                    <a:lnTo>
                      <a:pt x="592" y="470"/>
                    </a:lnTo>
                    <a:lnTo>
                      <a:pt x="592" y="497"/>
                    </a:lnTo>
                    <a:lnTo>
                      <a:pt x="592" y="526"/>
                    </a:lnTo>
                    <a:lnTo>
                      <a:pt x="592" y="553"/>
                    </a:lnTo>
                    <a:lnTo>
                      <a:pt x="589" y="580"/>
                    </a:lnTo>
                    <a:lnTo>
                      <a:pt x="587" y="607"/>
                    </a:lnTo>
                    <a:lnTo>
                      <a:pt x="583" y="634"/>
                    </a:lnTo>
                    <a:lnTo>
                      <a:pt x="577" y="660"/>
                    </a:lnTo>
                    <a:lnTo>
                      <a:pt x="569" y="682"/>
                    </a:lnTo>
                    <a:lnTo>
                      <a:pt x="560" y="703"/>
                    </a:lnTo>
                    <a:lnTo>
                      <a:pt x="549" y="725"/>
                    </a:lnTo>
                    <a:lnTo>
                      <a:pt x="536" y="745"/>
                    </a:lnTo>
                    <a:lnTo>
                      <a:pt x="522" y="766"/>
                    </a:lnTo>
                    <a:lnTo>
                      <a:pt x="507" y="783"/>
                    </a:lnTo>
                    <a:lnTo>
                      <a:pt x="489" y="802"/>
                    </a:lnTo>
                    <a:lnTo>
                      <a:pt x="471" y="819"/>
                    </a:lnTo>
                    <a:lnTo>
                      <a:pt x="452" y="834"/>
                    </a:lnTo>
                    <a:lnTo>
                      <a:pt x="432" y="847"/>
                    </a:lnTo>
                    <a:lnTo>
                      <a:pt x="410" y="859"/>
                    </a:lnTo>
                    <a:lnTo>
                      <a:pt x="389" y="870"/>
                    </a:lnTo>
                    <a:lnTo>
                      <a:pt x="367" y="880"/>
                    </a:lnTo>
                    <a:lnTo>
                      <a:pt x="344" y="886"/>
                    </a:lnTo>
                    <a:lnTo>
                      <a:pt x="321" y="891"/>
                    </a:lnTo>
                    <a:lnTo>
                      <a:pt x="296" y="893"/>
                    </a:lnTo>
                    <a:lnTo>
                      <a:pt x="263" y="897"/>
                    </a:lnTo>
                    <a:lnTo>
                      <a:pt x="227" y="897"/>
                    </a:lnTo>
                    <a:lnTo>
                      <a:pt x="193" y="897"/>
                    </a:lnTo>
                    <a:lnTo>
                      <a:pt x="160" y="893"/>
                    </a:lnTo>
                    <a:lnTo>
                      <a:pt x="127" y="889"/>
                    </a:lnTo>
                    <a:lnTo>
                      <a:pt x="94" y="882"/>
                    </a:lnTo>
                    <a:lnTo>
                      <a:pt x="62" y="874"/>
                    </a:lnTo>
                    <a:lnTo>
                      <a:pt x="32" y="863"/>
                    </a:lnTo>
                    <a:lnTo>
                      <a:pt x="16" y="855"/>
                    </a:lnTo>
                    <a:lnTo>
                      <a:pt x="6" y="850"/>
                    </a:lnTo>
                    <a:lnTo>
                      <a:pt x="0" y="844"/>
                    </a:lnTo>
                    <a:lnTo>
                      <a:pt x="16" y="754"/>
                    </a:lnTo>
                    <a:lnTo>
                      <a:pt x="25" y="758"/>
                    </a:lnTo>
                    <a:lnTo>
                      <a:pt x="36" y="760"/>
                    </a:lnTo>
                    <a:lnTo>
                      <a:pt x="56" y="764"/>
                    </a:lnTo>
                    <a:lnTo>
                      <a:pt x="100" y="768"/>
                    </a:lnTo>
                    <a:lnTo>
                      <a:pt x="122" y="768"/>
                    </a:lnTo>
                    <a:lnTo>
                      <a:pt x="143" y="766"/>
                    </a:lnTo>
                    <a:lnTo>
                      <a:pt x="165" y="763"/>
                    </a:lnTo>
                    <a:lnTo>
                      <a:pt x="185" y="758"/>
                    </a:lnTo>
                    <a:lnTo>
                      <a:pt x="206" y="751"/>
                    </a:lnTo>
                    <a:lnTo>
                      <a:pt x="226" y="741"/>
                    </a:lnTo>
                    <a:lnTo>
                      <a:pt x="245" y="732"/>
                    </a:lnTo>
                    <a:lnTo>
                      <a:pt x="264" y="720"/>
                    </a:lnTo>
                    <a:lnTo>
                      <a:pt x="282" y="707"/>
                    </a:lnTo>
                    <a:lnTo>
                      <a:pt x="298" y="693"/>
                    </a:lnTo>
                    <a:lnTo>
                      <a:pt x="314" y="678"/>
                    </a:lnTo>
                    <a:lnTo>
                      <a:pt x="328" y="661"/>
                    </a:lnTo>
                    <a:lnTo>
                      <a:pt x="341" y="644"/>
                    </a:lnTo>
                    <a:lnTo>
                      <a:pt x="353" y="626"/>
                    </a:lnTo>
                    <a:lnTo>
                      <a:pt x="364" y="607"/>
                    </a:lnTo>
                    <a:lnTo>
                      <a:pt x="372" y="588"/>
                    </a:lnTo>
                    <a:lnTo>
                      <a:pt x="386" y="547"/>
                    </a:lnTo>
                    <a:lnTo>
                      <a:pt x="398" y="505"/>
                    </a:lnTo>
                    <a:lnTo>
                      <a:pt x="402" y="484"/>
                    </a:lnTo>
                    <a:lnTo>
                      <a:pt x="406" y="461"/>
                    </a:lnTo>
                    <a:lnTo>
                      <a:pt x="410" y="439"/>
                    </a:lnTo>
                    <a:lnTo>
                      <a:pt x="413" y="416"/>
                    </a:lnTo>
                    <a:lnTo>
                      <a:pt x="413" y="393"/>
                    </a:lnTo>
                    <a:lnTo>
                      <a:pt x="414" y="371"/>
                    </a:lnTo>
                    <a:lnTo>
                      <a:pt x="413" y="348"/>
                    </a:lnTo>
                    <a:lnTo>
                      <a:pt x="410" y="326"/>
                    </a:lnTo>
                    <a:lnTo>
                      <a:pt x="406" y="305"/>
                    </a:lnTo>
                    <a:lnTo>
                      <a:pt x="401" y="283"/>
                    </a:lnTo>
                    <a:lnTo>
                      <a:pt x="394" y="263"/>
                    </a:lnTo>
                    <a:lnTo>
                      <a:pt x="386" y="242"/>
                    </a:lnTo>
                    <a:lnTo>
                      <a:pt x="363" y="200"/>
                    </a:lnTo>
                    <a:lnTo>
                      <a:pt x="351" y="179"/>
                    </a:lnTo>
                    <a:lnTo>
                      <a:pt x="336" y="157"/>
                    </a:lnTo>
                    <a:lnTo>
                      <a:pt x="320" y="138"/>
                    </a:lnTo>
                    <a:lnTo>
                      <a:pt x="302" y="120"/>
                    </a:lnTo>
                    <a:lnTo>
                      <a:pt x="292" y="112"/>
                    </a:lnTo>
                    <a:lnTo>
                      <a:pt x="282" y="105"/>
                    </a:lnTo>
                    <a:lnTo>
                      <a:pt x="271" y="100"/>
                    </a:lnTo>
                    <a:lnTo>
                      <a:pt x="260" y="94"/>
                    </a:lnTo>
                    <a:lnTo>
                      <a:pt x="253" y="94"/>
                    </a:lnTo>
                    <a:lnTo>
                      <a:pt x="252" y="96"/>
                    </a:lnTo>
                    <a:lnTo>
                      <a:pt x="249" y="97"/>
                    </a:lnTo>
                    <a:lnTo>
                      <a:pt x="249" y="103"/>
                    </a:lnTo>
                    <a:lnTo>
                      <a:pt x="252" y="107"/>
                    </a:lnTo>
                    <a:lnTo>
                      <a:pt x="254" y="109"/>
                    </a:lnTo>
                    <a:lnTo>
                      <a:pt x="257" y="111"/>
                    </a:lnTo>
                    <a:lnTo>
                      <a:pt x="265" y="113"/>
                    </a:lnTo>
                    <a:lnTo>
                      <a:pt x="272" y="116"/>
                    </a:lnTo>
                    <a:lnTo>
                      <a:pt x="292" y="131"/>
                    </a:lnTo>
                    <a:lnTo>
                      <a:pt x="309" y="149"/>
                    </a:lnTo>
                    <a:lnTo>
                      <a:pt x="325" y="166"/>
                    </a:lnTo>
                    <a:lnTo>
                      <a:pt x="339" y="185"/>
                    </a:lnTo>
                    <a:lnTo>
                      <a:pt x="351" y="206"/>
                    </a:lnTo>
                    <a:lnTo>
                      <a:pt x="362" y="226"/>
                    </a:lnTo>
                    <a:lnTo>
                      <a:pt x="372" y="248"/>
                    </a:lnTo>
                    <a:lnTo>
                      <a:pt x="381" y="268"/>
                    </a:lnTo>
                    <a:lnTo>
                      <a:pt x="387" y="290"/>
                    </a:lnTo>
                    <a:lnTo>
                      <a:pt x="391" y="311"/>
                    </a:lnTo>
                    <a:lnTo>
                      <a:pt x="395" y="334"/>
                    </a:lnTo>
                    <a:lnTo>
                      <a:pt x="398" y="356"/>
                    </a:lnTo>
                    <a:lnTo>
                      <a:pt x="398" y="378"/>
                    </a:lnTo>
                    <a:lnTo>
                      <a:pt x="398" y="401"/>
                    </a:lnTo>
                    <a:lnTo>
                      <a:pt x="397" y="424"/>
                    </a:lnTo>
                    <a:lnTo>
                      <a:pt x="394" y="446"/>
                    </a:lnTo>
                    <a:lnTo>
                      <a:pt x="391" y="467"/>
                    </a:lnTo>
                    <a:lnTo>
                      <a:pt x="386" y="490"/>
                    </a:lnTo>
                    <a:lnTo>
                      <a:pt x="382" y="512"/>
                    </a:lnTo>
                    <a:lnTo>
                      <a:pt x="375" y="533"/>
                    </a:lnTo>
                    <a:lnTo>
                      <a:pt x="362" y="575"/>
                    </a:lnTo>
                    <a:lnTo>
                      <a:pt x="344" y="614"/>
                    </a:lnTo>
                    <a:lnTo>
                      <a:pt x="333" y="632"/>
                    </a:lnTo>
                    <a:lnTo>
                      <a:pt x="321" y="648"/>
                    </a:lnTo>
                    <a:lnTo>
                      <a:pt x="309" y="664"/>
                    </a:lnTo>
                    <a:lnTo>
                      <a:pt x="294" y="678"/>
                    </a:lnTo>
                    <a:lnTo>
                      <a:pt x="280" y="691"/>
                    </a:lnTo>
                    <a:lnTo>
                      <a:pt x="264" y="703"/>
                    </a:lnTo>
                    <a:lnTo>
                      <a:pt x="248" y="714"/>
                    </a:lnTo>
                    <a:lnTo>
                      <a:pt x="231" y="724"/>
                    </a:lnTo>
                    <a:lnTo>
                      <a:pt x="214" y="733"/>
                    </a:lnTo>
                    <a:lnTo>
                      <a:pt x="196" y="740"/>
                    </a:lnTo>
                    <a:lnTo>
                      <a:pt x="177" y="745"/>
                    </a:lnTo>
                    <a:lnTo>
                      <a:pt x="158" y="750"/>
                    </a:lnTo>
                    <a:lnTo>
                      <a:pt x="139" y="752"/>
                    </a:lnTo>
                    <a:lnTo>
                      <a:pt x="119" y="754"/>
                    </a:lnTo>
                    <a:lnTo>
                      <a:pt x="99" y="754"/>
                    </a:lnTo>
                    <a:lnTo>
                      <a:pt x="77" y="751"/>
                    </a:lnTo>
                    <a:lnTo>
                      <a:pt x="63" y="748"/>
                    </a:lnTo>
                    <a:lnTo>
                      <a:pt x="50" y="747"/>
                    </a:lnTo>
                    <a:lnTo>
                      <a:pt x="35" y="744"/>
                    </a:lnTo>
                    <a:lnTo>
                      <a:pt x="28" y="743"/>
                    </a:lnTo>
                    <a:lnTo>
                      <a:pt x="21" y="740"/>
                    </a:lnTo>
                    <a:lnTo>
                      <a:pt x="21" y="732"/>
                    </a:lnTo>
                    <a:lnTo>
                      <a:pt x="23" y="722"/>
                    </a:lnTo>
                    <a:lnTo>
                      <a:pt x="25" y="706"/>
                    </a:lnTo>
                    <a:lnTo>
                      <a:pt x="28" y="688"/>
                    </a:lnTo>
                    <a:lnTo>
                      <a:pt x="28" y="680"/>
                    </a:lnTo>
                    <a:lnTo>
                      <a:pt x="28" y="671"/>
                    </a:lnTo>
                    <a:lnTo>
                      <a:pt x="35" y="663"/>
                    </a:lnTo>
                    <a:lnTo>
                      <a:pt x="39" y="652"/>
                    </a:lnTo>
                    <a:lnTo>
                      <a:pt x="48" y="632"/>
                    </a:lnTo>
                    <a:lnTo>
                      <a:pt x="52" y="622"/>
                    </a:lnTo>
                    <a:lnTo>
                      <a:pt x="59" y="614"/>
                    </a:lnTo>
                    <a:lnTo>
                      <a:pt x="65" y="611"/>
                    </a:lnTo>
                    <a:lnTo>
                      <a:pt x="69" y="608"/>
                    </a:lnTo>
                    <a:lnTo>
                      <a:pt x="74" y="607"/>
                    </a:lnTo>
                    <a:lnTo>
                      <a:pt x="81" y="607"/>
                    </a:lnTo>
                    <a:lnTo>
                      <a:pt x="103" y="591"/>
                    </a:lnTo>
                    <a:lnTo>
                      <a:pt x="122" y="572"/>
                    </a:lnTo>
                    <a:lnTo>
                      <a:pt x="139" y="553"/>
                    </a:lnTo>
                    <a:lnTo>
                      <a:pt x="154" y="533"/>
                    </a:lnTo>
                    <a:lnTo>
                      <a:pt x="168" y="512"/>
                    </a:lnTo>
                    <a:lnTo>
                      <a:pt x="180" y="490"/>
                    </a:lnTo>
                    <a:lnTo>
                      <a:pt x="191" y="467"/>
                    </a:lnTo>
                    <a:lnTo>
                      <a:pt x="199" y="443"/>
                    </a:lnTo>
                    <a:lnTo>
                      <a:pt x="204" y="419"/>
                    </a:lnTo>
                    <a:lnTo>
                      <a:pt x="210" y="394"/>
                    </a:lnTo>
                    <a:lnTo>
                      <a:pt x="212" y="370"/>
                    </a:lnTo>
                    <a:lnTo>
                      <a:pt x="212" y="344"/>
                    </a:lnTo>
                    <a:lnTo>
                      <a:pt x="212" y="318"/>
                    </a:lnTo>
                    <a:lnTo>
                      <a:pt x="210" y="292"/>
                    </a:lnTo>
                    <a:lnTo>
                      <a:pt x="204" y="265"/>
                    </a:lnTo>
                    <a:lnTo>
                      <a:pt x="199" y="240"/>
                    </a:lnTo>
                    <a:lnTo>
                      <a:pt x="192" y="217"/>
                    </a:lnTo>
                    <a:lnTo>
                      <a:pt x="184" y="193"/>
                    </a:lnTo>
                    <a:lnTo>
                      <a:pt x="176" y="170"/>
                    </a:lnTo>
                    <a:lnTo>
                      <a:pt x="166" y="147"/>
                    </a:lnTo>
                    <a:lnTo>
                      <a:pt x="145" y="104"/>
                    </a:lnTo>
                    <a:lnTo>
                      <a:pt x="123" y="61"/>
                    </a:lnTo>
                    <a:lnTo>
                      <a:pt x="136" y="48"/>
                    </a:lnTo>
                    <a:lnTo>
                      <a:pt x="150" y="37"/>
                    </a:lnTo>
                    <a:lnTo>
                      <a:pt x="165" y="29"/>
                    </a:lnTo>
                    <a:lnTo>
                      <a:pt x="181" y="21"/>
                    </a:lnTo>
                    <a:lnTo>
                      <a:pt x="198" y="16"/>
                    </a:lnTo>
                    <a:lnTo>
                      <a:pt x="214" y="10"/>
                    </a:lnTo>
                    <a:lnTo>
                      <a:pt x="248" y="0"/>
                    </a:lnTo>
                    <a:lnTo>
                      <a:pt x="250" y="1"/>
                    </a:lnTo>
                    <a:lnTo>
                      <a:pt x="252" y="2"/>
                    </a:lnTo>
                    <a:lnTo>
                      <a:pt x="253" y="6"/>
                    </a:lnTo>
                    <a:lnTo>
                      <a:pt x="253" y="13"/>
                    </a:lnTo>
                    <a:lnTo>
                      <a:pt x="254" y="16"/>
                    </a:lnTo>
                    <a:lnTo>
                      <a:pt x="256" y="17"/>
                    </a:lnTo>
                    <a:lnTo>
                      <a:pt x="259" y="21"/>
                    </a:lnTo>
                    <a:lnTo>
                      <a:pt x="261" y="25"/>
                    </a:lnTo>
                    <a:lnTo>
                      <a:pt x="264" y="27"/>
                    </a:lnTo>
                    <a:lnTo>
                      <a:pt x="268" y="28"/>
                    </a:lnTo>
                    <a:lnTo>
                      <a:pt x="278" y="29"/>
                    </a:lnTo>
                    <a:lnTo>
                      <a:pt x="286" y="28"/>
                    </a:lnTo>
                    <a:lnTo>
                      <a:pt x="290" y="25"/>
                    </a:lnTo>
                    <a:lnTo>
                      <a:pt x="292" y="23"/>
                    </a:lnTo>
                    <a:lnTo>
                      <a:pt x="295" y="14"/>
                    </a:lnTo>
                    <a:lnTo>
                      <a:pt x="296" y="6"/>
                    </a:lnTo>
                    <a:lnTo>
                      <a:pt x="296" y="0"/>
                    </a:lnTo>
                    <a:lnTo>
                      <a:pt x="320" y="2"/>
                    </a:lnTo>
                    <a:lnTo>
                      <a:pt x="341" y="8"/>
                    </a:lnTo>
                    <a:lnTo>
                      <a:pt x="362" y="14"/>
                    </a:lnTo>
                    <a:lnTo>
                      <a:pt x="381" y="25"/>
                    </a:lnTo>
                    <a:lnTo>
                      <a:pt x="400" y="37"/>
                    </a:lnTo>
                    <a:lnTo>
                      <a:pt x="419" y="51"/>
                    </a:lnTo>
                    <a:lnTo>
                      <a:pt x="435" y="66"/>
                    </a:lnTo>
                    <a:lnTo>
                      <a:pt x="451" y="82"/>
                    </a:lnTo>
                    <a:lnTo>
                      <a:pt x="466" y="100"/>
                    </a:lnTo>
                    <a:lnTo>
                      <a:pt x="480" y="119"/>
                    </a:lnTo>
                    <a:lnTo>
                      <a:pt x="493" y="138"/>
                    </a:lnTo>
                    <a:lnTo>
                      <a:pt x="505" y="157"/>
                    </a:lnTo>
                    <a:lnTo>
                      <a:pt x="516" y="177"/>
                    </a:lnTo>
                    <a:lnTo>
                      <a:pt x="526" y="198"/>
                    </a:lnTo>
                    <a:lnTo>
                      <a:pt x="534" y="217"/>
                    </a:lnTo>
                    <a:lnTo>
                      <a:pt x="542" y="2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87" name="Freeform 197"/>
              <p:cNvSpPr>
                <a:spLocks/>
              </p:cNvSpPr>
              <p:nvPr/>
            </p:nvSpPr>
            <p:spPr bwMode="auto">
              <a:xfrm>
                <a:off x="1907" y="2655"/>
                <a:ext cx="592" cy="897"/>
              </a:xfrm>
              <a:custGeom>
                <a:avLst/>
                <a:gdLst>
                  <a:gd name="T0" fmla="*/ 560 w 592"/>
                  <a:gd name="T1" fmla="*/ 284 h 897"/>
                  <a:gd name="T2" fmla="*/ 584 w 592"/>
                  <a:gd name="T3" fmla="*/ 389 h 897"/>
                  <a:gd name="T4" fmla="*/ 592 w 592"/>
                  <a:gd name="T5" fmla="*/ 497 h 897"/>
                  <a:gd name="T6" fmla="*/ 587 w 592"/>
                  <a:gd name="T7" fmla="*/ 607 h 897"/>
                  <a:gd name="T8" fmla="*/ 569 w 592"/>
                  <a:gd name="T9" fmla="*/ 682 h 897"/>
                  <a:gd name="T10" fmla="*/ 522 w 592"/>
                  <a:gd name="T11" fmla="*/ 766 h 897"/>
                  <a:gd name="T12" fmla="*/ 452 w 592"/>
                  <a:gd name="T13" fmla="*/ 834 h 897"/>
                  <a:gd name="T14" fmla="*/ 367 w 592"/>
                  <a:gd name="T15" fmla="*/ 880 h 897"/>
                  <a:gd name="T16" fmla="*/ 296 w 592"/>
                  <a:gd name="T17" fmla="*/ 893 h 897"/>
                  <a:gd name="T18" fmla="*/ 160 w 592"/>
                  <a:gd name="T19" fmla="*/ 893 h 897"/>
                  <a:gd name="T20" fmla="*/ 32 w 592"/>
                  <a:gd name="T21" fmla="*/ 863 h 897"/>
                  <a:gd name="T22" fmla="*/ 0 w 592"/>
                  <a:gd name="T23" fmla="*/ 844 h 897"/>
                  <a:gd name="T24" fmla="*/ 36 w 592"/>
                  <a:gd name="T25" fmla="*/ 760 h 897"/>
                  <a:gd name="T26" fmla="*/ 122 w 592"/>
                  <a:gd name="T27" fmla="*/ 768 h 897"/>
                  <a:gd name="T28" fmla="*/ 206 w 592"/>
                  <a:gd name="T29" fmla="*/ 751 h 897"/>
                  <a:gd name="T30" fmla="*/ 282 w 592"/>
                  <a:gd name="T31" fmla="*/ 707 h 897"/>
                  <a:gd name="T32" fmla="*/ 341 w 592"/>
                  <a:gd name="T33" fmla="*/ 644 h 897"/>
                  <a:gd name="T34" fmla="*/ 372 w 592"/>
                  <a:gd name="T35" fmla="*/ 588 h 897"/>
                  <a:gd name="T36" fmla="*/ 406 w 592"/>
                  <a:gd name="T37" fmla="*/ 461 h 897"/>
                  <a:gd name="T38" fmla="*/ 414 w 592"/>
                  <a:gd name="T39" fmla="*/ 371 h 897"/>
                  <a:gd name="T40" fmla="*/ 401 w 592"/>
                  <a:gd name="T41" fmla="*/ 283 h 897"/>
                  <a:gd name="T42" fmla="*/ 363 w 592"/>
                  <a:gd name="T43" fmla="*/ 200 h 897"/>
                  <a:gd name="T44" fmla="*/ 302 w 592"/>
                  <a:gd name="T45" fmla="*/ 120 h 897"/>
                  <a:gd name="T46" fmla="*/ 260 w 592"/>
                  <a:gd name="T47" fmla="*/ 94 h 897"/>
                  <a:gd name="T48" fmla="*/ 249 w 592"/>
                  <a:gd name="T49" fmla="*/ 97 h 897"/>
                  <a:gd name="T50" fmla="*/ 254 w 592"/>
                  <a:gd name="T51" fmla="*/ 109 h 897"/>
                  <a:gd name="T52" fmla="*/ 272 w 592"/>
                  <a:gd name="T53" fmla="*/ 116 h 897"/>
                  <a:gd name="T54" fmla="*/ 339 w 592"/>
                  <a:gd name="T55" fmla="*/ 185 h 897"/>
                  <a:gd name="T56" fmla="*/ 381 w 592"/>
                  <a:gd name="T57" fmla="*/ 268 h 897"/>
                  <a:gd name="T58" fmla="*/ 395 w 592"/>
                  <a:gd name="T59" fmla="*/ 334 h 897"/>
                  <a:gd name="T60" fmla="*/ 397 w 592"/>
                  <a:gd name="T61" fmla="*/ 424 h 897"/>
                  <a:gd name="T62" fmla="*/ 382 w 592"/>
                  <a:gd name="T63" fmla="*/ 512 h 897"/>
                  <a:gd name="T64" fmla="*/ 344 w 592"/>
                  <a:gd name="T65" fmla="*/ 614 h 897"/>
                  <a:gd name="T66" fmla="*/ 294 w 592"/>
                  <a:gd name="T67" fmla="*/ 678 h 897"/>
                  <a:gd name="T68" fmla="*/ 231 w 592"/>
                  <a:gd name="T69" fmla="*/ 724 h 897"/>
                  <a:gd name="T70" fmla="*/ 158 w 592"/>
                  <a:gd name="T71" fmla="*/ 750 h 897"/>
                  <a:gd name="T72" fmla="*/ 77 w 592"/>
                  <a:gd name="T73" fmla="*/ 751 h 897"/>
                  <a:gd name="T74" fmla="*/ 35 w 592"/>
                  <a:gd name="T75" fmla="*/ 744 h 897"/>
                  <a:gd name="T76" fmla="*/ 21 w 592"/>
                  <a:gd name="T77" fmla="*/ 732 h 897"/>
                  <a:gd name="T78" fmla="*/ 28 w 592"/>
                  <a:gd name="T79" fmla="*/ 680 h 897"/>
                  <a:gd name="T80" fmla="*/ 39 w 592"/>
                  <a:gd name="T81" fmla="*/ 652 h 897"/>
                  <a:gd name="T82" fmla="*/ 65 w 592"/>
                  <a:gd name="T83" fmla="*/ 611 h 897"/>
                  <a:gd name="T84" fmla="*/ 81 w 592"/>
                  <a:gd name="T85" fmla="*/ 607 h 897"/>
                  <a:gd name="T86" fmla="*/ 154 w 592"/>
                  <a:gd name="T87" fmla="*/ 533 h 897"/>
                  <a:gd name="T88" fmla="*/ 199 w 592"/>
                  <a:gd name="T89" fmla="*/ 443 h 897"/>
                  <a:gd name="T90" fmla="*/ 212 w 592"/>
                  <a:gd name="T91" fmla="*/ 344 h 897"/>
                  <a:gd name="T92" fmla="*/ 199 w 592"/>
                  <a:gd name="T93" fmla="*/ 240 h 897"/>
                  <a:gd name="T94" fmla="*/ 176 w 592"/>
                  <a:gd name="T95" fmla="*/ 170 h 897"/>
                  <a:gd name="T96" fmla="*/ 123 w 592"/>
                  <a:gd name="T97" fmla="*/ 61 h 897"/>
                  <a:gd name="T98" fmla="*/ 181 w 592"/>
                  <a:gd name="T99" fmla="*/ 21 h 897"/>
                  <a:gd name="T100" fmla="*/ 248 w 592"/>
                  <a:gd name="T101" fmla="*/ 0 h 897"/>
                  <a:gd name="T102" fmla="*/ 253 w 592"/>
                  <a:gd name="T103" fmla="*/ 13 h 897"/>
                  <a:gd name="T104" fmla="*/ 259 w 592"/>
                  <a:gd name="T105" fmla="*/ 21 h 897"/>
                  <a:gd name="T106" fmla="*/ 278 w 592"/>
                  <a:gd name="T107" fmla="*/ 29 h 897"/>
                  <a:gd name="T108" fmla="*/ 292 w 592"/>
                  <a:gd name="T109" fmla="*/ 23 h 897"/>
                  <a:gd name="T110" fmla="*/ 296 w 592"/>
                  <a:gd name="T111" fmla="*/ 0 h 897"/>
                  <a:gd name="T112" fmla="*/ 381 w 592"/>
                  <a:gd name="T113" fmla="*/ 25 h 897"/>
                  <a:gd name="T114" fmla="*/ 451 w 592"/>
                  <a:gd name="T115" fmla="*/ 82 h 897"/>
                  <a:gd name="T116" fmla="*/ 505 w 592"/>
                  <a:gd name="T117" fmla="*/ 157 h 897"/>
                  <a:gd name="T118" fmla="*/ 542 w 592"/>
                  <a:gd name="T119" fmla="*/ 235 h 8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92" h="897">
                    <a:moveTo>
                      <a:pt x="542" y="235"/>
                    </a:moveTo>
                    <a:lnTo>
                      <a:pt x="542" y="235"/>
                    </a:lnTo>
                    <a:lnTo>
                      <a:pt x="551" y="260"/>
                    </a:lnTo>
                    <a:lnTo>
                      <a:pt x="560" y="284"/>
                    </a:lnTo>
                    <a:lnTo>
                      <a:pt x="566" y="310"/>
                    </a:lnTo>
                    <a:lnTo>
                      <a:pt x="573" y="336"/>
                    </a:lnTo>
                    <a:lnTo>
                      <a:pt x="579" y="362"/>
                    </a:lnTo>
                    <a:lnTo>
                      <a:pt x="584" y="389"/>
                    </a:lnTo>
                    <a:lnTo>
                      <a:pt x="587" y="416"/>
                    </a:lnTo>
                    <a:lnTo>
                      <a:pt x="589" y="443"/>
                    </a:lnTo>
                    <a:lnTo>
                      <a:pt x="592" y="470"/>
                    </a:lnTo>
                    <a:lnTo>
                      <a:pt x="592" y="497"/>
                    </a:lnTo>
                    <a:lnTo>
                      <a:pt x="592" y="526"/>
                    </a:lnTo>
                    <a:lnTo>
                      <a:pt x="592" y="553"/>
                    </a:lnTo>
                    <a:lnTo>
                      <a:pt x="589" y="580"/>
                    </a:lnTo>
                    <a:lnTo>
                      <a:pt x="587" y="607"/>
                    </a:lnTo>
                    <a:lnTo>
                      <a:pt x="583" y="634"/>
                    </a:lnTo>
                    <a:lnTo>
                      <a:pt x="577" y="660"/>
                    </a:lnTo>
                    <a:lnTo>
                      <a:pt x="569" y="682"/>
                    </a:lnTo>
                    <a:lnTo>
                      <a:pt x="560" y="703"/>
                    </a:lnTo>
                    <a:lnTo>
                      <a:pt x="549" y="725"/>
                    </a:lnTo>
                    <a:lnTo>
                      <a:pt x="536" y="745"/>
                    </a:lnTo>
                    <a:lnTo>
                      <a:pt x="522" y="766"/>
                    </a:lnTo>
                    <a:lnTo>
                      <a:pt x="507" y="783"/>
                    </a:lnTo>
                    <a:lnTo>
                      <a:pt x="489" y="802"/>
                    </a:lnTo>
                    <a:lnTo>
                      <a:pt x="471" y="819"/>
                    </a:lnTo>
                    <a:lnTo>
                      <a:pt x="452" y="834"/>
                    </a:lnTo>
                    <a:lnTo>
                      <a:pt x="432" y="847"/>
                    </a:lnTo>
                    <a:lnTo>
                      <a:pt x="410" y="859"/>
                    </a:lnTo>
                    <a:lnTo>
                      <a:pt x="389" y="870"/>
                    </a:lnTo>
                    <a:lnTo>
                      <a:pt x="367" y="880"/>
                    </a:lnTo>
                    <a:lnTo>
                      <a:pt x="344" y="886"/>
                    </a:lnTo>
                    <a:lnTo>
                      <a:pt x="321" y="891"/>
                    </a:lnTo>
                    <a:lnTo>
                      <a:pt x="296" y="893"/>
                    </a:lnTo>
                    <a:lnTo>
                      <a:pt x="263" y="897"/>
                    </a:lnTo>
                    <a:lnTo>
                      <a:pt x="227" y="897"/>
                    </a:lnTo>
                    <a:lnTo>
                      <a:pt x="193" y="897"/>
                    </a:lnTo>
                    <a:lnTo>
                      <a:pt x="160" y="893"/>
                    </a:lnTo>
                    <a:lnTo>
                      <a:pt x="127" y="889"/>
                    </a:lnTo>
                    <a:lnTo>
                      <a:pt x="94" y="882"/>
                    </a:lnTo>
                    <a:lnTo>
                      <a:pt x="62" y="874"/>
                    </a:lnTo>
                    <a:lnTo>
                      <a:pt x="32" y="863"/>
                    </a:lnTo>
                    <a:lnTo>
                      <a:pt x="16" y="855"/>
                    </a:lnTo>
                    <a:lnTo>
                      <a:pt x="6" y="850"/>
                    </a:lnTo>
                    <a:lnTo>
                      <a:pt x="0" y="844"/>
                    </a:lnTo>
                    <a:lnTo>
                      <a:pt x="16" y="754"/>
                    </a:lnTo>
                    <a:lnTo>
                      <a:pt x="25" y="758"/>
                    </a:lnTo>
                    <a:lnTo>
                      <a:pt x="36" y="760"/>
                    </a:lnTo>
                    <a:lnTo>
                      <a:pt x="56" y="764"/>
                    </a:lnTo>
                    <a:lnTo>
                      <a:pt x="100" y="768"/>
                    </a:lnTo>
                    <a:lnTo>
                      <a:pt x="122" y="768"/>
                    </a:lnTo>
                    <a:lnTo>
                      <a:pt x="143" y="766"/>
                    </a:lnTo>
                    <a:lnTo>
                      <a:pt x="165" y="763"/>
                    </a:lnTo>
                    <a:lnTo>
                      <a:pt x="185" y="758"/>
                    </a:lnTo>
                    <a:lnTo>
                      <a:pt x="206" y="751"/>
                    </a:lnTo>
                    <a:lnTo>
                      <a:pt x="226" y="741"/>
                    </a:lnTo>
                    <a:lnTo>
                      <a:pt x="245" y="732"/>
                    </a:lnTo>
                    <a:lnTo>
                      <a:pt x="264" y="720"/>
                    </a:lnTo>
                    <a:lnTo>
                      <a:pt x="282" y="707"/>
                    </a:lnTo>
                    <a:lnTo>
                      <a:pt x="298" y="693"/>
                    </a:lnTo>
                    <a:lnTo>
                      <a:pt x="314" y="678"/>
                    </a:lnTo>
                    <a:lnTo>
                      <a:pt x="328" y="661"/>
                    </a:lnTo>
                    <a:lnTo>
                      <a:pt x="341" y="644"/>
                    </a:lnTo>
                    <a:lnTo>
                      <a:pt x="353" y="626"/>
                    </a:lnTo>
                    <a:lnTo>
                      <a:pt x="364" y="607"/>
                    </a:lnTo>
                    <a:lnTo>
                      <a:pt x="372" y="588"/>
                    </a:lnTo>
                    <a:lnTo>
                      <a:pt x="386" y="547"/>
                    </a:lnTo>
                    <a:lnTo>
                      <a:pt x="398" y="505"/>
                    </a:lnTo>
                    <a:lnTo>
                      <a:pt x="402" y="484"/>
                    </a:lnTo>
                    <a:lnTo>
                      <a:pt x="406" y="461"/>
                    </a:lnTo>
                    <a:lnTo>
                      <a:pt x="410" y="439"/>
                    </a:lnTo>
                    <a:lnTo>
                      <a:pt x="413" y="416"/>
                    </a:lnTo>
                    <a:lnTo>
                      <a:pt x="413" y="393"/>
                    </a:lnTo>
                    <a:lnTo>
                      <a:pt x="414" y="371"/>
                    </a:lnTo>
                    <a:lnTo>
                      <a:pt x="413" y="348"/>
                    </a:lnTo>
                    <a:lnTo>
                      <a:pt x="410" y="326"/>
                    </a:lnTo>
                    <a:lnTo>
                      <a:pt x="406" y="305"/>
                    </a:lnTo>
                    <a:lnTo>
                      <a:pt x="401" y="283"/>
                    </a:lnTo>
                    <a:lnTo>
                      <a:pt x="394" y="263"/>
                    </a:lnTo>
                    <a:lnTo>
                      <a:pt x="386" y="242"/>
                    </a:lnTo>
                    <a:lnTo>
                      <a:pt x="363" y="200"/>
                    </a:lnTo>
                    <a:lnTo>
                      <a:pt x="351" y="179"/>
                    </a:lnTo>
                    <a:lnTo>
                      <a:pt x="336" y="157"/>
                    </a:lnTo>
                    <a:lnTo>
                      <a:pt x="320" y="138"/>
                    </a:lnTo>
                    <a:lnTo>
                      <a:pt x="302" y="120"/>
                    </a:lnTo>
                    <a:lnTo>
                      <a:pt x="292" y="112"/>
                    </a:lnTo>
                    <a:lnTo>
                      <a:pt x="282" y="105"/>
                    </a:lnTo>
                    <a:lnTo>
                      <a:pt x="271" y="100"/>
                    </a:lnTo>
                    <a:lnTo>
                      <a:pt x="260" y="94"/>
                    </a:lnTo>
                    <a:lnTo>
                      <a:pt x="253" y="94"/>
                    </a:lnTo>
                    <a:lnTo>
                      <a:pt x="252" y="96"/>
                    </a:lnTo>
                    <a:lnTo>
                      <a:pt x="249" y="97"/>
                    </a:lnTo>
                    <a:lnTo>
                      <a:pt x="249" y="103"/>
                    </a:lnTo>
                    <a:lnTo>
                      <a:pt x="252" y="107"/>
                    </a:lnTo>
                    <a:lnTo>
                      <a:pt x="254" y="109"/>
                    </a:lnTo>
                    <a:lnTo>
                      <a:pt x="257" y="111"/>
                    </a:lnTo>
                    <a:lnTo>
                      <a:pt x="265" y="113"/>
                    </a:lnTo>
                    <a:lnTo>
                      <a:pt x="272" y="116"/>
                    </a:lnTo>
                    <a:lnTo>
                      <a:pt x="292" y="131"/>
                    </a:lnTo>
                    <a:lnTo>
                      <a:pt x="309" y="149"/>
                    </a:lnTo>
                    <a:lnTo>
                      <a:pt x="325" y="166"/>
                    </a:lnTo>
                    <a:lnTo>
                      <a:pt x="339" y="185"/>
                    </a:lnTo>
                    <a:lnTo>
                      <a:pt x="351" y="206"/>
                    </a:lnTo>
                    <a:lnTo>
                      <a:pt x="362" y="226"/>
                    </a:lnTo>
                    <a:lnTo>
                      <a:pt x="372" y="248"/>
                    </a:lnTo>
                    <a:lnTo>
                      <a:pt x="381" y="268"/>
                    </a:lnTo>
                    <a:lnTo>
                      <a:pt x="387" y="290"/>
                    </a:lnTo>
                    <a:lnTo>
                      <a:pt x="391" y="311"/>
                    </a:lnTo>
                    <a:lnTo>
                      <a:pt x="395" y="334"/>
                    </a:lnTo>
                    <a:lnTo>
                      <a:pt x="398" y="356"/>
                    </a:lnTo>
                    <a:lnTo>
                      <a:pt x="398" y="378"/>
                    </a:lnTo>
                    <a:lnTo>
                      <a:pt x="398" y="401"/>
                    </a:lnTo>
                    <a:lnTo>
                      <a:pt x="397" y="424"/>
                    </a:lnTo>
                    <a:lnTo>
                      <a:pt x="394" y="446"/>
                    </a:lnTo>
                    <a:lnTo>
                      <a:pt x="391" y="467"/>
                    </a:lnTo>
                    <a:lnTo>
                      <a:pt x="386" y="490"/>
                    </a:lnTo>
                    <a:lnTo>
                      <a:pt x="382" y="512"/>
                    </a:lnTo>
                    <a:lnTo>
                      <a:pt x="375" y="533"/>
                    </a:lnTo>
                    <a:lnTo>
                      <a:pt x="362" y="575"/>
                    </a:lnTo>
                    <a:lnTo>
                      <a:pt x="344" y="614"/>
                    </a:lnTo>
                    <a:lnTo>
                      <a:pt x="333" y="632"/>
                    </a:lnTo>
                    <a:lnTo>
                      <a:pt x="321" y="648"/>
                    </a:lnTo>
                    <a:lnTo>
                      <a:pt x="309" y="664"/>
                    </a:lnTo>
                    <a:lnTo>
                      <a:pt x="294" y="678"/>
                    </a:lnTo>
                    <a:lnTo>
                      <a:pt x="280" y="691"/>
                    </a:lnTo>
                    <a:lnTo>
                      <a:pt x="264" y="703"/>
                    </a:lnTo>
                    <a:lnTo>
                      <a:pt x="248" y="714"/>
                    </a:lnTo>
                    <a:lnTo>
                      <a:pt x="231" y="724"/>
                    </a:lnTo>
                    <a:lnTo>
                      <a:pt x="214" y="733"/>
                    </a:lnTo>
                    <a:lnTo>
                      <a:pt x="196" y="740"/>
                    </a:lnTo>
                    <a:lnTo>
                      <a:pt x="177" y="745"/>
                    </a:lnTo>
                    <a:lnTo>
                      <a:pt x="158" y="750"/>
                    </a:lnTo>
                    <a:lnTo>
                      <a:pt x="139" y="752"/>
                    </a:lnTo>
                    <a:lnTo>
                      <a:pt x="119" y="754"/>
                    </a:lnTo>
                    <a:lnTo>
                      <a:pt x="99" y="754"/>
                    </a:lnTo>
                    <a:lnTo>
                      <a:pt x="77" y="751"/>
                    </a:lnTo>
                    <a:lnTo>
                      <a:pt x="63" y="748"/>
                    </a:lnTo>
                    <a:lnTo>
                      <a:pt x="50" y="747"/>
                    </a:lnTo>
                    <a:lnTo>
                      <a:pt x="35" y="744"/>
                    </a:lnTo>
                    <a:lnTo>
                      <a:pt x="28" y="743"/>
                    </a:lnTo>
                    <a:lnTo>
                      <a:pt x="21" y="740"/>
                    </a:lnTo>
                    <a:lnTo>
                      <a:pt x="21" y="732"/>
                    </a:lnTo>
                    <a:lnTo>
                      <a:pt x="23" y="722"/>
                    </a:lnTo>
                    <a:lnTo>
                      <a:pt x="25" y="706"/>
                    </a:lnTo>
                    <a:lnTo>
                      <a:pt x="28" y="688"/>
                    </a:lnTo>
                    <a:lnTo>
                      <a:pt x="28" y="680"/>
                    </a:lnTo>
                    <a:lnTo>
                      <a:pt x="28" y="671"/>
                    </a:lnTo>
                    <a:lnTo>
                      <a:pt x="35" y="663"/>
                    </a:lnTo>
                    <a:lnTo>
                      <a:pt x="39" y="652"/>
                    </a:lnTo>
                    <a:lnTo>
                      <a:pt x="48" y="632"/>
                    </a:lnTo>
                    <a:lnTo>
                      <a:pt x="52" y="622"/>
                    </a:lnTo>
                    <a:lnTo>
                      <a:pt x="59" y="614"/>
                    </a:lnTo>
                    <a:lnTo>
                      <a:pt x="65" y="611"/>
                    </a:lnTo>
                    <a:lnTo>
                      <a:pt x="69" y="608"/>
                    </a:lnTo>
                    <a:lnTo>
                      <a:pt x="74" y="607"/>
                    </a:lnTo>
                    <a:lnTo>
                      <a:pt x="81" y="607"/>
                    </a:lnTo>
                    <a:lnTo>
                      <a:pt x="103" y="591"/>
                    </a:lnTo>
                    <a:lnTo>
                      <a:pt x="122" y="572"/>
                    </a:lnTo>
                    <a:lnTo>
                      <a:pt x="139" y="553"/>
                    </a:lnTo>
                    <a:lnTo>
                      <a:pt x="154" y="533"/>
                    </a:lnTo>
                    <a:lnTo>
                      <a:pt x="168" y="512"/>
                    </a:lnTo>
                    <a:lnTo>
                      <a:pt x="180" y="490"/>
                    </a:lnTo>
                    <a:lnTo>
                      <a:pt x="191" y="467"/>
                    </a:lnTo>
                    <a:lnTo>
                      <a:pt x="199" y="443"/>
                    </a:lnTo>
                    <a:lnTo>
                      <a:pt x="204" y="419"/>
                    </a:lnTo>
                    <a:lnTo>
                      <a:pt x="210" y="394"/>
                    </a:lnTo>
                    <a:lnTo>
                      <a:pt x="212" y="370"/>
                    </a:lnTo>
                    <a:lnTo>
                      <a:pt x="212" y="344"/>
                    </a:lnTo>
                    <a:lnTo>
                      <a:pt x="212" y="318"/>
                    </a:lnTo>
                    <a:lnTo>
                      <a:pt x="210" y="292"/>
                    </a:lnTo>
                    <a:lnTo>
                      <a:pt x="204" y="265"/>
                    </a:lnTo>
                    <a:lnTo>
                      <a:pt x="199" y="240"/>
                    </a:lnTo>
                    <a:lnTo>
                      <a:pt x="192" y="217"/>
                    </a:lnTo>
                    <a:lnTo>
                      <a:pt x="184" y="193"/>
                    </a:lnTo>
                    <a:lnTo>
                      <a:pt x="176" y="170"/>
                    </a:lnTo>
                    <a:lnTo>
                      <a:pt x="166" y="147"/>
                    </a:lnTo>
                    <a:lnTo>
                      <a:pt x="145" y="104"/>
                    </a:lnTo>
                    <a:lnTo>
                      <a:pt x="123" y="61"/>
                    </a:lnTo>
                    <a:lnTo>
                      <a:pt x="136" y="48"/>
                    </a:lnTo>
                    <a:lnTo>
                      <a:pt x="150" y="37"/>
                    </a:lnTo>
                    <a:lnTo>
                      <a:pt x="165" y="29"/>
                    </a:lnTo>
                    <a:lnTo>
                      <a:pt x="181" y="21"/>
                    </a:lnTo>
                    <a:lnTo>
                      <a:pt x="198" y="16"/>
                    </a:lnTo>
                    <a:lnTo>
                      <a:pt x="214" y="10"/>
                    </a:lnTo>
                    <a:lnTo>
                      <a:pt x="248" y="0"/>
                    </a:lnTo>
                    <a:lnTo>
                      <a:pt x="250" y="1"/>
                    </a:lnTo>
                    <a:lnTo>
                      <a:pt x="252" y="2"/>
                    </a:lnTo>
                    <a:lnTo>
                      <a:pt x="253" y="6"/>
                    </a:lnTo>
                    <a:lnTo>
                      <a:pt x="253" y="13"/>
                    </a:lnTo>
                    <a:lnTo>
                      <a:pt x="254" y="16"/>
                    </a:lnTo>
                    <a:lnTo>
                      <a:pt x="256" y="17"/>
                    </a:lnTo>
                    <a:lnTo>
                      <a:pt x="259" y="21"/>
                    </a:lnTo>
                    <a:lnTo>
                      <a:pt x="261" y="25"/>
                    </a:lnTo>
                    <a:lnTo>
                      <a:pt x="264" y="27"/>
                    </a:lnTo>
                    <a:lnTo>
                      <a:pt x="268" y="28"/>
                    </a:lnTo>
                    <a:lnTo>
                      <a:pt x="278" y="29"/>
                    </a:lnTo>
                    <a:lnTo>
                      <a:pt x="286" y="28"/>
                    </a:lnTo>
                    <a:lnTo>
                      <a:pt x="290" y="25"/>
                    </a:lnTo>
                    <a:lnTo>
                      <a:pt x="292" y="23"/>
                    </a:lnTo>
                    <a:lnTo>
                      <a:pt x="295" y="14"/>
                    </a:lnTo>
                    <a:lnTo>
                      <a:pt x="296" y="6"/>
                    </a:lnTo>
                    <a:lnTo>
                      <a:pt x="296" y="0"/>
                    </a:lnTo>
                    <a:lnTo>
                      <a:pt x="320" y="2"/>
                    </a:lnTo>
                    <a:lnTo>
                      <a:pt x="341" y="8"/>
                    </a:lnTo>
                    <a:lnTo>
                      <a:pt x="362" y="14"/>
                    </a:lnTo>
                    <a:lnTo>
                      <a:pt x="381" y="25"/>
                    </a:lnTo>
                    <a:lnTo>
                      <a:pt x="400" y="37"/>
                    </a:lnTo>
                    <a:lnTo>
                      <a:pt x="419" y="51"/>
                    </a:lnTo>
                    <a:lnTo>
                      <a:pt x="435" y="66"/>
                    </a:lnTo>
                    <a:lnTo>
                      <a:pt x="451" y="82"/>
                    </a:lnTo>
                    <a:lnTo>
                      <a:pt x="466" y="100"/>
                    </a:lnTo>
                    <a:lnTo>
                      <a:pt x="480" y="119"/>
                    </a:lnTo>
                    <a:lnTo>
                      <a:pt x="493" y="138"/>
                    </a:lnTo>
                    <a:lnTo>
                      <a:pt x="505" y="157"/>
                    </a:lnTo>
                    <a:lnTo>
                      <a:pt x="516" y="177"/>
                    </a:lnTo>
                    <a:lnTo>
                      <a:pt x="526" y="198"/>
                    </a:lnTo>
                    <a:lnTo>
                      <a:pt x="534" y="217"/>
                    </a:lnTo>
                    <a:lnTo>
                      <a:pt x="542" y="2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88" name="Freeform 198"/>
              <p:cNvSpPr>
                <a:spLocks/>
              </p:cNvSpPr>
              <p:nvPr/>
            </p:nvSpPr>
            <p:spPr bwMode="auto">
              <a:xfrm>
                <a:off x="2091" y="2752"/>
                <a:ext cx="46" cy="29"/>
              </a:xfrm>
              <a:custGeom>
                <a:avLst/>
                <a:gdLst>
                  <a:gd name="T0" fmla="*/ 46 w 46"/>
                  <a:gd name="T1" fmla="*/ 10 h 29"/>
                  <a:gd name="T2" fmla="*/ 46 w 46"/>
                  <a:gd name="T3" fmla="*/ 10 h 29"/>
                  <a:gd name="T4" fmla="*/ 24 w 46"/>
                  <a:gd name="T5" fmla="*/ 16 h 29"/>
                  <a:gd name="T6" fmla="*/ 15 w 46"/>
                  <a:gd name="T7" fmla="*/ 20 h 29"/>
                  <a:gd name="T8" fmla="*/ 11 w 46"/>
                  <a:gd name="T9" fmla="*/ 25 h 29"/>
                  <a:gd name="T10" fmla="*/ 7 w 46"/>
                  <a:gd name="T11" fmla="*/ 29 h 29"/>
                  <a:gd name="T12" fmla="*/ 7 w 46"/>
                  <a:gd name="T13" fmla="*/ 29 h 29"/>
                  <a:gd name="T14" fmla="*/ 3 w 46"/>
                  <a:gd name="T15" fmla="*/ 27 h 29"/>
                  <a:gd name="T16" fmla="*/ 1 w 46"/>
                  <a:gd name="T17" fmla="*/ 25 h 29"/>
                  <a:gd name="T18" fmla="*/ 0 w 46"/>
                  <a:gd name="T19" fmla="*/ 20 h 29"/>
                  <a:gd name="T20" fmla="*/ 1 w 46"/>
                  <a:gd name="T21" fmla="*/ 16 h 29"/>
                  <a:gd name="T22" fmla="*/ 1 w 46"/>
                  <a:gd name="T23" fmla="*/ 16 h 29"/>
                  <a:gd name="T24" fmla="*/ 11 w 46"/>
                  <a:gd name="T25" fmla="*/ 8 h 29"/>
                  <a:gd name="T26" fmla="*/ 23 w 46"/>
                  <a:gd name="T27" fmla="*/ 3 h 29"/>
                  <a:gd name="T28" fmla="*/ 34 w 46"/>
                  <a:gd name="T29" fmla="*/ 0 h 29"/>
                  <a:gd name="T30" fmla="*/ 39 w 46"/>
                  <a:gd name="T31" fmla="*/ 0 h 29"/>
                  <a:gd name="T32" fmla="*/ 46 w 46"/>
                  <a:gd name="T33" fmla="*/ 0 h 29"/>
                  <a:gd name="T34" fmla="*/ 46 w 46"/>
                  <a:gd name="T35" fmla="*/ 1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29">
                    <a:moveTo>
                      <a:pt x="46" y="10"/>
                    </a:moveTo>
                    <a:lnTo>
                      <a:pt x="46" y="10"/>
                    </a:lnTo>
                    <a:lnTo>
                      <a:pt x="24" y="16"/>
                    </a:lnTo>
                    <a:lnTo>
                      <a:pt x="15" y="20"/>
                    </a:lnTo>
                    <a:lnTo>
                      <a:pt x="11" y="25"/>
                    </a:lnTo>
                    <a:lnTo>
                      <a:pt x="7" y="29"/>
                    </a:lnTo>
                    <a:lnTo>
                      <a:pt x="3" y="27"/>
                    </a:lnTo>
                    <a:lnTo>
                      <a:pt x="1" y="25"/>
                    </a:lnTo>
                    <a:lnTo>
                      <a:pt x="0" y="20"/>
                    </a:lnTo>
                    <a:lnTo>
                      <a:pt x="1" y="16"/>
                    </a:lnTo>
                    <a:lnTo>
                      <a:pt x="11" y="8"/>
                    </a:lnTo>
                    <a:lnTo>
                      <a:pt x="23" y="3"/>
                    </a:lnTo>
                    <a:lnTo>
                      <a:pt x="34" y="0"/>
                    </a:lnTo>
                    <a:lnTo>
                      <a:pt x="39" y="0"/>
                    </a:lnTo>
                    <a:lnTo>
                      <a:pt x="46" y="0"/>
                    </a:lnTo>
                    <a:lnTo>
                      <a:pt x="4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89" name="Freeform 199"/>
              <p:cNvSpPr>
                <a:spLocks/>
              </p:cNvSpPr>
              <p:nvPr/>
            </p:nvSpPr>
            <p:spPr bwMode="auto">
              <a:xfrm>
                <a:off x="1288" y="3270"/>
                <a:ext cx="313" cy="474"/>
              </a:xfrm>
              <a:custGeom>
                <a:avLst/>
                <a:gdLst>
                  <a:gd name="T0" fmla="*/ 235 w 313"/>
                  <a:gd name="T1" fmla="*/ 3 h 474"/>
                  <a:gd name="T2" fmla="*/ 275 w 313"/>
                  <a:gd name="T3" fmla="*/ 99 h 474"/>
                  <a:gd name="T4" fmla="*/ 313 w 313"/>
                  <a:gd name="T5" fmla="*/ 196 h 474"/>
                  <a:gd name="T6" fmla="*/ 301 w 313"/>
                  <a:gd name="T7" fmla="*/ 209 h 474"/>
                  <a:gd name="T8" fmla="*/ 292 w 313"/>
                  <a:gd name="T9" fmla="*/ 224 h 474"/>
                  <a:gd name="T10" fmla="*/ 286 w 313"/>
                  <a:gd name="T11" fmla="*/ 240 h 474"/>
                  <a:gd name="T12" fmla="*/ 286 w 313"/>
                  <a:gd name="T13" fmla="*/ 258 h 474"/>
                  <a:gd name="T14" fmla="*/ 290 w 313"/>
                  <a:gd name="T15" fmla="*/ 262 h 474"/>
                  <a:gd name="T16" fmla="*/ 296 w 313"/>
                  <a:gd name="T17" fmla="*/ 270 h 474"/>
                  <a:gd name="T18" fmla="*/ 296 w 313"/>
                  <a:gd name="T19" fmla="*/ 284 h 474"/>
                  <a:gd name="T20" fmla="*/ 288 w 313"/>
                  <a:gd name="T21" fmla="*/ 312 h 474"/>
                  <a:gd name="T22" fmla="*/ 285 w 313"/>
                  <a:gd name="T23" fmla="*/ 331 h 474"/>
                  <a:gd name="T24" fmla="*/ 281 w 313"/>
                  <a:gd name="T25" fmla="*/ 349 h 474"/>
                  <a:gd name="T26" fmla="*/ 271 w 313"/>
                  <a:gd name="T27" fmla="*/ 384 h 474"/>
                  <a:gd name="T28" fmla="*/ 258 w 313"/>
                  <a:gd name="T29" fmla="*/ 417 h 474"/>
                  <a:gd name="T30" fmla="*/ 242 w 313"/>
                  <a:gd name="T31" fmla="*/ 448 h 474"/>
                  <a:gd name="T32" fmla="*/ 235 w 313"/>
                  <a:gd name="T33" fmla="*/ 474 h 474"/>
                  <a:gd name="T34" fmla="*/ 191 w 313"/>
                  <a:gd name="T35" fmla="*/ 472 h 474"/>
                  <a:gd name="T36" fmla="*/ 103 w 313"/>
                  <a:gd name="T37" fmla="*/ 472 h 474"/>
                  <a:gd name="T38" fmla="*/ 49 w 313"/>
                  <a:gd name="T39" fmla="*/ 457 h 474"/>
                  <a:gd name="T40" fmla="*/ 65 w 313"/>
                  <a:gd name="T41" fmla="*/ 414 h 474"/>
                  <a:gd name="T42" fmla="*/ 79 w 313"/>
                  <a:gd name="T43" fmla="*/ 370 h 474"/>
                  <a:gd name="T44" fmla="*/ 86 w 313"/>
                  <a:gd name="T45" fmla="*/ 324 h 474"/>
                  <a:gd name="T46" fmla="*/ 83 w 313"/>
                  <a:gd name="T47" fmla="*/ 277 h 474"/>
                  <a:gd name="T48" fmla="*/ 80 w 313"/>
                  <a:gd name="T49" fmla="*/ 271 h 474"/>
                  <a:gd name="T50" fmla="*/ 76 w 313"/>
                  <a:gd name="T51" fmla="*/ 258 h 474"/>
                  <a:gd name="T52" fmla="*/ 78 w 313"/>
                  <a:gd name="T53" fmla="*/ 239 h 474"/>
                  <a:gd name="T54" fmla="*/ 82 w 313"/>
                  <a:gd name="T55" fmla="*/ 227 h 474"/>
                  <a:gd name="T56" fmla="*/ 90 w 313"/>
                  <a:gd name="T57" fmla="*/ 243 h 474"/>
                  <a:gd name="T58" fmla="*/ 95 w 313"/>
                  <a:gd name="T59" fmla="*/ 250 h 474"/>
                  <a:gd name="T60" fmla="*/ 105 w 313"/>
                  <a:gd name="T61" fmla="*/ 253 h 474"/>
                  <a:gd name="T62" fmla="*/ 106 w 313"/>
                  <a:gd name="T63" fmla="*/ 248 h 474"/>
                  <a:gd name="T64" fmla="*/ 106 w 313"/>
                  <a:gd name="T65" fmla="*/ 239 h 474"/>
                  <a:gd name="T66" fmla="*/ 98 w 313"/>
                  <a:gd name="T67" fmla="*/ 227 h 474"/>
                  <a:gd name="T68" fmla="*/ 95 w 313"/>
                  <a:gd name="T69" fmla="*/ 217 h 474"/>
                  <a:gd name="T70" fmla="*/ 95 w 313"/>
                  <a:gd name="T71" fmla="*/ 212 h 474"/>
                  <a:gd name="T72" fmla="*/ 91 w 313"/>
                  <a:gd name="T73" fmla="*/ 204 h 474"/>
                  <a:gd name="T74" fmla="*/ 88 w 313"/>
                  <a:gd name="T75" fmla="*/ 201 h 474"/>
                  <a:gd name="T76" fmla="*/ 48 w 313"/>
                  <a:gd name="T77" fmla="*/ 106 h 474"/>
                  <a:gd name="T78" fmla="*/ 0 w 313"/>
                  <a:gd name="T79" fmla="*/ 14 h 474"/>
                  <a:gd name="T80" fmla="*/ 57 w 313"/>
                  <a:gd name="T81" fmla="*/ 7 h 474"/>
                  <a:gd name="T82" fmla="*/ 147 w 313"/>
                  <a:gd name="T83" fmla="*/ 0 h 474"/>
                  <a:gd name="T84" fmla="*/ 205 w 313"/>
                  <a:gd name="T85" fmla="*/ 0 h 4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3" h="474">
                    <a:moveTo>
                      <a:pt x="235" y="3"/>
                    </a:moveTo>
                    <a:lnTo>
                      <a:pt x="235" y="3"/>
                    </a:lnTo>
                    <a:lnTo>
                      <a:pt x="256" y="50"/>
                    </a:lnTo>
                    <a:lnTo>
                      <a:pt x="275" y="99"/>
                    </a:lnTo>
                    <a:lnTo>
                      <a:pt x="294" y="147"/>
                    </a:lnTo>
                    <a:lnTo>
                      <a:pt x="313" y="196"/>
                    </a:lnTo>
                    <a:lnTo>
                      <a:pt x="301" y="209"/>
                    </a:lnTo>
                    <a:lnTo>
                      <a:pt x="296" y="216"/>
                    </a:lnTo>
                    <a:lnTo>
                      <a:pt x="292" y="224"/>
                    </a:lnTo>
                    <a:lnTo>
                      <a:pt x="289" y="231"/>
                    </a:lnTo>
                    <a:lnTo>
                      <a:pt x="286" y="240"/>
                    </a:lnTo>
                    <a:lnTo>
                      <a:pt x="285" y="248"/>
                    </a:lnTo>
                    <a:lnTo>
                      <a:pt x="286" y="258"/>
                    </a:lnTo>
                    <a:lnTo>
                      <a:pt x="290" y="262"/>
                    </a:lnTo>
                    <a:lnTo>
                      <a:pt x="293" y="266"/>
                    </a:lnTo>
                    <a:lnTo>
                      <a:pt x="296" y="270"/>
                    </a:lnTo>
                    <a:lnTo>
                      <a:pt x="296" y="276"/>
                    </a:lnTo>
                    <a:lnTo>
                      <a:pt x="296" y="284"/>
                    </a:lnTo>
                    <a:lnTo>
                      <a:pt x="294" y="293"/>
                    </a:lnTo>
                    <a:lnTo>
                      <a:pt x="288" y="312"/>
                    </a:lnTo>
                    <a:lnTo>
                      <a:pt x="285" y="322"/>
                    </a:lnTo>
                    <a:lnTo>
                      <a:pt x="285" y="331"/>
                    </a:lnTo>
                    <a:lnTo>
                      <a:pt x="281" y="349"/>
                    </a:lnTo>
                    <a:lnTo>
                      <a:pt x="277" y="366"/>
                    </a:lnTo>
                    <a:lnTo>
                      <a:pt x="271" y="384"/>
                    </a:lnTo>
                    <a:lnTo>
                      <a:pt x="266" y="400"/>
                    </a:lnTo>
                    <a:lnTo>
                      <a:pt x="258" y="417"/>
                    </a:lnTo>
                    <a:lnTo>
                      <a:pt x="251" y="433"/>
                    </a:lnTo>
                    <a:lnTo>
                      <a:pt x="242" y="448"/>
                    </a:lnTo>
                    <a:lnTo>
                      <a:pt x="232" y="464"/>
                    </a:lnTo>
                    <a:lnTo>
                      <a:pt x="235" y="474"/>
                    </a:lnTo>
                    <a:lnTo>
                      <a:pt x="191" y="472"/>
                    </a:lnTo>
                    <a:lnTo>
                      <a:pt x="148" y="472"/>
                    </a:lnTo>
                    <a:lnTo>
                      <a:pt x="103" y="472"/>
                    </a:lnTo>
                    <a:lnTo>
                      <a:pt x="61" y="470"/>
                    </a:lnTo>
                    <a:lnTo>
                      <a:pt x="49" y="457"/>
                    </a:lnTo>
                    <a:lnTo>
                      <a:pt x="65" y="414"/>
                    </a:lnTo>
                    <a:lnTo>
                      <a:pt x="72" y="392"/>
                    </a:lnTo>
                    <a:lnTo>
                      <a:pt x="79" y="370"/>
                    </a:lnTo>
                    <a:lnTo>
                      <a:pt x="83" y="347"/>
                    </a:lnTo>
                    <a:lnTo>
                      <a:pt x="86" y="324"/>
                    </a:lnTo>
                    <a:lnTo>
                      <a:pt x="86" y="301"/>
                    </a:lnTo>
                    <a:lnTo>
                      <a:pt x="83" y="277"/>
                    </a:lnTo>
                    <a:lnTo>
                      <a:pt x="80" y="271"/>
                    </a:lnTo>
                    <a:lnTo>
                      <a:pt x="78" y="265"/>
                    </a:lnTo>
                    <a:lnTo>
                      <a:pt x="76" y="258"/>
                    </a:lnTo>
                    <a:lnTo>
                      <a:pt x="76" y="253"/>
                    </a:lnTo>
                    <a:lnTo>
                      <a:pt x="78" y="239"/>
                    </a:lnTo>
                    <a:lnTo>
                      <a:pt x="82" y="227"/>
                    </a:lnTo>
                    <a:lnTo>
                      <a:pt x="86" y="234"/>
                    </a:lnTo>
                    <a:lnTo>
                      <a:pt x="90" y="243"/>
                    </a:lnTo>
                    <a:lnTo>
                      <a:pt x="92" y="247"/>
                    </a:lnTo>
                    <a:lnTo>
                      <a:pt x="95" y="250"/>
                    </a:lnTo>
                    <a:lnTo>
                      <a:pt x="99" y="253"/>
                    </a:lnTo>
                    <a:lnTo>
                      <a:pt x="105" y="253"/>
                    </a:lnTo>
                    <a:lnTo>
                      <a:pt x="106" y="248"/>
                    </a:lnTo>
                    <a:lnTo>
                      <a:pt x="107" y="243"/>
                    </a:lnTo>
                    <a:lnTo>
                      <a:pt x="106" y="239"/>
                    </a:lnTo>
                    <a:lnTo>
                      <a:pt x="103" y="235"/>
                    </a:lnTo>
                    <a:lnTo>
                      <a:pt x="98" y="227"/>
                    </a:lnTo>
                    <a:lnTo>
                      <a:pt x="96" y="221"/>
                    </a:lnTo>
                    <a:lnTo>
                      <a:pt x="95" y="217"/>
                    </a:lnTo>
                    <a:lnTo>
                      <a:pt x="95" y="212"/>
                    </a:lnTo>
                    <a:lnTo>
                      <a:pt x="94" y="208"/>
                    </a:lnTo>
                    <a:lnTo>
                      <a:pt x="91" y="204"/>
                    </a:lnTo>
                    <a:lnTo>
                      <a:pt x="88" y="201"/>
                    </a:lnTo>
                    <a:lnTo>
                      <a:pt x="68" y="153"/>
                    </a:lnTo>
                    <a:lnTo>
                      <a:pt x="48" y="106"/>
                    </a:lnTo>
                    <a:lnTo>
                      <a:pt x="25" y="60"/>
                    </a:lnTo>
                    <a:lnTo>
                      <a:pt x="0" y="14"/>
                    </a:lnTo>
                    <a:lnTo>
                      <a:pt x="57" y="7"/>
                    </a:lnTo>
                    <a:lnTo>
                      <a:pt x="117" y="2"/>
                    </a:lnTo>
                    <a:lnTo>
                      <a:pt x="147" y="0"/>
                    </a:lnTo>
                    <a:lnTo>
                      <a:pt x="176" y="0"/>
                    </a:lnTo>
                    <a:lnTo>
                      <a:pt x="205" y="0"/>
                    </a:lnTo>
                    <a:lnTo>
                      <a:pt x="235" y="3"/>
                    </a:lnTo>
                    <a:close/>
                  </a:path>
                </a:pathLst>
              </a:custGeom>
              <a:solidFill>
                <a:srgbClr val="974E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90" name="Freeform 200"/>
              <p:cNvSpPr>
                <a:spLocks/>
              </p:cNvSpPr>
              <p:nvPr/>
            </p:nvSpPr>
            <p:spPr bwMode="auto">
              <a:xfrm>
                <a:off x="1288" y="3270"/>
                <a:ext cx="313" cy="474"/>
              </a:xfrm>
              <a:custGeom>
                <a:avLst/>
                <a:gdLst>
                  <a:gd name="T0" fmla="*/ 235 w 313"/>
                  <a:gd name="T1" fmla="*/ 3 h 474"/>
                  <a:gd name="T2" fmla="*/ 275 w 313"/>
                  <a:gd name="T3" fmla="*/ 99 h 474"/>
                  <a:gd name="T4" fmla="*/ 313 w 313"/>
                  <a:gd name="T5" fmla="*/ 196 h 474"/>
                  <a:gd name="T6" fmla="*/ 301 w 313"/>
                  <a:gd name="T7" fmla="*/ 209 h 474"/>
                  <a:gd name="T8" fmla="*/ 292 w 313"/>
                  <a:gd name="T9" fmla="*/ 224 h 474"/>
                  <a:gd name="T10" fmla="*/ 286 w 313"/>
                  <a:gd name="T11" fmla="*/ 240 h 474"/>
                  <a:gd name="T12" fmla="*/ 286 w 313"/>
                  <a:gd name="T13" fmla="*/ 258 h 474"/>
                  <a:gd name="T14" fmla="*/ 290 w 313"/>
                  <a:gd name="T15" fmla="*/ 262 h 474"/>
                  <a:gd name="T16" fmla="*/ 296 w 313"/>
                  <a:gd name="T17" fmla="*/ 270 h 474"/>
                  <a:gd name="T18" fmla="*/ 296 w 313"/>
                  <a:gd name="T19" fmla="*/ 284 h 474"/>
                  <a:gd name="T20" fmla="*/ 288 w 313"/>
                  <a:gd name="T21" fmla="*/ 312 h 474"/>
                  <a:gd name="T22" fmla="*/ 285 w 313"/>
                  <a:gd name="T23" fmla="*/ 331 h 474"/>
                  <a:gd name="T24" fmla="*/ 281 w 313"/>
                  <a:gd name="T25" fmla="*/ 349 h 474"/>
                  <a:gd name="T26" fmla="*/ 271 w 313"/>
                  <a:gd name="T27" fmla="*/ 384 h 474"/>
                  <a:gd name="T28" fmla="*/ 258 w 313"/>
                  <a:gd name="T29" fmla="*/ 417 h 474"/>
                  <a:gd name="T30" fmla="*/ 242 w 313"/>
                  <a:gd name="T31" fmla="*/ 448 h 474"/>
                  <a:gd name="T32" fmla="*/ 235 w 313"/>
                  <a:gd name="T33" fmla="*/ 474 h 474"/>
                  <a:gd name="T34" fmla="*/ 191 w 313"/>
                  <a:gd name="T35" fmla="*/ 472 h 474"/>
                  <a:gd name="T36" fmla="*/ 103 w 313"/>
                  <a:gd name="T37" fmla="*/ 472 h 474"/>
                  <a:gd name="T38" fmla="*/ 49 w 313"/>
                  <a:gd name="T39" fmla="*/ 457 h 474"/>
                  <a:gd name="T40" fmla="*/ 65 w 313"/>
                  <a:gd name="T41" fmla="*/ 414 h 474"/>
                  <a:gd name="T42" fmla="*/ 79 w 313"/>
                  <a:gd name="T43" fmla="*/ 370 h 474"/>
                  <a:gd name="T44" fmla="*/ 86 w 313"/>
                  <a:gd name="T45" fmla="*/ 324 h 474"/>
                  <a:gd name="T46" fmla="*/ 83 w 313"/>
                  <a:gd name="T47" fmla="*/ 277 h 474"/>
                  <a:gd name="T48" fmla="*/ 80 w 313"/>
                  <a:gd name="T49" fmla="*/ 271 h 474"/>
                  <a:gd name="T50" fmla="*/ 76 w 313"/>
                  <a:gd name="T51" fmla="*/ 258 h 474"/>
                  <a:gd name="T52" fmla="*/ 78 w 313"/>
                  <a:gd name="T53" fmla="*/ 239 h 474"/>
                  <a:gd name="T54" fmla="*/ 82 w 313"/>
                  <a:gd name="T55" fmla="*/ 227 h 474"/>
                  <a:gd name="T56" fmla="*/ 90 w 313"/>
                  <a:gd name="T57" fmla="*/ 243 h 474"/>
                  <a:gd name="T58" fmla="*/ 95 w 313"/>
                  <a:gd name="T59" fmla="*/ 250 h 474"/>
                  <a:gd name="T60" fmla="*/ 105 w 313"/>
                  <a:gd name="T61" fmla="*/ 253 h 474"/>
                  <a:gd name="T62" fmla="*/ 106 w 313"/>
                  <a:gd name="T63" fmla="*/ 248 h 474"/>
                  <a:gd name="T64" fmla="*/ 106 w 313"/>
                  <a:gd name="T65" fmla="*/ 239 h 474"/>
                  <a:gd name="T66" fmla="*/ 98 w 313"/>
                  <a:gd name="T67" fmla="*/ 227 h 474"/>
                  <a:gd name="T68" fmla="*/ 95 w 313"/>
                  <a:gd name="T69" fmla="*/ 217 h 474"/>
                  <a:gd name="T70" fmla="*/ 95 w 313"/>
                  <a:gd name="T71" fmla="*/ 212 h 474"/>
                  <a:gd name="T72" fmla="*/ 91 w 313"/>
                  <a:gd name="T73" fmla="*/ 204 h 474"/>
                  <a:gd name="T74" fmla="*/ 88 w 313"/>
                  <a:gd name="T75" fmla="*/ 201 h 474"/>
                  <a:gd name="T76" fmla="*/ 48 w 313"/>
                  <a:gd name="T77" fmla="*/ 106 h 474"/>
                  <a:gd name="T78" fmla="*/ 0 w 313"/>
                  <a:gd name="T79" fmla="*/ 14 h 474"/>
                  <a:gd name="T80" fmla="*/ 57 w 313"/>
                  <a:gd name="T81" fmla="*/ 7 h 474"/>
                  <a:gd name="T82" fmla="*/ 147 w 313"/>
                  <a:gd name="T83" fmla="*/ 0 h 474"/>
                  <a:gd name="T84" fmla="*/ 205 w 313"/>
                  <a:gd name="T85" fmla="*/ 0 h 4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3" h="474">
                    <a:moveTo>
                      <a:pt x="235" y="3"/>
                    </a:moveTo>
                    <a:lnTo>
                      <a:pt x="235" y="3"/>
                    </a:lnTo>
                    <a:lnTo>
                      <a:pt x="256" y="50"/>
                    </a:lnTo>
                    <a:lnTo>
                      <a:pt x="275" y="99"/>
                    </a:lnTo>
                    <a:lnTo>
                      <a:pt x="294" y="147"/>
                    </a:lnTo>
                    <a:lnTo>
                      <a:pt x="313" y="196"/>
                    </a:lnTo>
                    <a:lnTo>
                      <a:pt x="301" y="209"/>
                    </a:lnTo>
                    <a:lnTo>
                      <a:pt x="296" y="216"/>
                    </a:lnTo>
                    <a:lnTo>
                      <a:pt x="292" y="224"/>
                    </a:lnTo>
                    <a:lnTo>
                      <a:pt x="289" y="231"/>
                    </a:lnTo>
                    <a:lnTo>
                      <a:pt x="286" y="240"/>
                    </a:lnTo>
                    <a:lnTo>
                      <a:pt x="285" y="248"/>
                    </a:lnTo>
                    <a:lnTo>
                      <a:pt x="286" y="258"/>
                    </a:lnTo>
                    <a:lnTo>
                      <a:pt x="290" y="262"/>
                    </a:lnTo>
                    <a:lnTo>
                      <a:pt x="293" y="266"/>
                    </a:lnTo>
                    <a:lnTo>
                      <a:pt x="296" y="270"/>
                    </a:lnTo>
                    <a:lnTo>
                      <a:pt x="296" y="276"/>
                    </a:lnTo>
                    <a:lnTo>
                      <a:pt x="296" y="284"/>
                    </a:lnTo>
                    <a:lnTo>
                      <a:pt x="294" y="293"/>
                    </a:lnTo>
                    <a:lnTo>
                      <a:pt x="288" y="312"/>
                    </a:lnTo>
                    <a:lnTo>
                      <a:pt x="285" y="322"/>
                    </a:lnTo>
                    <a:lnTo>
                      <a:pt x="285" y="331"/>
                    </a:lnTo>
                    <a:lnTo>
                      <a:pt x="281" y="349"/>
                    </a:lnTo>
                    <a:lnTo>
                      <a:pt x="277" y="366"/>
                    </a:lnTo>
                    <a:lnTo>
                      <a:pt x="271" y="384"/>
                    </a:lnTo>
                    <a:lnTo>
                      <a:pt x="266" y="400"/>
                    </a:lnTo>
                    <a:lnTo>
                      <a:pt x="258" y="417"/>
                    </a:lnTo>
                    <a:lnTo>
                      <a:pt x="251" y="433"/>
                    </a:lnTo>
                    <a:lnTo>
                      <a:pt x="242" y="448"/>
                    </a:lnTo>
                    <a:lnTo>
                      <a:pt x="232" y="464"/>
                    </a:lnTo>
                    <a:lnTo>
                      <a:pt x="235" y="474"/>
                    </a:lnTo>
                    <a:lnTo>
                      <a:pt x="191" y="472"/>
                    </a:lnTo>
                    <a:lnTo>
                      <a:pt x="148" y="472"/>
                    </a:lnTo>
                    <a:lnTo>
                      <a:pt x="103" y="472"/>
                    </a:lnTo>
                    <a:lnTo>
                      <a:pt x="61" y="470"/>
                    </a:lnTo>
                    <a:lnTo>
                      <a:pt x="49" y="457"/>
                    </a:lnTo>
                    <a:lnTo>
                      <a:pt x="65" y="414"/>
                    </a:lnTo>
                    <a:lnTo>
                      <a:pt x="72" y="392"/>
                    </a:lnTo>
                    <a:lnTo>
                      <a:pt x="79" y="370"/>
                    </a:lnTo>
                    <a:lnTo>
                      <a:pt x="83" y="347"/>
                    </a:lnTo>
                    <a:lnTo>
                      <a:pt x="86" y="324"/>
                    </a:lnTo>
                    <a:lnTo>
                      <a:pt x="86" y="301"/>
                    </a:lnTo>
                    <a:lnTo>
                      <a:pt x="83" y="277"/>
                    </a:lnTo>
                    <a:lnTo>
                      <a:pt x="80" y="271"/>
                    </a:lnTo>
                    <a:lnTo>
                      <a:pt x="78" y="265"/>
                    </a:lnTo>
                    <a:lnTo>
                      <a:pt x="76" y="258"/>
                    </a:lnTo>
                    <a:lnTo>
                      <a:pt x="76" y="253"/>
                    </a:lnTo>
                    <a:lnTo>
                      <a:pt x="78" y="239"/>
                    </a:lnTo>
                    <a:lnTo>
                      <a:pt x="82" y="227"/>
                    </a:lnTo>
                    <a:lnTo>
                      <a:pt x="86" y="234"/>
                    </a:lnTo>
                    <a:lnTo>
                      <a:pt x="90" y="243"/>
                    </a:lnTo>
                    <a:lnTo>
                      <a:pt x="92" y="247"/>
                    </a:lnTo>
                    <a:lnTo>
                      <a:pt x="95" y="250"/>
                    </a:lnTo>
                    <a:lnTo>
                      <a:pt x="99" y="253"/>
                    </a:lnTo>
                    <a:lnTo>
                      <a:pt x="105" y="253"/>
                    </a:lnTo>
                    <a:lnTo>
                      <a:pt x="106" y="248"/>
                    </a:lnTo>
                    <a:lnTo>
                      <a:pt x="107" y="243"/>
                    </a:lnTo>
                    <a:lnTo>
                      <a:pt x="106" y="239"/>
                    </a:lnTo>
                    <a:lnTo>
                      <a:pt x="103" y="235"/>
                    </a:lnTo>
                    <a:lnTo>
                      <a:pt x="98" y="227"/>
                    </a:lnTo>
                    <a:lnTo>
                      <a:pt x="96" y="221"/>
                    </a:lnTo>
                    <a:lnTo>
                      <a:pt x="95" y="217"/>
                    </a:lnTo>
                    <a:lnTo>
                      <a:pt x="95" y="212"/>
                    </a:lnTo>
                    <a:lnTo>
                      <a:pt x="94" y="208"/>
                    </a:lnTo>
                    <a:lnTo>
                      <a:pt x="91" y="204"/>
                    </a:lnTo>
                    <a:lnTo>
                      <a:pt x="88" y="201"/>
                    </a:lnTo>
                    <a:lnTo>
                      <a:pt x="68" y="153"/>
                    </a:lnTo>
                    <a:lnTo>
                      <a:pt x="48" y="106"/>
                    </a:lnTo>
                    <a:lnTo>
                      <a:pt x="25" y="60"/>
                    </a:lnTo>
                    <a:lnTo>
                      <a:pt x="0" y="14"/>
                    </a:lnTo>
                    <a:lnTo>
                      <a:pt x="57" y="7"/>
                    </a:lnTo>
                    <a:lnTo>
                      <a:pt x="117" y="2"/>
                    </a:lnTo>
                    <a:lnTo>
                      <a:pt x="147" y="0"/>
                    </a:lnTo>
                    <a:lnTo>
                      <a:pt x="176" y="0"/>
                    </a:lnTo>
                    <a:lnTo>
                      <a:pt x="205" y="0"/>
                    </a:lnTo>
                    <a:lnTo>
                      <a:pt x="235"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91" name="Freeform 201"/>
              <p:cNvSpPr>
                <a:spLocks/>
              </p:cNvSpPr>
              <p:nvPr/>
            </p:nvSpPr>
            <p:spPr bwMode="auto">
              <a:xfrm>
                <a:off x="1536" y="3276"/>
                <a:ext cx="383" cy="491"/>
              </a:xfrm>
              <a:custGeom>
                <a:avLst/>
                <a:gdLst>
                  <a:gd name="T0" fmla="*/ 353 w 383"/>
                  <a:gd name="T1" fmla="*/ 65 h 491"/>
                  <a:gd name="T2" fmla="*/ 376 w 383"/>
                  <a:gd name="T3" fmla="*/ 57 h 491"/>
                  <a:gd name="T4" fmla="*/ 383 w 383"/>
                  <a:gd name="T5" fmla="*/ 53 h 491"/>
                  <a:gd name="T6" fmla="*/ 368 w 383"/>
                  <a:gd name="T7" fmla="*/ 150 h 491"/>
                  <a:gd name="T8" fmla="*/ 349 w 383"/>
                  <a:gd name="T9" fmla="*/ 247 h 491"/>
                  <a:gd name="T10" fmla="*/ 320 w 383"/>
                  <a:gd name="T11" fmla="*/ 340 h 491"/>
                  <a:gd name="T12" fmla="*/ 297 w 383"/>
                  <a:gd name="T13" fmla="*/ 401 h 491"/>
                  <a:gd name="T14" fmla="*/ 269 w 383"/>
                  <a:gd name="T15" fmla="*/ 459 h 491"/>
                  <a:gd name="T16" fmla="*/ 251 w 383"/>
                  <a:gd name="T17" fmla="*/ 488 h 491"/>
                  <a:gd name="T18" fmla="*/ 136 w 383"/>
                  <a:gd name="T19" fmla="*/ 491 h 491"/>
                  <a:gd name="T20" fmla="*/ 78 w 383"/>
                  <a:gd name="T21" fmla="*/ 489 h 491"/>
                  <a:gd name="T22" fmla="*/ 22 w 383"/>
                  <a:gd name="T23" fmla="*/ 484 h 491"/>
                  <a:gd name="T24" fmla="*/ 14 w 383"/>
                  <a:gd name="T25" fmla="*/ 480 h 491"/>
                  <a:gd name="T26" fmla="*/ 3 w 383"/>
                  <a:gd name="T27" fmla="*/ 469 h 491"/>
                  <a:gd name="T28" fmla="*/ 0 w 383"/>
                  <a:gd name="T29" fmla="*/ 461 h 491"/>
                  <a:gd name="T30" fmla="*/ 25 w 383"/>
                  <a:gd name="T31" fmla="*/ 416 h 491"/>
                  <a:gd name="T32" fmla="*/ 40 w 383"/>
                  <a:gd name="T33" fmla="*/ 381 h 491"/>
                  <a:gd name="T34" fmla="*/ 42 w 383"/>
                  <a:gd name="T35" fmla="*/ 369 h 491"/>
                  <a:gd name="T36" fmla="*/ 48 w 383"/>
                  <a:gd name="T37" fmla="*/ 347 h 491"/>
                  <a:gd name="T38" fmla="*/ 57 w 383"/>
                  <a:gd name="T39" fmla="*/ 299 h 491"/>
                  <a:gd name="T40" fmla="*/ 64 w 383"/>
                  <a:gd name="T41" fmla="*/ 278 h 491"/>
                  <a:gd name="T42" fmla="*/ 63 w 383"/>
                  <a:gd name="T43" fmla="*/ 271 h 491"/>
                  <a:gd name="T44" fmla="*/ 56 w 383"/>
                  <a:gd name="T45" fmla="*/ 255 h 491"/>
                  <a:gd name="T46" fmla="*/ 53 w 383"/>
                  <a:gd name="T47" fmla="*/ 244 h 491"/>
                  <a:gd name="T48" fmla="*/ 55 w 383"/>
                  <a:gd name="T49" fmla="*/ 230 h 491"/>
                  <a:gd name="T50" fmla="*/ 61 w 383"/>
                  <a:gd name="T51" fmla="*/ 217 h 491"/>
                  <a:gd name="T52" fmla="*/ 72 w 383"/>
                  <a:gd name="T53" fmla="*/ 204 h 491"/>
                  <a:gd name="T54" fmla="*/ 83 w 383"/>
                  <a:gd name="T55" fmla="*/ 228 h 491"/>
                  <a:gd name="T56" fmla="*/ 95 w 383"/>
                  <a:gd name="T57" fmla="*/ 248 h 491"/>
                  <a:gd name="T58" fmla="*/ 106 w 383"/>
                  <a:gd name="T59" fmla="*/ 244 h 491"/>
                  <a:gd name="T60" fmla="*/ 129 w 383"/>
                  <a:gd name="T61" fmla="*/ 241 h 491"/>
                  <a:gd name="T62" fmla="*/ 140 w 383"/>
                  <a:gd name="T63" fmla="*/ 237 h 491"/>
                  <a:gd name="T64" fmla="*/ 168 w 383"/>
                  <a:gd name="T65" fmla="*/ 219 h 491"/>
                  <a:gd name="T66" fmla="*/ 179 w 383"/>
                  <a:gd name="T67" fmla="*/ 207 h 491"/>
                  <a:gd name="T68" fmla="*/ 182 w 383"/>
                  <a:gd name="T69" fmla="*/ 195 h 491"/>
                  <a:gd name="T70" fmla="*/ 182 w 383"/>
                  <a:gd name="T71" fmla="*/ 191 h 491"/>
                  <a:gd name="T72" fmla="*/ 168 w 383"/>
                  <a:gd name="T73" fmla="*/ 187 h 491"/>
                  <a:gd name="T74" fmla="*/ 164 w 383"/>
                  <a:gd name="T75" fmla="*/ 191 h 491"/>
                  <a:gd name="T76" fmla="*/ 164 w 383"/>
                  <a:gd name="T77" fmla="*/ 195 h 491"/>
                  <a:gd name="T78" fmla="*/ 167 w 383"/>
                  <a:gd name="T79" fmla="*/ 198 h 491"/>
                  <a:gd name="T80" fmla="*/ 164 w 383"/>
                  <a:gd name="T81" fmla="*/ 203 h 491"/>
                  <a:gd name="T82" fmla="*/ 151 w 383"/>
                  <a:gd name="T83" fmla="*/ 214 h 491"/>
                  <a:gd name="T84" fmla="*/ 120 w 383"/>
                  <a:gd name="T85" fmla="*/ 228 h 491"/>
                  <a:gd name="T86" fmla="*/ 102 w 383"/>
                  <a:gd name="T87" fmla="*/ 230 h 491"/>
                  <a:gd name="T88" fmla="*/ 91 w 383"/>
                  <a:gd name="T89" fmla="*/ 210 h 491"/>
                  <a:gd name="T90" fmla="*/ 84 w 383"/>
                  <a:gd name="T91" fmla="*/ 190 h 491"/>
                  <a:gd name="T92" fmla="*/ 88 w 383"/>
                  <a:gd name="T93" fmla="*/ 185 h 491"/>
                  <a:gd name="T94" fmla="*/ 98 w 383"/>
                  <a:gd name="T95" fmla="*/ 177 h 491"/>
                  <a:gd name="T96" fmla="*/ 97 w 383"/>
                  <a:gd name="T97" fmla="*/ 172 h 491"/>
                  <a:gd name="T98" fmla="*/ 94 w 383"/>
                  <a:gd name="T99" fmla="*/ 169 h 491"/>
                  <a:gd name="T100" fmla="*/ 87 w 383"/>
                  <a:gd name="T101" fmla="*/ 168 h 491"/>
                  <a:gd name="T102" fmla="*/ 78 w 383"/>
                  <a:gd name="T103" fmla="*/ 176 h 491"/>
                  <a:gd name="T104" fmla="*/ 68 w 383"/>
                  <a:gd name="T105" fmla="*/ 154 h 491"/>
                  <a:gd name="T106" fmla="*/ 41 w 383"/>
                  <a:gd name="T107" fmla="*/ 89 h 491"/>
                  <a:gd name="T108" fmla="*/ 15 w 383"/>
                  <a:gd name="T109" fmla="*/ 21 h 491"/>
                  <a:gd name="T110" fmla="*/ 6 w 383"/>
                  <a:gd name="T111" fmla="*/ 0 h 491"/>
                  <a:gd name="T112" fmla="*/ 49 w 383"/>
                  <a:gd name="T113" fmla="*/ 8 h 491"/>
                  <a:gd name="T114" fmla="*/ 175 w 383"/>
                  <a:gd name="T115" fmla="*/ 44 h 491"/>
                  <a:gd name="T116" fmla="*/ 240 w 383"/>
                  <a:gd name="T117" fmla="*/ 61 h 491"/>
                  <a:gd name="T118" fmla="*/ 284 w 383"/>
                  <a:gd name="T119" fmla="*/ 66 h 491"/>
                  <a:gd name="T120" fmla="*/ 330 w 383"/>
                  <a:gd name="T121" fmla="*/ 67 h 4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83" h="491">
                    <a:moveTo>
                      <a:pt x="353" y="65"/>
                    </a:moveTo>
                    <a:lnTo>
                      <a:pt x="353" y="65"/>
                    </a:lnTo>
                    <a:lnTo>
                      <a:pt x="369" y="59"/>
                    </a:lnTo>
                    <a:lnTo>
                      <a:pt x="376" y="57"/>
                    </a:lnTo>
                    <a:lnTo>
                      <a:pt x="383" y="53"/>
                    </a:lnTo>
                    <a:lnTo>
                      <a:pt x="377" y="101"/>
                    </a:lnTo>
                    <a:lnTo>
                      <a:pt x="368" y="150"/>
                    </a:lnTo>
                    <a:lnTo>
                      <a:pt x="349" y="247"/>
                    </a:lnTo>
                    <a:lnTo>
                      <a:pt x="331" y="309"/>
                    </a:lnTo>
                    <a:lnTo>
                      <a:pt x="320" y="340"/>
                    </a:lnTo>
                    <a:lnTo>
                      <a:pt x="310" y="371"/>
                    </a:lnTo>
                    <a:lnTo>
                      <a:pt x="297" y="401"/>
                    </a:lnTo>
                    <a:lnTo>
                      <a:pt x="284" y="431"/>
                    </a:lnTo>
                    <a:lnTo>
                      <a:pt x="269" y="459"/>
                    </a:lnTo>
                    <a:lnTo>
                      <a:pt x="251" y="488"/>
                    </a:lnTo>
                    <a:lnTo>
                      <a:pt x="194" y="489"/>
                    </a:lnTo>
                    <a:lnTo>
                      <a:pt x="136" y="491"/>
                    </a:lnTo>
                    <a:lnTo>
                      <a:pt x="106" y="491"/>
                    </a:lnTo>
                    <a:lnTo>
                      <a:pt x="78" y="489"/>
                    </a:lnTo>
                    <a:lnTo>
                      <a:pt x="49" y="487"/>
                    </a:lnTo>
                    <a:lnTo>
                      <a:pt x="22" y="484"/>
                    </a:lnTo>
                    <a:lnTo>
                      <a:pt x="14" y="480"/>
                    </a:lnTo>
                    <a:lnTo>
                      <a:pt x="8" y="474"/>
                    </a:lnTo>
                    <a:lnTo>
                      <a:pt x="3" y="469"/>
                    </a:lnTo>
                    <a:lnTo>
                      <a:pt x="0" y="461"/>
                    </a:lnTo>
                    <a:lnTo>
                      <a:pt x="13" y="439"/>
                    </a:lnTo>
                    <a:lnTo>
                      <a:pt x="25" y="416"/>
                    </a:lnTo>
                    <a:lnTo>
                      <a:pt x="36" y="393"/>
                    </a:lnTo>
                    <a:lnTo>
                      <a:pt x="40" y="381"/>
                    </a:lnTo>
                    <a:lnTo>
                      <a:pt x="42" y="369"/>
                    </a:lnTo>
                    <a:lnTo>
                      <a:pt x="45" y="358"/>
                    </a:lnTo>
                    <a:lnTo>
                      <a:pt x="48" y="347"/>
                    </a:lnTo>
                    <a:lnTo>
                      <a:pt x="52" y="322"/>
                    </a:lnTo>
                    <a:lnTo>
                      <a:pt x="57" y="299"/>
                    </a:lnTo>
                    <a:lnTo>
                      <a:pt x="60" y="289"/>
                    </a:lnTo>
                    <a:lnTo>
                      <a:pt x="64" y="278"/>
                    </a:lnTo>
                    <a:lnTo>
                      <a:pt x="63" y="271"/>
                    </a:lnTo>
                    <a:lnTo>
                      <a:pt x="61" y="265"/>
                    </a:lnTo>
                    <a:lnTo>
                      <a:pt x="56" y="255"/>
                    </a:lnTo>
                    <a:lnTo>
                      <a:pt x="55" y="249"/>
                    </a:lnTo>
                    <a:lnTo>
                      <a:pt x="53" y="244"/>
                    </a:lnTo>
                    <a:lnTo>
                      <a:pt x="53" y="237"/>
                    </a:lnTo>
                    <a:lnTo>
                      <a:pt x="55" y="230"/>
                    </a:lnTo>
                    <a:lnTo>
                      <a:pt x="61" y="217"/>
                    </a:lnTo>
                    <a:lnTo>
                      <a:pt x="65" y="210"/>
                    </a:lnTo>
                    <a:lnTo>
                      <a:pt x="72" y="204"/>
                    </a:lnTo>
                    <a:lnTo>
                      <a:pt x="83" y="228"/>
                    </a:lnTo>
                    <a:lnTo>
                      <a:pt x="88" y="238"/>
                    </a:lnTo>
                    <a:lnTo>
                      <a:pt x="95" y="248"/>
                    </a:lnTo>
                    <a:lnTo>
                      <a:pt x="106" y="244"/>
                    </a:lnTo>
                    <a:lnTo>
                      <a:pt x="117" y="242"/>
                    </a:lnTo>
                    <a:lnTo>
                      <a:pt x="129" y="241"/>
                    </a:lnTo>
                    <a:lnTo>
                      <a:pt x="140" y="237"/>
                    </a:lnTo>
                    <a:lnTo>
                      <a:pt x="154" y="229"/>
                    </a:lnTo>
                    <a:lnTo>
                      <a:pt x="168" y="219"/>
                    </a:lnTo>
                    <a:lnTo>
                      <a:pt x="175" y="214"/>
                    </a:lnTo>
                    <a:lnTo>
                      <a:pt x="179" y="207"/>
                    </a:lnTo>
                    <a:lnTo>
                      <a:pt x="182" y="199"/>
                    </a:lnTo>
                    <a:lnTo>
                      <a:pt x="182" y="195"/>
                    </a:lnTo>
                    <a:lnTo>
                      <a:pt x="182" y="191"/>
                    </a:lnTo>
                    <a:lnTo>
                      <a:pt x="175" y="187"/>
                    </a:lnTo>
                    <a:lnTo>
                      <a:pt x="168" y="187"/>
                    </a:lnTo>
                    <a:lnTo>
                      <a:pt x="164" y="191"/>
                    </a:lnTo>
                    <a:lnTo>
                      <a:pt x="164" y="192"/>
                    </a:lnTo>
                    <a:lnTo>
                      <a:pt x="164" y="195"/>
                    </a:lnTo>
                    <a:lnTo>
                      <a:pt x="167" y="198"/>
                    </a:lnTo>
                    <a:lnTo>
                      <a:pt x="167" y="199"/>
                    </a:lnTo>
                    <a:lnTo>
                      <a:pt x="164" y="203"/>
                    </a:lnTo>
                    <a:lnTo>
                      <a:pt x="151" y="214"/>
                    </a:lnTo>
                    <a:lnTo>
                      <a:pt x="136" y="222"/>
                    </a:lnTo>
                    <a:lnTo>
                      <a:pt x="120" y="228"/>
                    </a:lnTo>
                    <a:lnTo>
                      <a:pt x="102" y="230"/>
                    </a:lnTo>
                    <a:lnTo>
                      <a:pt x="97" y="219"/>
                    </a:lnTo>
                    <a:lnTo>
                      <a:pt x="91" y="210"/>
                    </a:lnTo>
                    <a:lnTo>
                      <a:pt x="87" y="199"/>
                    </a:lnTo>
                    <a:lnTo>
                      <a:pt x="84" y="190"/>
                    </a:lnTo>
                    <a:lnTo>
                      <a:pt x="88" y="185"/>
                    </a:lnTo>
                    <a:lnTo>
                      <a:pt x="94" y="181"/>
                    </a:lnTo>
                    <a:lnTo>
                      <a:pt x="98" y="177"/>
                    </a:lnTo>
                    <a:lnTo>
                      <a:pt x="98" y="175"/>
                    </a:lnTo>
                    <a:lnTo>
                      <a:pt x="97" y="172"/>
                    </a:lnTo>
                    <a:lnTo>
                      <a:pt x="94" y="169"/>
                    </a:lnTo>
                    <a:lnTo>
                      <a:pt x="91" y="168"/>
                    </a:lnTo>
                    <a:lnTo>
                      <a:pt x="87" y="168"/>
                    </a:lnTo>
                    <a:lnTo>
                      <a:pt x="84" y="169"/>
                    </a:lnTo>
                    <a:lnTo>
                      <a:pt x="78" y="176"/>
                    </a:lnTo>
                    <a:lnTo>
                      <a:pt x="68" y="154"/>
                    </a:lnTo>
                    <a:lnTo>
                      <a:pt x="59" y="133"/>
                    </a:lnTo>
                    <a:lnTo>
                      <a:pt x="41" y="89"/>
                    </a:lnTo>
                    <a:lnTo>
                      <a:pt x="25" y="44"/>
                    </a:lnTo>
                    <a:lnTo>
                      <a:pt x="15" y="21"/>
                    </a:lnTo>
                    <a:lnTo>
                      <a:pt x="6" y="0"/>
                    </a:lnTo>
                    <a:lnTo>
                      <a:pt x="27" y="4"/>
                    </a:lnTo>
                    <a:lnTo>
                      <a:pt x="49" y="8"/>
                    </a:lnTo>
                    <a:lnTo>
                      <a:pt x="93" y="19"/>
                    </a:lnTo>
                    <a:lnTo>
                      <a:pt x="175" y="44"/>
                    </a:lnTo>
                    <a:lnTo>
                      <a:pt x="219" y="55"/>
                    </a:lnTo>
                    <a:lnTo>
                      <a:pt x="240" y="61"/>
                    </a:lnTo>
                    <a:lnTo>
                      <a:pt x="262" y="63"/>
                    </a:lnTo>
                    <a:lnTo>
                      <a:pt x="284" y="66"/>
                    </a:lnTo>
                    <a:lnTo>
                      <a:pt x="307" y="67"/>
                    </a:lnTo>
                    <a:lnTo>
                      <a:pt x="330" y="67"/>
                    </a:lnTo>
                    <a:lnTo>
                      <a:pt x="353" y="65"/>
                    </a:lnTo>
                    <a:close/>
                  </a:path>
                </a:pathLst>
              </a:custGeom>
              <a:solidFill>
                <a:srgbClr val="974E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92" name="Freeform 202"/>
              <p:cNvSpPr>
                <a:spLocks/>
              </p:cNvSpPr>
              <p:nvPr/>
            </p:nvSpPr>
            <p:spPr bwMode="auto">
              <a:xfrm>
                <a:off x="1536" y="3276"/>
                <a:ext cx="383" cy="491"/>
              </a:xfrm>
              <a:custGeom>
                <a:avLst/>
                <a:gdLst>
                  <a:gd name="T0" fmla="*/ 353 w 383"/>
                  <a:gd name="T1" fmla="*/ 65 h 491"/>
                  <a:gd name="T2" fmla="*/ 376 w 383"/>
                  <a:gd name="T3" fmla="*/ 57 h 491"/>
                  <a:gd name="T4" fmla="*/ 383 w 383"/>
                  <a:gd name="T5" fmla="*/ 53 h 491"/>
                  <a:gd name="T6" fmla="*/ 368 w 383"/>
                  <a:gd name="T7" fmla="*/ 150 h 491"/>
                  <a:gd name="T8" fmla="*/ 349 w 383"/>
                  <a:gd name="T9" fmla="*/ 247 h 491"/>
                  <a:gd name="T10" fmla="*/ 320 w 383"/>
                  <a:gd name="T11" fmla="*/ 340 h 491"/>
                  <a:gd name="T12" fmla="*/ 297 w 383"/>
                  <a:gd name="T13" fmla="*/ 401 h 491"/>
                  <a:gd name="T14" fmla="*/ 269 w 383"/>
                  <a:gd name="T15" fmla="*/ 459 h 491"/>
                  <a:gd name="T16" fmla="*/ 251 w 383"/>
                  <a:gd name="T17" fmla="*/ 488 h 491"/>
                  <a:gd name="T18" fmla="*/ 136 w 383"/>
                  <a:gd name="T19" fmla="*/ 491 h 491"/>
                  <a:gd name="T20" fmla="*/ 78 w 383"/>
                  <a:gd name="T21" fmla="*/ 489 h 491"/>
                  <a:gd name="T22" fmla="*/ 22 w 383"/>
                  <a:gd name="T23" fmla="*/ 484 h 491"/>
                  <a:gd name="T24" fmla="*/ 14 w 383"/>
                  <a:gd name="T25" fmla="*/ 480 h 491"/>
                  <a:gd name="T26" fmla="*/ 3 w 383"/>
                  <a:gd name="T27" fmla="*/ 469 h 491"/>
                  <a:gd name="T28" fmla="*/ 0 w 383"/>
                  <a:gd name="T29" fmla="*/ 461 h 491"/>
                  <a:gd name="T30" fmla="*/ 25 w 383"/>
                  <a:gd name="T31" fmla="*/ 416 h 491"/>
                  <a:gd name="T32" fmla="*/ 40 w 383"/>
                  <a:gd name="T33" fmla="*/ 381 h 491"/>
                  <a:gd name="T34" fmla="*/ 42 w 383"/>
                  <a:gd name="T35" fmla="*/ 369 h 491"/>
                  <a:gd name="T36" fmla="*/ 48 w 383"/>
                  <a:gd name="T37" fmla="*/ 347 h 491"/>
                  <a:gd name="T38" fmla="*/ 57 w 383"/>
                  <a:gd name="T39" fmla="*/ 299 h 491"/>
                  <a:gd name="T40" fmla="*/ 64 w 383"/>
                  <a:gd name="T41" fmla="*/ 278 h 491"/>
                  <a:gd name="T42" fmla="*/ 63 w 383"/>
                  <a:gd name="T43" fmla="*/ 271 h 491"/>
                  <a:gd name="T44" fmla="*/ 56 w 383"/>
                  <a:gd name="T45" fmla="*/ 255 h 491"/>
                  <a:gd name="T46" fmla="*/ 53 w 383"/>
                  <a:gd name="T47" fmla="*/ 244 h 491"/>
                  <a:gd name="T48" fmla="*/ 55 w 383"/>
                  <a:gd name="T49" fmla="*/ 230 h 491"/>
                  <a:gd name="T50" fmla="*/ 61 w 383"/>
                  <a:gd name="T51" fmla="*/ 217 h 491"/>
                  <a:gd name="T52" fmla="*/ 72 w 383"/>
                  <a:gd name="T53" fmla="*/ 204 h 491"/>
                  <a:gd name="T54" fmla="*/ 83 w 383"/>
                  <a:gd name="T55" fmla="*/ 228 h 491"/>
                  <a:gd name="T56" fmla="*/ 95 w 383"/>
                  <a:gd name="T57" fmla="*/ 248 h 491"/>
                  <a:gd name="T58" fmla="*/ 106 w 383"/>
                  <a:gd name="T59" fmla="*/ 244 h 491"/>
                  <a:gd name="T60" fmla="*/ 129 w 383"/>
                  <a:gd name="T61" fmla="*/ 241 h 491"/>
                  <a:gd name="T62" fmla="*/ 140 w 383"/>
                  <a:gd name="T63" fmla="*/ 237 h 491"/>
                  <a:gd name="T64" fmla="*/ 168 w 383"/>
                  <a:gd name="T65" fmla="*/ 219 h 491"/>
                  <a:gd name="T66" fmla="*/ 179 w 383"/>
                  <a:gd name="T67" fmla="*/ 207 h 491"/>
                  <a:gd name="T68" fmla="*/ 182 w 383"/>
                  <a:gd name="T69" fmla="*/ 195 h 491"/>
                  <a:gd name="T70" fmla="*/ 182 w 383"/>
                  <a:gd name="T71" fmla="*/ 191 h 491"/>
                  <a:gd name="T72" fmla="*/ 168 w 383"/>
                  <a:gd name="T73" fmla="*/ 187 h 491"/>
                  <a:gd name="T74" fmla="*/ 164 w 383"/>
                  <a:gd name="T75" fmla="*/ 191 h 491"/>
                  <a:gd name="T76" fmla="*/ 164 w 383"/>
                  <a:gd name="T77" fmla="*/ 195 h 491"/>
                  <a:gd name="T78" fmla="*/ 167 w 383"/>
                  <a:gd name="T79" fmla="*/ 198 h 491"/>
                  <a:gd name="T80" fmla="*/ 164 w 383"/>
                  <a:gd name="T81" fmla="*/ 203 h 491"/>
                  <a:gd name="T82" fmla="*/ 151 w 383"/>
                  <a:gd name="T83" fmla="*/ 214 h 491"/>
                  <a:gd name="T84" fmla="*/ 120 w 383"/>
                  <a:gd name="T85" fmla="*/ 228 h 491"/>
                  <a:gd name="T86" fmla="*/ 102 w 383"/>
                  <a:gd name="T87" fmla="*/ 230 h 491"/>
                  <a:gd name="T88" fmla="*/ 91 w 383"/>
                  <a:gd name="T89" fmla="*/ 210 h 491"/>
                  <a:gd name="T90" fmla="*/ 84 w 383"/>
                  <a:gd name="T91" fmla="*/ 190 h 491"/>
                  <a:gd name="T92" fmla="*/ 88 w 383"/>
                  <a:gd name="T93" fmla="*/ 185 h 491"/>
                  <a:gd name="T94" fmla="*/ 98 w 383"/>
                  <a:gd name="T95" fmla="*/ 177 h 491"/>
                  <a:gd name="T96" fmla="*/ 97 w 383"/>
                  <a:gd name="T97" fmla="*/ 172 h 491"/>
                  <a:gd name="T98" fmla="*/ 94 w 383"/>
                  <a:gd name="T99" fmla="*/ 169 h 491"/>
                  <a:gd name="T100" fmla="*/ 87 w 383"/>
                  <a:gd name="T101" fmla="*/ 168 h 491"/>
                  <a:gd name="T102" fmla="*/ 78 w 383"/>
                  <a:gd name="T103" fmla="*/ 176 h 491"/>
                  <a:gd name="T104" fmla="*/ 68 w 383"/>
                  <a:gd name="T105" fmla="*/ 154 h 491"/>
                  <a:gd name="T106" fmla="*/ 41 w 383"/>
                  <a:gd name="T107" fmla="*/ 89 h 491"/>
                  <a:gd name="T108" fmla="*/ 15 w 383"/>
                  <a:gd name="T109" fmla="*/ 21 h 491"/>
                  <a:gd name="T110" fmla="*/ 6 w 383"/>
                  <a:gd name="T111" fmla="*/ 0 h 491"/>
                  <a:gd name="T112" fmla="*/ 49 w 383"/>
                  <a:gd name="T113" fmla="*/ 8 h 491"/>
                  <a:gd name="T114" fmla="*/ 175 w 383"/>
                  <a:gd name="T115" fmla="*/ 44 h 491"/>
                  <a:gd name="T116" fmla="*/ 240 w 383"/>
                  <a:gd name="T117" fmla="*/ 61 h 491"/>
                  <a:gd name="T118" fmla="*/ 284 w 383"/>
                  <a:gd name="T119" fmla="*/ 66 h 491"/>
                  <a:gd name="T120" fmla="*/ 330 w 383"/>
                  <a:gd name="T121" fmla="*/ 67 h 4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83" h="491">
                    <a:moveTo>
                      <a:pt x="353" y="65"/>
                    </a:moveTo>
                    <a:lnTo>
                      <a:pt x="353" y="65"/>
                    </a:lnTo>
                    <a:lnTo>
                      <a:pt x="369" y="59"/>
                    </a:lnTo>
                    <a:lnTo>
                      <a:pt x="376" y="57"/>
                    </a:lnTo>
                    <a:lnTo>
                      <a:pt x="383" y="53"/>
                    </a:lnTo>
                    <a:lnTo>
                      <a:pt x="377" y="101"/>
                    </a:lnTo>
                    <a:lnTo>
                      <a:pt x="368" y="150"/>
                    </a:lnTo>
                    <a:lnTo>
                      <a:pt x="349" y="247"/>
                    </a:lnTo>
                    <a:lnTo>
                      <a:pt x="331" y="309"/>
                    </a:lnTo>
                    <a:lnTo>
                      <a:pt x="320" y="340"/>
                    </a:lnTo>
                    <a:lnTo>
                      <a:pt x="310" y="371"/>
                    </a:lnTo>
                    <a:lnTo>
                      <a:pt x="297" y="401"/>
                    </a:lnTo>
                    <a:lnTo>
                      <a:pt x="284" y="431"/>
                    </a:lnTo>
                    <a:lnTo>
                      <a:pt x="269" y="459"/>
                    </a:lnTo>
                    <a:lnTo>
                      <a:pt x="251" y="488"/>
                    </a:lnTo>
                    <a:lnTo>
                      <a:pt x="194" y="489"/>
                    </a:lnTo>
                    <a:lnTo>
                      <a:pt x="136" y="491"/>
                    </a:lnTo>
                    <a:lnTo>
                      <a:pt x="106" y="491"/>
                    </a:lnTo>
                    <a:lnTo>
                      <a:pt x="78" y="489"/>
                    </a:lnTo>
                    <a:lnTo>
                      <a:pt x="49" y="487"/>
                    </a:lnTo>
                    <a:lnTo>
                      <a:pt x="22" y="484"/>
                    </a:lnTo>
                    <a:lnTo>
                      <a:pt x="14" y="480"/>
                    </a:lnTo>
                    <a:lnTo>
                      <a:pt x="8" y="474"/>
                    </a:lnTo>
                    <a:lnTo>
                      <a:pt x="3" y="469"/>
                    </a:lnTo>
                    <a:lnTo>
                      <a:pt x="0" y="461"/>
                    </a:lnTo>
                    <a:lnTo>
                      <a:pt x="13" y="439"/>
                    </a:lnTo>
                    <a:lnTo>
                      <a:pt x="25" y="416"/>
                    </a:lnTo>
                    <a:lnTo>
                      <a:pt x="36" y="393"/>
                    </a:lnTo>
                    <a:lnTo>
                      <a:pt x="40" y="381"/>
                    </a:lnTo>
                    <a:lnTo>
                      <a:pt x="42" y="369"/>
                    </a:lnTo>
                    <a:lnTo>
                      <a:pt x="45" y="358"/>
                    </a:lnTo>
                    <a:lnTo>
                      <a:pt x="48" y="347"/>
                    </a:lnTo>
                    <a:lnTo>
                      <a:pt x="52" y="322"/>
                    </a:lnTo>
                    <a:lnTo>
                      <a:pt x="57" y="299"/>
                    </a:lnTo>
                    <a:lnTo>
                      <a:pt x="60" y="289"/>
                    </a:lnTo>
                    <a:lnTo>
                      <a:pt x="64" y="278"/>
                    </a:lnTo>
                    <a:lnTo>
                      <a:pt x="63" y="271"/>
                    </a:lnTo>
                    <a:lnTo>
                      <a:pt x="61" y="265"/>
                    </a:lnTo>
                    <a:lnTo>
                      <a:pt x="56" y="255"/>
                    </a:lnTo>
                    <a:lnTo>
                      <a:pt x="55" y="249"/>
                    </a:lnTo>
                    <a:lnTo>
                      <a:pt x="53" y="244"/>
                    </a:lnTo>
                    <a:lnTo>
                      <a:pt x="53" y="237"/>
                    </a:lnTo>
                    <a:lnTo>
                      <a:pt x="55" y="230"/>
                    </a:lnTo>
                    <a:lnTo>
                      <a:pt x="61" y="217"/>
                    </a:lnTo>
                    <a:lnTo>
                      <a:pt x="65" y="210"/>
                    </a:lnTo>
                    <a:lnTo>
                      <a:pt x="72" y="204"/>
                    </a:lnTo>
                    <a:lnTo>
                      <a:pt x="83" y="228"/>
                    </a:lnTo>
                    <a:lnTo>
                      <a:pt x="88" y="238"/>
                    </a:lnTo>
                    <a:lnTo>
                      <a:pt x="95" y="248"/>
                    </a:lnTo>
                    <a:lnTo>
                      <a:pt x="106" y="244"/>
                    </a:lnTo>
                    <a:lnTo>
                      <a:pt x="117" y="242"/>
                    </a:lnTo>
                    <a:lnTo>
                      <a:pt x="129" y="241"/>
                    </a:lnTo>
                    <a:lnTo>
                      <a:pt x="140" y="237"/>
                    </a:lnTo>
                    <a:lnTo>
                      <a:pt x="154" y="229"/>
                    </a:lnTo>
                    <a:lnTo>
                      <a:pt x="168" y="219"/>
                    </a:lnTo>
                    <a:lnTo>
                      <a:pt x="175" y="214"/>
                    </a:lnTo>
                    <a:lnTo>
                      <a:pt x="179" y="207"/>
                    </a:lnTo>
                    <a:lnTo>
                      <a:pt x="182" y="199"/>
                    </a:lnTo>
                    <a:lnTo>
                      <a:pt x="182" y="195"/>
                    </a:lnTo>
                    <a:lnTo>
                      <a:pt x="182" y="191"/>
                    </a:lnTo>
                    <a:lnTo>
                      <a:pt x="175" y="187"/>
                    </a:lnTo>
                    <a:lnTo>
                      <a:pt x="168" y="187"/>
                    </a:lnTo>
                    <a:lnTo>
                      <a:pt x="164" y="191"/>
                    </a:lnTo>
                    <a:lnTo>
                      <a:pt x="164" y="192"/>
                    </a:lnTo>
                    <a:lnTo>
                      <a:pt x="164" y="195"/>
                    </a:lnTo>
                    <a:lnTo>
                      <a:pt x="167" y="198"/>
                    </a:lnTo>
                    <a:lnTo>
                      <a:pt x="167" y="199"/>
                    </a:lnTo>
                    <a:lnTo>
                      <a:pt x="164" y="203"/>
                    </a:lnTo>
                    <a:lnTo>
                      <a:pt x="151" y="214"/>
                    </a:lnTo>
                    <a:lnTo>
                      <a:pt x="136" y="222"/>
                    </a:lnTo>
                    <a:lnTo>
                      <a:pt x="120" y="228"/>
                    </a:lnTo>
                    <a:lnTo>
                      <a:pt x="102" y="230"/>
                    </a:lnTo>
                    <a:lnTo>
                      <a:pt x="97" y="219"/>
                    </a:lnTo>
                    <a:lnTo>
                      <a:pt x="91" y="210"/>
                    </a:lnTo>
                    <a:lnTo>
                      <a:pt x="87" y="199"/>
                    </a:lnTo>
                    <a:lnTo>
                      <a:pt x="84" y="190"/>
                    </a:lnTo>
                    <a:lnTo>
                      <a:pt x="88" y="185"/>
                    </a:lnTo>
                    <a:lnTo>
                      <a:pt x="94" y="181"/>
                    </a:lnTo>
                    <a:lnTo>
                      <a:pt x="98" y="177"/>
                    </a:lnTo>
                    <a:lnTo>
                      <a:pt x="98" y="175"/>
                    </a:lnTo>
                    <a:lnTo>
                      <a:pt x="97" y="172"/>
                    </a:lnTo>
                    <a:lnTo>
                      <a:pt x="94" y="169"/>
                    </a:lnTo>
                    <a:lnTo>
                      <a:pt x="91" y="168"/>
                    </a:lnTo>
                    <a:lnTo>
                      <a:pt x="87" y="168"/>
                    </a:lnTo>
                    <a:lnTo>
                      <a:pt x="84" y="169"/>
                    </a:lnTo>
                    <a:lnTo>
                      <a:pt x="78" y="176"/>
                    </a:lnTo>
                    <a:lnTo>
                      <a:pt x="68" y="154"/>
                    </a:lnTo>
                    <a:lnTo>
                      <a:pt x="59" y="133"/>
                    </a:lnTo>
                    <a:lnTo>
                      <a:pt x="41" y="89"/>
                    </a:lnTo>
                    <a:lnTo>
                      <a:pt x="25" y="44"/>
                    </a:lnTo>
                    <a:lnTo>
                      <a:pt x="15" y="21"/>
                    </a:lnTo>
                    <a:lnTo>
                      <a:pt x="6" y="0"/>
                    </a:lnTo>
                    <a:lnTo>
                      <a:pt x="27" y="4"/>
                    </a:lnTo>
                    <a:lnTo>
                      <a:pt x="49" y="8"/>
                    </a:lnTo>
                    <a:lnTo>
                      <a:pt x="93" y="19"/>
                    </a:lnTo>
                    <a:lnTo>
                      <a:pt x="175" y="44"/>
                    </a:lnTo>
                    <a:lnTo>
                      <a:pt x="219" y="55"/>
                    </a:lnTo>
                    <a:lnTo>
                      <a:pt x="240" y="61"/>
                    </a:lnTo>
                    <a:lnTo>
                      <a:pt x="262" y="63"/>
                    </a:lnTo>
                    <a:lnTo>
                      <a:pt x="284" y="66"/>
                    </a:lnTo>
                    <a:lnTo>
                      <a:pt x="307" y="67"/>
                    </a:lnTo>
                    <a:lnTo>
                      <a:pt x="330" y="67"/>
                    </a:lnTo>
                    <a:lnTo>
                      <a:pt x="353"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93" name="Freeform 203"/>
              <p:cNvSpPr>
                <a:spLocks/>
              </p:cNvSpPr>
              <p:nvPr/>
            </p:nvSpPr>
            <p:spPr bwMode="auto">
              <a:xfrm>
                <a:off x="1958" y="3285"/>
                <a:ext cx="16" cy="16"/>
              </a:xfrm>
              <a:custGeom>
                <a:avLst/>
                <a:gdLst>
                  <a:gd name="T0" fmla="*/ 16 w 16"/>
                  <a:gd name="T1" fmla="*/ 8 h 16"/>
                  <a:gd name="T2" fmla="*/ 16 w 16"/>
                  <a:gd name="T3" fmla="*/ 8 h 16"/>
                  <a:gd name="T4" fmla="*/ 15 w 16"/>
                  <a:gd name="T5" fmla="*/ 12 h 16"/>
                  <a:gd name="T6" fmla="*/ 12 w 16"/>
                  <a:gd name="T7" fmla="*/ 16 h 16"/>
                  <a:gd name="T8" fmla="*/ 12 w 16"/>
                  <a:gd name="T9" fmla="*/ 16 h 16"/>
                  <a:gd name="T10" fmla="*/ 8 w 16"/>
                  <a:gd name="T11" fmla="*/ 16 h 16"/>
                  <a:gd name="T12" fmla="*/ 5 w 16"/>
                  <a:gd name="T13" fmla="*/ 15 h 16"/>
                  <a:gd name="T14" fmla="*/ 3 w 16"/>
                  <a:gd name="T15" fmla="*/ 14 h 16"/>
                  <a:gd name="T16" fmla="*/ 0 w 16"/>
                  <a:gd name="T17" fmla="*/ 11 h 16"/>
                  <a:gd name="T18" fmla="*/ 0 w 16"/>
                  <a:gd name="T19" fmla="*/ 11 h 16"/>
                  <a:gd name="T20" fmla="*/ 0 w 16"/>
                  <a:gd name="T21" fmla="*/ 4 h 16"/>
                  <a:gd name="T22" fmla="*/ 1 w 16"/>
                  <a:gd name="T23" fmla="*/ 3 h 16"/>
                  <a:gd name="T24" fmla="*/ 4 w 16"/>
                  <a:gd name="T25" fmla="*/ 0 h 16"/>
                  <a:gd name="T26" fmla="*/ 4 w 16"/>
                  <a:gd name="T27" fmla="*/ 0 h 16"/>
                  <a:gd name="T28" fmla="*/ 8 w 16"/>
                  <a:gd name="T29" fmla="*/ 2 h 16"/>
                  <a:gd name="T30" fmla="*/ 11 w 16"/>
                  <a:gd name="T31" fmla="*/ 3 h 16"/>
                  <a:gd name="T32" fmla="*/ 14 w 16"/>
                  <a:gd name="T33" fmla="*/ 6 h 16"/>
                  <a:gd name="T34" fmla="*/ 16 w 16"/>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16">
                    <a:moveTo>
                      <a:pt x="16" y="8"/>
                    </a:moveTo>
                    <a:lnTo>
                      <a:pt x="16" y="8"/>
                    </a:lnTo>
                    <a:lnTo>
                      <a:pt x="15" y="12"/>
                    </a:lnTo>
                    <a:lnTo>
                      <a:pt x="12" y="16"/>
                    </a:lnTo>
                    <a:lnTo>
                      <a:pt x="8" y="16"/>
                    </a:lnTo>
                    <a:lnTo>
                      <a:pt x="5" y="15"/>
                    </a:lnTo>
                    <a:lnTo>
                      <a:pt x="3" y="14"/>
                    </a:lnTo>
                    <a:lnTo>
                      <a:pt x="0" y="11"/>
                    </a:lnTo>
                    <a:lnTo>
                      <a:pt x="0" y="4"/>
                    </a:lnTo>
                    <a:lnTo>
                      <a:pt x="1" y="3"/>
                    </a:lnTo>
                    <a:lnTo>
                      <a:pt x="4" y="0"/>
                    </a:lnTo>
                    <a:lnTo>
                      <a:pt x="8" y="2"/>
                    </a:lnTo>
                    <a:lnTo>
                      <a:pt x="11" y="3"/>
                    </a:lnTo>
                    <a:lnTo>
                      <a:pt x="14" y="6"/>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94" name="Freeform 204"/>
              <p:cNvSpPr>
                <a:spLocks/>
              </p:cNvSpPr>
              <p:nvPr/>
            </p:nvSpPr>
            <p:spPr bwMode="auto">
              <a:xfrm>
                <a:off x="1958" y="3285"/>
                <a:ext cx="16" cy="16"/>
              </a:xfrm>
              <a:custGeom>
                <a:avLst/>
                <a:gdLst>
                  <a:gd name="T0" fmla="*/ 16 w 16"/>
                  <a:gd name="T1" fmla="*/ 8 h 16"/>
                  <a:gd name="T2" fmla="*/ 16 w 16"/>
                  <a:gd name="T3" fmla="*/ 8 h 16"/>
                  <a:gd name="T4" fmla="*/ 15 w 16"/>
                  <a:gd name="T5" fmla="*/ 12 h 16"/>
                  <a:gd name="T6" fmla="*/ 12 w 16"/>
                  <a:gd name="T7" fmla="*/ 16 h 16"/>
                  <a:gd name="T8" fmla="*/ 12 w 16"/>
                  <a:gd name="T9" fmla="*/ 16 h 16"/>
                  <a:gd name="T10" fmla="*/ 8 w 16"/>
                  <a:gd name="T11" fmla="*/ 16 h 16"/>
                  <a:gd name="T12" fmla="*/ 5 w 16"/>
                  <a:gd name="T13" fmla="*/ 15 h 16"/>
                  <a:gd name="T14" fmla="*/ 3 w 16"/>
                  <a:gd name="T15" fmla="*/ 14 h 16"/>
                  <a:gd name="T16" fmla="*/ 0 w 16"/>
                  <a:gd name="T17" fmla="*/ 11 h 16"/>
                  <a:gd name="T18" fmla="*/ 0 w 16"/>
                  <a:gd name="T19" fmla="*/ 11 h 16"/>
                  <a:gd name="T20" fmla="*/ 0 w 16"/>
                  <a:gd name="T21" fmla="*/ 4 h 16"/>
                  <a:gd name="T22" fmla="*/ 1 w 16"/>
                  <a:gd name="T23" fmla="*/ 3 h 16"/>
                  <a:gd name="T24" fmla="*/ 4 w 16"/>
                  <a:gd name="T25" fmla="*/ 0 h 16"/>
                  <a:gd name="T26" fmla="*/ 4 w 16"/>
                  <a:gd name="T27" fmla="*/ 0 h 16"/>
                  <a:gd name="T28" fmla="*/ 8 w 16"/>
                  <a:gd name="T29" fmla="*/ 2 h 16"/>
                  <a:gd name="T30" fmla="*/ 11 w 16"/>
                  <a:gd name="T31" fmla="*/ 3 h 16"/>
                  <a:gd name="T32" fmla="*/ 14 w 16"/>
                  <a:gd name="T33" fmla="*/ 6 h 16"/>
                  <a:gd name="T34" fmla="*/ 16 w 16"/>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16">
                    <a:moveTo>
                      <a:pt x="16" y="8"/>
                    </a:moveTo>
                    <a:lnTo>
                      <a:pt x="16" y="8"/>
                    </a:lnTo>
                    <a:lnTo>
                      <a:pt x="15" y="12"/>
                    </a:lnTo>
                    <a:lnTo>
                      <a:pt x="12" y="16"/>
                    </a:lnTo>
                    <a:lnTo>
                      <a:pt x="8" y="16"/>
                    </a:lnTo>
                    <a:lnTo>
                      <a:pt x="5" y="15"/>
                    </a:lnTo>
                    <a:lnTo>
                      <a:pt x="3" y="14"/>
                    </a:lnTo>
                    <a:lnTo>
                      <a:pt x="0" y="11"/>
                    </a:lnTo>
                    <a:lnTo>
                      <a:pt x="0" y="4"/>
                    </a:lnTo>
                    <a:lnTo>
                      <a:pt x="1" y="3"/>
                    </a:lnTo>
                    <a:lnTo>
                      <a:pt x="4" y="0"/>
                    </a:lnTo>
                    <a:lnTo>
                      <a:pt x="8" y="2"/>
                    </a:lnTo>
                    <a:lnTo>
                      <a:pt x="11" y="3"/>
                    </a:lnTo>
                    <a:lnTo>
                      <a:pt x="14" y="6"/>
                    </a:lnTo>
                    <a:lnTo>
                      <a:pt x="16"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95" name="Freeform 205"/>
              <p:cNvSpPr>
                <a:spLocks/>
              </p:cNvSpPr>
              <p:nvPr/>
            </p:nvSpPr>
            <p:spPr bwMode="auto">
              <a:xfrm>
                <a:off x="1976" y="3300"/>
                <a:ext cx="12" cy="14"/>
              </a:xfrm>
              <a:custGeom>
                <a:avLst/>
                <a:gdLst>
                  <a:gd name="T0" fmla="*/ 12 w 12"/>
                  <a:gd name="T1" fmla="*/ 8 h 14"/>
                  <a:gd name="T2" fmla="*/ 12 w 12"/>
                  <a:gd name="T3" fmla="*/ 8 h 14"/>
                  <a:gd name="T4" fmla="*/ 11 w 12"/>
                  <a:gd name="T5" fmla="*/ 11 h 14"/>
                  <a:gd name="T6" fmla="*/ 8 w 12"/>
                  <a:gd name="T7" fmla="*/ 14 h 14"/>
                  <a:gd name="T8" fmla="*/ 8 w 12"/>
                  <a:gd name="T9" fmla="*/ 14 h 14"/>
                  <a:gd name="T10" fmla="*/ 4 w 12"/>
                  <a:gd name="T11" fmla="*/ 14 h 14"/>
                  <a:gd name="T12" fmla="*/ 0 w 12"/>
                  <a:gd name="T13" fmla="*/ 11 h 14"/>
                  <a:gd name="T14" fmla="*/ 0 w 12"/>
                  <a:gd name="T15" fmla="*/ 11 h 14"/>
                  <a:gd name="T16" fmla="*/ 0 w 12"/>
                  <a:gd name="T17" fmla="*/ 4 h 14"/>
                  <a:gd name="T18" fmla="*/ 1 w 12"/>
                  <a:gd name="T19" fmla="*/ 1 h 14"/>
                  <a:gd name="T20" fmla="*/ 2 w 12"/>
                  <a:gd name="T21" fmla="*/ 0 h 14"/>
                  <a:gd name="T22" fmla="*/ 2 w 12"/>
                  <a:gd name="T23" fmla="*/ 0 h 14"/>
                  <a:gd name="T24" fmla="*/ 9 w 12"/>
                  <a:gd name="T25" fmla="*/ 3 h 14"/>
                  <a:gd name="T26" fmla="*/ 12 w 12"/>
                  <a:gd name="T27" fmla="*/ 4 h 14"/>
                  <a:gd name="T28" fmla="*/ 12 w 12"/>
                  <a:gd name="T29" fmla="*/ 8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4">
                    <a:moveTo>
                      <a:pt x="12" y="8"/>
                    </a:moveTo>
                    <a:lnTo>
                      <a:pt x="12" y="8"/>
                    </a:lnTo>
                    <a:lnTo>
                      <a:pt x="11" y="11"/>
                    </a:lnTo>
                    <a:lnTo>
                      <a:pt x="8" y="14"/>
                    </a:lnTo>
                    <a:lnTo>
                      <a:pt x="4" y="14"/>
                    </a:lnTo>
                    <a:lnTo>
                      <a:pt x="0" y="11"/>
                    </a:lnTo>
                    <a:lnTo>
                      <a:pt x="0" y="4"/>
                    </a:lnTo>
                    <a:lnTo>
                      <a:pt x="1" y="1"/>
                    </a:lnTo>
                    <a:lnTo>
                      <a:pt x="2" y="0"/>
                    </a:lnTo>
                    <a:lnTo>
                      <a:pt x="9" y="3"/>
                    </a:lnTo>
                    <a:lnTo>
                      <a:pt x="12" y="4"/>
                    </a:lnTo>
                    <a:lnTo>
                      <a:pt x="1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96" name="Freeform 206"/>
              <p:cNvSpPr>
                <a:spLocks/>
              </p:cNvSpPr>
              <p:nvPr/>
            </p:nvSpPr>
            <p:spPr bwMode="auto">
              <a:xfrm>
                <a:off x="1976" y="3300"/>
                <a:ext cx="12" cy="14"/>
              </a:xfrm>
              <a:custGeom>
                <a:avLst/>
                <a:gdLst>
                  <a:gd name="T0" fmla="*/ 12 w 12"/>
                  <a:gd name="T1" fmla="*/ 8 h 14"/>
                  <a:gd name="T2" fmla="*/ 12 w 12"/>
                  <a:gd name="T3" fmla="*/ 8 h 14"/>
                  <a:gd name="T4" fmla="*/ 11 w 12"/>
                  <a:gd name="T5" fmla="*/ 11 h 14"/>
                  <a:gd name="T6" fmla="*/ 8 w 12"/>
                  <a:gd name="T7" fmla="*/ 14 h 14"/>
                  <a:gd name="T8" fmla="*/ 8 w 12"/>
                  <a:gd name="T9" fmla="*/ 14 h 14"/>
                  <a:gd name="T10" fmla="*/ 4 w 12"/>
                  <a:gd name="T11" fmla="*/ 14 h 14"/>
                  <a:gd name="T12" fmla="*/ 0 w 12"/>
                  <a:gd name="T13" fmla="*/ 11 h 14"/>
                  <a:gd name="T14" fmla="*/ 0 w 12"/>
                  <a:gd name="T15" fmla="*/ 11 h 14"/>
                  <a:gd name="T16" fmla="*/ 0 w 12"/>
                  <a:gd name="T17" fmla="*/ 4 h 14"/>
                  <a:gd name="T18" fmla="*/ 1 w 12"/>
                  <a:gd name="T19" fmla="*/ 1 h 14"/>
                  <a:gd name="T20" fmla="*/ 2 w 12"/>
                  <a:gd name="T21" fmla="*/ 0 h 14"/>
                  <a:gd name="T22" fmla="*/ 2 w 12"/>
                  <a:gd name="T23" fmla="*/ 0 h 14"/>
                  <a:gd name="T24" fmla="*/ 9 w 12"/>
                  <a:gd name="T25" fmla="*/ 3 h 14"/>
                  <a:gd name="T26" fmla="*/ 12 w 12"/>
                  <a:gd name="T27" fmla="*/ 4 h 14"/>
                  <a:gd name="T28" fmla="*/ 12 w 12"/>
                  <a:gd name="T29" fmla="*/ 8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4">
                    <a:moveTo>
                      <a:pt x="12" y="8"/>
                    </a:moveTo>
                    <a:lnTo>
                      <a:pt x="12" y="8"/>
                    </a:lnTo>
                    <a:lnTo>
                      <a:pt x="11" y="11"/>
                    </a:lnTo>
                    <a:lnTo>
                      <a:pt x="8" y="14"/>
                    </a:lnTo>
                    <a:lnTo>
                      <a:pt x="4" y="14"/>
                    </a:lnTo>
                    <a:lnTo>
                      <a:pt x="0" y="11"/>
                    </a:lnTo>
                    <a:lnTo>
                      <a:pt x="0" y="4"/>
                    </a:lnTo>
                    <a:lnTo>
                      <a:pt x="1" y="1"/>
                    </a:lnTo>
                    <a:lnTo>
                      <a:pt x="2" y="0"/>
                    </a:lnTo>
                    <a:lnTo>
                      <a:pt x="9" y="3"/>
                    </a:lnTo>
                    <a:lnTo>
                      <a:pt x="12" y="4"/>
                    </a:lnTo>
                    <a:lnTo>
                      <a:pt x="1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97" name="Freeform 207"/>
              <p:cNvSpPr>
                <a:spLocks/>
              </p:cNvSpPr>
              <p:nvPr/>
            </p:nvSpPr>
            <p:spPr bwMode="auto">
              <a:xfrm>
                <a:off x="1991" y="3319"/>
                <a:ext cx="16" cy="18"/>
              </a:xfrm>
              <a:custGeom>
                <a:avLst/>
                <a:gdLst>
                  <a:gd name="T0" fmla="*/ 16 w 16"/>
                  <a:gd name="T1" fmla="*/ 10 h 18"/>
                  <a:gd name="T2" fmla="*/ 16 w 16"/>
                  <a:gd name="T3" fmla="*/ 10 h 18"/>
                  <a:gd name="T4" fmla="*/ 16 w 16"/>
                  <a:gd name="T5" fmla="*/ 12 h 18"/>
                  <a:gd name="T6" fmla="*/ 15 w 16"/>
                  <a:gd name="T7" fmla="*/ 14 h 18"/>
                  <a:gd name="T8" fmla="*/ 12 w 16"/>
                  <a:gd name="T9" fmla="*/ 18 h 18"/>
                  <a:gd name="T10" fmla="*/ 12 w 16"/>
                  <a:gd name="T11" fmla="*/ 18 h 18"/>
                  <a:gd name="T12" fmla="*/ 6 w 16"/>
                  <a:gd name="T13" fmla="*/ 16 h 18"/>
                  <a:gd name="T14" fmla="*/ 4 w 16"/>
                  <a:gd name="T15" fmla="*/ 14 h 18"/>
                  <a:gd name="T16" fmla="*/ 1 w 16"/>
                  <a:gd name="T17" fmla="*/ 11 h 18"/>
                  <a:gd name="T18" fmla="*/ 0 w 16"/>
                  <a:gd name="T19" fmla="*/ 7 h 18"/>
                  <a:gd name="T20" fmla="*/ 0 w 16"/>
                  <a:gd name="T21" fmla="*/ 7 h 18"/>
                  <a:gd name="T22" fmla="*/ 1 w 16"/>
                  <a:gd name="T23" fmla="*/ 3 h 18"/>
                  <a:gd name="T24" fmla="*/ 2 w 16"/>
                  <a:gd name="T25" fmla="*/ 0 h 18"/>
                  <a:gd name="T26" fmla="*/ 5 w 16"/>
                  <a:gd name="T27" fmla="*/ 0 h 18"/>
                  <a:gd name="T28" fmla="*/ 8 w 16"/>
                  <a:gd name="T29" fmla="*/ 0 h 18"/>
                  <a:gd name="T30" fmla="*/ 13 w 16"/>
                  <a:gd name="T31" fmla="*/ 4 h 18"/>
                  <a:gd name="T32" fmla="*/ 15 w 16"/>
                  <a:gd name="T33" fmla="*/ 7 h 18"/>
                  <a:gd name="T34" fmla="*/ 16 w 16"/>
                  <a:gd name="T35" fmla="*/ 1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18">
                    <a:moveTo>
                      <a:pt x="16" y="10"/>
                    </a:moveTo>
                    <a:lnTo>
                      <a:pt x="16" y="10"/>
                    </a:lnTo>
                    <a:lnTo>
                      <a:pt x="16" y="12"/>
                    </a:lnTo>
                    <a:lnTo>
                      <a:pt x="15" y="14"/>
                    </a:lnTo>
                    <a:lnTo>
                      <a:pt x="12" y="18"/>
                    </a:lnTo>
                    <a:lnTo>
                      <a:pt x="6" y="16"/>
                    </a:lnTo>
                    <a:lnTo>
                      <a:pt x="4" y="14"/>
                    </a:lnTo>
                    <a:lnTo>
                      <a:pt x="1" y="11"/>
                    </a:lnTo>
                    <a:lnTo>
                      <a:pt x="0" y="7"/>
                    </a:lnTo>
                    <a:lnTo>
                      <a:pt x="1" y="3"/>
                    </a:lnTo>
                    <a:lnTo>
                      <a:pt x="2" y="0"/>
                    </a:lnTo>
                    <a:lnTo>
                      <a:pt x="5" y="0"/>
                    </a:lnTo>
                    <a:lnTo>
                      <a:pt x="8" y="0"/>
                    </a:lnTo>
                    <a:lnTo>
                      <a:pt x="13" y="4"/>
                    </a:lnTo>
                    <a:lnTo>
                      <a:pt x="15" y="7"/>
                    </a:ln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998" name="Freeform 208"/>
              <p:cNvSpPr>
                <a:spLocks/>
              </p:cNvSpPr>
              <p:nvPr/>
            </p:nvSpPr>
            <p:spPr bwMode="auto">
              <a:xfrm>
                <a:off x="1991" y="3319"/>
                <a:ext cx="16" cy="18"/>
              </a:xfrm>
              <a:custGeom>
                <a:avLst/>
                <a:gdLst>
                  <a:gd name="T0" fmla="*/ 16 w 16"/>
                  <a:gd name="T1" fmla="*/ 10 h 18"/>
                  <a:gd name="T2" fmla="*/ 16 w 16"/>
                  <a:gd name="T3" fmla="*/ 10 h 18"/>
                  <a:gd name="T4" fmla="*/ 16 w 16"/>
                  <a:gd name="T5" fmla="*/ 12 h 18"/>
                  <a:gd name="T6" fmla="*/ 15 w 16"/>
                  <a:gd name="T7" fmla="*/ 14 h 18"/>
                  <a:gd name="T8" fmla="*/ 12 w 16"/>
                  <a:gd name="T9" fmla="*/ 18 h 18"/>
                  <a:gd name="T10" fmla="*/ 12 w 16"/>
                  <a:gd name="T11" fmla="*/ 18 h 18"/>
                  <a:gd name="T12" fmla="*/ 6 w 16"/>
                  <a:gd name="T13" fmla="*/ 16 h 18"/>
                  <a:gd name="T14" fmla="*/ 4 w 16"/>
                  <a:gd name="T15" fmla="*/ 14 h 18"/>
                  <a:gd name="T16" fmla="*/ 1 w 16"/>
                  <a:gd name="T17" fmla="*/ 11 h 18"/>
                  <a:gd name="T18" fmla="*/ 0 w 16"/>
                  <a:gd name="T19" fmla="*/ 7 h 18"/>
                  <a:gd name="T20" fmla="*/ 0 w 16"/>
                  <a:gd name="T21" fmla="*/ 7 h 18"/>
                  <a:gd name="T22" fmla="*/ 1 w 16"/>
                  <a:gd name="T23" fmla="*/ 3 h 18"/>
                  <a:gd name="T24" fmla="*/ 2 w 16"/>
                  <a:gd name="T25" fmla="*/ 0 h 18"/>
                  <a:gd name="T26" fmla="*/ 5 w 16"/>
                  <a:gd name="T27" fmla="*/ 0 h 18"/>
                  <a:gd name="T28" fmla="*/ 8 w 16"/>
                  <a:gd name="T29" fmla="*/ 0 h 18"/>
                  <a:gd name="T30" fmla="*/ 13 w 16"/>
                  <a:gd name="T31" fmla="*/ 4 h 18"/>
                  <a:gd name="T32" fmla="*/ 15 w 16"/>
                  <a:gd name="T33" fmla="*/ 7 h 18"/>
                  <a:gd name="T34" fmla="*/ 16 w 16"/>
                  <a:gd name="T35" fmla="*/ 1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18">
                    <a:moveTo>
                      <a:pt x="16" y="10"/>
                    </a:moveTo>
                    <a:lnTo>
                      <a:pt x="16" y="10"/>
                    </a:lnTo>
                    <a:lnTo>
                      <a:pt x="16" y="12"/>
                    </a:lnTo>
                    <a:lnTo>
                      <a:pt x="15" y="14"/>
                    </a:lnTo>
                    <a:lnTo>
                      <a:pt x="12" y="18"/>
                    </a:lnTo>
                    <a:lnTo>
                      <a:pt x="6" y="16"/>
                    </a:lnTo>
                    <a:lnTo>
                      <a:pt x="4" y="14"/>
                    </a:lnTo>
                    <a:lnTo>
                      <a:pt x="1" y="11"/>
                    </a:lnTo>
                    <a:lnTo>
                      <a:pt x="0" y="7"/>
                    </a:lnTo>
                    <a:lnTo>
                      <a:pt x="1" y="3"/>
                    </a:lnTo>
                    <a:lnTo>
                      <a:pt x="2" y="0"/>
                    </a:lnTo>
                    <a:lnTo>
                      <a:pt x="5" y="0"/>
                    </a:lnTo>
                    <a:lnTo>
                      <a:pt x="8" y="0"/>
                    </a:lnTo>
                    <a:lnTo>
                      <a:pt x="13" y="4"/>
                    </a:lnTo>
                    <a:lnTo>
                      <a:pt x="15" y="7"/>
                    </a:lnTo>
                    <a:lnTo>
                      <a:pt x="16"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grpSp>
      </p:grpSp>
      <p:sp>
        <p:nvSpPr>
          <p:cNvPr id="208" name="Rectangle 10"/>
          <p:cNvSpPr>
            <a:spLocks noGrp="1" noChangeArrowheads="1"/>
          </p:cNvSpPr>
          <p:nvPr>
            <p:ph type="title"/>
          </p:nvPr>
        </p:nvSpPr>
        <p:spPr>
          <a:xfrm>
            <a:off x="609600" y="46038"/>
            <a:ext cx="8080375" cy="908050"/>
          </a:xfrm>
        </p:spPr>
        <p:txBody>
          <a:bodyPr/>
          <a:lstStyle/>
          <a:p>
            <a:r>
              <a:rPr lang="ja-JP" altLang="en-US" dirty="0"/>
              <a:t>排尿</a:t>
            </a:r>
            <a:r>
              <a:rPr lang="ja-JP" altLang="en-US" dirty="0" smtClean="0"/>
              <a:t>症状</a:t>
            </a:r>
            <a:endParaRPr lang="ja-JP" altLang="en-US" dirty="0"/>
          </a:p>
        </p:txBody>
      </p:sp>
    </p:spTree>
    <p:extLst>
      <p:ext uri="{BB962C8B-B14F-4D97-AF65-F5344CB8AC3E}">
        <p14:creationId xmlns:p14="http://schemas.microsoft.com/office/powerpoint/2010/main" val="425681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Group 114"/>
          <p:cNvGrpSpPr>
            <a:grpSpLocks/>
          </p:cNvGrpSpPr>
          <p:nvPr/>
        </p:nvGrpSpPr>
        <p:grpSpPr bwMode="auto">
          <a:xfrm>
            <a:off x="682869" y="1591408"/>
            <a:ext cx="7773866" cy="4563208"/>
            <a:chOff x="226" y="906"/>
            <a:chExt cx="5305" cy="3185"/>
          </a:xfrm>
        </p:grpSpPr>
        <p:sp>
          <p:nvSpPr>
            <p:cNvPr id="35844" name="AutoShape 3"/>
            <p:cNvSpPr>
              <a:spLocks noChangeArrowheads="1"/>
            </p:cNvSpPr>
            <p:nvPr/>
          </p:nvSpPr>
          <p:spPr bwMode="auto">
            <a:xfrm>
              <a:off x="226" y="906"/>
              <a:ext cx="5305" cy="3185"/>
            </a:xfrm>
            <a:prstGeom prst="roundRect">
              <a:avLst>
                <a:gd name="adj" fmla="val 3824"/>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endParaRPr lang="ja-JP" altLang="en-US" sz="1477">
                <a:latin typeface="Arial" panose="020B0604020202020204" pitchFamily="34" charset="0"/>
                <a:ea typeface="ＭＳ Ｐゴシック" panose="020B0600070205080204" pitchFamily="50" charset="-128"/>
              </a:endParaRPr>
            </a:p>
          </p:txBody>
        </p:sp>
        <p:sp>
          <p:nvSpPr>
            <p:cNvPr id="35845" name="Text Box 5"/>
            <p:cNvSpPr txBox="1">
              <a:spLocks noChangeArrowheads="1"/>
            </p:cNvSpPr>
            <p:nvPr/>
          </p:nvSpPr>
          <p:spPr bwMode="auto">
            <a:xfrm>
              <a:off x="408" y="1117"/>
              <a:ext cx="3402" cy="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Garamond" panose="02020404030301010803" pitchFamily="18" charset="0"/>
                </a:defRPr>
              </a:lvl1pPr>
              <a:lvl2pPr marL="800100" indent="-342900">
                <a:defRPr>
                  <a:solidFill>
                    <a:schemeClr val="tx1"/>
                  </a:solidFill>
                  <a:latin typeface="Garamond" panose="02020404030301010803" pitchFamily="18" charset="0"/>
                </a:defRPr>
              </a:lvl2pPr>
              <a:lvl3pPr marL="1257300" indent="-342900">
                <a:defRPr>
                  <a:solidFill>
                    <a:schemeClr val="tx1"/>
                  </a:solidFill>
                  <a:latin typeface="Garamond" panose="02020404030301010803" pitchFamily="18" charset="0"/>
                </a:defRPr>
              </a:lvl3pPr>
              <a:lvl4pPr marL="1714500" indent="-342900">
                <a:defRPr>
                  <a:solidFill>
                    <a:schemeClr val="tx1"/>
                  </a:solidFill>
                  <a:latin typeface="Garamond" panose="02020404030301010803" pitchFamily="18" charset="0"/>
                </a:defRPr>
              </a:lvl4pPr>
              <a:lvl5pPr marL="2171700" indent="-342900">
                <a:defRPr>
                  <a:solidFill>
                    <a:schemeClr val="tx1"/>
                  </a:solidFill>
                  <a:latin typeface="Garamond" panose="02020404030301010803" pitchFamily="18" charset="0"/>
                </a:defRPr>
              </a:lvl5pPr>
              <a:lvl6pPr marL="2628900" indent="-342900" defTabSz="457200" eaLnBrk="0" fontAlgn="base" hangingPunct="0">
                <a:spcBef>
                  <a:spcPct val="0"/>
                </a:spcBef>
                <a:spcAft>
                  <a:spcPct val="0"/>
                </a:spcAft>
                <a:defRPr>
                  <a:solidFill>
                    <a:schemeClr val="tx1"/>
                  </a:solidFill>
                  <a:latin typeface="Garamond" panose="02020404030301010803" pitchFamily="18" charset="0"/>
                </a:defRPr>
              </a:lvl6pPr>
              <a:lvl7pPr marL="3086100" indent="-342900" defTabSz="457200" eaLnBrk="0" fontAlgn="base" hangingPunct="0">
                <a:spcBef>
                  <a:spcPct val="0"/>
                </a:spcBef>
                <a:spcAft>
                  <a:spcPct val="0"/>
                </a:spcAft>
                <a:defRPr>
                  <a:solidFill>
                    <a:schemeClr val="tx1"/>
                  </a:solidFill>
                  <a:latin typeface="Garamond" panose="02020404030301010803" pitchFamily="18" charset="0"/>
                </a:defRPr>
              </a:lvl7pPr>
              <a:lvl8pPr marL="3543300" indent="-342900" defTabSz="457200" eaLnBrk="0" fontAlgn="base" hangingPunct="0">
                <a:spcBef>
                  <a:spcPct val="0"/>
                </a:spcBef>
                <a:spcAft>
                  <a:spcPct val="0"/>
                </a:spcAft>
                <a:defRPr>
                  <a:solidFill>
                    <a:schemeClr val="tx1"/>
                  </a:solidFill>
                  <a:latin typeface="Garamond" panose="02020404030301010803" pitchFamily="18" charset="0"/>
                </a:defRPr>
              </a:lvl8pPr>
              <a:lvl9pPr marL="4000500" indent="-342900" defTabSz="457200" eaLnBrk="0" fontAlgn="base" hangingPunct="0">
                <a:spcBef>
                  <a:spcPct val="0"/>
                </a:spcBef>
                <a:spcAft>
                  <a:spcPct val="0"/>
                </a:spcAft>
                <a:defRPr>
                  <a:solidFill>
                    <a:schemeClr val="tx1"/>
                  </a:solidFill>
                  <a:latin typeface="Garamond" panose="02020404030301010803" pitchFamily="18" charset="0"/>
                </a:defRPr>
              </a:lvl9pPr>
            </a:lstStyle>
            <a:p>
              <a:pPr algn="l" eaLnBrk="1" hangingPunct="1">
                <a:lnSpc>
                  <a:spcPct val="120000"/>
                </a:lnSpc>
                <a:spcBef>
                  <a:spcPct val="50000"/>
                </a:spcBef>
                <a:buClr>
                  <a:srgbClr val="0000FF"/>
                </a:buClr>
                <a:buFontTx/>
                <a:buChar char="•"/>
              </a:pPr>
              <a:r>
                <a:rPr lang="ja-JP" altLang="en-US" sz="2215" dirty="0">
                  <a:latin typeface="Arial" panose="020B0604020202020204" pitchFamily="34" charset="0"/>
                  <a:ea typeface="ＭＳ Ｐゴシック" panose="020B0600070205080204" pitchFamily="50" charset="-128"/>
                </a:rPr>
                <a:t>尿</a:t>
              </a:r>
              <a:r>
                <a:rPr lang="ja-JP" altLang="en-US" sz="2215" dirty="0">
                  <a:latin typeface="ＭＳ Ｐゴシック" panose="020B0600070205080204" pitchFamily="50" charset="-128"/>
                  <a:ea typeface="ＭＳ Ｐゴシック" panose="020B0600070205080204" pitchFamily="50" charset="-128"/>
                </a:rPr>
                <a:t>をした後に尿がまだ残っている</a:t>
              </a:r>
              <a:br>
                <a:rPr lang="ja-JP" altLang="en-US" sz="2215" dirty="0">
                  <a:latin typeface="ＭＳ Ｐゴシック" panose="020B0600070205080204" pitchFamily="50" charset="-128"/>
                  <a:ea typeface="ＭＳ Ｐゴシック" panose="020B0600070205080204" pitchFamily="50" charset="-128"/>
                </a:rPr>
              </a:br>
              <a:r>
                <a:rPr lang="ja-JP" altLang="en-US" sz="2215" dirty="0">
                  <a:latin typeface="ＭＳ Ｐゴシック" panose="020B0600070205080204" pitchFamily="50" charset="-128"/>
                  <a:ea typeface="ＭＳ Ｐゴシック" panose="020B0600070205080204" pitchFamily="50" charset="-128"/>
                </a:rPr>
                <a:t>感じがある　</a:t>
              </a:r>
              <a:r>
                <a:rPr lang="ja-JP" altLang="en-US" sz="2400" dirty="0">
                  <a:solidFill>
                    <a:srgbClr val="0066FF"/>
                  </a:solidFill>
                  <a:latin typeface="ＭＳ Ｐゴシック" panose="020B0600070205080204" pitchFamily="50" charset="-128"/>
                  <a:ea typeface="ＭＳ Ｐゴシック" panose="020B0600070205080204" pitchFamily="50" charset="-128"/>
                </a:rPr>
                <a:t>残尿感</a:t>
              </a:r>
            </a:p>
            <a:p>
              <a:pPr algn="l" eaLnBrk="1" hangingPunct="1">
                <a:lnSpc>
                  <a:spcPct val="120000"/>
                </a:lnSpc>
                <a:spcBef>
                  <a:spcPct val="50000"/>
                </a:spcBef>
                <a:buClr>
                  <a:srgbClr val="0000FF"/>
                </a:buClr>
                <a:buFontTx/>
                <a:buChar char="•"/>
              </a:pPr>
              <a:r>
                <a:rPr lang="ja-JP" altLang="en-US" sz="2215" dirty="0">
                  <a:latin typeface="Arial" panose="020B0604020202020204" pitchFamily="34" charset="0"/>
                  <a:ea typeface="ＭＳ Ｐゴシック" panose="020B0600070205080204" pitchFamily="50" charset="-128"/>
                </a:rPr>
                <a:t>尿</a:t>
              </a:r>
              <a:r>
                <a:rPr lang="ja-JP" altLang="en-US" sz="2215" dirty="0">
                  <a:latin typeface="ＭＳ Ｐゴシック" panose="020B0600070205080204" pitchFamily="50" charset="-128"/>
                  <a:ea typeface="ＭＳ Ｐゴシック" panose="020B0600070205080204" pitchFamily="50" charset="-128"/>
                </a:rPr>
                <a:t>を出し終えて、</a:t>
              </a:r>
              <a:br>
                <a:rPr lang="ja-JP" altLang="en-US" sz="2215" dirty="0">
                  <a:latin typeface="ＭＳ Ｐゴシック" panose="020B0600070205080204" pitchFamily="50" charset="-128"/>
                  <a:ea typeface="ＭＳ Ｐゴシック" panose="020B0600070205080204" pitchFamily="50" charset="-128"/>
                </a:rPr>
              </a:br>
              <a:r>
                <a:rPr lang="ja-JP" altLang="en-US" sz="2215" dirty="0">
                  <a:latin typeface="ＭＳ Ｐゴシック" panose="020B0600070205080204" pitchFamily="50" charset="-128"/>
                  <a:ea typeface="ＭＳ Ｐゴシック" panose="020B0600070205080204" pitchFamily="50" charset="-128"/>
                </a:rPr>
                <a:t>着衣を直した頃やトイレを</a:t>
              </a:r>
              <a:br>
                <a:rPr lang="ja-JP" altLang="en-US" sz="2215" dirty="0">
                  <a:latin typeface="ＭＳ Ｐゴシック" panose="020B0600070205080204" pitchFamily="50" charset="-128"/>
                  <a:ea typeface="ＭＳ Ｐゴシック" panose="020B0600070205080204" pitchFamily="50" charset="-128"/>
                </a:rPr>
              </a:br>
              <a:r>
                <a:rPr lang="ja-JP" altLang="en-US" sz="2215" dirty="0">
                  <a:latin typeface="ＭＳ Ｐゴシック" panose="020B0600070205080204" pitchFamily="50" charset="-128"/>
                  <a:ea typeface="ＭＳ Ｐゴシック" panose="020B0600070205080204" pitchFamily="50" charset="-128"/>
                </a:rPr>
                <a:t>離れた後に尿が垂れる</a:t>
              </a:r>
              <a:br>
                <a:rPr lang="ja-JP" altLang="en-US" sz="2215" dirty="0">
                  <a:latin typeface="ＭＳ Ｐゴシック" panose="020B0600070205080204" pitchFamily="50" charset="-128"/>
                  <a:ea typeface="ＭＳ Ｐゴシック" panose="020B0600070205080204" pitchFamily="50" charset="-128"/>
                </a:rPr>
              </a:br>
              <a:r>
                <a:rPr lang="ja-JP" altLang="en-US" sz="2400" dirty="0">
                  <a:solidFill>
                    <a:srgbClr val="0066FF"/>
                  </a:solidFill>
                  <a:latin typeface="ＭＳ Ｐゴシック" panose="020B0600070205080204" pitchFamily="50" charset="-128"/>
                  <a:ea typeface="ＭＳ Ｐゴシック" panose="020B0600070205080204" pitchFamily="50" charset="-128"/>
                </a:rPr>
                <a:t>排尿後尿滴下</a:t>
              </a:r>
            </a:p>
          </p:txBody>
        </p:sp>
        <p:grpSp>
          <p:nvGrpSpPr>
            <p:cNvPr id="35846" name="Group 8"/>
            <p:cNvGrpSpPr>
              <a:grpSpLocks/>
            </p:cNvGrpSpPr>
            <p:nvPr/>
          </p:nvGrpSpPr>
          <p:grpSpPr bwMode="auto">
            <a:xfrm>
              <a:off x="3231" y="1348"/>
              <a:ext cx="2070" cy="2494"/>
              <a:chOff x="437" y="2057"/>
              <a:chExt cx="1629" cy="1851"/>
            </a:xfrm>
          </p:grpSpPr>
          <p:sp>
            <p:nvSpPr>
              <p:cNvPr id="35847" name="AutoShape 9"/>
              <p:cNvSpPr>
                <a:spLocks noChangeAspect="1" noChangeArrowheads="1" noTextEdit="1"/>
              </p:cNvSpPr>
              <p:nvPr/>
            </p:nvSpPr>
            <p:spPr bwMode="auto">
              <a:xfrm>
                <a:off x="437" y="2057"/>
                <a:ext cx="1629" cy="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77"/>
              </a:p>
            </p:txBody>
          </p:sp>
          <p:sp>
            <p:nvSpPr>
              <p:cNvPr id="35848" name="Freeform 10"/>
              <p:cNvSpPr>
                <a:spLocks/>
              </p:cNvSpPr>
              <p:nvPr/>
            </p:nvSpPr>
            <p:spPr bwMode="auto">
              <a:xfrm>
                <a:off x="1628" y="2057"/>
                <a:ext cx="438" cy="394"/>
              </a:xfrm>
              <a:custGeom>
                <a:avLst/>
                <a:gdLst>
                  <a:gd name="T0" fmla="*/ 248 w 438"/>
                  <a:gd name="T1" fmla="*/ 54 h 394"/>
                  <a:gd name="T2" fmla="*/ 276 w 438"/>
                  <a:gd name="T3" fmla="*/ 59 h 394"/>
                  <a:gd name="T4" fmla="*/ 302 w 438"/>
                  <a:gd name="T5" fmla="*/ 61 h 394"/>
                  <a:gd name="T6" fmla="*/ 344 w 438"/>
                  <a:gd name="T7" fmla="*/ 75 h 394"/>
                  <a:gd name="T8" fmla="*/ 382 w 438"/>
                  <a:gd name="T9" fmla="*/ 98 h 394"/>
                  <a:gd name="T10" fmla="*/ 406 w 438"/>
                  <a:gd name="T11" fmla="*/ 122 h 394"/>
                  <a:gd name="T12" fmla="*/ 425 w 438"/>
                  <a:gd name="T13" fmla="*/ 149 h 394"/>
                  <a:gd name="T14" fmla="*/ 434 w 438"/>
                  <a:gd name="T15" fmla="*/ 169 h 394"/>
                  <a:gd name="T16" fmla="*/ 437 w 438"/>
                  <a:gd name="T17" fmla="*/ 211 h 394"/>
                  <a:gd name="T18" fmla="*/ 424 w 438"/>
                  <a:gd name="T19" fmla="*/ 250 h 394"/>
                  <a:gd name="T20" fmla="*/ 408 w 438"/>
                  <a:gd name="T21" fmla="*/ 272 h 394"/>
                  <a:gd name="T22" fmla="*/ 397 w 438"/>
                  <a:gd name="T23" fmla="*/ 275 h 394"/>
                  <a:gd name="T24" fmla="*/ 392 w 438"/>
                  <a:gd name="T25" fmla="*/ 290 h 394"/>
                  <a:gd name="T26" fmla="*/ 380 w 438"/>
                  <a:gd name="T27" fmla="*/ 325 h 394"/>
                  <a:gd name="T28" fmla="*/ 355 w 438"/>
                  <a:gd name="T29" fmla="*/ 354 h 394"/>
                  <a:gd name="T30" fmla="*/ 333 w 438"/>
                  <a:gd name="T31" fmla="*/ 367 h 394"/>
                  <a:gd name="T32" fmla="*/ 296 w 438"/>
                  <a:gd name="T33" fmla="*/ 383 h 394"/>
                  <a:gd name="T34" fmla="*/ 256 w 438"/>
                  <a:gd name="T35" fmla="*/ 392 h 394"/>
                  <a:gd name="T36" fmla="*/ 213 w 438"/>
                  <a:gd name="T37" fmla="*/ 394 h 394"/>
                  <a:gd name="T38" fmla="*/ 173 w 438"/>
                  <a:gd name="T39" fmla="*/ 388 h 394"/>
                  <a:gd name="T40" fmla="*/ 136 w 438"/>
                  <a:gd name="T41" fmla="*/ 373 h 394"/>
                  <a:gd name="T42" fmla="*/ 116 w 438"/>
                  <a:gd name="T43" fmla="*/ 360 h 394"/>
                  <a:gd name="T44" fmla="*/ 90 w 438"/>
                  <a:gd name="T45" fmla="*/ 334 h 394"/>
                  <a:gd name="T46" fmla="*/ 80 w 438"/>
                  <a:gd name="T47" fmla="*/ 312 h 394"/>
                  <a:gd name="T48" fmla="*/ 79 w 438"/>
                  <a:gd name="T49" fmla="*/ 301 h 394"/>
                  <a:gd name="T50" fmla="*/ 65 w 438"/>
                  <a:gd name="T51" fmla="*/ 299 h 394"/>
                  <a:gd name="T52" fmla="*/ 52 w 438"/>
                  <a:gd name="T53" fmla="*/ 296 h 394"/>
                  <a:gd name="T54" fmla="*/ 34 w 438"/>
                  <a:gd name="T55" fmla="*/ 288 h 394"/>
                  <a:gd name="T56" fmla="*/ 13 w 438"/>
                  <a:gd name="T57" fmla="*/ 265 h 394"/>
                  <a:gd name="T58" fmla="*/ 1 w 438"/>
                  <a:gd name="T59" fmla="*/ 237 h 394"/>
                  <a:gd name="T60" fmla="*/ 1 w 438"/>
                  <a:gd name="T61" fmla="*/ 215 h 394"/>
                  <a:gd name="T62" fmla="*/ 8 w 438"/>
                  <a:gd name="T63" fmla="*/ 184 h 394"/>
                  <a:gd name="T64" fmla="*/ 24 w 438"/>
                  <a:gd name="T65" fmla="*/ 158 h 394"/>
                  <a:gd name="T66" fmla="*/ 13 w 438"/>
                  <a:gd name="T67" fmla="*/ 147 h 394"/>
                  <a:gd name="T68" fmla="*/ 4 w 438"/>
                  <a:gd name="T69" fmla="*/ 129 h 394"/>
                  <a:gd name="T70" fmla="*/ 3 w 438"/>
                  <a:gd name="T71" fmla="*/ 108 h 394"/>
                  <a:gd name="T72" fmla="*/ 7 w 438"/>
                  <a:gd name="T73" fmla="*/ 95 h 394"/>
                  <a:gd name="T74" fmla="*/ 22 w 438"/>
                  <a:gd name="T75" fmla="*/ 79 h 394"/>
                  <a:gd name="T76" fmla="*/ 39 w 438"/>
                  <a:gd name="T77" fmla="*/ 69 h 394"/>
                  <a:gd name="T78" fmla="*/ 43 w 438"/>
                  <a:gd name="T79" fmla="*/ 49 h 394"/>
                  <a:gd name="T80" fmla="*/ 57 w 438"/>
                  <a:gd name="T81" fmla="*/ 32 h 394"/>
                  <a:gd name="T82" fmla="*/ 78 w 438"/>
                  <a:gd name="T83" fmla="*/ 17 h 394"/>
                  <a:gd name="T84" fmla="*/ 112 w 438"/>
                  <a:gd name="T85" fmla="*/ 5 h 394"/>
                  <a:gd name="T86" fmla="*/ 150 w 438"/>
                  <a:gd name="T87" fmla="*/ 0 h 394"/>
                  <a:gd name="T88" fmla="*/ 187 w 438"/>
                  <a:gd name="T89" fmla="*/ 4 h 394"/>
                  <a:gd name="T90" fmla="*/ 220 w 438"/>
                  <a:gd name="T91" fmla="*/ 19 h 394"/>
                  <a:gd name="T92" fmla="*/ 245 w 438"/>
                  <a:gd name="T93" fmla="*/ 46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38" h="394">
                    <a:moveTo>
                      <a:pt x="245" y="46"/>
                    </a:moveTo>
                    <a:lnTo>
                      <a:pt x="245" y="46"/>
                    </a:lnTo>
                    <a:lnTo>
                      <a:pt x="248" y="54"/>
                    </a:lnTo>
                    <a:lnTo>
                      <a:pt x="251" y="61"/>
                    </a:lnTo>
                    <a:lnTo>
                      <a:pt x="276" y="59"/>
                    </a:lnTo>
                    <a:lnTo>
                      <a:pt x="290" y="59"/>
                    </a:lnTo>
                    <a:lnTo>
                      <a:pt x="296" y="59"/>
                    </a:lnTo>
                    <a:lnTo>
                      <a:pt x="302" y="61"/>
                    </a:lnTo>
                    <a:lnTo>
                      <a:pt x="323" y="67"/>
                    </a:lnTo>
                    <a:lnTo>
                      <a:pt x="344" y="75"/>
                    </a:lnTo>
                    <a:lnTo>
                      <a:pt x="363" y="86"/>
                    </a:lnTo>
                    <a:lnTo>
                      <a:pt x="372" y="92"/>
                    </a:lnTo>
                    <a:lnTo>
                      <a:pt x="382" y="98"/>
                    </a:lnTo>
                    <a:lnTo>
                      <a:pt x="390" y="106"/>
                    </a:lnTo>
                    <a:lnTo>
                      <a:pt x="399" y="113"/>
                    </a:lnTo>
                    <a:lnTo>
                      <a:pt x="406" y="122"/>
                    </a:lnTo>
                    <a:lnTo>
                      <a:pt x="414" y="130"/>
                    </a:lnTo>
                    <a:lnTo>
                      <a:pt x="420" y="140"/>
                    </a:lnTo>
                    <a:lnTo>
                      <a:pt x="425" y="149"/>
                    </a:lnTo>
                    <a:lnTo>
                      <a:pt x="430" y="159"/>
                    </a:lnTo>
                    <a:lnTo>
                      <a:pt x="434" y="169"/>
                    </a:lnTo>
                    <a:lnTo>
                      <a:pt x="437" y="183"/>
                    </a:lnTo>
                    <a:lnTo>
                      <a:pt x="438" y="197"/>
                    </a:lnTo>
                    <a:lnTo>
                      <a:pt x="437" y="211"/>
                    </a:lnTo>
                    <a:lnTo>
                      <a:pt x="435" y="224"/>
                    </a:lnTo>
                    <a:lnTo>
                      <a:pt x="431" y="237"/>
                    </a:lnTo>
                    <a:lnTo>
                      <a:pt x="424" y="250"/>
                    </a:lnTo>
                    <a:lnTo>
                      <a:pt x="417" y="262"/>
                    </a:lnTo>
                    <a:lnTo>
                      <a:pt x="408" y="272"/>
                    </a:lnTo>
                    <a:lnTo>
                      <a:pt x="404" y="273"/>
                    </a:lnTo>
                    <a:lnTo>
                      <a:pt x="401" y="274"/>
                    </a:lnTo>
                    <a:lnTo>
                      <a:pt x="397" y="275"/>
                    </a:lnTo>
                    <a:lnTo>
                      <a:pt x="395" y="278"/>
                    </a:lnTo>
                    <a:lnTo>
                      <a:pt x="392" y="290"/>
                    </a:lnTo>
                    <a:lnTo>
                      <a:pt x="389" y="303"/>
                    </a:lnTo>
                    <a:lnTo>
                      <a:pt x="385" y="315"/>
                    </a:lnTo>
                    <a:lnTo>
                      <a:pt x="380" y="325"/>
                    </a:lnTo>
                    <a:lnTo>
                      <a:pt x="372" y="336"/>
                    </a:lnTo>
                    <a:lnTo>
                      <a:pt x="365" y="345"/>
                    </a:lnTo>
                    <a:lnTo>
                      <a:pt x="355" y="354"/>
                    </a:lnTo>
                    <a:lnTo>
                      <a:pt x="344" y="361"/>
                    </a:lnTo>
                    <a:lnTo>
                      <a:pt x="333" y="367"/>
                    </a:lnTo>
                    <a:lnTo>
                      <a:pt x="321" y="374"/>
                    </a:lnTo>
                    <a:lnTo>
                      <a:pt x="309" y="379"/>
                    </a:lnTo>
                    <a:lnTo>
                      <a:pt x="296" y="383"/>
                    </a:lnTo>
                    <a:lnTo>
                      <a:pt x="282" y="388"/>
                    </a:lnTo>
                    <a:lnTo>
                      <a:pt x="270" y="390"/>
                    </a:lnTo>
                    <a:lnTo>
                      <a:pt x="256" y="392"/>
                    </a:lnTo>
                    <a:lnTo>
                      <a:pt x="242" y="394"/>
                    </a:lnTo>
                    <a:lnTo>
                      <a:pt x="227" y="394"/>
                    </a:lnTo>
                    <a:lnTo>
                      <a:pt x="213" y="394"/>
                    </a:lnTo>
                    <a:lnTo>
                      <a:pt x="200" y="393"/>
                    </a:lnTo>
                    <a:lnTo>
                      <a:pt x="187" y="391"/>
                    </a:lnTo>
                    <a:lnTo>
                      <a:pt x="173" y="388"/>
                    </a:lnTo>
                    <a:lnTo>
                      <a:pt x="160" y="383"/>
                    </a:lnTo>
                    <a:lnTo>
                      <a:pt x="148" y="379"/>
                    </a:lnTo>
                    <a:lnTo>
                      <a:pt x="136" y="373"/>
                    </a:lnTo>
                    <a:lnTo>
                      <a:pt x="127" y="366"/>
                    </a:lnTo>
                    <a:lnTo>
                      <a:pt x="116" y="360"/>
                    </a:lnTo>
                    <a:lnTo>
                      <a:pt x="106" y="353"/>
                    </a:lnTo>
                    <a:lnTo>
                      <a:pt x="97" y="343"/>
                    </a:lnTo>
                    <a:lnTo>
                      <a:pt x="90" y="334"/>
                    </a:lnTo>
                    <a:lnTo>
                      <a:pt x="83" y="324"/>
                    </a:lnTo>
                    <a:lnTo>
                      <a:pt x="81" y="319"/>
                    </a:lnTo>
                    <a:lnTo>
                      <a:pt x="80" y="312"/>
                    </a:lnTo>
                    <a:lnTo>
                      <a:pt x="79" y="307"/>
                    </a:lnTo>
                    <a:lnTo>
                      <a:pt x="79" y="301"/>
                    </a:lnTo>
                    <a:lnTo>
                      <a:pt x="76" y="300"/>
                    </a:lnTo>
                    <a:lnTo>
                      <a:pt x="73" y="299"/>
                    </a:lnTo>
                    <a:lnTo>
                      <a:pt x="65" y="299"/>
                    </a:lnTo>
                    <a:lnTo>
                      <a:pt x="59" y="299"/>
                    </a:lnTo>
                    <a:lnTo>
                      <a:pt x="56" y="298"/>
                    </a:lnTo>
                    <a:lnTo>
                      <a:pt x="52" y="296"/>
                    </a:lnTo>
                    <a:lnTo>
                      <a:pt x="43" y="293"/>
                    </a:lnTo>
                    <a:lnTo>
                      <a:pt x="34" y="288"/>
                    </a:lnTo>
                    <a:lnTo>
                      <a:pt x="26" y="281"/>
                    </a:lnTo>
                    <a:lnTo>
                      <a:pt x="20" y="273"/>
                    </a:lnTo>
                    <a:lnTo>
                      <a:pt x="13" y="265"/>
                    </a:lnTo>
                    <a:lnTo>
                      <a:pt x="8" y="255"/>
                    </a:lnTo>
                    <a:lnTo>
                      <a:pt x="4" y="246"/>
                    </a:lnTo>
                    <a:lnTo>
                      <a:pt x="1" y="237"/>
                    </a:lnTo>
                    <a:lnTo>
                      <a:pt x="0" y="226"/>
                    </a:lnTo>
                    <a:lnTo>
                      <a:pt x="1" y="215"/>
                    </a:lnTo>
                    <a:lnTo>
                      <a:pt x="2" y="204"/>
                    </a:lnTo>
                    <a:lnTo>
                      <a:pt x="5" y="194"/>
                    </a:lnTo>
                    <a:lnTo>
                      <a:pt x="8" y="184"/>
                    </a:lnTo>
                    <a:lnTo>
                      <a:pt x="12" y="175"/>
                    </a:lnTo>
                    <a:lnTo>
                      <a:pt x="18" y="166"/>
                    </a:lnTo>
                    <a:lnTo>
                      <a:pt x="24" y="158"/>
                    </a:lnTo>
                    <a:lnTo>
                      <a:pt x="19" y="152"/>
                    </a:lnTo>
                    <a:lnTo>
                      <a:pt x="13" y="147"/>
                    </a:lnTo>
                    <a:lnTo>
                      <a:pt x="9" y="142"/>
                    </a:lnTo>
                    <a:lnTo>
                      <a:pt x="6" y="136"/>
                    </a:lnTo>
                    <a:lnTo>
                      <a:pt x="4" y="129"/>
                    </a:lnTo>
                    <a:lnTo>
                      <a:pt x="2" y="122"/>
                    </a:lnTo>
                    <a:lnTo>
                      <a:pt x="2" y="115"/>
                    </a:lnTo>
                    <a:lnTo>
                      <a:pt x="3" y="108"/>
                    </a:lnTo>
                    <a:lnTo>
                      <a:pt x="5" y="101"/>
                    </a:lnTo>
                    <a:lnTo>
                      <a:pt x="7" y="95"/>
                    </a:lnTo>
                    <a:lnTo>
                      <a:pt x="11" y="89"/>
                    </a:lnTo>
                    <a:lnTo>
                      <a:pt x="16" y="84"/>
                    </a:lnTo>
                    <a:lnTo>
                      <a:pt x="22" y="79"/>
                    </a:lnTo>
                    <a:lnTo>
                      <a:pt x="27" y="75"/>
                    </a:lnTo>
                    <a:lnTo>
                      <a:pt x="39" y="69"/>
                    </a:lnTo>
                    <a:lnTo>
                      <a:pt x="40" y="61"/>
                    </a:lnTo>
                    <a:lnTo>
                      <a:pt x="41" y="55"/>
                    </a:lnTo>
                    <a:lnTo>
                      <a:pt x="43" y="49"/>
                    </a:lnTo>
                    <a:lnTo>
                      <a:pt x="47" y="42"/>
                    </a:lnTo>
                    <a:lnTo>
                      <a:pt x="51" y="37"/>
                    </a:lnTo>
                    <a:lnTo>
                      <a:pt x="57" y="32"/>
                    </a:lnTo>
                    <a:lnTo>
                      <a:pt x="67" y="22"/>
                    </a:lnTo>
                    <a:lnTo>
                      <a:pt x="78" y="17"/>
                    </a:lnTo>
                    <a:lnTo>
                      <a:pt x="88" y="12"/>
                    </a:lnTo>
                    <a:lnTo>
                      <a:pt x="100" y="8"/>
                    </a:lnTo>
                    <a:lnTo>
                      <a:pt x="112" y="5"/>
                    </a:lnTo>
                    <a:lnTo>
                      <a:pt x="124" y="2"/>
                    </a:lnTo>
                    <a:lnTo>
                      <a:pt x="137" y="1"/>
                    </a:lnTo>
                    <a:lnTo>
                      <a:pt x="150" y="0"/>
                    </a:lnTo>
                    <a:lnTo>
                      <a:pt x="163" y="1"/>
                    </a:lnTo>
                    <a:lnTo>
                      <a:pt x="174" y="2"/>
                    </a:lnTo>
                    <a:lnTo>
                      <a:pt x="187" y="4"/>
                    </a:lnTo>
                    <a:lnTo>
                      <a:pt x="199" y="8"/>
                    </a:lnTo>
                    <a:lnTo>
                      <a:pt x="209" y="13"/>
                    </a:lnTo>
                    <a:lnTo>
                      <a:pt x="220" y="19"/>
                    </a:lnTo>
                    <a:lnTo>
                      <a:pt x="229" y="26"/>
                    </a:lnTo>
                    <a:lnTo>
                      <a:pt x="238" y="36"/>
                    </a:lnTo>
                    <a:lnTo>
                      <a:pt x="245"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49" name="Freeform 11"/>
              <p:cNvSpPr>
                <a:spLocks/>
              </p:cNvSpPr>
              <p:nvPr/>
            </p:nvSpPr>
            <p:spPr bwMode="auto">
              <a:xfrm>
                <a:off x="1628" y="2057"/>
                <a:ext cx="438" cy="394"/>
              </a:xfrm>
              <a:custGeom>
                <a:avLst/>
                <a:gdLst>
                  <a:gd name="T0" fmla="*/ 248 w 438"/>
                  <a:gd name="T1" fmla="*/ 54 h 394"/>
                  <a:gd name="T2" fmla="*/ 276 w 438"/>
                  <a:gd name="T3" fmla="*/ 59 h 394"/>
                  <a:gd name="T4" fmla="*/ 302 w 438"/>
                  <a:gd name="T5" fmla="*/ 61 h 394"/>
                  <a:gd name="T6" fmla="*/ 344 w 438"/>
                  <a:gd name="T7" fmla="*/ 75 h 394"/>
                  <a:gd name="T8" fmla="*/ 382 w 438"/>
                  <a:gd name="T9" fmla="*/ 98 h 394"/>
                  <a:gd name="T10" fmla="*/ 406 w 438"/>
                  <a:gd name="T11" fmla="*/ 122 h 394"/>
                  <a:gd name="T12" fmla="*/ 425 w 438"/>
                  <a:gd name="T13" fmla="*/ 149 h 394"/>
                  <a:gd name="T14" fmla="*/ 434 w 438"/>
                  <a:gd name="T15" fmla="*/ 169 h 394"/>
                  <a:gd name="T16" fmla="*/ 437 w 438"/>
                  <a:gd name="T17" fmla="*/ 211 h 394"/>
                  <a:gd name="T18" fmla="*/ 424 w 438"/>
                  <a:gd name="T19" fmla="*/ 250 h 394"/>
                  <a:gd name="T20" fmla="*/ 408 w 438"/>
                  <a:gd name="T21" fmla="*/ 272 h 394"/>
                  <a:gd name="T22" fmla="*/ 397 w 438"/>
                  <a:gd name="T23" fmla="*/ 275 h 394"/>
                  <a:gd name="T24" fmla="*/ 392 w 438"/>
                  <a:gd name="T25" fmla="*/ 290 h 394"/>
                  <a:gd name="T26" fmla="*/ 380 w 438"/>
                  <a:gd name="T27" fmla="*/ 325 h 394"/>
                  <a:gd name="T28" fmla="*/ 355 w 438"/>
                  <a:gd name="T29" fmla="*/ 354 h 394"/>
                  <a:gd name="T30" fmla="*/ 333 w 438"/>
                  <a:gd name="T31" fmla="*/ 367 h 394"/>
                  <a:gd name="T32" fmla="*/ 296 w 438"/>
                  <a:gd name="T33" fmla="*/ 383 h 394"/>
                  <a:gd name="T34" fmla="*/ 256 w 438"/>
                  <a:gd name="T35" fmla="*/ 392 h 394"/>
                  <a:gd name="T36" fmla="*/ 213 w 438"/>
                  <a:gd name="T37" fmla="*/ 394 h 394"/>
                  <a:gd name="T38" fmla="*/ 173 w 438"/>
                  <a:gd name="T39" fmla="*/ 388 h 394"/>
                  <a:gd name="T40" fmla="*/ 136 w 438"/>
                  <a:gd name="T41" fmla="*/ 373 h 394"/>
                  <a:gd name="T42" fmla="*/ 116 w 438"/>
                  <a:gd name="T43" fmla="*/ 360 h 394"/>
                  <a:gd name="T44" fmla="*/ 90 w 438"/>
                  <a:gd name="T45" fmla="*/ 334 h 394"/>
                  <a:gd name="T46" fmla="*/ 80 w 438"/>
                  <a:gd name="T47" fmla="*/ 312 h 394"/>
                  <a:gd name="T48" fmla="*/ 79 w 438"/>
                  <a:gd name="T49" fmla="*/ 301 h 394"/>
                  <a:gd name="T50" fmla="*/ 65 w 438"/>
                  <a:gd name="T51" fmla="*/ 299 h 394"/>
                  <a:gd name="T52" fmla="*/ 52 w 438"/>
                  <a:gd name="T53" fmla="*/ 296 h 394"/>
                  <a:gd name="T54" fmla="*/ 34 w 438"/>
                  <a:gd name="T55" fmla="*/ 288 h 394"/>
                  <a:gd name="T56" fmla="*/ 13 w 438"/>
                  <a:gd name="T57" fmla="*/ 265 h 394"/>
                  <a:gd name="T58" fmla="*/ 1 w 438"/>
                  <a:gd name="T59" fmla="*/ 237 h 394"/>
                  <a:gd name="T60" fmla="*/ 1 w 438"/>
                  <a:gd name="T61" fmla="*/ 215 h 394"/>
                  <a:gd name="T62" fmla="*/ 8 w 438"/>
                  <a:gd name="T63" fmla="*/ 184 h 394"/>
                  <a:gd name="T64" fmla="*/ 24 w 438"/>
                  <a:gd name="T65" fmla="*/ 158 h 394"/>
                  <a:gd name="T66" fmla="*/ 13 w 438"/>
                  <a:gd name="T67" fmla="*/ 147 h 394"/>
                  <a:gd name="T68" fmla="*/ 4 w 438"/>
                  <a:gd name="T69" fmla="*/ 129 h 394"/>
                  <a:gd name="T70" fmla="*/ 3 w 438"/>
                  <a:gd name="T71" fmla="*/ 108 h 394"/>
                  <a:gd name="T72" fmla="*/ 7 w 438"/>
                  <a:gd name="T73" fmla="*/ 95 h 394"/>
                  <a:gd name="T74" fmla="*/ 22 w 438"/>
                  <a:gd name="T75" fmla="*/ 79 h 394"/>
                  <a:gd name="T76" fmla="*/ 39 w 438"/>
                  <a:gd name="T77" fmla="*/ 69 h 394"/>
                  <a:gd name="T78" fmla="*/ 43 w 438"/>
                  <a:gd name="T79" fmla="*/ 49 h 394"/>
                  <a:gd name="T80" fmla="*/ 57 w 438"/>
                  <a:gd name="T81" fmla="*/ 32 h 394"/>
                  <a:gd name="T82" fmla="*/ 78 w 438"/>
                  <a:gd name="T83" fmla="*/ 17 h 394"/>
                  <a:gd name="T84" fmla="*/ 112 w 438"/>
                  <a:gd name="T85" fmla="*/ 5 h 394"/>
                  <a:gd name="T86" fmla="*/ 150 w 438"/>
                  <a:gd name="T87" fmla="*/ 0 h 394"/>
                  <a:gd name="T88" fmla="*/ 187 w 438"/>
                  <a:gd name="T89" fmla="*/ 4 h 394"/>
                  <a:gd name="T90" fmla="*/ 220 w 438"/>
                  <a:gd name="T91" fmla="*/ 19 h 394"/>
                  <a:gd name="T92" fmla="*/ 245 w 438"/>
                  <a:gd name="T93" fmla="*/ 46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38" h="394">
                    <a:moveTo>
                      <a:pt x="245" y="46"/>
                    </a:moveTo>
                    <a:lnTo>
                      <a:pt x="245" y="46"/>
                    </a:lnTo>
                    <a:lnTo>
                      <a:pt x="248" y="54"/>
                    </a:lnTo>
                    <a:lnTo>
                      <a:pt x="251" y="61"/>
                    </a:lnTo>
                    <a:lnTo>
                      <a:pt x="276" y="59"/>
                    </a:lnTo>
                    <a:lnTo>
                      <a:pt x="290" y="59"/>
                    </a:lnTo>
                    <a:lnTo>
                      <a:pt x="296" y="59"/>
                    </a:lnTo>
                    <a:lnTo>
                      <a:pt x="302" y="61"/>
                    </a:lnTo>
                    <a:lnTo>
                      <a:pt x="323" y="67"/>
                    </a:lnTo>
                    <a:lnTo>
                      <a:pt x="344" y="75"/>
                    </a:lnTo>
                    <a:lnTo>
                      <a:pt x="363" y="86"/>
                    </a:lnTo>
                    <a:lnTo>
                      <a:pt x="372" y="92"/>
                    </a:lnTo>
                    <a:lnTo>
                      <a:pt x="382" y="98"/>
                    </a:lnTo>
                    <a:lnTo>
                      <a:pt x="390" y="106"/>
                    </a:lnTo>
                    <a:lnTo>
                      <a:pt x="399" y="113"/>
                    </a:lnTo>
                    <a:lnTo>
                      <a:pt x="406" y="122"/>
                    </a:lnTo>
                    <a:lnTo>
                      <a:pt x="414" y="130"/>
                    </a:lnTo>
                    <a:lnTo>
                      <a:pt x="420" y="140"/>
                    </a:lnTo>
                    <a:lnTo>
                      <a:pt x="425" y="149"/>
                    </a:lnTo>
                    <a:lnTo>
                      <a:pt x="430" y="159"/>
                    </a:lnTo>
                    <a:lnTo>
                      <a:pt x="434" y="169"/>
                    </a:lnTo>
                    <a:lnTo>
                      <a:pt x="437" y="183"/>
                    </a:lnTo>
                    <a:lnTo>
                      <a:pt x="438" y="197"/>
                    </a:lnTo>
                    <a:lnTo>
                      <a:pt x="437" y="211"/>
                    </a:lnTo>
                    <a:lnTo>
                      <a:pt x="435" y="224"/>
                    </a:lnTo>
                    <a:lnTo>
                      <a:pt x="431" y="237"/>
                    </a:lnTo>
                    <a:lnTo>
                      <a:pt x="424" y="250"/>
                    </a:lnTo>
                    <a:lnTo>
                      <a:pt x="417" y="262"/>
                    </a:lnTo>
                    <a:lnTo>
                      <a:pt x="408" y="272"/>
                    </a:lnTo>
                    <a:lnTo>
                      <a:pt x="404" y="273"/>
                    </a:lnTo>
                    <a:lnTo>
                      <a:pt x="401" y="274"/>
                    </a:lnTo>
                    <a:lnTo>
                      <a:pt x="397" y="275"/>
                    </a:lnTo>
                    <a:lnTo>
                      <a:pt x="395" y="278"/>
                    </a:lnTo>
                    <a:lnTo>
                      <a:pt x="392" y="290"/>
                    </a:lnTo>
                    <a:lnTo>
                      <a:pt x="389" y="303"/>
                    </a:lnTo>
                    <a:lnTo>
                      <a:pt x="385" y="315"/>
                    </a:lnTo>
                    <a:lnTo>
                      <a:pt x="380" y="325"/>
                    </a:lnTo>
                    <a:lnTo>
                      <a:pt x="372" y="336"/>
                    </a:lnTo>
                    <a:lnTo>
                      <a:pt x="365" y="345"/>
                    </a:lnTo>
                    <a:lnTo>
                      <a:pt x="355" y="354"/>
                    </a:lnTo>
                    <a:lnTo>
                      <a:pt x="344" y="361"/>
                    </a:lnTo>
                    <a:lnTo>
                      <a:pt x="333" y="367"/>
                    </a:lnTo>
                    <a:lnTo>
                      <a:pt x="321" y="374"/>
                    </a:lnTo>
                    <a:lnTo>
                      <a:pt x="309" y="379"/>
                    </a:lnTo>
                    <a:lnTo>
                      <a:pt x="296" y="383"/>
                    </a:lnTo>
                    <a:lnTo>
                      <a:pt x="282" y="388"/>
                    </a:lnTo>
                    <a:lnTo>
                      <a:pt x="270" y="390"/>
                    </a:lnTo>
                    <a:lnTo>
                      <a:pt x="256" y="392"/>
                    </a:lnTo>
                    <a:lnTo>
                      <a:pt x="242" y="394"/>
                    </a:lnTo>
                    <a:lnTo>
                      <a:pt x="227" y="394"/>
                    </a:lnTo>
                    <a:lnTo>
                      <a:pt x="213" y="394"/>
                    </a:lnTo>
                    <a:lnTo>
                      <a:pt x="200" y="393"/>
                    </a:lnTo>
                    <a:lnTo>
                      <a:pt x="187" y="391"/>
                    </a:lnTo>
                    <a:lnTo>
                      <a:pt x="173" y="388"/>
                    </a:lnTo>
                    <a:lnTo>
                      <a:pt x="160" y="383"/>
                    </a:lnTo>
                    <a:lnTo>
                      <a:pt x="148" y="379"/>
                    </a:lnTo>
                    <a:lnTo>
                      <a:pt x="136" y="373"/>
                    </a:lnTo>
                    <a:lnTo>
                      <a:pt x="127" y="366"/>
                    </a:lnTo>
                    <a:lnTo>
                      <a:pt x="116" y="360"/>
                    </a:lnTo>
                    <a:lnTo>
                      <a:pt x="106" y="353"/>
                    </a:lnTo>
                    <a:lnTo>
                      <a:pt x="97" y="343"/>
                    </a:lnTo>
                    <a:lnTo>
                      <a:pt x="90" y="334"/>
                    </a:lnTo>
                    <a:lnTo>
                      <a:pt x="83" y="324"/>
                    </a:lnTo>
                    <a:lnTo>
                      <a:pt x="81" y="319"/>
                    </a:lnTo>
                    <a:lnTo>
                      <a:pt x="80" y="312"/>
                    </a:lnTo>
                    <a:lnTo>
                      <a:pt x="79" y="307"/>
                    </a:lnTo>
                    <a:lnTo>
                      <a:pt x="79" y="301"/>
                    </a:lnTo>
                    <a:lnTo>
                      <a:pt x="76" y="300"/>
                    </a:lnTo>
                    <a:lnTo>
                      <a:pt x="73" y="299"/>
                    </a:lnTo>
                    <a:lnTo>
                      <a:pt x="65" y="299"/>
                    </a:lnTo>
                    <a:lnTo>
                      <a:pt x="59" y="299"/>
                    </a:lnTo>
                    <a:lnTo>
                      <a:pt x="56" y="298"/>
                    </a:lnTo>
                    <a:lnTo>
                      <a:pt x="52" y="296"/>
                    </a:lnTo>
                    <a:lnTo>
                      <a:pt x="43" y="293"/>
                    </a:lnTo>
                    <a:lnTo>
                      <a:pt x="34" y="288"/>
                    </a:lnTo>
                    <a:lnTo>
                      <a:pt x="26" y="281"/>
                    </a:lnTo>
                    <a:lnTo>
                      <a:pt x="20" y="273"/>
                    </a:lnTo>
                    <a:lnTo>
                      <a:pt x="13" y="265"/>
                    </a:lnTo>
                    <a:lnTo>
                      <a:pt x="8" y="255"/>
                    </a:lnTo>
                    <a:lnTo>
                      <a:pt x="4" y="246"/>
                    </a:lnTo>
                    <a:lnTo>
                      <a:pt x="1" y="237"/>
                    </a:lnTo>
                    <a:lnTo>
                      <a:pt x="0" y="226"/>
                    </a:lnTo>
                    <a:lnTo>
                      <a:pt x="1" y="215"/>
                    </a:lnTo>
                    <a:lnTo>
                      <a:pt x="2" y="204"/>
                    </a:lnTo>
                    <a:lnTo>
                      <a:pt x="5" y="194"/>
                    </a:lnTo>
                    <a:lnTo>
                      <a:pt x="8" y="184"/>
                    </a:lnTo>
                    <a:lnTo>
                      <a:pt x="12" y="175"/>
                    </a:lnTo>
                    <a:lnTo>
                      <a:pt x="18" y="166"/>
                    </a:lnTo>
                    <a:lnTo>
                      <a:pt x="24" y="158"/>
                    </a:lnTo>
                    <a:lnTo>
                      <a:pt x="19" y="152"/>
                    </a:lnTo>
                    <a:lnTo>
                      <a:pt x="13" y="147"/>
                    </a:lnTo>
                    <a:lnTo>
                      <a:pt x="9" y="142"/>
                    </a:lnTo>
                    <a:lnTo>
                      <a:pt x="6" y="136"/>
                    </a:lnTo>
                    <a:lnTo>
                      <a:pt x="4" y="129"/>
                    </a:lnTo>
                    <a:lnTo>
                      <a:pt x="2" y="122"/>
                    </a:lnTo>
                    <a:lnTo>
                      <a:pt x="2" y="115"/>
                    </a:lnTo>
                    <a:lnTo>
                      <a:pt x="3" y="108"/>
                    </a:lnTo>
                    <a:lnTo>
                      <a:pt x="5" y="101"/>
                    </a:lnTo>
                    <a:lnTo>
                      <a:pt x="7" y="95"/>
                    </a:lnTo>
                    <a:lnTo>
                      <a:pt x="11" y="89"/>
                    </a:lnTo>
                    <a:lnTo>
                      <a:pt x="16" y="84"/>
                    </a:lnTo>
                    <a:lnTo>
                      <a:pt x="22" y="79"/>
                    </a:lnTo>
                    <a:lnTo>
                      <a:pt x="27" y="75"/>
                    </a:lnTo>
                    <a:lnTo>
                      <a:pt x="39" y="69"/>
                    </a:lnTo>
                    <a:lnTo>
                      <a:pt x="40" y="61"/>
                    </a:lnTo>
                    <a:lnTo>
                      <a:pt x="41" y="55"/>
                    </a:lnTo>
                    <a:lnTo>
                      <a:pt x="43" y="49"/>
                    </a:lnTo>
                    <a:lnTo>
                      <a:pt x="47" y="42"/>
                    </a:lnTo>
                    <a:lnTo>
                      <a:pt x="51" y="37"/>
                    </a:lnTo>
                    <a:lnTo>
                      <a:pt x="57" y="32"/>
                    </a:lnTo>
                    <a:lnTo>
                      <a:pt x="67" y="22"/>
                    </a:lnTo>
                    <a:lnTo>
                      <a:pt x="78" y="17"/>
                    </a:lnTo>
                    <a:lnTo>
                      <a:pt x="88" y="12"/>
                    </a:lnTo>
                    <a:lnTo>
                      <a:pt x="100" y="8"/>
                    </a:lnTo>
                    <a:lnTo>
                      <a:pt x="112" y="5"/>
                    </a:lnTo>
                    <a:lnTo>
                      <a:pt x="124" y="2"/>
                    </a:lnTo>
                    <a:lnTo>
                      <a:pt x="137" y="1"/>
                    </a:lnTo>
                    <a:lnTo>
                      <a:pt x="150" y="0"/>
                    </a:lnTo>
                    <a:lnTo>
                      <a:pt x="163" y="1"/>
                    </a:lnTo>
                    <a:lnTo>
                      <a:pt x="174" y="2"/>
                    </a:lnTo>
                    <a:lnTo>
                      <a:pt x="187" y="4"/>
                    </a:lnTo>
                    <a:lnTo>
                      <a:pt x="199" y="8"/>
                    </a:lnTo>
                    <a:lnTo>
                      <a:pt x="209" y="13"/>
                    </a:lnTo>
                    <a:lnTo>
                      <a:pt x="220" y="19"/>
                    </a:lnTo>
                    <a:lnTo>
                      <a:pt x="229" y="26"/>
                    </a:lnTo>
                    <a:lnTo>
                      <a:pt x="238" y="36"/>
                    </a:lnTo>
                    <a:lnTo>
                      <a:pt x="245"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50" name="Freeform 12"/>
              <p:cNvSpPr>
                <a:spLocks/>
              </p:cNvSpPr>
              <p:nvPr/>
            </p:nvSpPr>
            <p:spPr bwMode="auto">
              <a:xfrm>
                <a:off x="1639" y="2069"/>
                <a:ext cx="416" cy="371"/>
              </a:xfrm>
              <a:custGeom>
                <a:avLst/>
                <a:gdLst>
                  <a:gd name="T0" fmla="*/ 228 w 416"/>
                  <a:gd name="T1" fmla="*/ 46 h 371"/>
                  <a:gd name="T2" fmla="*/ 229 w 416"/>
                  <a:gd name="T3" fmla="*/ 54 h 371"/>
                  <a:gd name="T4" fmla="*/ 222 w 416"/>
                  <a:gd name="T5" fmla="*/ 59 h 371"/>
                  <a:gd name="T6" fmla="*/ 223 w 416"/>
                  <a:gd name="T7" fmla="*/ 66 h 371"/>
                  <a:gd name="T8" fmla="*/ 235 w 416"/>
                  <a:gd name="T9" fmla="*/ 65 h 371"/>
                  <a:gd name="T10" fmla="*/ 259 w 416"/>
                  <a:gd name="T11" fmla="*/ 58 h 371"/>
                  <a:gd name="T12" fmla="*/ 276 w 416"/>
                  <a:gd name="T13" fmla="*/ 59 h 371"/>
                  <a:gd name="T14" fmla="*/ 308 w 416"/>
                  <a:gd name="T15" fmla="*/ 65 h 371"/>
                  <a:gd name="T16" fmla="*/ 339 w 416"/>
                  <a:gd name="T17" fmla="*/ 78 h 371"/>
                  <a:gd name="T18" fmla="*/ 367 w 416"/>
                  <a:gd name="T19" fmla="*/ 97 h 371"/>
                  <a:gd name="T20" fmla="*/ 390 w 416"/>
                  <a:gd name="T21" fmla="*/ 120 h 371"/>
                  <a:gd name="T22" fmla="*/ 407 w 416"/>
                  <a:gd name="T23" fmla="*/ 149 h 371"/>
                  <a:gd name="T24" fmla="*/ 413 w 416"/>
                  <a:gd name="T25" fmla="*/ 162 h 371"/>
                  <a:gd name="T26" fmla="*/ 415 w 416"/>
                  <a:gd name="T27" fmla="*/ 201 h 371"/>
                  <a:gd name="T28" fmla="*/ 401 w 416"/>
                  <a:gd name="T29" fmla="*/ 239 h 371"/>
                  <a:gd name="T30" fmla="*/ 391 w 416"/>
                  <a:gd name="T31" fmla="*/ 252 h 371"/>
                  <a:gd name="T32" fmla="*/ 379 w 416"/>
                  <a:gd name="T33" fmla="*/ 252 h 371"/>
                  <a:gd name="T34" fmla="*/ 373 w 416"/>
                  <a:gd name="T35" fmla="*/ 256 h 371"/>
                  <a:gd name="T36" fmla="*/ 372 w 416"/>
                  <a:gd name="T37" fmla="*/ 272 h 371"/>
                  <a:gd name="T38" fmla="*/ 362 w 416"/>
                  <a:gd name="T39" fmla="*/ 300 h 371"/>
                  <a:gd name="T40" fmla="*/ 333 w 416"/>
                  <a:gd name="T41" fmla="*/ 335 h 371"/>
                  <a:gd name="T42" fmla="*/ 307 w 416"/>
                  <a:gd name="T43" fmla="*/ 350 h 371"/>
                  <a:gd name="T44" fmla="*/ 270 w 416"/>
                  <a:gd name="T45" fmla="*/ 364 h 371"/>
                  <a:gd name="T46" fmla="*/ 230 w 416"/>
                  <a:gd name="T47" fmla="*/ 370 h 371"/>
                  <a:gd name="T48" fmla="*/ 189 w 416"/>
                  <a:gd name="T49" fmla="*/ 370 h 371"/>
                  <a:gd name="T50" fmla="*/ 149 w 416"/>
                  <a:gd name="T51" fmla="*/ 361 h 371"/>
                  <a:gd name="T52" fmla="*/ 115 w 416"/>
                  <a:gd name="T53" fmla="*/ 342 h 371"/>
                  <a:gd name="T54" fmla="*/ 94 w 416"/>
                  <a:gd name="T55" fmla="*/ 324 h 371"/>
                  <a:gd name="T56" fmla="*/ 83 w 416"/>
                  <a:gd name="T57" fmla="*/ 307 h 371"/>
                  <a:gd name="T58" fmla="*/ 79 w 416"/>
                  <a:gd name="T59" fmla="*/ 288 h 371"/>
                  <a:gd name="T60" fmla="*/ 88 w 416"/>
                  <a:gd name="T61" fmla="*/ 282 h 371"/>
                  <a:gd name="T62" fmla="*/ 93 w 416"/>
                  <a:gd name="T63" fmla="*/ 276 h 371"/>
                  <a:gd name="T64" fmla="*/ 91 w 416"/>
                  <a:gd name="T65" fmla="*/ 271 h 371"/>
                  <a:gd name="T66" fmla="*/ 85 w 416"/>
                  <a:gd name="T67" fmla="*/ 270 h 371"/>
                  <a:gd name="T68" fmla="*/ 73 w 416"/>
                  <a:gd name="T69" fmla="*/ 276 h 371"/>
                  <a:gd name="T70" fmla="*/ 49 w 416"/>
                  <a:gd name="T71" fmla="*/ 276 h 371"/>
                  <a:gd name="T72" fmla="*/ 31 w 416"/>
                  <a:gd name="T73" fmla="*/ 268 h 371"/>
                  <a:gd name="T74" fmla="*/ 11 w 416"/>
                  <a:gd name="T75" fmla="*/ 245 h 371"/>
                  <a:gd name="T76" fmla="*/ 0 w 416"/>
                  <a:gd name="T77" fmla="*/ 219 h 371"/>
                  <a:gd name="T78" fmla="*/ 0 w 416"/>
                  <a:gd name="T79" fmla="*/ 199 h 371"/>
                  <a:gd name="T80" fmla="*/ 9 w 416"/>
                  <a:gd name="T81" fmla="*/ 173 h 371"/>
                  <a:gd name="T82" fmla="*/ 26 w 416"/>
                  <a:gd name="T83" fmla="*/ 151 h 371"/>
                  <a:gd name="T84" fmla="*/ 38 w 416"/>
                  <a:gd name="T85" fmla="*/ 150 h 371"/>
                  <a:gd name="T86" fmla="*/ 54 w 416"/>
                  <a:gd name="T87" fmla="*/ 140 h 371"/>
                  <a:gd name="T88" fmla="*/ 66 w 416"/>
                  <a:gd name="T89" fmla="*/ 126 h 371"/>
                  <a:gd name="T90" fmla="*/ 72 w 416"/>
                  <a:gd name="T91" fmla="*/ 107 h 371"/>
                  <a:gd name="T92" fmla="*/ 70 w 416"/>
                  <a:gd name="T93" fmla="*/ 85 h 371"/>
                  <a:gd name="T94" fmla="*/ 65 w 416"/>
                  <a:gd name="T95" fmla="*/ 73 h 371"/>
                  <a:gd name="T96" fmla="*/ 47 w 416"/>
                  <a:gd name="T97" fmla="*/ 59 h 371"/>
                  <a:gd name="T98" fmla="*/ 39 w 416"/>
                  <a:gd name="T99" fmla="*/ 52 h 371"/>
                  <a:gd name="T100" fmla="*/ 46 w 416"/>
                  <a:gd name="T101" fmla="*/ 36 h 371"/>
                  <a:gd name="T102" fmla="*/ 64 w 416"/>
                  <a:gd name="T103" fmla="*/ 19 h 371"/>
                  <a:gd name="T104" fmla="*/ 80 w 416"/>
                  <a:gd name="T105" fmla="*/ 10 h 371"/>
                  <a:gd name="T106" fmla="*/ 133 w 416"/>
                  <a:gd name="T107" fmla="*/ 0 h 371"/>
                  <a:gd name="T108" fmla="*/ 187 w 416"/>
                  <a:gd name="T109" fmla="*/ 8 h 371"/>
                  <a:gd name="T110" fmla="*/ 202 w 416"/>
                  <a:gd name="T111" fmla="*/ 16 h 371"/>
                  <a:gd name="T112" fmla="*/ 222 w 416"/>
                  <a:gd name="T113" fmla="*/ 32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16" h="371">
                    <a:moveTo>
                      <a:pt x="226" y="40"/>
                    </a:moveTo>
                    <a:lnTo>
                      <a:pt x="226" y="40"/>
                    </a:lnTo>
                    <a:lnTo>
                      <a:pt x="228" y="46"/>
                    </a:lnTo>
                    <a:lnTo>
                      <a:pt x="229" y="50"/>
                    </a:lnTo>
                    <a:lnTo>
                      <a:pt x="229" y="54"/>
                    </a:lnTo>
                    <a:lnTo>
                      <a:pt x="225" y="56"/>
                    </a:lnTo>
                    <a:lnTo>
                      <a:pt x="223" y="57"/>
                    </a:lnTo>
                    <a:lnTo>
                      <a:pt x="222" y="59"/>
                    </a:lnTo>
                    <a:lnTo>
                      <a:pt x="222" y="64"/>
                    </a:lnTo>
                    <a:lnTo>
                      <a:pt x="223" y="66"/>
                    </a:lnTo>
                    <a:lnTo>
                      <a:pt x="226" y="68"/>
                    </a:lnTo>
                    <a:lnTo>
                      <a:pt x="235" y="65"/>
                    </a:lnTo>
                    <a:lnTo>
                      <a:pt x="245" y="62"/>
                    </a:lnTo>
                    <a:lnTo>
                      <a:pt x="254" y="59"/>
                    </a:lnTo>
                    <a:lnTo>
                      <a:pt x="259" y="58"/>
                    </a:lnTo>
                    <a:lnTo>
                      <a:pt x="264" y="58"/>
                    </a:lnTo>
                    <a:lnTo>
                      <a:pt x="276" y="59"/>
                    </a:lnTo>
                    <a:lnTo>
                      <a:pt x="286" y="60"/>
                    </a:lnTo>
                    <a:lnTo>
                      <a:pt x="297" y="62"/>
                    </a:lnTo>
                    <a:lnTo>
                      <a:pt x="308" y="65"/>
                    </a:lnTo>
                    <a:lnTo>
                      <a:pt x="319" y="68"/>
                    </a:lnTo>
                    <a:lnTo>
                      <a:pt x="328" y="73"/>
                    </a:lnTo>
                    <a:lnTo>
                      <a:pt x="339" y="78"/>
                    </a:lnTo>
                    <a:lnTo>
                      <a:pt x="349" y="83"/>
                    </a:lnTo>
                    <a:lnTo>
                      <a:pt x="357" y="90"/>
                    </a:lnTo>
                    <a:lnTo>
                      <a:pt x="367" y="97"/>
                    </a:lnTo>
                    <a:lnTo>
                      <a:pt x="375" y="104"/>
                    </a:lnTo>
                    <a:lnTo>
                      <a:pt x="383" y="112"/>
                    </a:lnTo>
                    <a:lnTo>
                      <a:pt x="390" y="120"/>
                    </a:lnTo>
                    <a:lnTo>
                      <a:pt x="396" y="130"/>
                    </a:lnTo>
                    <a:lnTo>
                      <a:pt x="402" y="139"/>
                    </a:lnTo>
                    <a:lnTo>
                      <a:pt x="407" y="149"/>
                    </a:lnTo>
                    <a:lnTo>
                      <a:pt x="410" y="155"/>
                    </a:lnTo>
                    <a:lnTo>
                      <a:pt x="413" y="162"/>
                    </a:lnTo>
                    <a:lnTo>
                      <a:pt x="415" y="174"/>
                    </a:lnTo>
                    <a:lnTo>
                      <a:pt x="416" y="188"/>
                    </a:lnTo>
                    <a:lnTo>
                      <a:pt x="415" y="201"/>
                    </a:lnTo>
                    <a:lnTo>
                      <a:pt x="412" y="215"/>
                    </a:lnTo>
                    <a:lnTo>
                      <a:pt x="407" y="227"/>
                    </a:lnTo>
                    <a:lnTo>
                      <a:pt x="401" y="239"/>
                    </a:lnTo>
                    <a:lnTo>
                      <a:pt x="393" y="248"/>
                    </a:lnTo>
                    <a:lnTo>
                      <a:pt x="391" y="252"/>
                    </a:lnTo>
                    <a:lnTo>
                      <a:pt x="388" y="252"/>
                    </a:lnTo>
                    <a:lnTo>
                      <a:pt x="383" y="252"/>
                    </a:lnTo>
                    <a:lnTo>
                      <a:pt x="379" y="252"/>
                    </a:lnTo>
                    <a:lnTo>
                      <a:pt x="377" y="252"/>
                    </a:lnTo>
                    <a:lnTo>
                      <a:pt x="375" y="253"/>
                    </a:lnTo>
                    <a:lnTo>
                      <a:pt x="373" y="256"/>
                    </a:lnTo>
                    <a:lnTo>
                      <a:pt x="373" y="264"/>
                    </a:lnTo>
                    <a:lnTo>
                      <a:pt x="372" y="272"/>
                    </a:lnTo>
                    <a:lnTo>
                      <a:pt x="371" y="279"/>
                    </a:lnTo>
                    <a:lnTo>
                      <a:pt x="369" y="287"/>
                    </a:lnTo>
                    <a:lnTo>
                      <a:pt x="362" y="300"/>
                    </a:lnTo>
                    <a:lnTo>
                      <a:pt x="355" y="313"/>
                    </a:lnTo>
                    <a:lnTo>
                      <a:pt x="344" y="325"/>
                    </a:lnTo>
                    <a:lnTo>
                      <a:pt x="333" y="335"/>
                    </a:lnTo>
                    <a:lnTo>
                      <a:pt x="321" y="344"/>
                    </a:lnTo>
                    <a:lnTo>
                      <a:pt x="307" y="350"/>
                    </a:lnTo>
                    <a:lnTo>
                      <a:pt x="296" y="355"/>
                    </a:lnTo>
                    <a:lnTo>
                      <a:pt x="283" y="361"/>
                    </a:lnTo>
                    <a:lnTo>
                      <a:pt x="270" y="364"/>
                    </a:lnTo>
                    <a:lnTo>
                      <a:pt x="258" y="367"/>
                    </a:lnTo>
                    <a:lnTo>
                      <a:pt x="244" y="369"/>
                    </a:lnTo>
                    <a:lnTo>
                      <a:pt x="230" y="370"/>
                    </a:lnTo>
                    <a:lnTo>
                      <a:pt x="216" y="371"/>
                    </a:lnTo>
                    <a:lnTo>
                      <a:pt x="202" y="371"/>
                    </a:lnTo>
                    <a:lnTo>
                      <a:pt x="189" y="370"/>
                    </a:lnTo>
                    <a:lnTo>
                      <a:pt x="176" y="368"/>
                    </a:lnTo>
                    <a:lnTo>
                      <a:pt x="162" y="365"/>
                    </a:lnTo>
                    <a:lnTo>
                      <a:pt x="149" y="361"/>
                    </a:lnTo>
                    <a:lnTo>
                      <a:pt x="138" y="355"/>
                    </a:lnTo>
                    <a:lnTo>
                      <a:pt x="125" y="349"/>
                    </a:lnTo>
                    <a:lnTo>
                      <a:pt x="115" y="342"/>
                    </a:lnTo>
                    <a:lnTo>
                      <a:pt x="104" y="333"/>
                    </a:lnTo>
                    <a:lnTo>
                      <a:pt x="94" y="324"/>
                    </a:lnTo>
                    <a:lnTo>
                      <a:pt x="90" y="318"/>
                    </a:lnTo>
                    <a:lnTo>
                      <a:pt x="86" y="313"/>
                    </a:lnTo>
                    <a:lnTo>
                      <a:pt x="83" y="307"/>
                    </a:lnTo>
                    <a:lnTo>
                      <a:pt x="81" y="301"/>
                    </a:lnTo>
                    <a:lnTo>
                      <a:pt x="79" y="294"/>
                    </a:lnTo>
                    <a:lnTo>
                      <a:pt x="79" y="288"/>
                    </a:lnTo>
                    <a:lnTo>
                      <a:pt x="83" y="284"/>
                    </a:lnTo>
                    <a:lnTo>
                      <a:pt x="88" y="282"/>
                    </a:lnTo>
                    <a:lnTo>
                      <a:pt x="90" y="280"/>
                    </a:lnTo>
                    <a:lnTo>
                      <a:pt x="92" y="278"/>
                    </a:lnTo>
                    <a:lnTo>
                      <a:pt x="93" y="276"/>
                    </a:lnTo>
                    <a:lnTo>
                      <a:pt x="93" y="273"/>
                    </a:lnTo>
                    <a:lnTo>
                      <a:pt x="91" y="271"/>
                    </a:lnTo>
                    <a:lnTo>
                      <a:pt x="90" y="270"/>
                    </a:lnTo>
                    <a:lnTo>
                      <a:pt x="85" y="270"/>
                    </a:lnTo>
                    <a:lnTo>
                      <a:pt x="82" y="273"/>
                    </a:lnTo>
                    <a:lnTo>
                      <a:pt x="77" y="275"/>
                    </a:lnTo>
                    <a:lnTo>
                      <a:pt x="73" y="276"/>
                    </a:lnTo>
                    <a:lnTo>
                      <a:pt x="68" y="276"/>
                    </a:lnTo>
                    <a:lnTo>
                      <a:pt x="58" y="276"/>
                    </a:lnTo>
                    <a:lnTo>
                      <a:pt x="49" y="276"/>
                    </a:lnTo>
                    <a:lnTo>
                      <a:pt x="39" y="273"/>
                    </a:lnTo>
                    <a:lnTo>
                      <a:pt x="31" y="268"/>
                    </a:lnTo>
                    <a:lnTo>
                      <a:pt x="23" y="261"/>
                    </a:lnTo>
                    <a:lnTo>
                      <a:pt x="17" y="254"/>
                    </a:lnTo>
                    <a:lnTo>
                      <a:pt x="11" y="245"/>
                    </a:lnTo>
                    <a:lnTo>
                      <a:pt x="7" y="236"/>
                    </a:lnTo>
                    <a:lnTo>
                      <a:pt x="2" y="227"/>
                    </a:lnTo>
                    <a:lnTo>
                      <a:pt x="0" y="219"/>
                    </a:lnTo>
                    <a:lnTo>
                      <a:pt x="0" y="208"/>
                    </a:lnTo>
                    <a:lnTo>
                      <a:pt x="0" y="199"/>
                    </a:lnTo>
                    <a:lnTo>
                      <a:pt x="2" y="190"/>
                    </a:lnTo>
                    <a:lnTo>
                      <a:pt x="5" y="182"/>
                    </a:lnTo>
                    <a:lnTo>
                      <a:pt x="9" y="173"/>
                    </a:lnTo>
                    <a:lnTo>
                      <a:pt x="13" y="165"/>
                    </a:lnTo>
                    <a:lnTo>
                      <a:pt x="19" y="158"/>
                    </a:lnTo>
                    <a:lnTo>
                      <a:pt x="26" y="151"/>
                    </a:lnTo>
                    <a:lnTo>
                      <a:pt x="32" y="152"/>
                    </a:lnTo>
                    <a:lnTo>
                      <a:pt x="38" y="150"/>
                    </a:lnTo>
                    <a:lnTo>
                      <a:pt x="44" y="148"/>
                    </a:lnTo>
                    <a:lnTo>
                      <a:pt x="49" y="145"/>
                    </a:lnTo>
                    <a:lnTo>
                      <a:pt x="54" y="140"/>
                    </a:lnTo>
                    <a:lnTo>
                      <a:pt x="58" y="135"/>
                    </a:lnTo>
                    <a:lnTo>
                      <a:pt x="66" y="126"/>
                    </a:lnTo>
                    <a:lnTo>
                      <a:pt x="69" y="119"/>
                    </a:lnTo>
                    <a:lnTo>
                      <a:pt x="71" y="113"/>
                    </a:lnTo>
                    <a:lnTo>
                      <a:pt x="72" y="107"/>
                    </a:lnTo>
                    <a:lnTo>
                      <a:pt x="72" y="99"/>
                    </a:lnTo>
                    <a:lnTo>
                      <a:pt x="71" y="92"/>
                    </a:lnTo>
                    <a:lnTo>
                      <a:pt x="70" y="85"/>
                    </a:lnTo>
                    <a:lnTo>
                      <a:pt x="68" y="79"/>
                    </a:lnTo>
                    <a:lnTo>
                      <a:pt x="65" y="73"/>
                    </a:lnTo>
                    <a:lnTo>
                      <a:pt x="59" y="67"/>
                    </a:lnTo>
                    <a:lnTo>
                      <a:pt x="54" y="62"/>
                    </a:lnTo>
                    <a:lnTo>
                      <a:pt x="47" y="59"/>
                    </a:lnTo>
                    <a:lnTo>
                      <a:pt x="39" y="57"/>
                    </a:lnTo>
                    <a:lnTo>
                      <a:pt x="39" y="52"/>
                    </a:lnTo>
                    <a:lnTo>
                      <a:pt x="40" y="45"/>
                    </a:lnTo>
                    <a:lnTo>
                      <a:pt x="44" y="40"/>
                    </a:lnTo>
                    <a:lnTo>
                      <a:pt x="46" y="36"/>
                    </a:lnTo>
                    <a:lnTo>
                      <a:pt x="50" y="30"/>
                    </a:lnTo>
                    <a:lnTo>
                      <a:pt x="54" y="26"/>
                    </a:lnTo>
                    <a:lnTo>
                      <a:pt x="64" y="19"/>
                    </a:lnTo>
                    <a:lnTo>
                      <a:pt x="71" y="14"/>
                    </a:lnTo>
                    <a:lnTo>
                      <a:pt x="80" y="10"/>
                    </a:lnTo>
                    <a:lnTo>
                      <a:pt x="97" y="5"/>
                    </a:lnTo>
                    <a:lnTo>
                      <a:pt x="113" y="1"/>
                    </a:lnTo>
                    <a:lnTo>
                      <a:pt x="133" y="0"/>
                    </a:lnTo>
                    <a:lnTo>
                      <a:pt x="151" y="0"/>
                    </a:lnTo>
                    <a:lnTo>
                      <a:pt x="169" y="3"/>
                    </a:lnTo>
                    <a:lnTo>
                      <a:pt x="187" y="8"/>
                    </a:lnTo>
                    <a:lnTo>
                      <a:pt x="194" y="11"/>
                    </a:lnTo>
                    <a:lnTo>
                      <a:pt x="202" y="16"/>
                    </a:lnTo>
                    <a:lnTo>
                      <a:pt x="209" y="21"/>
                    </a:lnTo>
                    <a:lnTo>
                      <a:pt x="215" y="26"/>
                    </a:lnTo>
                    <a:lnTo>
                      <a:pt x="222" y="32"/>
                    </a:lnTo>
                    <a:lnTo>
                      <a:pt x="226"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51" name="Freeform 13"/>
              <p:cNvSpPr>
                <a:spLocks/>
              </p:cNvSpPr>
              <p:nvPr/>
            </p:nvSpPr>
            <p:spPr bwMode="auto">
              <a:xfrm>
                <a:off x="1639" y="2069"/>
                <a:ext cx="416" cy="371"/>
              </a:xfrm>
              <a:custGeom>
                <a:avLst/>
                <a:gdLst>
                  <a:gd name="T0" fmla="*/ 228 w 416"/>
                  <a:gd name="T1" fmla="*/ 46 h 371"/>
                  <a:gd name="T2" fmla="*/ 229 w 416"/>
                  <a:gd name="T3" fmla="*/ 54 h 371"/>
                  <a:gd name="T4" fmla="*/ 222 w 416"/>
                  <a:gd name="T5" fmla="*/ 59 h 371"/>
                  <a:gd name="T6" fmla="*/ 223 w 416"/>
                  <a:gd name="T7" fmla="*/ 66 h 371"/>
                  <a:gd name="T8" fmla="*/ 235 w 416"/>
                  <a:gd name="T9" fmla="*/ 65 h 371"/>
                  <a:gd name="T10" fmla="*/ 259 w 416"/>
                  <a:gd name="T11" fmla="*/ 58 h 371"/>
                  <a:gd name="T12" fmla="*/ 276 w 416"/>
                  <a:gd name="T13" fmla="*/ 59 h 371"/>
                  <a:gd name="T14" fmla="*/ 308 w 416"/>
                  <a:gd name="T15" fmla="*/ 65 h 371"/>
                  <a:gd name="T16" fmla="*/ 339 w 416"/>
                  <a:gd name="T17" fmla="*/ 78 h 371"/>
                  <a:gd name="T18" fmla="*/ 367 w 416"/>
                  <a:gd name="T19" fmla="*/ 97 h 371"/>
                  <a:gd name="T20" fmla="*/ 390 w 416"/>
                  <a:gd name="T21" fmla="*/ 120 h 371"/>
                  <a:gd name="T22" fmla="*/ 407 w 416"/>
                  <a:gd name="T23" fmla="*/ 149 h 371"/>
                  <a:gd name="T24" fmla="*/ 413 w 416"/>
                  <a:gd name="T25" fmla="*/ 162 h 371"/>
                  <a:gd name="T26" fmla="*/ 415 w 416"/>
                  <a:gd name="T27" fmla="*/ 201 h 371"/>
                  <a:gd name="T28" fmla="*/ 401 w 416"/>
                  <a:gd name="T29" fmla="*/ 239 h 371"/>
                  <a:gd name="T30" fmla="*/ 391 w 416"/>
                  <a:gd name="T31" fmla="*/ 252 h 371"/>
                  <a:gd name="T32" fmla="*/ 379 w 416"/>
                  <a:gd name="T33" fmla="*/ 252 h 371"/>
                  <a:gd name="T34" fmla="*/ 373 w 416"/>
                  <a:gd name="T35" fmla="*/ 256 h 371"/>
                  <a:gd name="T36" fmla="*/ 372 w 416"/>
                  <a:gd name="T37" fmla="*/ 272 h 371"/>
                  <a:gd name="T38" fmla="*/ 362 w 416"/>
                  <a:gd name="T39" fmla="*/ 300 h 371"/>
                  <a:gd name="T40" fmla="*/ 333 w 416"/>
                  <a:gd name="T41" fmla="*/ 335 h 371"/>
                  <a:gd name="T42" fmla="*/ 307 w 416"/>
                  <a:gd name="T43" fmla="*/ 350 h 371"/>
                  <a:gd name="T44" fmla="*/ 270 w 416"/>
                  <a:gd name="T45" fmla="*/ 364 h 371"/>
                  <a:gd name="T46" fmla="*/ 230 w 416"/>
                  <a:gd name="T47" fmla="*/ 370 h 371"/>
                  <a:gd name="T48" fmla="*/ 189 w 416"/>
                  <a:gd name="T49" fmla="*/ 370 h 371"/>
                  <a:gd name="T50" fmla="*/ 149 w 416"/>
                  <a:gd name="T51" fmla="*/ 361 h 371"/>
                  <a:gd name="T52" fmla="*/ 115 w 416"/>
                  <a:gd name="T53" fmla="*/ 342 h 371"/>
                  <a:gd name="T54" fmla="*/ 94 w 416"/>
                  <a:gd name="T55" fmla="*/ 324 h 371"/>
                  <a:gd name="T56" fmla="*/ 83 w 416"/>
                  <a:gd name="T57" fmla="*/ 307 h 371"/>
                  <a:gd name="T58" fmla="*/ 79 w 416"/>
                  <a:gd name="T59" fmla="*/ 288 h 371"/>
                  <a:gd name="T60" fmla="*/ 88 w 416"/>
                  <a:gd name="T61" fmla="*/ 282 h 371"/>
                  <a:gd name="T62" fmla="*/ 93 w 416"/>
                  <a:gd name="T63" fmla="*/ 276 h 371"/>
                  <a:gd name="T64" fmla="*/ 91 w 416"/>
                  <a:gd name="T65" fmla="*/ 271 h 371"/>
                  <a:gd name="T66" fmla="*/ 85 w 416"/>
                  <a:gd name="T67" fmla="*/ 270 h 371"/>
                  <a:gd name="T68" fmla="*/ 73 w 416"/>
                  <a:gd name="T69" fmla="*/ 276 h 371"/>
                  <a:gd name="T70" fmla="*/ 49 w 416"/>
                  <a:gd name="T71" fmla="*/ 276 h 371"/>
                  <a:gd name="T72" fmla="*/ 31 w 416"/>
                  <a:gd name="T73" fmla="*/ 268 h 371"/>
                  <a:gd name="T74" fmla="*/ 11 w 416"/>
                  <a:gd name="T75" fmla="*/ 245 h 371"/>
                  <a:gd name="T76" fmla="*/ 0 w 416"/>
                  <a:gd name="T77" fmla="*/ 219 h 371"/>
                  <a:gd name="T78" fmla="*/ 0 w 416"/>
                  <a:gd name="T79" fmla="*/ 199 h 371"/>
                  <a:gd name="T80" fmla="*/ 9 w 416"/>
                  <a:gd name="T81" fmla="*/ 173 h 371"/>
                  <a:gd name="T82" fmla="*/ 26 w 416"/>
                  <a:gd name="T83" fmla="*/ 151 h 371"/>
                  <a:gd name="T84" fmla="*/ 38 w 416"/>
                  <a:gd name="T85" fmla="*/ 150 h 371"/>
                  <a:gd name="T86" fmla="*/ 54 w 416"/>
                  <a:gd name="T87" fmla="*/ 140 h 371"/>
                  <a:gd name="T88" fmla="*/ 66 w 416"/>
                  <a:gd name="T89" fmla="*/ 126 h 371"/>
                  <a:gd name="T90" fmla="*/ 72 w 416"/>
                  <a:gd name="T91" fmla="*/ 107 h 371"/>
                  <a:gd name="T92" fmla="*/ 70 w 416"/>
                  <a:gd name="T93" fmla="*/ 85 h 371"/>
                  <a:gd name="T94" fmla="*/ 65 w 416"/>
                  <a:gd name="T95" fmla="*/ 73 h 371"/>
                  <a:gd name="T96" fmla="*/ 47 w 416"/>
                  <a:gd name="T97" fmla="*/ 59 h 371"/>
                  <a:gd name="T98" fmla="*/ 39 w 416"/>
                  <a:gd name="T99" fmla="*/ 52 h 371"/>
                  <a:gd name="T100" fmla="*/ 46 w 416"/>
                  <a:gd name="T101" fmla="*/ 36 h 371"/>
                  <a:gd name="T102" fmla="*/ 64 w 416"/>
                  <a:gd name="T103" fmla="*/ 19 h 371"/>
                  <a:gd name="T104" fmla="*/ 80 w 416"/>
                  <a:gd name="T105" fmla="*/ 10 h 371"/>
                  <a:gd name="T106" fmla="*/ 133 w 416"/>
                  <a:gd name="T107" fmla="*/ 0 h 371"/>
                  <a:gd name="T108" fmla="*/ 187 w 416"/>
                  <a:gd name="T109" fmla="*/ 8 h 371"/>
                  <a:gd name="T110" fmla="*/ 202 w 416"/>
                  <a:gd name="T111" fmla="*/ 16 h 371"/>
                  <a:gd name="T112" fmla="*/ 222 w 416"/>
                  <a:gd name="T113" fmla="*/ 32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16" h="371">
                    <a:moveTo>
                      <a:pt x="226" y="40"/>
                    </a:moveTo>
                    <a:lnTo>
                      <a:pt x="226" y="40"/>
                    </a:lnTo>
                    <a:lnTo>
                      <a:pt x="228" y="46"/>
                    </a:lnTo>
                    <a:lnTo>
                      <a:pt x="229" y="50"/>
                    </a:lnTo>
                    <a:lnTo>
                      <a:pt x="229" y="54"/>
                    </a:lnTo>
                    <a:lnTo>
                      <a:pt x="225" y="56"/>
                    </a:lnTo>
                    <a:lnTo>
                      <a:pt x="223" y="57"/>
                    </a:lnTo>
                    <a:lnTo>
                      <a:pt x="222" y="59"/>
                    </a:lnTo>
                    <a:lnTo>
                      <a:pt x="222" y="64"/>
                    </a:lnTo>
                    <a:lnTo>
                      <a:pt x="223" y="66"/>
                    </a:lnTo>
                    <a:lnTo>
                      <a:pt x="226" y="68"/>
                    </a:lnTo>
                    <a:lnTo>
                      <a:pt x="235" y="65"/>
                    </a:lnTo>
                    <a:lnTo>
                      <a:pt x="245" y="62"/>
                    </a:lnTo>
                    <a:lnTo>
                      <a:pt x="254" y="59"/>
                    </a:lnTo>
                    <a:lnTo>
                      <a:pt x="259" y="58"/>
                    </a:lnTo>
                    <a:lnTo>
                      <a:pt x="264" y="58"/>
                    </a:lnTo>
                    <a:lnTo>
                      <a:pt x="276" y="59"/>
                    </a:lnTo>
                    <a:lnTo>
                      <a:pt x="286" y="60"/>
                    </a:lnTo>
                    <a:lnTo>
                      <a:pt x="297" y="62"/>
                    </a:lnTo>
                    <a:lnTo>
                      <a:pt x="308" y="65"/>
                    </a:lnTo>
                    <a:lnTo>
                      <a:pt x="319" y="68"/>
                    </a:lnTo>
                    <a:lnTo>
                      <a:pt x="328" y="73"/>
                    </a:lnTo>
                    <a:lnTo>
                      <a:pt x="339" y="78"/>
                    </a:lnTo>
                    <a:lnTo>
                      <a:pt x="349" y="83"/>
                    </a:lnTo>
                    <a:lnTo>
                      <a:pt x="357" y="90"/>
                    </a:lnTo>
                    <a:lnTo>
                      <a:pt x="367" y="97"/>
                    </a:lnTo>
                    <a:lnTo>
                      <a:pt x="375" y="104"/>
                    </a:lnTo>
                    <a:lnTo>
                      <a:pt x="383" y="112"/>
                    </a:lnTo>
                    <a:lnTo>
                      <a:pt x="390" y="120"/>
                    </a:lnTo>
                    <a:lnTo>
                      <a:pt x="396" y="130"/>
                    </a:lnTo>
                    <a:lnTo>
                      <a:pt x="402" y="139"/>
                    </a:lnTo>
                    <a:lnTo>
                      <a:pt x="407" y="149"/>
                    </a:lnTo>
                    <a:lnTo>
                      <a:pt x="410" y="155"/>
                    </a:lnTo>
                    <a:lnTo>
                      <a:pt x="413" y="162"/>
                    </a:lnTo>
                    <a:lnTo>
                      <a:pt x="415" y="174"/>
                    </a:lnTo>
                    <a:lnTo>
                      <a:pt x="416" y="188"/>
                    </a:lnTo>
                    <a:lnTo>
                      <a:pt x="415" y="201"/>
                    </a:lnTo>
                    <a:lnTo>
                      <a:pt x="412" y="215"/>
                    </a:lnTo>
                    <a:lnTo>
                      <a:pt x="407" y="227"/>
                    </a:lnTo>
                    <a:lnTo>
                      <a:pt x="401" y="239"/>
                    </a:lnTo>
                    <a:lnTo>
                      <a:pt x="393" y="248"/>
                    </a:lnTo>
                    <a:lnTo>
                      <a:pt x="391" y="252"/>
                    </a:lnTo>
                    <a:lnTo>
                      <a:pt x="388" y="252"/>
                    </a:lnTo>
                    <a:lnTo>
                      <a:pt x="383" y="252"/>
                    </a:lnTo>
                    <a:lnTo>
                      <a:pt x="379" y="252"/>
                    </a:lnTo>
                    <a:lnTo>
                      <a:pt x="377" y="252"/>
                    </a:lnTo>
                    <a:lnTo>
                      <a:pt x="375" y="253"/>
                    </a:lnTo>
                    <a:lnTo>
                      <a:pt x="373" y="256"/>
                    </a:lnTo>
                    <a:lnTo>
                      <a:pt x="373" y="264"/>
                    </a:lnTo>
                    <a:lnTo>
                      <a:pt x="372" y="272"/>
                    </a:lnTo>
                    <a:lnTo>
                      <a:pt x="371" y="279"/>
                    </a:lnTo>
                    <a:lnTo>
                      <a:pt x="369" y="287"/>
                    </a:lnTo>
                    <a:lnTo>
                      <a:pt x="362" y="300"/>
                    </a:lnTo>
                    <a:lnTo>
                      <a:pt x="355" y="313"/>
                    </a:lnTo>
                    <a:lnTo>
                      <a:pt x="344" y="325"/>
                    </a:lnTo>
                    <a:lnTo>
                      <a:pt x="333" y="335"/>
                    </a:lnTo>
                    <a:lnTo>
                      <a:pt x="321" y="344"/>
                    </a:lnTo>
                    <a:lnTo>
                      <a:pt x="307" y="350"/>
                    </a:lnTo>
                    <a:lnTo>
                      <a:pt x="296" y="355"/>
                    </a:lnTo>
                    <a:lnTo>
                      <a:pt x="283" y="361"/>
                    </a:lnTo>
                    <a:lnTo>
                      <a:pt x="270" y="364"/>
                    </a:lnTo>
                    <a:lnTo>
                      <a:pt x="258" y="367"/>
                    </a:lnTo>
                    <a:lnTo>
                      <a:pt x="244" y="369"/>
                    </a:lnTo>
                    <a:lnTo>
                      <a:pt x="230" y="370"/>
                    </a:lnTo>
                    <a:lnTo>
                      <a:pt x="216" y="371"/>
                    </a:lnTo>
                    <a:lnTo>
                      <a:pt x="202" y="371"/>
                    </a:lnTo>
                    <a:lnTo>
                      <a:pt x="189" y="370"/>
                    </a:lnTo>
                    <a:lnTo>
                      <a:pt x="176" y="368"/>
                    </a:lnTo>
                    <a:lnTo>
                      <a:pt x="162" y="365"/>
                    </a:lnTo>
                    <a:lnTo>
                      <a:pt x="149" y="361"/>
                    </a:lnTo>
                    <a:lnTo>
                      <a:pt x="138" y="355"/>
                    </a:lnTo>
                    <a:lnTo>
                      <a:pt x="125" y="349"/>
                    </a:lnTo>
                    <a:lnTo>
                      <a:pt x="115" y="342"/>
                    </a:lnTo>
                    <a:lnTo>
                      <a:pt x="104" y="333"/>
                    </a:lnTo>
                    <a:lnTo>
                      <a:pt x="94" y="324"/>
                    </a:lnTo>
                    <a:lnTo>
                      <a:pt x="90" y="318"/>
                    </a:lnTo>
                    <a:lnTo>
                      <a:pt x="86" y="313"/>
                    </a:lnTo>
                    <a:lnTo>
                      <a:pt x="83" y="307"/>
                    </a:lnTo>
                    <a:lnTo>
                      <a:pt x="81" y="301"/>
                    </a:lnTo>
                    <a:lnTo>
                      <a:pt x="79" y="294"/>
                    </a:lnTo>
                    <a:lnTo>
                      <a:pt x="79" y="288"/>
                    </a:lnTo>
                    <a:lnTo>
                      <a:pt x="83" y="284"/>
                    </a:lnTo>
                    <a:lnTo>
                      <a:pt x="88" y="282"/>
                    </a:lnTo>
                    <a:lnTo>
                      <a:pt x="90" y="280"/>
                    </a:lnTo>
                    <a:lnTo>
                      <a:pt x="92" y="278"/>
                    </a:lnTo>
                    <a:lnTo>
                      <a:pt x="93" y="276"/>
                    </a:lnTo>
                    <a:lnTo>
                      <a:pt x="93" y="273"/>
                    </a:lnTo>
                    <a:lnTo>
                      <a:pt x="91" y="271"/>
                    </a:lnTo>
                    <a:lnTo>
                      <a:pt x="90" y="270"/>
                    </a:lnTo>
                    <a:lnTo>
                      <a:pt x="85" y="270"/>
                    </a:lnTo>
                    <a:lnTo>
                      <a:pt x="82" y="273"/>
                    </a:lnTo>
                    <a:lnTo>
                      <a:pt x="77" y="275"/>
                    </a:lnTo>
                    <a:lnTo>
                      <a:pt x="73" y="276"/>
                    </a:lnTo>
                    <a:lnTo>
                      <a:pt x="68" y="276"/>
                    </a:lnTo>
                    <a:lnTo>
                      <a:pt x="58" y="276"/>
                    </a:lnTo>
                    <a:lnTo>
                      <a:pt x="49" y="276"/>
                    </a:lnTo>
                    <a:lnTo>
                      <a:pt x="39" y="273"/>
                    </a:lnTo>
                    <a:lnTo>
                      <a:pt x="31" y="268"/>
                    </a:lnTo>
                    <a:lnTo>
                      <a:pt x="23" y="261"/>
                    </a:lnTo>
                    <a:lnTo>
                      <a:pt x="17" y="254"/>
                    </a:lnTo>
                    <a:lnTo>
                      <a:pt x="11" y="245"/>
                    </a:lnTo>
                    <a:lnTo>
                      <a:pt x="7" y="236"/>
                    </a:lnTo>
                    <a:lnTo>
                      <a:pt x="2" y="227"/>
                    </a:lnTo>
                    <a:lnTo>
                      <a:pt x="0" y="219"/>
                    </a:lnTo>
                    <a:lnTo>
                      <a:pt x="0" y="208"/>
                    </a:lnTo>
                    <a:lnTo>
                      <a:pt x="0" y="199"/>
                    </a:lnTo>
                    <a:lnTo>
                      <a:pt x="2" y="190"/>
                    </a:lnTo>
                    <a:lnTo>
                      <a:pt x="5" y="182"/>
                    </a:lnTo>
                    <a:lnTo>
                      <a:pt x="9" y="173"/>
                    </a:lnTo>
                    <a:lnTo>
                      <a:pt x="13" y="165"/>
                    </a:lnTo>
                    <a:lnTo>
                      <a:pt x="19" y="158"/>
                    </a:lnTo>
                    <a:lnTo>
                      <a:pt x="26" y="151"/>
                    </a:lnTo>
                    <a:lnTo>
                      <a:pt x="32" y="152"/>
                    </a:lnTo>
                    <a:lnTo>
                      <a:pt x="38" y="150"/>
                    </a:lnTo>
                    <a:lnTo>
                      <a:pt x="44" y="148"/>
                    </a:lnTo>
                    <a:lnTo>
                      <a:pt x="49" y="145"/>
                    </a:lnTo>
                    <a:lnTo>
                      <a:pt x="54" y="140"/>
                    </a:lnTo>
                    <a:lnTo>
                      <a:pt x="58" y="135"/>
                    </a:lnTo>
                    <a:lnTo>
                      <a:pt x="66" y="126"/>
                    </a:lnTo>
                    <a:lnTo>
                      <a:pt x="69" y="119"/>
                    </a:lnTo>
                    <a:lnTo>
                      <a:pt x="71" y="113"/>
                    </a:lnTo>
                    <a:lnTo>
                      <a:pt x="72" y="107"/>
                    </a:lnTo>
                    <a:lnTo>
                      <a:pt x="72" y="99"/>
                    </a:lnTo>
                    <a:lnTo>
                      <a:pt x="71" y="92"/>
                    </a:lnTo>
                    <a:lnTo>
                      <a:pt x="70" y="85"/>
                    </a:lnTo>
                    <a:lnTo>
                      <a:pt x="68" y="79"/>
                    </a:lnTo>
                    <a:lnTo>
                      <a:pt x="65" y="73"/>
                    </a:lnTo>
                    <a:lnTo>
                      <a:pt x="59" y="67"/>
                    </a:lnTo>
                    <a:lnTo>
                      <a:pt x="54" y="62"/>
                    </a:lnTo>
                    <a:lnTo>
                      <a:pt x="47" y="59"/>
                    </a:lnTo>
                    <a:lnTo>
                      <a:pt x="39" y="57"/>
                    </a:lnTo>
                    <a:lnTo>
                      <a:pt x="39" y="52"/>
                    </a:lnTo>
                    <a:lnTo>
                      <a:pt x="40" y="45"/>
                    </a:lnTo>
                    <a:lnTo>
                      <a:pt x="44" y="40"/>
                    </a:lnTo>
                    <a:lnTo>
                      <a:pt x="46" y="36"/>
                    </a:lnTo>
                    <a:lnTo>
                      <a:pt x="50" y="30"/>
                    </a:lnTo>
                    <a:lnTo>
                      <a:pt x="54" y="26"/>
                    </a:lnTo>
                    <a:lnTo>
                      <a:pt x="64" y="19"/>
                    </a:lnTo>
                    <a:lnTo>
                      <a:pt x="71" y="14"/>
                    </a:lnTo>
                    <a:lnTo>
                      <a:pt x="80" y="10"/>
                    </a:lnTo>
                    <a:lnTo>
                      <a:pt x="97" y="5"/>
                    </a:lnTo>
                    <a:lnTo>
                      <a:pt x="113" y="1"/>
                    </a:lnTo>
                    <a:lnTo>
                      <a:pt x="133" y="0"/>
                    </a:lnTo>
                    <a:lnTo>
                      <a:pt x="151" y="0"/>
                    </a:lnTo>
                    <a:lnTo>
                      <a:pt x="169" y="3"/>
                    </a:lnTo>
                    <a:lnTo>
                      <a:pt x="187" y="8"/>
                    </a:lnTo>
                    <a:lnTo>
                      <a:pt x="194" y="11"/>
                    </a:lnTo>
                    <a:lnTo>
                      <a:pt x="202" y="16"/>
                    </a:lnTo>
                    <a:lnTo>
                      <a:pt x="209" y="21"/>
                    </a:lnTo>
                    <a:lnTo>
                      <a:pt x="215" y="26"/>
                    </a:lnTo>
                    <a:lnTo>
                      <a:pt x="222" y="32"/>
                    </a:lnTo>
                    <a:lnTo>
                      <a:pt x="22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52" name="Freeform 14"/>
              <p:cNvSpPr>
                <a:spLocks/>
              </p:cNvSpPr>
              <p:nvPr/>
            </p:nvSpPr>
            <p:spPr bwMode="auto">
              <a:xfrm>
                <a:off x="437" y="2130"/>
                <a:ext cx="1223" cy="1778"/>
              </a:xfrm>
              <a:custGeom>
                <a:avLst/>
                <a:gdLst>
                  <a:gd name="T0" fmla="*/ 880 w 1223"/>
                  <a:gd name="T1" fmla="*/ 12 h 1778"/>
                  <a:gd name="T2" fmla="*/ 869 w 1223"/>
                  <a:gd name="T3" fmla="*/ 21 h 1778"/>
                  <a:gd name="T4" fmla="*/ 899 w 1223"/>
                  <a:gd name="T5" fmla="*/ 47 h 1778"/>
                  <a:gd name="T6" fmla="*/ 986 w 1223"/>
                  <a:gd name="T7" fmla="*/ 117 h 1778"/>
                  <a:gd name="T8" fmla="*/ 1093 w 1223"/>
                  <a:gd name="T9" fmla="*/ 177 h 1778"/>
                  <a:gd name="T10" fmla="*/ 1165 w 1223"/>
                  <a:gd name="T11" fmla="*/ 194 h 1778"/>
                  <a:gd name="T12" fmla="*/ 1191 w 1223"/>
                  <a:gd name="T13" fmla="*/ 212 h 1778"/>
                  <a:gd name="T14" fmla="*/ 1206 w 1223"/>
                  <a:gd name="T15" fmla="*/ 276 h 1778"/>
                  <a:gd name="T16" fmla="*/ 1189 w 1223"/>
                  <a:gd name="T17" fmla="*/ 339 h 1778"/>
                  <a:gd name="T18" fmla="*/ 1108 w 1223"/>
                  <a:gd name="T19" fmla="*/ 396 h 1778"/>
                  <a:gd name="T20" fmla="*/ 1112 w 1223"/>
                  <a:gd name="T21" fmla="*/ 522 h 1778"/>
                  <a:gd name="T22" fmla="*/ 1084 w 1223"/>
                  <a:gd name="T23" fmla="*/ 597 h 1778"/>
                  <a:gd name="T24" fmla="*/ 1127 w 1223"/>
                  <a:gd name="T25" fmla="*/ 624 h 1778"/>
                  <a:gd name="T26" fmla="*/ 1147 w 1223"/>
                  <a:gd name="T27" fmla="*/ 614 h 1778"/>
                  <a:gd name="T28" fmla="*/ 1163 w 1223"/>
                  <a:gd name="T29" fmla="*/ 633 h 1778"/>
                  <a:gd name="T30" fmla="*/ 1151 w 1223"/>
                  <a:gd name="T31" fmla="*/ 723 h 1778"/>
                  <a:gd name="T32" fmla="*/ 1147 w 1223"/>
                  <a:gd name="T33" fmla="*/ 755 h 1778"/>
                  <a:gd name="T34" fmla="*/ 1177 w 1223"/>
                  <a:gd name="T35" fmla="*/ 812 h 1778"/>
                  <a:gd name="T36" fmla="*/ 1221 w 1223"/>
                  <a:gd name="T37" fmla="*/ 946 h 1778"/>
                  <a:gd name="T38" fmla="*/ 1210 w 1223"/>
                  <a:gd name="T39" fmla="*/ 1052 h 1778"/>
                  <a:gd name="T40" fmla="*/ 1161 w 1223"/>
                  <a:gd name="T41" fmla="*/ 1099 h 1778"/>
                  <a:gd name="T42" fmla="*/ 1107 w 1223"/>
                  <a:gd name="T43" fmla="*/ 1110 h 1778"/>
                  <a:gd name="T44" fmla="*/ 1053 w 1223"/>
                  <a:gd name="T45" fmla="*/ 1130 h 1778"/>
                  <a:gd name="T46" fmla="*/ 955 w 1223"/>
                  <a:gd name="T47" fmla="*/ 1280 h 1778"/>
                  <a:gd name="T48" fmla="*/ 962 w 1223"/>
                  <a:gd name="T49" fmla="*/ 1308 h 1778"/>
                  <a:gd name="T50" fmla="*/ 935 w 1223"/>
                  <a:gd name="T51" fmla="*/ 1345 h 1778"/>
                  <a:gd name="T52" fmla="*/ 961 w 1223"/>
                  <a:gd name="T53" fmla="*/ 1463 h 1778"/>
                  <a:gd name="T54" fmla="*/ 945 w 1223"/>
                  <a:gd name="T55" fmla="*/ 1538 h 1778"/>
                  <a:gd name="T56" fmla="*/ 920 w 1223"/>
                  <a:gd name="T57" fmla="*/ 1594 h 1778"/>
                  <a:gd name="T58" fmla="*/ 963 w 1223"/>
                  <a:gd name="T59" fmla="*/ 1640 h 1778"/>
                  <a:gd name="T60" fmla="*/ 1012 w 1223"/>
                  <a:gd name="T61" fmla="*/ 1686 h 1778"/>
                  <a:gd name="T62" fmla="*/ 1024 w 1223"/>
                  <a:gd name="T63" fmla="*/ 1727 h 1778"/>
                  <a:gd name="T64" fmla="*/ 984 w 1223"/>
                  <a:gd name="T65" fmla="*/ 1746 h 1778"/>
                  <a:gd name="T66" fmla="*/ 918 w 1223"/>
                  <a:gd name="T67" fmla="*/ 1759 h 1778"/>
                  <a:gd name="T68" fmla="*/ 896 w 1223"/>
                  <a:gd name="T69" fmla="*/ 1777 h 1778"/>
                  <a:gd name="T70" fmla="*/ 751 w 1223"/>
                  <a:gd name="T71" fmla="*/ 1766 h 1778"/>
                  <a:gd name="T72" fmla="*/ 606 w 1223"/>
                  <a:gd name="T73" fmla="*/ 1755 h 1778"/>
                  <a:gd name="T74" fmla="*/ 552 w 1223"/>
                  <a:gd name="T75" fmla="*/ 1742 h 1778"/>
                  <a:gd name="T76" fmla="*/ 563 w 1223"/>
                  <a:gd name="T77" fmla="*/ 1723 h 1778"/>
                  <a:gd name="T78" fmla="*/ 551 w 1223"/>
                  <a:gd name="T79" fmla="*/ 1722 h 1778"/>
                  <a:gd name="T80" fmla="*/ 454 w 1223"/>
                  <a:gd name="T81" fmla="*/ 1738 h 1778"/>
                  <a:gd name="T82" fmla="*/ 521 w 1223"/>
                  <a:gd name="T83" fmla="*/ 1719 h 1778"/>
                  <a:gd name="T84" fmla="*/ 592 w 1223"/>
                  <a:gd name="T85" fmla="*/ 1711 h 1778"/>
                  <a:gd name="T86" fmla="*/ 609 w 1223"/>
                  <a:gd name="T87" fmla="*/ 1683 h 1778"/>
                  <a:gd name="T88" fmla="*/ 614 w 1223"/>
                  <a:gd name="T89" fmla="*/ 1666 h 1778"/>
                  <a:gd name="T90" fmla="*/ 573 w 1223"/>
                  <a:gd name="T91" fmla="*/ 1577 h 1778"/>
                  <a:gd name="T92" fmla="*/ 172 w 1223"/>
                  <a:gd name="T93" fmla="*/ 1514 h 1778"/>
                  <a:gd name="T94" fmla="*/ 14 w 1223"/>
                  <a:gd name="T95" fmla="*/ 1245 h 1778"/>
                  <a:gd name="T96" fmla="*/ 1 w 1223"/>
                  <a:gd name="T97" fmla="*/ 796 h 1778"/>
                  <a:gd name="T98" fmla="*/ 2 w 1223"/>
                  <a:gd name="T99" fmla="*/ 372 h 1778"/>
                  <a:gd name="T100" fmla="*/ 7 w 1223"/>
                  <a:gd name="T101" fmla="*/ 169 h 1778"/>
                  <a:gd name="T102" fmla="*/ 1 w 1223"/>
                  <a:gd name="T103" fmla="*/ 151 h 1778"/>
                  <a:gd name="T104" fmla="*/ 469 w 1223"/>
                  <a:gd name="T105" fmla="*/ 145 h 1778"/>
                  <a:gd name="T106" fmla="*/ 556 w 1223"/>
                  <a:gd name="T107" fmla="*/ 99 h 1778"/>
                  <a:gd name="T108" fmla="*/ 551 w 1223"/>
                  <a:gd name="T109" fmla="*/ 53 h 1778"/>
                  <a:gd name="T110" fmla="*/ 559 w 1223"/>
                  <a:gd name="T111" fmla="*/ 23 h 1778"/>
                  <a:gd name="T112" fmla="*/ 619 w 1223"/>
                  <a:gd name="T113" fmla="*/ 15 h 1778"/>
                  <a:gd name="T114" fmla="*/ 669 w 1223"/>
                  <a:gd name="T115" fmla="*/ 31 h 1778"/>
                  <a:gd name="T116" fmla="*/ 718 w 1223"/>
                  <a:gd name="T117" fmla="*/ 20 h 1778"/>
                  <a:gd name="T118" fmla="*/ 812 w 1223"/>
                  <a:gd name="T119" fmla="*/ 16 h 1778"/>
                  <a:gd name="T120" fmla="*/ 872 w 1223"/>
                  <a:gd name="T121" fmla="*/ 0 h 17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23" h="1778">
                    <a:moveTo>
                      <a:pt x="882" y="4"/>
                    </a:moveTo>
                    <a:lnTo>
                      <a:pt x="882" y="4"/>
                    </a:lnTo>
                    <a:lnTo>
                      <a:pt x="882" y="9"/>
                    </a:lnTo>
                    <a:lnTo>
                      <a:pt x="882" y="10"/>
                    </a:lnTo>
                    <a:lnTo>
                      <a:pt x="880" y="12"/>
                    </a:lnTo>
                    <a:lnTo>
                      <a:pt x="878" y="11"/>
                    </a:lnTo>
                    <a:lnTo>
                      <a:pt x="876" y="11"/>
                    </a:lnTo>
                    <a:lnTo>
                      <a:pt x="874" y="12"/>
                    </a:lnTo>
                    <a:lnTo>
                      <a:pt x="872" y="14"/>
                    </a:lnTo>
                    <a:lnTo>
                      <a:pt x="870" y="18"/>
                    </a:lnTo>
                    <a:lnTo>
                      <a:pt x="869" y="21"/>
                    </a:lnTo>
                    <a:lnTo>
                      <a:pt x="867" y="25"/>
                    </a:lnTo>
                    <a:lnTo>
                      <a:pt x="867" y="31"/>
                    </a:lnTo>
                    <a:lnTo>
                      <a:pt x="883" y="38"/>
                    </a:lnTo>
                    <a:lnTo>
                      <a:pt x="899" y="47"/>
                    </a:lnTo>
                    <a:lnTo>
                      <a:pt x="915" y="57"/>
                    </a:lnTo>
                    <a:lnTo>
                      <a:pt x="930" y="68"/>
                    </a:lnTo>
                    <a:lnTo>
                      <a:pt x="945" y="79"/>
                    </a:lnTo>
                    <a:lnTo>
                      <a:pt x="959" y="91"/>
                    </a:lnTo>
                    <a:lnTo>
                      <a:pt x="986" y="117"/>
                    </a:lnTo>
                    <a:lnTo>
                      <a:pt x="1002" y="131"/>
                    </a:lnTo>
                    <a:lnTo>
                      <a:pt x="1019" y="143"/>
                    </a:lnTo>
                    <a:lnTo>
                      <a:pt x="1037" y="154"/>
                    </a:lnTo>
                    <a:lnTo>
                      <a:pt x="1055" y="163"/>
                    </a:lnTo>
                    <a:lnTo>
                      <a:pt x="1074" y="171"/>
                    </a:lnTo>
                    <a:lnTo>
                      <a:pt x="1093" y="177"/>
                    </a:lnTo>
                    <a:lnTo>
                      <a:pt x="1112" y="182"/>
                    </a:lnTo>
                    <a:lnTo>
                      <a:pt x="1132" y="187"/>
                    </a:lnTo>
                    <a:lnTo>
                      <a:pt x="1144" y="190"/>
                    </a:lnTo>
                    <a:lnTo>
                      <a:pt x="1154" y="192"/>
                    </a:lnTo>
                    <a:lnTo>
                      <a:pt x="1165" y="194"/>
                    </a:lnTo>
                    <a:lnTo>
                      <a:pt x="1170" y="196"/>
                    </a:lnTo>
                    <a:lnTo>
                      <a:pt x="1176" y="199"/>
                    </a:lnTo>
                    <a:lnTo>
                      <a:pt x="1181" y="203"/>
                    </a:lnTo>
                    <a:lnTo>
                      <a:pt x="1186" y="208"/>
                    </a:lnTo>
                    <a:lnTo>
                      <a:pt x="1191" y="212"/>
                    </a:lnTo>
                    <a:lnTo>
                      <a:pt x="1194" y="217"/>
                    </a:lnTo>
                    <a:lnTo>
                      <a:pt x="1199" y="228"/>
                    </a:lnTo>
                    <a:lnTo>
                      <a:pt x="1203" y="239"/>
                    </a:lnTo>
                    <a:lnTo>
                      <a:pt x="1205" y="251"/>
                    </a:lnTo>
                    <a:lnTo>
                      <a:pt x="1206" y="264"/>
                    </a:lnTo>
                    <a:lnTo>
                      <a:pt x="1206" y="276"/>
                    </a:lnTo>
                    <a:lnTo>
                      <a:pt x="1206" y="289"/>
                    </a:lnTo>
                    <a:lnTo>
                      <a:pt x="1204" y="303"/>
                    </a:lnTo>
                    <a:lnTo>
                      <a:pt x="1200" y="316"/>
                    </a:lnTo>
                    <a:lnTo>
                      <a:pt x="1196" y="327"/>
                    </a:lnTo>
                    <a:lnTo>
                      <a:pt x="1189" y="339"/>
                    </a:lnTo>
                    <a:lnTo>
                      <a:pt x="1182" y="351"/>
                    </a:lnTo>
                    <a:lnTo>
                      <a:pt x="1174" y="360"/>
                    </a:lnTo>
                    <a:lnTo>
                      <a:pt x="1163" y="370"/>
                    </a:lnTo>
                    <a:lnTo>
                      <a:pt x="1151" y="377"/>
                    </a:lnTo>
                    <a:lnTo>
                      <a:pt x="1108" y="396"/>
                    </a:lnTo>
                    <a:lnTo>
                      <a:pt x="1112" y="424"/>
                    </a:lnTo>
                    <a:lnTo>
                      <a:pt x="1114" y="451"/>
                    </a:lnTo>
                    <a:lnTo>
                      <a:pt x="1115" y="480"/>
                    </a:lnTo>
                    <a:lnTo>
                      <a:pt x="1114" y="494"/>
                    </a:lnTo>
                    <a:lnTo>
                      <a:pt x="1113" y="508"/>
                    </a:lnTo>
                    <a:lnTo>
                      <a:pt x="1112" y="522"/>
                    </a:lnTo>
                    <a:lnTo>
                      <a:pt x="1109" y="535"/>
                    </a:lnTo>
                    <a:lnTo>
                      <a:pt x="1106" y="549"/>
                    </a:lnTo>
                    <a:lnTo>
                      <a:pt x="1102" y="561"/>
                    </a:lnTo>
                    <a:lnTo>
                      <a:pt x="1096" y="574"/>
                    </a:lnTo>
                    <a:lnTo>
                      <a:pt x="1091" y="586"/>
                    </a:lnTo>
                    <a:lnTo>
                      <a:pt x="1084" y="597"/>
                    </a:lnTo>
                    <a:lnTo>
                      <a:pt x="1075" y="608"/>
                    </a:lnTo>
                    <a:lnTo>
                      <a:pt x="1113" y="645"/>
                    </a:lnTo>
                    <a:lnTo>
                      <a:pt x="1118" y="636"/>
                    </a:lnTo>
                    <a:lnTo>
                      <a:pt x="1124" y="628"/>
                    </a:lnTo>
                    <a:lnTo>
                      <a:pt x="1127" y="624"/>
                    </a:lnTo>
                    <a:lnTo>
                      <a:pt x="1131" y="620"/>
                    </a:lnTo>
                    <a:lnTo>
                      <a:pt x="1135" y="617"/>
                    </a:lnTo>
                    <a:lnTo>
                      <a:pt x="1140" y="615"/>
                    </a:lnTo>
                    <a:lnTo>
                      <a:pt x="1144" y="614"/>
                    </a:lnTo>
                    <a:lnTo>
                      <a:pt x="1147" y="614"/>
                    </a:lnTo>
                    <a:lnTo>
                      <a:pt x="1150" y="615"/>
                    </a:lnTo>
                    <a:lnTo>
                      <a:pt x="1152" y="616"/>
                    </a:lnTo>
                    <a:lnTo>
                      <a:pt x="1158" y="621"/>
                    </a:lnTo>
                    <a:lnTo>
                      <a:pt x="1162" y="626"/>
                    </a:lnTo>
                    <a:lnTo>
                      <a:pt x="1163" y="633"/>
                    </a:lnTo>
                    <a:lnTo>
                      <a:pt x="1164" y="641"/>
                    </a:lnTo>
                    <a:lnTo>
                      <a:pt x="1164" y="654"/>
                    </a:lnTo>
                    <a:lnTo>
                      <a:pt x="1162" y="668"/>
                    </a:lnTo>
                    <a:lnTo>
                      <a:pt x="1160" y="682"/>
                    </a:lnTo>
                    <a:lnTo>
                      <a:pt x="1153" y="710"/>
                    </a:lnTo>
                    <a:lnTo>
                      <a:pt x="1151" y="723"/>
                    </a:lnTo>
                    <a:lnTo>
                      <a:pt x="1151" y="738"/>
                    </a:lnTo>
                    <a:lnTo>
                      <a:pt x="1148" y="741"/>
                    </a:lnTo>
                    <a:lnTo>
                      <a:pt x="1147" y="744"/>
                    </a:lnTo>
                    <a:lnTo>
                      <a:pt x="1146" y="750"/>
                    </a:lnTo>
                    <a:lnTo>
                      <a:pt x="1147" y="755"/>
                    </a:lnTo>
                    <a:lnTo>
                      <a:pt x="1150" y="760"/>
                    </a:lnTo>
                    <a:lnTo>
                      <a:pt x="1158" y="771"/>
                    </a:lnTo>
                    <a:lnTo>
                      <a:pt x="1161" y="776"/>
                    </a:lnTo>
                    <a:lnTo>
                      <a:pt x="1163" y="782"/>
                    </a:lnTo>
                    <a:lnTo>
                      <a:pt x="1177" y="812"/>
                    </a:lnTo>
                    <a:lnTo>
                      <a:pt x="1192" y="845"/>
                    </a:lnTo>
                    <a:lnTo>
                      <a:pt x="1203" y="878"/>
                    </a:lnTo>
                    <a:lnTo>
                      <a:pt x="1210" y="894"/>
                    </a:lnTo>
                    <a:lnTo>
                      <a:pt x="1214" y="911"/>
                    </a:lnTo>
                    <a:lnTo>
                      <a:pt x="1218" y="929"/>
                    </a:lnTo>
                    <a:lnTo>
                      <a:pt x="1221" y="946"/>
                    </a:lnTo>
                    <a:lnTo>
                      <a:pt x="1222" y="963"/>
                    </a:lnTo>
                    <a:lnTo>
                      <a:pt x="1223" y="981"/>
                    </a:lnTo>
                    <a:lnTo>
                      <a:pt x="1222" y="998"/>
                    </a:lnTo>
                    <a:lnTo>
                      <a:pt x="1220" y="1016"/>
                    </a:lnTo>
                    <a:lnTo>
                      <a:pt x="1216" y="1034"/>
                    </a:lnTo>
                    <a:lnTo>
                      <a:pt x="1210" y="1052"/>
                    </a:lnTo>
                    <a:lnTo>
                      <a:pt x="1203" y="1063"/>
                    </a:lnTo>
                    <a:lnTo>
                      <a:pt x="1195" y="1075"/>
                    </a:lnTo>
                    <a:lnTo>
                      <a:pt x="1184" y="1084"/>
                    </a:lnTo>
                    <a:lnTo>
                      <a:pt x="1172" y="1093"/>
                    </a:lnTo>
                    <a:lnTo>
                      <a:pt x="1161" y="1099"/>
                    </a:lnTo>
                    <a:lnTo>
                      <a:pt x="1148" y="1105"/>
                    </a:lnTo>
                    <a:lnTo>
                      <a:pt x="1134" y="1108"/>
                    </a:lnTo>
                    <a:lnTo>
                      <a:pt x="1121" y="1109"/>
                    </a:lnTo>
                    <a:lnTo>
                      <a:pt x="1113" y="1110"/>
                    </a:lnTo>
                    <a:lnTo>
                      <a:pt x="1107" y="1110"/>
                    </a:lnTo>
                    <a:lnTo>
                      <a:pt x="1095" y="1108"/>
                    </a:lnTo>
                    <a:lnTo>
                      <a:pt x="1085" y="1103"/>
                    </a:lnTo>
                    <a:lnTo>
                      <a:pt x="1074" y="1099"/>
                    </a:lnTo>
                    <a:lnTo>
                      <a:pt x="1063" y="1115"/>
                    </a:lnTo>
                    <a:lnTo>
                      <a:pt x="1053" y="1130"/>
                    </a:lnTo>
                    <a:lnTo>
                      <a:pt x="1028" y="1160"/>
                    </a:lnTo>
                    <a:lnTo>
                      <a:pt x="1004" y="1190"/>
                    </a:lnTo>
                    <a:lnTo>
                      <a:pt x="992" y="1206"/>
                    </a:lnTo>
                    <a:lnTo>
                      <a:pt x="983" y="1222"/>
                    </a:lnTo>
                    <a:lnTo>
                      <a:pt x="955" y="1280"/>
                    </a:lnTo>
                    <a:lnTo>
                      <a:pt x="959" y="1283"/>
                    </a:lnTo>
                    <a:lnTo>
                      <a:pt x="961" y="1287"/>
                    </a:lnTo>
                    <a:lnTo>
                      <a:pt x="963" y="1293"/>
                    </a:lnTo>
                    <a:lnTo>
                      <a:pt x="963" y="1300"/>
                    </a:lnTo>
                    <a:lnTo>
                      <a:pt x="962" y="1308"/>
                    </a:lnTo>
                    <a:lnTo>
                      <a:pt x="961" y="1313"/>
                    </a:lnTo>
                    <a:lnTo>
                      <a:pt x="957" y="1318"/>
                    </a:lnTo>
                    <a:lnTo>
                      <a:pt x="952" y="1329"/>
                    </a:lnTo>
                    <a:lnTo>
                      <a:pt x="944" y="1337"/>
                    </a:lnTo>
                    <a:lnTo>
                      <a:pt x="935" y="1345"/>
                    </a:lnTo>
                    <a:lnTo>
                      <a:pt x="945" y="1378"/>
                    </a:lnTo>
                    <a:lnTo>
                      <a:pt x="950" y="1395"/>
                    </a:lnTo>
                    <a:lnTo>
                      <a:pt x="954" y="1411"/>
                    </a:lnTo>
                    <a:lnTo>
                      <a:pt x="957" y="1429"/>
                    </a:lnTo>
                    <a:lnTo>
                      <a:pt x="960" y="1445"/>
                    </a:lnTo>
                    <a:lnTo>
                      <a:pt x="961" y="1463"/>
                    </a:lnTo>
                    <a:lnTo>
                      <a:pt x="959" y="1483"/>
                    </a:lnTo>
                    <a:lnTo>
                      <a:pt x="956" y="1496"/>
                    </a:lnTo>
                    <a:lnTo>
                      <a:pt x="953" y="1510"/>
                    </a:lnTo>
                    <a:lnTo>
                      <a:pt x="949" y="1524"/>
                    </a:lnTo>
                    <a:lnTo>
                      <a:pt x="945" y="1538"/>
                    </a:lnTo>
                    <a:lnTo>
                      <a:pt x="938" y="1550"/>
                    </a:lnTo>
                    <a:lnTo>
                      <a:pt x="932" y="1562"/>
                    </a:lnTo>
                    <a:lnTo>
                      <a:pt x="924" y="1575"/>
                    </a:lnTo>
                    <a:lnTo>
                      <a:pt x="915" y="1585"/>
                    </a:lnTo>
                    <a:lnTo>
                      <a:pt x="920" y="1594"/>
                    </a:lnTo>
                    <a:lnTo>
                      <a:pt x="925" y="1602"/>
                    </a:lnTo>
                    <a:lnTo>
                      <a:pt x="927" y="1612"/>
                    </a:lnTo>
                    <a:lnTo>
                      <a:pt x="927" y="1621"/>
                    </a:lnTo>
                    <a:lnTo>
                      <a:pt x="945" y="1631"/>
                    </a:lnTo>
                    <a:lnTo>
                      <a:pt x="963" y="1640"/>
                    </a:lnTo>
                    <a:lnTo>
                      <a:pt x="980" y="1651"/>
                    </a:lnTo>
                    <a:lnTo>
                      <a:pt x="988" y="1657"/>
                    </a:lnTo>
                    <a:lnTo>
                      <a:pt x="997" y="1664"/>
                    </a:lnTo>
                    <a:lnTo>
                      <a:pt x="1007" y="1678"/>
                    </a:lnTo>
                    <a:lnTo>
                      <a:pt x="1012" y="1686"/>
                    </a:lnTo>
                    <a:lnTo>
                      <a:pt x="1017" y="1693"/>
                    </a:lnTo>
                    <a:lnTo>
                      <a:pt x="1020" y="1702"/>
                    </a:lnTo>
                    <a:lnTo>
                      <a:pt x="1022" y="1709"/>
                    </a:lnTo>
                    <a:lnTo>
                      <a:pt x="1024" y="1719"/>
                    </a:lnTo>
                    <a:lnTo>
                      <a:pt x="1024" y="1727"/>
                    </a:lnTo>
                    <a:lnTo>
                      <a:pt x="1020" y="1731"/>
                    </a:lnTo>
                    <a:lnTo>
                      <a:pt x="1016" y="1736"/>
                    </a:lnTo>
                    <a:lnTo>
                      <a:pt x="1010" y="1739"/>
                    </a:lnTo>
                    <a:lnTo>
                      <a:pt x="1006" y="1741"/>
                    </a:lnTo>
                    <a:lnTo>
                      <a:pt x="996" y="1744"/>
                    </a:lnTo>
                    <a:lnTo>
                      <a:pt x="984" y="1746"/>
                    </a:lnTo>
                    <a:lnTo>
                      <a:pt x="961" y="1746"/>
                    </a:lnTo>
                    <a:lnTo>
                      <a:pt x="949" y="1747"/>
                    </a:lnTo>
                    <a:lnTo>
                      <a:pt x="937" y="1748"/>
                    </a:lnTo>
                    <a:lnTo>
                      <a:pt x="923" y="1749"/>
                    </a:lnTo>
                    <a:lnTo>
                      <a:pt x="918" y="1759"/>
                    </a:lnTo>
                    <a:lnTo>
                      <a:pt x="916" y="1763"/>
                    </a:lnTo>
                    <a:lnTo>
                      <a:pt x="913" y="1767"/>
                    </a:lnTo>
                    <a:lnTo>
                      <a:pt x="909" y="1771"/>
                    </a:lnTo>
                    <a:lnTo>
                      <a:pt x="906" y="1774"/>
                    </a:lnTo>
                    <a:lnTo>
                      <a:pt x="900" y="1776"/>
                    </a:lnTo>
                    <a:lnTo>
                      <a:pt x="896" y="1777"/>
                    </a:lnTo>
                    <a:lnTo>
                      <a:pt x="871" y="1778"/>
                    </a:lnTo>
                    <a:lnTo>
                      <a:pt x="846" y="1777"/>
                    </a:lnTo>
                    <a:lnTo>
                      <a:pt x="822" y="1776"/>
                    </a:lnTo>
                    <a:lnTo>
                      <a:pt x="799" y="1773"/>
                    </a:lnTo>
                    <a:lnTo>
                      <a:pt x="751" y="1766"/>
                    </a:lnTo>
                    <a:lnTo>
                      <a:pt x="704" y="1761"/>
                    </a:lnTo>
                    <a:lnTo>
                      <a:pt x="688" y="1758"/>
                    </a:lnTo>
                    <a:lnTo>
                      <a:pt x="673" y="1757"/>
                    </a:lnTo>
                    <a:lnTo>
                      <a:pt x="640" y="1755"/>
                    </a:lnTo>
                    <a:lnTo>
                      <a:pt x="606" y="1755"/>
                    </a:lnTo>
                    <a:lnTo>
                      <a:pt x="573" y="1756"/>
                    </a:lnTo>
                    <a:lnTo>
                      <a:pt x="568" y="1754"/>
                    </a:lnTo>
                    <a:lnTo>
                      <a:pt x="561" y="1750"/>
                    </a:lnTo>
                    <a:lnTo>
                      <a:pt x="556" y="1746"/>
                    </a:lnTo>
                    <a:lnTo>
                      <a:pt x="552" y="1742"/>
                    </a:lnTo>
                    <a:lnTo>
                      <a:pt x="552" y="1739"/>
                    </a:lnTo>
                    <a:lnTo>
                      <a:pt x="552" y="1736"/>
                    </a:lnTo>
                    <a:lnTo>
                      <a:pt x="555" y="1730"/>
                    </a:lnTo>
                    <a:lnTo>
                      <a:pt x="558" y="1726"/>
                    </a:lnTo>
                    <a:lnTo>
                      <a:pt x="563" y="1723"/>
                    </a:lnTo>
                    <a:lnTo>
                      <a:pt x="565" y="1723"/>
                    </a:lnTo>
                    <a:lnTo>
                      <a:pt x="566" y="1722"/>
                    </a:lnTo>
                    <a:lnTo>
                      <a:pt x="566" y="1721"/>
                    </a:lnTo>
                    <a:lnTo>
                      <a:pt x="551" y="1722"/>
                    </a:lnTo>
                    <a:lnTo>
                      <a:pt x="537" y="1723"/>
                    </a:lnTo>
                    <a:lnTo>
                      <a:pt x="509" y="1727"/>
                    </a:lnTo>
                    <a:lnTo>
                      <a:pt x="482" y="1734"/>
                    </a:lnTo>
                    <a:lnTo>
                      <a:pt x="468" y="1736"/>
                    </a:lnTo>
                    <a:lnTo>
                      <a:pt x="454" y="1738"/>
                    </a:lnTo>
                    <a:lnTo>
                      <a:pt x="454" y="1734"/>
                    </a:lnTo>
                    <a:lnTo>
                      <a:pt x="455" y="1732"/>
                    </a:lnTo>
                    <a:lnTo>
                      <a:pt x="458" y="1731"/>
                    </a:lnTo>
                    <a:lnTo>
                      <a:pt x="489" y="1725"/>
                    </a:lnTo>
                    <a:lnTo>
                      <a:pt x="521" y="1719"/>
                    </a:lnTo>
                    <a:lnTo>
                      <a:pt x="537" y="1717"/>
                    </a:lnTo>
                    <a:lnTo>
                      <a:pt x="553" y="1714"/>
                    </a:lnTo>
                    <a:lnTo>
                      <a:pt x="570" y="1714"/>
                    </a:lnTo>
                    <a:lnTo>
                      <a:pt x="587" y="1714"/>
                    </a:lnTo>
                    <a:lnTo>
                      <a:pt x="592" y="1711"/>
                    </a:lnTo>
                    <a:lnTo>
                      <a:pt x="595" y="1708"/>
                    </a:lnTo>
                    <a:lnTo>
                      <a:pt x="598" y="1703"/>
                    </a:lnTo>
                    <a:lnTo>
                      <a:pt x="601" y="1698"/>
                    </a:lnTo>
                    <a:lnTo>
                      <a:pt x="603" y="1692"/>
                    </a:lnTo>
                    <a:lnTo>
                      <a:pt x="606" y="1687"/>
                    </a:lnTo>
                    <a:lnTo>
                      <a:pt x="609" y="1683"/>
                    </a:lnTo>
                    <a:lnTo>
                      <a:pt x="614" y="1678"/>
                    </a:lnTo>
                    <a:lnTo>
                      <a:pt x="615" y="1677"/>
                    </a:lnTo>
                    <a:lnTo>
                      <a:pt x="617" y="1676"/>
                    </a:lnTo>
                    <a:lnTo>
                      <a:pt x="620" y="1673"/>
                    </a:lnTo>
                    <a:lnTo>
                      <a:pt x="614" y="1666"/>
                    </a:lnTo>
                    <a:lnTo>
                      <a:pt x="610" y="1650"/>
                    </a:lnTo>
                    <a:lnTo>
                      <a:pt x="604" y="1635"/>
                    </a:lnTo>
                    <a:lnTo>
                      <a:pt x="597" y="1620"/>
                    </a:lnTo>
                    <a:lnTo>
                      <a:pt x="590" y="1605"/>
                    </a:lnTo>
                    <a:lnTo>
                      <a:pt x="573" y="1577"/>
                    </a:lnTo>
                    <a:lnTo>
                      <a:pt x="555" y="1549"/>
                    </a:lnTo>
                    <a:lnTo>
                      <a:pt x="364" y="1529"/>
                    </a:lnTo>
                    <a:lnTo>
                      <a:pt x="268" y="1521"/>
                    </a:lnTo>
                    <a:lnTo>
                      <a:pt x="172" y="1514"/>
                    </a:lnTo>
                    <a:lnTo>
                      <a:pt x="133" y="1510"/>
                    </a:lnTo>
                    <a:lnTo>
                      <a:pt x="94" y="1508"/>
                    </a:lnTo>
                    <a:lnTo>
                      <a:pt x="55" y="1506"/>
                    </a:lnTo>
                    <a:lnTo>
                      <a:pt x="16" y="1504"/>
                    </a:lnTo>
                    <a:lnTo>
                      <a:pt x="16" y="1456"/>
                    </a:lnTo>
                    <a:lnTo>
                      <a:pt x="14" y="1245"/>
                    </a:lnTo>
                    <a:lnTo>
                      <a:pt x="8" y="1117"/>
                    </a:lnTo>
                    <a:lnTo>
                      <a:pt x="2" y="989"/>
                    </a:lnTo>
                    <a:lnTo>
                      <a:pt x="0" y="926"/>
                    </a:lnTo>
                    <a:lnTo>
                      <a:pt x="0" y="861"/>
                    </a:lnTo>
                    <a:lnTo>
                      <a:pt x="1" y="796"/>
                    </a:lnTo>
                    <a:lnTo>
                      <a:pt x="4" y="732"/>
                    </a:lnTo>
                    <a:lnTo>
                      <a:pt x="4" y="654"/>
                    </a:lnTo>
                    <a:lnTo>
                      <a:pt x="2" y="440"/>
                    </a:lnTo>
                    <a:lnTo>
                      <a:pt x="2" y="405"/>
                    </a:lnTo>
                    <a:lnTo>
                      <a:pt x="2" y="372"/>
                    </a:lnTo>
                    <a:lnTo>
                      <a:pt x="6" y="305"/>
                    </a:lnTo>
                    <a:lnTo>
                      <a:pt x="7" y="271"/>
                    </a:lnTo>
                    <a:lnTo>
                      <a:pt x="8" y="237"/>
                    </a:lnTo>
                    <a:lnTo>
                      <a:pt x="8" y="204"/>
                    </a:lnTo>
                    <a:lnTo>
                      <a:pt x="7" y="169"/>
                    </a:lnTo>
                    <a:lnTo>
                      <a:pt x="6" y="166"/>
                    </a:lnTo>
                    <a:lnTo>
                      <a:pt x="5" y="162"/>
                    </a:lnTo>
                    <a:lnTo>
                      <a:pt x="4" y="158"/>
                    </a:lnTo>
                    <a:lnTo>
                      <a:pt x="3" y="157"/>
                    </a:lnTo>
                    <a:lnTo>
                      <a:pt x="1" y="156"/>
                    </a:lnTo>
                    <a:lnTo>
                      <a:pt x="1" y="151"/>
                    </a:lnTo>
                    <a:lnTo>
                      <a:pt x="35" y="151"/>
                    </a:lnTo>
                    <a:lnTo>
                      <a:pt x="264" y="151"/>
                    </a:lnTo>
                    <a:lnTo>
                      <a:pt x="332" y="148"/>
                    </a:lnTo>
                    <a:lnTo>
                      <a:pt x="400" y="146"/>
                    </a:lnTo>
                    <a:lnTo>
                      <a:pt x="469" y="145"/>
                    </a:lnTo>
                    <a:lnTo>
                      <a:pt x="539" y="145"/>
                    </a:lnTo>
                    <a:lnTo>
                      <a:pt x="547" y="130"/>
                    </a:lnTo>
                    <a:lnTo>
                      <a:pt x="552" y="114"/>
                    </a:lnTo>
                    <a:lnTo>
                      <a:pt x="554" y="107"/>
                    </a:lnTo>
                    <a:lnTo>
                      <a:pt x="556" y="99"/>
                    </a:lnTo>
                    <a:lnTo>
                      <a:pt x="557" y="89"/>
                    </a:lnTo>
                    <a:lnTo>
                      <a:pt x="557" y="81"/>
                    </a:lnTo>
                    <a:lnTo>
                      <a:pt x="559" y="78"/>
                    </a:lnTo>
                    <a:lnTo>
                      <a:pt x="555" y="66"/>
                    </a:lnTo>
                    <a:lnTo>
                      <a:pt x="551" y="53"/>
                    </a:lnTo>
                    <a:lnTo>
                      <a:pt x="549" y="47"/>
                    </a:lnTo>
                    <a:lnTo>
                      <a:pt x="549" y="40"/>
                    </a:lnTo>
                    <a:lnTo>
                      <a:pt x="551" y="34"/>
                    </a:lnTo>
                    <a:lnTo>
                      <a:pt x="554" y="28"/>
                    </a:lnTo>
                    <a:lnTo>
                      <a:pt x="559" y="23"/>
                    </a:lnTo>
                    <a:lnTo>
                      <a:pt x="566" y="20"/>
                    </a:lnTo>
                    <a:lnTo>
                      <a:pt x="571" y="18"/>
                    </a:lnTo>
                    <a:lnTo>
                      <a:pt x="577" y="16"/>
                    </a:lnTo>
                    <a:lnTo>
                      <a:pt x="591" y="14"/>
                    </a:lnTo>
                    <a:lnTo>
                      <a:pt x="605" y="14"/>
                    </a:lnTo>
                    <a:lnTo>
                      <a:pt x="619" y="15"/>
                    </a:lnTo>
                    <a:lnTo>
                      <a:pt x="632" y="18"/>
                    </a:lnTo>
                    <a:lnTo>
                      <a:pt x="646" y="21"/>
                    </a:lnTo>
                    <a:lnTo>
                      <a:pt x="658" y="25"/>
                    </a:lnTo>
                    <a:lnTo>
                      <a:pt x="663" y="28"/>
                    </a:lnTo>
                    <a:lnTo>
                      <a:pt x="669" y="31"/>
                    </a:lnTo>
                    <a:lnTo>
                      <a:pt x="679" y="39"/>
                    </a:lnTo>
                    <a:lnTo>
                      <a:pt x="687" y="33"/>
                    </a:lnTo>
                    <a:lnTo>
                      <a:pt x="697" y="28"/>
                    </a:lnTo>
                    <a:lnTo>
                      <a:pt x="708" y="23"/>
                    </a:lnTo>
                    <a:lnTo>
                      <a:pt x="718" y="20"/>
                    </a:lnTo>
                    <a:lnTo>
                      <a:pt x="730" y="17"/>
                    </a:lnTo>
                    <a:lnTo>
                      <a:pt x="741" y="15"/>
                    </a:lnTo>
                    <a:lnTo>
                      <a:pt x="753" y="14"/>
                    </a:lnTo>
                    <a:lnTo>
                      <a:pt x="765" y="13"/>
                    </a:lnTo>
                    <a:lnTo>
                      <a:pt x="788" y="14"/>
                    </a:lnTo>
                    <a:lnTo>
                      <a:pt x="812" y="16"/>
                    </a:lnTo>
                    <a:lnTo>
                      <a:pt x="835" y="20"/>
                    </a:lnTo>
                    <a:lnTo>
                      <a:pt x="856" y="25"/>
                    </a:lnTo>
                    <a:lnTo>
                      <a:pt x="862" y="12"/>
                    </a:lnTo>
                    <a:lnTo>
                      <a:pt x="866" y="5"/>
                    </a:lnTo>
                    <a:lnTo>
                      <a:pt x="872" y="0"/>
                    </a:lnTo>
                    <a:lnTo>
                      <a:pt x="877" y="0"/>
                    </a:lnTo>
                    <a:lnTo>
                      <a:pt x="880" y="1"/>
                    </a:lnTo>
                    <a:lnTo>
                      <a:pt x="88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53" name="Freeform 15"/>
              <p:cNvSpPr>
                <a:spLocks/>
              </p:cNvSpPr>
              <p:nvPr/>
            </p:nvSpPr>
            <p:spPr bwMode="auto">
              <a:xfrm>
                <a:off x="437" y="2130"/>
                <a:ext cx="1223" cy="1778"/>
              </a:xfrm>
              <a:custGeom>
                <a:avLst/>
                <a:gdLst>
                  <a:gd name="T0" fmla="*/ 880 w 1223"/>
                  <a:gd name="T1" fmla="*/ 12 h 1778"/>
                  <a:gd name="T2" fmla="*/ 869 w 1223"/>
                  <a:gd name="T3" fmla="*/ 21 h 1778"/>
                  <a:gd name="T4" fmla="*/ 899 w 1223"/>
                  <a:gd name="T5" fmla="*/ 47 h 1778"/>
                  <a:gd name="T6" fmla="*/ 986 w 1223"/>
                  <a:gd name="T7" fmla="*/ 117 h 1778"/>
                  <a:gd name="T8" fmla="*/ 1093 w 1223"/>
                  <a:gd name="T9" fmla="*/ 177 h 1778"/>
                  <a:gd name="T10" fmla="*/ 1165 w 1223"/>
                  <a:gd name="T11" fmla="*/ 194 h 1778"/>
                  <a:gd name="T12" fmla="*/ 1191 w 1223"/>
                  <a:gd name="T13" fmla="*/ 212 h 1778"/>
                  <a:gd name="T14" fmla="*/ 1206 w 1223"/>
                  <a:gd name="T15" fmla="*/ 276 h 1778"/>
                  <a:gd name="T16" fmla="*/ 1189 w 1223"/>
                  <a:gd name="T17" fmla="*/ 339 h 1778"/>
                  <a:gd name="T18" fmla="*/ 1108 w 1223"/>
                  <a:gd name="T19" fmla="*/ 396 h 1778"/>
                  <a:gd name="T20" fmla="*/ 1112 w 1223"/>
                  <a:gd name="T21" fmla="*/ 522 h 1778"/>
                  <a:gd name="T22" fmla="*/ 1084 w 1223"/>
                  <a:gd name="T23" fmla="*/ 597 h 1778"/>
                  <a:gd name="T24" fmla="*/ 1127 w 1223"/>
                  <a:gd name="T25" fmla="*/ 624 h 1778"/>
                  <a:gd name="T26" fmla="*/ 1147 w 1223"/>
                  <a:gd name="T27" fmla="*/ 614 h 1778"/>
                  <a:gd name="T28" fmla="*/ 1163 w 1223"/>
                  <a:gd name="T29" fmla="*/ 633 h 1778"/>
                  <a:gd name="T30" fmla="*/ 1151 w 1223"/>
                  <a:gd name="T31" fmla="*/ 723 h 1778"/>
                  <a:gd name="T32" fmla="*/ 1147 w 1223"/>
                  <a:gd name="T33" fmla="*/ 755 h 1778"/>
                  <a:gd name="T34" fmla="*/ 1177 w 1223"/>
                  <a:gd name="T35" fmla="*/ 812 h 1778"/>
                  <a:gd name="T36" fmla="*/ 1221 w 1223"/>
                  <a:gd name="T37" fmla="*/ 946 h 1778"/>
                  <a:gd name="T38" fmla="*/ 1210 w 1223"/>
                  <a:gd name="T39" fmla="*/ 1052 h 1778"/>
                  <a:gd name="T40" fmla="*/ 1161 w 1223"/>
                  <a:gd name="T41" fmla="*/ 1099 h 1778"/>
                  <a:gd name="T42" fmla="*/ 1107 w 1223"/>
                  <a:gd name="T43" fmla="*/ 1110 h 1778"/>
                  <a:gd name="T44" fmla="*/ 1053 w 1223"/>
                  <a:gd name="T45" fmla="*/ 1130 h 1778"/>
                  <a:gd name="T46" fmla="*/ 955 w 1223"/>
                  <a:gd name="T47" fmla="*/ 1280 h 1778"/>
                  <a:gd name="T48" fmla="*/ 962 w 1223"/>
                  <a:gd name="T49" fmla="*/ 1308 h 1778"/>
                  <a:gd name="T50" fmla="*/ 935 w 1223"/>
                  <a:gd name="T51" fmla="*/ 1345 h 1778"/>
                  <a:gd name="T52" fmla="*/ 961 w 1223"/>
                  <a:gd name="T53" fmla="*/ 1463 h 1778"/>
                  <a:gd name="T54" fmla="*/ 945 w 1223"/>
                  <a:gd name="T55" fmla="*/ 1538 h 1778"/>
                  <a:gd name="T56" fmla="*/ 920 w 1223"/>
                  <a:gd name="T57" fmla="*/ 1594 h 1778"/>
                  <a:gd name="T58" fmla="*/ 963 w 1223"/>
                  <a:gd name="T59" fmla="*/ 1640 h 1778"/>
                  <a:gd name="T60" fmla="*/ 1012 w 1223"/>
                  <a:gd name="T61" fmla="*/ 1686 h 1778"/>
                  <a:gd name="T62" fmla="*/ 1024 w 1223"/>
                  <a:gd name="T63" fmla="*/ 1727 h 1778"/>
                  <a:gd name="T64" fmla="*/ 984 w 1223"/>
                  <a:gd name="T65" fmla="*/ 1746 h 1778"/>
                  <a:gd name="T66" fmla="*/ 918 w 1223"/>
                  <a:gd name="T67" fmla="*/ 1759 h 1778"/>
                  <a:gd name="T68" fmla="*/ 896 w 1223"/>
                  <a:gd name="T69" fmla="*/ 1777 h 1778"/>
                  <a:gd name="T70" fmla="*/ 751 w 1223"/>
                  <a:gd name="T71" fmla="*/ 1766 h 1778"/>
                  <a:gd name="T72" fmla="*/ 606 w 1223"/>
                  <a:gd name="T73" fmla="*/ 1755 h 1778"/>
                  <a:gd name="T74" fmla="*/ 552 w 1223"/>
                  <a:gd name="T75" fmla="*/ 1742 h 1778"/>
                  <a:gd name="T76" fmla="*/ 563 w 1223"/>
                  <a:gd name="T77" fmla="*/ 1723 h 1778"/>
                  <a:gd name="T78" fmla="*/ 551 w 1223"/>
                  <a:gd name="T79" fmla="*/ 1722 h 1778"/>
                  <a:gd name="T80" fmla="*/ 454 w 1223"/>
                  <a:gd name="T81" fmla="*/ 1738 h 1778"/>
                  <a:gd name="T82" fmla="*/ 521 w 1223"/>
                  <a:gd name="T83" fmla="*/ 1719 h 1778"/>
                  <a:gd name="T84" fmla="*/ 592 w 1223"/>
                  <a:gd name="T85" fmla="*/ 1711 h 1778"/>
                  <a:gd name="T86" fmla="*/ 609 w 1223"/>
                  <a:gd name="T87" fmla="*/ 1683 h 1778"/>
                  <a:gd name="T88" fmla="*/ 614 w 1223"/>
                  <a:gd name="T89" fmla="*/ 1666 h 1778"/>
                  <a:gd name="T90" fmla="*/ 573 w 1223"/>
                  <a:gd name="T91" fmla="*/ 1577 h 1778"/>
                  <a:gd name="T92" fmla="*/ 172 w 1223"/>
                  <a:gd name="T93" fmla="*/ 1514 h 1778"/>
                  <a:gd name="T94" fmla="*/ 14 w 1223"/>
                  <a:gd name="T95" fmla="*/ 1245 h 1778"/>
                  <a:gd name="T96" fmla="*/ 1 w 1223"/>
                  <a:gd name="T97" fmla="*/ 796 h 1778"/>
                  <a:gd name="T98" fmla="*/ 2 w 1223"/>
                  <a:gd name="T99" fmla="*/ 372 h 1778"/>
                  <a:gd name="T100" fmla="*/ 7 w 1223"/>
                  <a:gd name="T101" fmla="*/ 169 h 1778"/>
                  <a:gd name="T102" fmla="*/ 1 w 1223"/>
                  <a:gd name="T103" fmla="*/ 151 h 1778"/>
                  <a:gd name="T104" fmla="*/ 469 w 1223"/>
                  <a:gd name="T105" fmla="*/ 145 h 1778"/>
                  <a:gd name="T106" fmla="*/ 556 w 1223"/>
                  <a:gd name="T107" fmla="*/ 99 h 1778"/>
                  <a:gd name="T108" fmla="*/ 551 w 1223"/>
                  <a:gd name="T109" fmla="*/ 53 h 1778"/>
                  <a:gd name="T110" fmla="*/ 559 w 1223"/>
                  <a:gd name="T111" fmla="*/ 23 h 1778"/>
                  <a:gd name="T112" fmla="*/ 619 w 1223"/>
                  <a:gd name="T113" fmla="*/ 15 h 1778"/>
                  <a:gd name="T114" fmla="*/ 669 w 1223"/>
                  <a:gd name="T115" fmla="*/ 31 h 1778"/>
                  <a:gd name="T116" fmla="*/ 718 w 1223"/>
                  <a:gd name="T117" fmla="*/ 20 h 1778"/>
                  <a:gd name="T118" fmla="*/ 812 w 1223"/>
                  <a:gd name="T119" fmla="*/ 16 h 1778"/>
                  <a:gd name="T120" fmla="*/ 872 w 1223"/>
                  <a:gd name="T121" fmla="*/ 0 h 17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23" h="1778">
                    <a:moveTo>
                      <a:pt x="882" y="4"/>
                    </a:moveTo>
                    <a:lnTo>
                      <a:pt x="882" y="4"/>
                    </a:lnTo>
                    <a:lnTo>
                      <a:pt x="882" y="9"/>
                    </a:lnTo>
                    <a:lnTo>
                      <a:pt x="882" y="10"/>
                    </a:lnTo>
                    <a:lnTo>
                      <a:pt x="880" y="12"/>
                    </a:lnTo>
                    <a:lnTo>
                      <a:pt x="878" y="11"/>
                    </a:lnTo>
                    <a:lnTo>
                      <a:pt x="876" y="11"/>
                    </a:lnTo>
                    <a:lnTo>
                      <a:pt x="874" y="12"/>
                    </a:lnTo>
                    <a:lnTo>
                      <a:pt x="872" y="14"/>
                    </a:lnTo>
                    <a:lnTo>
                      <a:pt x="870" y="18"/>
                    </a:lnTo>
                    <a:lnTo>
                      <a:pt x="869" y="21"/>
                    </a:lnTo>
                    <a:lnTo>
                      <a:pt x="867" y="25"/>
                    </a:lnTo>
                    <a:lnTo>
                      <a:pt x="867" y="31"/>
                    </a:lnTo>
                    <a:lnTo>
                      <a:pt x="883" y="38"/>
                    </a:lnTo>
                    <a:lnTo>
                      <a:pt x="899" y="47"/>
                    </a:lnTo>
                    <a:lnTo>
                      <a:pt x="915" y="57"/>
                    </a:lnTo>
                    <a:lnTo>
                      <a:pt x="930" y="68"/>
                    </a:lnTo>
                    <a:lnTo>
                      <a:pt x="945" y="79"/>
                    </a:lnTo>
                    <a:lnTo>
                      <a:pt x="959" y="91"/>
                    </a:lnTo>
                    <a:lnTo>
                      <a:pt x="986" y="117"/>
                    </a:lnTo>
                    <a:lnTo>
                      <a:pt x="1002" y="131"/>
                    </a:lnTo>
                    <a:lnTo>
                      <a:pt x="1019" y="143"/>
                    </a:lnTo>
                    <a:lnTo>
                      <a:pt x="1037" y="154"/>
                    </a:lnTo>
                    <a:lnTo>
                      <a:pt x="1055" y="163"/>
                    </a:lnTo>
                    <a:lnTo>
                      <a:pt x="1074" y="171"/>
                    </a:lnTo>
                    <a:lnTo>
                      <a:pt x="1093" y="177"/>
                    </a:lnTo>
                    <a:lnTo>
                      <a:pt x="1112" y="182"/>
                    </a:lnTo>
                    <a:lnTo>
                      <a:pt x="1132" y="187"/>
                    </a:lnTo>
                    <a:lnTo>
                      <a:pt x="1144" y="190"/>
                    </a:lnTo>
                    <a:lnTo>
                      <a:pt x="1154" y="192"/>
                    </a:lnTo>
                    <a:lnTo>
                      <a:pt x="1165" y="194"/>
                    </a:lnTo>
                    <a:lnTo>
                      <a:pt x="1170" y="196"/>
                    </a:lnTo>
                    <a:lnTo>
                      <a:pt x="1176" y="199"/>
                    </a:lnTo>
                    <a:lnTo>
                      <a:pt x="1181" y="203"/>
                    </a:lnTo>
                    <a:lnTo>
                      <a:pt x="1186" y="208"/>
                    </a:lnTo>
                    <a:lnTo>
                      <a:pt x="1191" y="212"/>
                    </a:lnTo>
                    <a:lnTo>
                      <a:pt x="1194" y="217"/>
                    </a:lnTo>
                    <a:lnTo>
                      <a:pt x="1199" y="228"/>
                    </a:lnTo>
                    <a:lnTo>
                      <a:pt x="1203" y="239"/>
                    </a:lnTo>
                    <a:lnTo>
                      <a:pt x="1205" y="251"/>
                    </a:lnTo>
                    <a:lnTo>
                      <a:pt x="1206" y="264"/>
                    </a:lnTo>
                    <a:lnTo>
                      <a:pt x="1206" y="276"/>
                    </a:lnTo>
                    <a:lnTo>
                      <a:pt x="1206" y="289"/>
                    </a:lnTo>
                    <a:lnTo>
                      <a:pt x="1204" y="303"/>
                    </a:lnTo>
                    <a:lnTo>
                      <a:pt x="1200" y="316"/>
                    </a:lnTo>
                    <a:lnTo>
                      <a:pt x="1196" y="327"/>
                    </a:lnTo>
                    <a:lnTo>
                      <a:pt x="1189" y="339"/>
                    </a:lnTo>
                    <a:lnTo>
                      <a:pt x="1182" y="351"/>
                    </a:lnTo>
                    <a:lnTo>
                      <a:pt x="1174" y="360"/>
                    </a:lnTo>
                    <a:lnTo>
                      <a:pt x="1163" y="370"/>
                    </a:lnTo>
                    <a:lnTo>
                      <a:pt x="1151" y="377"/>
                    </a:lnTo>
                    <a:lnTo>
                      <a:pt x="1108" y="396"/>
                    </a:lnTo>
                    <a:lnTo>
                      <a:pt x="1112" y="424"/>
                    </a:lnTo>
                    <a:lnTo>
                      <a:pt x="1114" y="451"/>
                    </a:lnTo>
                    <a:lnTo>
                      <a:pt x="1115" y="480"/>
                    </a:lnTo>
                    <a:lnTo>
                      <a:pt x="1114" y="494"/>
                    </a:lnTo>
                    <a:lnTo>
                      <a:pt x="1113" y="508"/>
                    </a:lnTo>
                    <a:lnTo>
                      <a:pt x="1112" y="522"/>
                    </a:lnTo>
                    <a:lnTo>
                      <a:pt x="1109" y="535"/>
                    </a:lnTo>
                    <a:lnTo>
                      <a:pt x="1106" y="549"/>
                    </a:lnTo>
                    <a:lnTo>
                      <a:pt x="1102" y="561"/>
                    </a:lnTo>
                    <a:lnTo>
                      <a:pt x="1096" y="574"/>
                    </a:lnTo>
                    <a:lnTo>
                      <a:pt x="1091" y="586"/>
                    </a:lnTo>
                    <a:lnTo>
                      <a:pt x="1084" y="597"/>
                    </a:lnTo>
                    <a:lnTo>
                      <a:pt x="1075" y="608"/>
                    </a:lnTo>
                    <a:lnTo>
                      <a:pt x="1113" y="645"/>
                    </a:lnTo>
                    <a:lnTo>
                      <a:pt x="1118" y="636"/>
                    </a:lnTo>
                    <a:lnTo>
                      <a:pt x="1124" y="628"/>
                    </a:lnTo>
                    <a:lnTo>
                      <a:pt x="1127" y="624"/>
                    </a:lnTo>
                    <a:lnTo>
                      <a:pt x="1131" y="620"/>
                    </a:lnTo>
                    <a:lnTo>
                      <a:pt x="1135" y="617"/>
                    </a:lnTo>
                    <a:lnTo>
                      <a:pt x="1140" y="615"/>
                    </a:lnTo>
                    <a:lnTo>
                      <a:pt x="1144" y="614"/>
                    </a:lnTo>
                    <a:lnTo>
                      <a:pt x="1147" y="614"/>
                    </a:lnTo>
                    <a:lnTo>
                      <a:pt x="1150" y="615"/>
                    </a:lnTo>
                    <a:lnTo>
                      <a:pt x="1152" y="616"/>
                    </a:lnTo>
                    <a:lnTo>
                      <a:pt x="1158" y="621"/>
                    </a:lnTo>
                    <a:lnTo>
                      <a:pt x="1162" y="626"/>
                    </a:lnTo>
                    <a:lnTo>
                      <a:pt x="1163" y="633"/>
                    </a:lnTo>
                    <a:lnTo>
                      <a:pt x="1164" y="641"/>
                    </a:lnTo>
                    <a:lnTo>
                      <a:pt x="1164" y="654"/>
                    </a:lnTo>
                    <a:lnTo>
                      <a:pt x="1162" y="668"/>
                    </a:lnTo>
                    <a:lnTo>
                      <a:pt x="1160" y="682"/>
                    </a:lnTo>
                    <a:lnTo>
                      <a:pt x="1153" y="710"/>
                    </a:lnTo>
                    <a:lnTo>
                      <a:pt x="1151" y="723"/>
                    </a:lnTo>
                    <a:lnTo>
                      <a:pt x="1151" y="738"/>
                    </a:lnTo>
                    <a:lnTo>
                      <a:pt x="1148" y="741"/>
                    </a:lnTo>
                    <a:lnTo>
                      <a:pt x="1147" y="744"/>
                    </a:lnTo>
                    <a:lnTo>
                      <a:pt x="1146" y="750"/>
                    </a:lnTo>
                    <a:lnTo>
                      <a:pt x="1147" y="755"/>
                    </a:lnTo>
                    <a:lnTo>
                      <a:pt x="1150" y="760"/>
                    </a:lnTo>
                    <a:lnTo>
                      <a:pt x="1158" y="771"/>
                    </a:lnTo>
                    <a:lnTo>
                      <a:pt x="1161" y="776"/>
                    </a:lnTo>
                    <a:lnTo>
                      <a:pt x="1163" y="782"/>
                    </a:lnTo>
                    <a:lnTo>
                      <a:pt x="1177" y="812"/>
                    </a:lnTo>
                    <a:lnTo>
                      <a:pt x="1192" y="845"/>
                    </a:lnTo>
                    <a:lnTo>
                      <a:pt x="1203" y="878"/>
                    </a:lnTo>
                    <a:lnTo>
                      <a:pt x="1210" y="894"/>
                    </a:lnTo>
                    <a:lnTo>
                      <a:pt x="1214" y="911"/>
                    </a:lnTo>
                    <a:lnTo>
                      <a:pt x="1218" y="929"/>
                    </a:lnTo>
                    <a:lnTo>
                      <a:pt x="1221" y="946"/>
                    </a:lnTo>
                    <a:lnTo>
                      <a:pt x="1222" y="963"/>
                    </a:lnTo>
                    <a:lnTo>
                      <a:pt x="1223" y="981"/>
                    </a:lnTo>
                    <a:lnTo>
                      <a:pt x="1222" y="998"/>
                    </a:lnTo>
                    <a:lnTo>
                      <a:pt x="1220" y="1016"/>
                    </a:lnTo>
                    <a:lnTo>
                      <a:pt x="1216" y="1034"/>
                    </a:lnTo>
                    <a:lnTo>
                      <a:pt x="1210" y="1052"/>
                    </a:lnTo>
                    <a:lnTo>
                      <a:pt x="1203" y="1063"/>
                    </a:lnTo>
                    <a:lnTo>
                      <a:pt x="1195" y="1075"/>
                    </a:lnTo>
                    <a:lnTo>
                      <a:pt x="1184" y="1084"/>
                    </a:lnTo>
                    <a:lnTo>
                      <a:pt x="1172" y="1093"/>
                    </a:lnTo>
                    <a:lnTo>
                      <a:pt x="1161" y="1099"/>
                    </a:lnTo>
                    <a:lnTo>
                      <a:pt x="1148" y="1105"/>
                    </a:lnTo>
                    <a:lnTo>
                      <a:pt x="1134" y="1108"/>
                    </a:lnTo>
                    <a:lnTo>
                      <a:pt x="1121" y="1109"/>
                    </a:lnTo>
                    <a:lnTo>
                      <a:pt x="1113" y="1110"/>
                    </a:lnTo>
                    <a:lnTo>
                      <a:pt x="1107" y="1110"/>
                    </a:lnTo>
                    <a:lnTo>
                      <a:pt x="1095" y="1108"/>
                    </a:lnTo>
                    <a:lnTo>
                      <a:pt x="1085" y="1103"/>
                    </a:lnTo>
                    <a:lnTo>
                      <a:pt x="1074" y="1099"/>
                    </a:lnTo>
                    <a:lnTo>
                      <a:pt x="1063" y="1115"/>
                    </a:lnTo>
                    <a:lnTo>
                      <a:pt x="1053" y="1130"/>
                    </a:lnTo>
                    <a:lnTo>
                      <a:pt x="1028" y="1160"/>
                    </a:lnTo>
                    <a:lnTo>
                      <a:pt x="1004" y="1190"/>
                    </a:lnTo>
                    <a:lnTo>
                      <a:pt x="992" y="1206"/>
                    </a:lnTo>
                    <a:lnTo>
                      <a:pt x="983" y="1222"/>
                    </a:lnTo>
                    <a:lnTo>
                      <a:pt x="955" y="1280"/>
                    </a:lnTo>
                    <a:lnTo>
                      <a:pt x="959" y="1283"/>
                    </a:lnTo>
                    <a:lnTo>
                      <a:pt x="961" y="1287"/>
                    </a:lnTo>
                    <a:lnTo>
                      <a:pt x="963" y="1293"/>
                    </a:lnTo>
                    <a:lnTo>
                      <a:pt x="963" y="1300"/>
                    </a:lnTo>
                    <a:lnTo>
                      <a:pt x="962" y="1308"/>
                    </a:lnTo>
                    <a:lnTo>
                      <a:pt x="961" y="1313"/>
                    </a:lnTo>
                    <a:lnTo>
                      <a:pt x="957" y="1318"/>
                    </a:lnTo>
                    <a:lnTo>
                      <a:pt x="952" y="1329"/>
                    </a:lnTo>
                    <a:lnTo>
                      <a:pt x="944" y="1337"/>
                    </a:lnTo>
                    <a:lnTo>
                      <a:pt x="935" y="1345"/>
                    </a:lnTo>
                    <a:lnTo>
                      <a:pt x="945" y="1378"/>
                    </a:lnTo>
                    <a:lnTo>
                      <a:pt x="950" y="1395"/>
                    </a:lnTo>
                    <a:lnTo>
                      <a:pt x="954" y="1411"/>
                    </a:lnTo>
                    <a:lnTo>
                      <a:pt x="957" y="1429"/>
                    </a:lnTo>
                    <a:lnTo>
                      <a:pt x="960" y="1445"/>
                    </a:lnTo>
                    <a:lnTo>
                      <a:pt x="961" y="1463"/>
                    </a:lnTo>
                    <a:lnTo>
                      <a:pt x="959" y="1483"/>
                    </a:lnTo>
                    <a:lnTo>
                      <a:pt x="956" y="1496"/>
                    </a:lnTo>
                    <a:lnTo>
                      <a:pt x="953" y="1510"/>
                    </a:lnTo>
                    <a:lnTo>
                      <a:pt x="949" y="1524"/>
                    </a:lnTo>
                    <a:lnTo>
                      <a:pt x="945" y="1538"/>
                    </a:lnTo>
                    <a:lnTo>
                      <a:pt x="938" y="1550"/>
                    </a:lnTo>
                    <a:lnTo>
                      <a:pt x="932" y="1562"/>
                    </a:lnTo>
                    <a:lnTo>
                      <a:pt x="924" y="1575"/>
                    </a:lnTo>
                    <a:lnTo>
                      <a:pt x="915" y="1585"/>
                    </a:lnTo>
                    <a:lnTo>
                      <a:pt x="920" y="1594"/>
                    </a:lnTo>
                    <a:lnTo>
                      <a:pt x="925" y="1602"/>
                    </a:lnTo>
                    <a:lnTo>
                      <a:pt x="927" y="1612"/>
                    </a:lnTo>
                    <a:lnTo>
                      <a:pt x="927" y="1621"/>
                    </a:lnTo>
                    <a:lnTo>
                      <a:pt x="945" y="1631"/>
                    </a:lnTo>
                    <a:lnTo>
                      <a:pt x="963" y="1640"/>
                    </a:lnTo>
                    <a:lnTo>
                      <a:pt x="980" y="1651"/>
                    </a:lnTo>
                    <a:lnTo>
                      <a:pt x="988" y="1657"/>
                    </a:lnTo>
                    <a:lnTo>
                      <a:pt x="997" y="1664"/>
                    </a:lnTo>
                    <a:lnTo>
                      <a:pt x="1007" y="1678"/>
                    </a:lnTo>
                    <a:lnTo>
                      <a:pt x="1012" y="1686"/>
                    </a:lnTo>
                    <a:lnTo>
                      <a:pt x="1017" y="1693"/>
                    </a:lnTo>
                    <a:lnTo>
                      <a:pt x="1020" y="1702"/>
                    </a:lnTo>
                    <a:lnTo>
                      <a:pt x="1022" y="1709"/>
                    </a:lnTo>
                    <a:lnTo>
                      <a:pt x="1024" y="1719"/>
                    </a:lnTo>
                    <a:lnTo>
                      <a:pt x="1024" y="1727"/>
                    </a:lnTo>
                    <a:lnTo>
                      <a:pt x="1020" y="1731"/>
                    </a:lnTo>
                    <a:lnTo>
                      <a:pt x="1016" y="1736"/>
                    </a:lnTo>
                    <a:lnTo>
                      <a:pt x="1010" y="1739"/>
                    </a:lnTo>
                    <a:lnTo>
                      <a:pt x="1006" y="1741"/>
                    </a:lnTo>
                    <a:lnTo>
                      <a:pt x="996" y="1744"/>
                    </a:lnTo>
                    <a:lnTo>
                      <a:pt x="984" y="1746"/>
                    </a:lnTo>
                    <a:lnTo>
                      <a:pt x="961" y="1746"/>
                    </a:lnTo>
                    <a:lnTo>
                      <a:pt x="949" y="1747"/>
                    </a:lnTo>
                    <a:lnTo>
                      <a:pt x="937" y="1748"/>
                    </a:lnTo>
                    <a:lnTo>
                      <a:pt x="923" y="1749"/>
                    </a:lnTo>
                    <a:lnTo>
                      <a:pt x="918" y="1759"/>
                    </a:lnTo>
                    <a:lnTo>
                      <a:pt x="916" y="1763"/>
                    </a:lnTo>
                    <a:lnTo>
                      <a:pt x="913" y="1767"/>
                    </a:lnTo>
                    <a:lnTo>
                      <a:pt x="909" y="1771"/>
                    </a:lnTo>
                    <a:lnTo>
                      <a:pt x="906" y="1774"/>
                    </a:lnTo>
                    <a:lnTo>
                      <a:pt x="900" y="1776"/>
                    </a:lnTo>
                    <a:lnTo>
                      <a:pt x="896" y="1777"/>
                    </a:lnTo>
                    <a:lnTo>
                      <a:pt x="871" y="1778"/>
                    </a:lnTo>
                    <a:lnTo>
                      <a:pt x="846" y="1777"/>
                    </a:lnTo>
                    <a:lnTo>
                      <a:pt x="822" y="1776"/>
                    </a:lnTo>
                    <a:lnTo>
                      <a:pt x="799" y="1773"/>
                    </a:lnTo>
                    <a:lnTo>
                      <a:pt x="751" y="1766"/>
                    </a:lnTo>
                    <a:lnTo>
                      <a:pt x="704" y="1761"/>
                    </a:lnTo>
                    <a:lnTo>
                      <a:pt x="688" y="1758"/>
                    </a:lnTo>
                    <a:lnTo>
                      <a:pt x="673" y="1757"/>
                    </a:lnTo>
                    <a:lnTo>
                      <a:pt x="640" y="1755"/>
                    </a:lnTo>
                    <a:lnTo>
                      <a:pt x="606" y="1755"/>
                    </a:lnTo>
                    <a:lnTo>
                      <a:pt x="573" y="1756"/>
                    </a:lnTo>
                    <a:lnTo>
                      <a:pt x="568" y="1754"/>
                    </a:lnTo>
                    <a:lnTo>
                      <a:pt x="561" y="1750"/>
                    </a:lnTo>
                    <a:lnTo>
                      <a:pt x="556" y="1746"/>
                    </a:lnTo>
                    <a:lnTo>
                      <a:pt x="552" y="1742"/>
                    </a:lnTo>
                    <a:lnTo>
                      <a:pt x="552" y="1739"/>
                    </a:lnTo>
                    <a:lnTo>
                      <a:pt x="552" y="1736"/>
                    </a:lnTo>
                    <a:lnTo>
                      <a:pt x="555" y="1730"/>
                    </a:lnTo>
                    <a:lnTo>
                      <a:pt x="558" y="1726"/>
                    </a:lnTo>
                    <a:lnTo>
                      <a:pt x="563" y="1723"/>
                    </a:lnTo>
                    <a:lnTo>
                      <a:pt x="565" y="1723"/>
                    </a:lnTo>
                    <a:lnTo>
                      <a:pt x="566" y="1722"/>
                    </a:lnTo>
                    <a:lnTo>
                      <a:pt x="566" y="1721"/>
                    </a:lnTo>
                    <a:lnTo>
                      <a:pt x="551" y="1722"/>
                    </a:lnTo>
                    <a:lnTo>
                      <a:pt x="537" y="1723"/>
                    </a:lnTo>
                    <a:lnTo>
                      <a:pt x="509" y="1727"/>
                    </a:lnTo>
                    <a:lnTo>
                      <a:pt x="482" y="1734"/>
                    </a:lnTo>
                    <a:lnTo>
                      <a:pt x="468" y="1736"/>
                    </a:lnTo>
                    <a:lnTo>
                      <a:pt x="454" y="1738"/>
                    </a:lnTo>
                    <a:lnTo>
                      <a:pt x="454" y="1734"/>
                    </a:lnTo>
                    <a:lnTo>
                      <a:pt x="455" y="1732"/>
                    </a:lnTo>
                    <a:lnTo>
                      <a:pt x="458" y="1731"/>
                    </a:lnTo>
                    <a:lnTo>
                      <a:pt x="489" y="1725"/>
                    </a:lnTo>
                    <a:lnTo>
                      <a:pt x="521" y="1719"/>
                    </a:lnTo>
                    <a:lnTo>
                      <a:pt x="537" y="1717"/>
                    </a:lnTo>
                    <a:lnTo>
                      <a:pt x="553" y="1714"/>
                    </a:lnTo>
                    <a:lnTo>
                      <a:pt x="570" y="1714"/>
                    </a:lnTo>
                    <a:lnTo>
                      <a:pt x="587" y="1714"/>
                    </a:lnTo>
                    <a:lnTo>
                      <a:pt x="592" y="1711"/>
                    </a:lnTo>
                    <a:lnTo>
                      <a:pt x="595" y="1708"/>
                    </a:lnTo>
                    <a:lnTo>
                      <a:pt x="598" y="1703"/>
                    </a:lnTo>
                    <a:lnTo>
                      <a:pt x="601" y="1698"/>
                    </a:lnTo>
                    <a:lnTo>
                      <a:pt x="603" y="1692"/>
                    </a:lnTo>
                    <a:lnTo>
                      <a:pt x="606" y="1687"/>
                    </a:lnTo>
                    <a:lnTo>
                      <a:pt x="609" y="1683"/>
                    </a:lnTo>
                    <a:lnTo>
                      <a:pt x="614" y="1678"/>
                    </a:lnTo>
                    <a:lnTo>
                      <a:pt x="615" y="1677"/>
                    </a:lnTo>
                    <a:lnTo>
                      <a:pt x="617" y="1676"/>
                    </a:lnTo>
                    <a:lnTo>
                      <a:pt x="620" y="1673"/>
                    </a:lnTo>
                    <a:lnTo>
                      <a:pt x="614" y="1666"/>
                    </a:lnTo>
                    <a:lnTo>
                      <a:pt x="610" y="1650"/>
                    </a:lnTo>
                    <a:lnTo>
                      <a:pt x="604" y="1635"/>
                    </a:lnTo>
                    <a:lnTo>
                      <a:pt x="597" y="1620"/>
                    </a:lnTo>
                    <a:lnTo>
                      <a:pt x="590" y="1605"/>
                    </a:lnTo>
                    <a:lnTo>
                      <a:pt x="573" y="1577"/>
                    </a:lnTo>
                    <a:lnTo>
                      <a:pt x="555" y="1549"/>
                    </a:lnTo>
                    <a:lnTo>
                      <a:pt x="364" y="1529"/>
                    </a:lnTo>
                    <a:lnTo>
                      <a:pt x="268" y="1521"/>
                    </a:lnTo>
                    <a:lnTo>
                      <a:pt x="172" y="1514"/>
                    </a:lnTo>
                    <a:lnTo>
                      <a:pt x="133" y="1510"/>
                    </a:lnTo>
                    <a:lnTo>
                      <a:pt x="94" y="1508"/>
                    </a:lnTo>
                    <a:lnTo>
                      <a:pt x="55" y="1506"/>
                    </a:lnTo>
                    <a:lnTo>
                      <a:pt x="16" y="1504"/>
                    </a:lnTo>
                    <a:lnTo>
                      <a:pt x="16" y="1456"/>
                    </a:lnTo>
                    <a:lnTo>
                      <a:pt x="14" y="1245"/>
                    </a:lnTo>
                    <a:lnTo>
                      <a:pt x="8" y="1117"/>
                    </a:lnTo>
                    <a:lnTo>
                      <a:pt x="2" y="989"/>
                    </a:lnTo>
                    <a:lnTo>
                      <a:pt x="0" y="926"/>
                    </a:lnTo>
                    <a:lnTo>
                      <a:pt x="0" y="861"/>
                    </a:lnTo>
                    <a:lnTo>
                      <a:pt x="1" y="796"/>
                    </a:lnTo>
                    <a:lnTo>
                      <a:pt x="4" y="732"/>
                    </a:lnTo>
                    <a:lnTo>
                      <a:pt x="4" y="654"/>
                    </a:lnTo>
                    <a:lnTo>
                      <a:pt x="2" y="440"/>
                    </a:lnTo>
                    <a:lnTo>
                      <a:pt x="2" y="405"/>
                    </a:lnTo>
                    <a:lnTo>
                      <a:pt x="2" y="372"/>
                    </a:lnTo>
                    <a:lnTo>
                      <a:pt x="6" y="305"/>
                    </a:lnTo>
                    <a:lnTo>
                      <a:pt x="7" y="271"/>
                    </a:lnTo>
                    <a:lnTo>
                      <a:pt x="8" y="237"/>
                    </a:lnTo>
                    <a:lnTo>
                      <a:pt x="8" y="204"/>
                    </a:lnTo>
                    <a:lnTo>
                      <a:pt x="7" y="169"/>
                    </a:lnTo>
                    <a:lnTo>
                      <a:pt x="6" y="166"/>
                    </a:lnTo>
                    <a:lnTo>
                      <a:pt x="5" y="162"/>
                    </a:lnTo>
                    <a:lnTo>
                      <a:pt x="4" y="158"/>
                    </a:lnTo>
                    <a:lnTo>
                      <a:pt x="3" y="157"/>
                    </a:lnTo>
                    <a:lnTo>
                      <a:pt x="1" y="156"/>
                    </a:lnTo>
                    <a:lnTo>
                      <a:pt x="1" y="151"/>
                    </a:lnTo>
                    <a:lnTo>
                      <a:pt x="35" y="151"/>
                    </a:lnTo>
                    <a:lnTo>
                      <a:pt x="264" y="151"/>
                    </a:lnTo>
                    <a:lnTo>
                      <a:pt x="332" y="148"/>
                    </a:lnTo>
                    <a:lnTo>
                      <a:pt x="400" y="146"/>
                    </a:lnTo>
                    <a:lnTo>
                      <a:pt x="469" y="145"/>
                    </a:lnTo>
                    <a:lnTo>
                      <a:pt x="539" y="145"/>
                    </a:lnTo>
                    <a:lnTo>
                      <a:pt x="547" y="130"/>
                    </a:lnTo>
                    <a:lnTo>
                      <a:pt x="552" y="114"/>
                    </a:lnTo>
                    <a:lnTo>
                      <a:pt x="554" y="107"/>
                    </a:lnTo>
                    <a:lnTo>
                      <a:pt x="556" y="99"/>
                    </a:lnTo>
                    <a:lnTo>
                      <a:pt x="557" y="89"/>
                    </a:lnTo>
                    <a:lnTo>
                      <a:pt x="557" y="81"/>
                    </a:lnTo>
                    <a:lnTo>
                      <a:pt x="559" y="78"/>
                    </a:lnTo>
                    <a:lnTo>
                      <a:pt x="555" y="66"/>
                    </a:lnTo>
                    <a:lnTo>
                      <a:pt x="551" y="53"/>
                    </a:lnTo>
                    <a:lnTo>
                      <a:pt x="549" y="47"/>
                    </a:lnTo>
                    <a:lnTo>
                      <a:pt x="549" y="40"/>
                    </a:lnTo>
                    <a:lnTo>
                      <a:pt x="551" y="34"/>
                    </a:lnTo>
                    <a:lnTo>
                      <a:pt x="554" y="28"/>
                    </a:lnTo>
                    <a:lnTo>
                      <a:pt x="559" y="23"/>
                    </a:lnTo>
                    <a:lnTo>
                      <a:pt x="566" y="20"/>
                    </a:lnTo>
                    <a:lnTo>
                      <a:pt x="571" y="18"/>
                    </a:lnTo>
                    <a:lnTo>
                      <a:pt x="577" y="16"/>
                    </a:lnTo>
                    <a:lnTo>
                      <a:pt x="591" y="14"/>
                    </a:lnTo>
                    <a:lnTo>
                      <a:pt x="605" y="14"/>
                    </a:lnTo>
                    <a:lnTo>
                      <a:pt x="619" y="15"/>
                    </a:lnTo>
                    <a:lnTo>
                      <a:pt x="632" y="18"/>
                    </a:lnTo>
                    <a:lnTo>
                      <a:pt x="646" y="21"/>
                    </a:lnTo>
                    <a:lnTo>
                      <a:pt x="658" y="25"/>
                    </a:lnTo>
                    <a:lnTo>
                      <a:pt x="663" y="28"/>
                    </a:lnTo>
                    <a:lnTo>
                      <a:pt x="669" y="31"/>
                    </a:lnTo>
                    <a:lnTo>
                      <a:pt x="679" y="39"/>
                    </a:lnTo>
                    <a:lnTo>
                      <a:pt x="687" y="33"/>
                    </a:lnTo>
                    <a:lnTo>
                      <a:pt x="697" y="28"/>
                    </a:lnTo>
                    <a:lnTo>
                      <a:pt x="708" y="23"/>
                    </a:lnTo>
                    <a:lnTo>
                      <a:pt x="718" y="20"/>
                    </a:lnTo>
                    <a:lnTo>
                      <a:pt x="730" y="17"/>
                    </a:lnTo>
                    <a:lnTo>
                      <a:pt x="741" y="15"/>
                    </a:lnTo>
                    <a:lnTo>
                      <a:pt x="753" y="14"/>
                    </a:lnTo>
                    <a:lnTo>
                      <a:pt x="765" y="13"/>
                    </a:lnTo>
                    <a:lnTo>
                      <a:pt x="788" y="14"/>
                    </a:lnTo>
                    <a:lnTo>
                      <a:pt x="812" y="16"/>
                    </a:lnTo>
                    <a:lnTo>
                      <a:pt x="835" y="20"/>
                    </a:lnTo>
                    <a:lnTo>
                      <a:pt x="856" y="25"/>
                    </a:lnTo>
                    <a:lnTo>
                      <a:pt x="862" y="12"/>
                    </a:lnTo>
                    <a:lnTo>
                      <a:pt x="866" y="5"/>
                    </a:lnTo>
                    <a:lnTo>
                      <a:pt x="872" y="0"/>
                    </a:lnTo>
                    <a:lnTo>
                      <a:pt x="877" y="0"/>
                    </a:lnTo>
                    <a:lnTo>
                      <a:pt x="880" y="1"/>
                    </a:lnTo>
                    <a:lnTo>
                      <a:pt x="88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54" name="Freeform 16"/>
              <p:cNvSpPr>
                <a:spLocks/>
              </p:cNvSpPr>
              <p:nvPr/>
            </p:nvSpPr>
            <p:spPr bwMode="auto">
              <a:xfrm>
                <a:off x="1640" y="2139"/>
                <a:ext cx="58" cy="68"/>
              </a:xfrm>
              <a:custGeom>
                <a:avLst/>
                <a:gdLst>
                  <a:gd name="T0" fmla="*/ 49 w 58"/>
                  <a:gd name="T1" fmla="*/ 3 h 68"/>
                  <a:gd name="T2" fmla="*/ 49 w 58"/>
                  <a:gd name="T3" fmla="*/ 3 h 68"/>
                  <a:gd name="T4" fmla="*/ 52 w 58"/>
                  <a:gd name="T5" fmla="*/ 7 h 68"/>
                  <a:gd name="T6" fmla="*/ 55 w 58"/>
                  <a:gd name="T7" fmla="*/ 11 h 68"/>
                  <a:gd name="T8" fmla="*/ 57 w 58"/>
                  <a:gd name="T9" fmla="*/ 16 h 68"/>
                  <a:gd name="T10" fmla="*/ 58 w 58"/>
                  <a:gd name="T11" fmla="*/ 22 h 68"/>
                  <a:gd name="T12" fmla="*/ 58 w 58"/>
                  <a:gd name="T13" fmla="*/ 32 h 68"/>
                  <a:gd name="T14" fmla="*/ 57 w 58"/>
                  <a:gd name="T15" fmla="*/ 43 h 68"/>
                  <a:gd name="T16" fmla="*/ 57 w 58"/>
                  <a:gd name="T17" fmla="*/ 43 h 68"/>
                  <a:gd name="T18" fmla="*/ 54 w 58"/>
                  <a:gd name="T19" fmla="*/ 50 h 68"/>
                  <a:gd name="T20" fmla="*/ 49 w 58"/>
                  <a:gd name="T21" fmla="*/ 57 h 68"/>
                  <a:gd name="T22" fmla="*/ 36 w 58"/>
                  <a:gd name="T23" fmla="*/ 68 h 68"/>
                  <a:gd name="T24" fmla="*/ 36 w 58"/>
                  <a:gd name="T25" fmla="*/ 68 h 68"/>
                  <a:gd name="T26" fmla="*/ 30 w 58"/>
                  <a:gd name="T27" fmla="*/ 67 h 68"/>
                  <a:gd name="T28" fmla="*/ 24 w 58"/>
                  <a:gd name="T29" fmla="*/ 67 h 68"/>
                  <a:gd name="T30" fmla="*/ 18 w 58"/>
                  <a:gd name="T31" fmla="*/ 66 h 68"/>
                  <a:gd name="T32" fmla="*/ 16 w 58"/>
                  <a:gd name="T33" fmla="*/ 64 h 68"/>
                  <a:gd name="T34" fmla="*/ 13 w 58"/>
                  <a:gd name="T35" fmla="*/ 62 h 68"/>
                  <a:gd name="T36" fmla="*/ 13 w 58"/>
                  <a:gd name="T37" fmla="*/ 62 h 68"/>
                  <a:gd name="T38" fmla="*/ 7 w 58"/>
                  <a:gd name="T39" fmla="*/ 55 h 68"/>
                  <a:gd name="T40" fmla="*/ 4 w 58"/>
                  <a:gd name="T41" fmla="*/ 50 h 68"/>
                  <a:gd name="T42" fmla="*/ 2 w 58"/>
                  <a:gd name="T43" fmla="*/ 45 h 68"/>
                  <a:gd name="T44" fmla="*/ 1 w 58"/>
                  <a:gd name="T45" fmla="*/ 41 h 68"/>
                  <a:gd name="T46" fmla="*/ 0 w 58"/>
                  <a:gd name="T47" fmla="*/ 36 h 68"/>
                  <a:gd name="T48" fmla="*/ 0 w 58"/>
                  <a:gd name="T49" fmla="*/ 31 h 68"/>
                  <a:gd name="T50" fmla="*/ 1 w 58"/>
                  <a:gd name="T51" fmla="*/ 26 h 68"/>
                  <a:gd name="T52" fmla="*/ 1 w 58"/>
                  <a:gd name="T53" fmla="*/ 26 h 68"/>
                  <a:gd name="T54" fmla="*/ 6 w 58"/>
                  <a:gd name="T55" fmla="*/ 16 h 68"/>
                  <a:gd name="T56" fmla="*/ 13 w 58"/>
                  <a:gd name="T57" fmla="*/ 9 h 68"/>
                  <a:gd name="T58" fmla="*/ 20 w 58"/>
                  <a:gd name="T59" fmla="*/ 3 h 68"/>
                  <a:gd name="T60" fmla="*/ 25 w 58"/>
                  <a:gd name="T61" fmla="*/ 1 h 68"/>
                  <a:gd name="T62" fmla="*/ 29 w 58"/>
                  <a:gd name="T63" fmla="*/ 0 h 68"/>
                  <a:gd name="T64" fmla="*/ 29 w 58"/>
                  <a:gd name="T65" fmla="*/ 0 h 68"/>
                  <a:gd name="T66" fmla="*/ 34 w 58"/>
                  <a:gd name="T67" fmla="*/ 0 h 68"/>
                  <a:gd name="T68" fmla="*/ 39 w 58"/>
                  <a:gd name="T69" fmla="*/ 0 h 68"/>
                  <a:gd name="T70" fmla="*/ 45 w 58"/>
                  <a:gd name="T71" fmla="*/ 1 h 68"/>
                  <a:gd name="T72" fmla="*/ 49 w 58"/>
                  <a:gd name="T73" fmla="*/ 3 h 6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8">
                    <a:moveTo>
                      <a:pt x="49" y="3"/>
                    </a:moveTo>
                    <a:lnTo>
                      <a:pt x="49" y="3"/>
                    </a:lnTo>
                    <a:lnTo>
                      <a:pt x="52" y="7"/>
                    </a:lnTo>
                    <a:lnTo>
                      <a:pt x="55" y="11"/>
                    </a:lnTo>
                    <a:lnTo>
                      <a:pt x="57" y="16"/>
                    </a:lnTo>
                    <a:lnTo>
                      <a:pt x="58" y="22"/>
                    </a:lnTo>
                    <a:lnTo>
                      <a:pt x="58" y="32"/>
                    </a:lnTo>
                    <a:lnTo>
                      <a:pt x="57" y="43"/>
                    </a:lnTo>
                    <a:lnTo>
                      <a:pt x="54" y="50"/>
                    </a:lnTo>
                    <a:lnTo>
                      <a:pt x="49" y="57"/>
                    </a:lnTo>
                    <a:lnTo>
                      <a:pt x="36" y="68"/>
                    </a:lnTo>
                    <a:lnTo>
                      <a:pt x="30" y="67"/>
                    </a:lnTo>
                    <a:lnTo>
                      <a:pt x="24" y="67"/>
                    </a:lnTo>
                    <a:lnTo>
                      <a:pt x="18" y="66"/>
                    </a:lnTo>
                    <a:lnTo>
                      <a:pt x="16" y="64"/>
                    </a:lnTo>
                    <a:lnTo>
                      <a:pt x="13" y="62"/>
                    </a:lnTo>
                    <a:lnTo>
                      <a:pt x="7" y="55"/>
                    </a:lnTo>
                    <a:lnTo>
                      <a:pt x="4" y="50"/>
                    </a:lnTo>
                    <a:lnTo>
                      <a:pt x="2" y="45"/>
                    </a:lnTo>
                    <a:lnTo>
                      <a:pt x="1" y="41"/>
                    </a:lnTo>
                    <a:lnTo>
                      <a:pt x="0" y="36"/>
                    </a:lnTo>
                    <a:lnTo>
                      <a:pt x="0" y="31"/>
                    </a:lnTo>
                    <a:lnTo>
                      <a:pt x="1" y="26"/>
                    </a:lnTo>
                    <a:lnTo>
                      <a:pt x="6" y="16"/>
                    </a:lnTo>
                    <a:lnTo>
                      <a:pt x="13" y="9"/>
                    </a:lnTo>
                    <a:lnTo>
                      <a:pt x="20" y="3"/>
                    </a:lnTo>
                    <a:lnTo>
                      <a:pt x="25" y="1"/>
                    </a:lnTo>
                    <a:lnTo>
                      <a:pt x="29" y="0"/>
                    </a:lnTo>
                    <a:lnTo>
                      <a:pt x="34" y="0"/>
                    </a:lnTo>
                    <a:lnTo>
                      <a:pt x="39" y="0"/>
                    </a:lnTo>
                    <a:lnTo>
                      <a:pt x="45" y="1"/>
                    </a:lnTo>
                    <a:lnTo>
                      <a:pt x="4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55" name="Freeform 17"/>
              <p:cNvSpPr>
                <a:spLocks/>
              </p:cNvSpPr>
              <p:nvPr/>
            </p:nvSpPr>
            <p:spPr bwMode="auto">
              <a:xfrm>
                <a:off x="1640" y="2139"/>
                <a:ext cx="58" cy="68"/>
              </a:xfrm>
              <a:custGeom>
                <a:avLst/>
                <a:gdLst>
                  <a:gd name="T0" fmla="*/ 49 w 58"/>
                  <a:gd name="T1" fmla="*/ 3 h 68"/>
                  <a:gd name="T2" fmla="*/ 49 w 58"/>
                  <a:gd name="T3" fmla="*/ 3 h 68"/>
                  <a:gd name="T4" fmla="*/ 52 w 58"/>
                  <a:gd name="T5" fmla="*/ 7 h 68"/>
                  <a:gd name="T6" fmla="*/ 55 w 58"/>
                  <a:gd name="T7" fmla="*/ 11 h 68"/>
                  <a:gd name="T8" fmla="*/ 57 w 58"/>
                  <a:gd name="T9" fmla="*/ 16 h 68"/>
                  <a:gd name="T10" fmla="*/ 58 w 58"/>
                  <a:gd name="T11" fmla="*/ 22 h 68"/>
                  <a:gd name="T12" fmla="*/ 58 w 58"/>
                  <a:gd name="T13" fmla="*/ 32 h 68"/>
                  <a:gd name="T14" fmla="*/ 57 w 58"/>
                  <a:gd name="T15" fmla="*/ 43 h 68"/>
                  <a:gd name="T16" fmla="*/ 57 w 58"/>
                  <a:gd name="T17" fmla="*/ 43 h 68"/>
                  <a:gd name="T18" fmla="*/ 54 w 58"/>
                  <a:gd name="T19" fmla="*/ 50 h 68"/>
                  <a:gd name="T20" fmla="*/ 49 w 58"/>
                  <a:gd name="T21" fmla="*/ 57 h 68"/>
                  <a:gd name="T22" fmla="*/ 36 w 58"/>
                  <a:gd name="T23" fmla="*/ 68 h 68"/>
                  <a:gd name="T24" fmla="*/ 36 w 58"/>
                  <a:gd name="T25" fmla="*/ 68 h 68"/>
                  <a:gd name="T26" fmla="*/ 30 w 58"/>
                  <a:gd name="T27" fmla="*/ 67 h 68"/>
                  <a:gd name="T28" fmla="*/ 24 w 58"/>
                  <a:gd name="T29" fmla="*/ 67 h 68"/>
                  <a:gd name="T30" fmla="*/ 18 w 58"/>
                  <a:gd name="T31" fmla="*/ 66 h 68"/>
                  <a:gd name="T32" fmla="*/ 16 w 58"/>
                  <a:gd name="T33" fmla="*/ 64 h 68"/>
                  <a:gd name="T34" fmla="*/ 13 w 58"/>
                  <a:gd name="T35" fmla="*/ 62 h 68"/>
                  <a:gd name="T36" fmla="*/ 13 w 58"/>
                  <a:gd name="T37" fmla="*/ 62 h 68"/>
                  <a:gd name="T38" fmla="*/ 7 w 58"/>
                  <a:gd name="T39" fmla="*/ 55 h 68"/>
                  <a:gd name="T40" fmla="*/ 4 w 58"/>
                  <a:gd name="T41" fmla="*/ 50 h 68"/>
                  <a:gd name="T42" fmla="*/ 2 w 58"/>
                  <a:gd name="T43" fmla="*/ 45 h 68"/>
                  <a:gd name="T44" fmla="*/ 1 w 58"/>
                  <a:gd name="T45" fmla="*/ 41 h 68"/>
                  <a:gd name="T46" fmla="*/ 0 w 58"/>
                  <a:gd name="T47" fmla="*/ 36 h 68"/>
                  <a:gd name="T48" fmla="*/ 0 w 58"/>
                  <a:gd name="T49" fmla="*/ 31 h 68"/>
                  <a:gd name="T50" fmla="*/ 1 w 58"/>
                  <a:gd name="T51" fmla="*/ 26 h 68"/>
                  <a:gd name="T52" fmla="*/ 1 w 58"/>
                  <a:gd name="T53" fmla="*/ 26 h 68"/>
                  <a:gd name="T54" fmla="*/ 6 w 58"/>
                  <a:gd name="T55" fmla="*/ 16 h 68"/>
                  <a:gd name="T56" fmla="*/ 13 w 58"/>
                  <a:gd name="T57" fmla="*/ 9 h 68"/>
                  <a:gd name="T58" fmla="*/ 20 w 58"/>
                  <a:gd name="T59" fmla="*/ 3 h 68"/>
                  <a:gd name="T60" fmla="*/ 25 w 58"/>
                  <a:gd name="T61" fmla="*/ 1 h 68"/>
                  <a:gd name="T62" fmla="*/ 29 w 58"/>
                  <a:gd name="T63" fmla="*/ 0 h 68"/>
                  <a:gd name="T64" fmla="*/ 29 w 58"/>
                  <a:gd name="T65" fmla="*/ 0 h 68"/>
                  <a:gd name="T66" fmla="*/ 34 w 58"/>
                  <a:gd name="T67" fmla="*/ 0 h 68"/>
                  <a:gd name="T68" fmla="*/ 39 w 58"/>
                  <a:gd name="T69" fmla="*/ 0 h 68"/>
                  <a:gd name="T70" fmla="*/ 45 w 58"/>
                  <a:gd name="T71" fmla="*/ 1 h 68"/>
                  <a:gd name="T72" fmla="*/ 49 w 58"/>
                  <a:gd name="T73" fmla="*/ 3 h 6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8">
                    <a:moveTo>
                      <a:pt x="49" y="3"/>
                    </a:moveTo>
                    <a:lnTo>
                      <a:pt x="49" y="3"/>
                    </a:lnTo>
                    <a:lnTo>
                      <a:pt x="52" y="7"/>
                    </a:lnTo>
                    <a:lnTo>
                      <a:pt x="55" y="11"/>
                    </a:lnTo>
                    <a:lnTo>
                      <a:pt x="57" y="16"/>
                    </a:lnTo>
                    <a:lnTo>
                      <a:pt x="58" y="22"/>
                    </a:lnTo>
                    <a:lnTo>
                      <a:pt x="58" y="32"/>
                    </a:lnTo>
                    <a:lnTo>
                      <a:pt x="57" y="43"/>
                    </a:lnTo>
                    <a:lnTo>
                      <a:pt x="54" y="50"/>
                    </a:lnTo>
                    <a:lnTo>
                      <a:pt x="49" y="57"/>
                    </a:lnTo>
                    <a:lnTo>
                      <a:pt x="36" y="68"/>
                    </a:lnTo>
                    <a:lnTo>
                      <a:pt x="30" y="67"/>
                    </a:lnTo>
                    <a:lnTo>
                      <a:pt x="24" y="67"/>
                    </a:lnTo>
                    <a:lnTo>
                      <a:pt x="18" y="66"/>
                    </a:lnTo>
                    <a:lnTo>
                      <a:pt x="16" y="64"/>
                    </a:lnTo>
                    <a:lnTo>
                      <a:pt x="13" y="62"/>
                    </a:lnTo>
                    <a:lnTo>
                      <a:pt x="7" y="55"/>
                    </a:lnTo>
                    <a:lnTo>
                      <a:pt x="4" y="50"/>
                    </a:lnTo>
                    <a:lnTo>
                      <a:pt x="2" y="45"/>
                    </a:lnTo>
                    <a:lnTo>
                      <a:pt x="1" y="41"/>
                    </a:lnTo>
                    <a:lnTo>
                      <a:pt x="0" y="36"/>
                    </a:lnTo>
                    <a:lnTo>
                      <a:pt x="0" y="31"/>
                    </a:lnTo>
                    <a:lnTo>
                      <a:pt x="1" y="26"/>
                    </a:lnTo>
                    <a:lnTo>
                      <a:pt x="6" y="16"/>
                    </a:lnTo>
                    <a:lnTo>
                      <a:pt x="13" y="9"/>
                    </a:lnTo>
                    <a:lnTo>
                      <a:pt x="20" y="3"/>
                    </a:lnTo>
                    <a:lnTo>
                      <a:pt x="25" y="1"/>
                    </a:lnTo>
                    <a:lnTo>
                      <a:pt x="29" y="0"/>
                    </a:lnTo>
                    <a:lnTo>
                      <a:pt x="34" y="0"/>
                    </a:lnTo>
                    <a:lnTo>
                      <a:pt x="39" y="0"/>
                    </a:lnTo>
                    <a:lnTo>
                      <a:pt x="45" y="1"/>
                    </a:lnTo>
                    <a:lnTo>
                      <a:pt x="49"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56" name="Freeform 18"/>
              <p:cNvSpPr>
                <a:spLocks/>
              </p:cNvSpPr>
              <p:nvPr/>
            </p:nvSpPr>
            <p:spPr bwMode="auto">
              <a:xfrm>
                <a:off x="1545" y="2148"/>
                <a:ext cx="59" cy="71"/>
              </a:xfrm>
              <a:custGeom>
                <a:avLst/>
                <a:gdLst>
                  <a:gd name="T0" fmla="*/ 56 w 59"/>
                  <a:gd name="T1" fmla="*/ 17 h 71"/>
                  <a:gd name="T2" fmla="*/ 56 w 59"/>
                  <a:gd name="T3" fmla="*/ 17 h 71"/>
                  <a:gd name="T4" fmla="*/ 58 w 59"/>
                  <a:gd name="T5" fmla="*/ 22 h 71"/>
                  <a:gd name="T6" fmla="*/ 59 w 59"/>
                  <a:gd name="T7" fmla="*/ 28 h 71"/>
                  <a:gd name="T8" fmla="*/ 59 w 59"/>
                  <a:gd name="T9" fmla="*/ 33 h 71"/>
                  <a:gd name="T10" fmla="*/ 59 w 59"/>
                  <a:gd name="T11" fmla="*/ 38 h 71"/>
                  <a:gd name="T12" fmla="*/ 58 w 59"/>
                  <a:gd name="T13" fmla="*/ 43 h 71"/>
                  <a:gd name="T14" fmla="*/ 57 w 59"/>
                  <a:gd name="T15" fmla="*/ 49 h 71"/>
                  <a:gd name="T16" fmla="*/ 55 w 59"/>
                  <a:gd name="T17" fmla="*/ 54 h 71"/>
                  <a:gd name="T18" fmla="*/ 52 w 59"/>
                  <a:gd name="T19" fmla="*/ 58 h 71"/>
                  <a:gd name="T20" fmla="*/ 52 w 59"/>
                  <a:gd name="T21" fmla="*/ 58 h 71"/>
                  <a:gd name="T22" fmla="*/ 48 w 59"/>
                  <a:gd name="T23" fmla="*/ 64 h 71"/>
                  <a:gd name="T24" fmla="*/ 42 w 59"/>
                  <a:gd name="T25" fmla="*/ 68 h 71"/>
                  <a:gd name="T26" fmla="*/ 36 w 59"/>
                  <a:gd name="T27" fmla="*/ 70 h 71"/>
                  <a:gd name="T28" fmla="*/ 32 w 59"/>
                  <a:gd name="T29" fmla="*/ 71 h 71"/>
                  <a:gd name="T30" fmla="*/ 28 w 59"/>
                  <a:gd name="T31" fmla="*/ 70 h 71"/>
                  <a:gd name="T32" fmla="*/ 28 w 59"/>
                  <a:gd name="T33" fmla="*/ 70 h 71"/>
                  <a:gd name="T34" fmla="*/ 27 w 59"/>
                  <a:gd name="T35" fmla="*/ 68 h 71"/>
                  <a:gd name="T36" fmla="*/ 25 w 59"/>
                  <a:gd name="T37" fmla="*/ 67 h 71"/>
                  <a:gd name="T38" fmla="*/ 22 w 59"/>
                  <a:gd name="T39" fmla="*/ 66 h 71"/>
                  <a:gd name="T40" fmla="*/ 18 w 59"/>
                  <a:gd name="T41" fmla="*/ 66 h 71"/>
                  <a:gd name="T42" fmla="*/ 16 w 59"/>
                  <a:gd name="T43" fmla="*/ 66 h 71"/>
                  <a:gd name="T44" fmla="*/ 15 w 59"/>
                  <a:gd name="T45" fmla="*/ 65 h 71"/>
                  <a:gd name="T46" fmla="*/ 15 w 59"/>
                  <a:gd name="T47" fmla="*/ 65 h 71"/>
                  <a:gd name="T48" fmla="*/ 10 w 59"/>
                  <a:gd name="T49" fmla="*/ 60 h 71"/>
                  <a:gd name="T50" fmla="*/ 6 w 59"/>
                  <a:gd name="T51" fmla="*/ 56 h 71"/>
                  <a:gd name="T52" fmla="*/ 4 w 59"/>
                  <a:gd name="T53" fmla="*/ 52 h 71"/>
                  <a:gd name="T54" fmla="*/ 2 w 59"/>
                  <a:gd name="T55" fmla="*/ 47 h 71"/>
                  <a:gd name="T56" fmla="*/ 1 w 59"/>
                  <a:gd name="T57" fmla="*/ 41 h 71"/>
                  <a:gd name="T58" fmla="*/ 0 w 59"/>
                  <a:gd name="T59" fmla="*/ 35 h 71"/>
                  <a:gd name="T60" fmla="*/ 0 w 59"/>
                  <a:gd name="T61" fmla="*/ 30 h 71"/>
                  <a:gd name="T62" fmla="*/ 1 w 59"/>
                  <a:gd name="T63" fmla="*/ 23 h 71"/>
                  <a:gd name="T64" fmla="*/ 1 w 59"/>
                  <a:gd name="T65" fmla="*/ 23 h 71"/>
                  <a:gd name="T66" fmla="*/ 5 w 59"/>
                  <a:gd name="T67" fmla="*/ 16 h 71"/>
                  <a:gd name="T68" fmla="*/ 9 w 59"/>
                  <a:gd name="T69" fmla="*/ 10 h 71"/>
                  <a:gd name="T70" fmla="*/ 16 w 59"/>
                  <a:gd name="T71" fmla="*/ 3 h 71"/>
                  <a:gd name="T72" fmla="*/ 19 w 59"/>
                  <a:gd name="T73" fmla="*/ 2 h 71"/>
                  <a:gd name="T74" fmla="*/ 23 w 59"/>
                  <a:gd name="T75" fmla="*/ 0 h 71"/>
                  <a:gd name="T76" fmla="*/ 23 w 59"/>
                  <a:gd name="T77" fmla="*/ 0 h 71"/>
                  <a:gd name="T78" fmla="*/ 28 w 59"/>
                  <a:gd name="T79" fmla="*/ 0 h 71"/>
                  <a:gd name="T80" fmla="*/ 34 w 59"/>
                  <a:gd name="T81" fmla="*/ 0 h 71"/>
                  <a:gd name="T82" fmla="*/ 38 w 59"/>
                  <a:gd name="T83" fmla="*/ 2 h 71"/>
                  <a:gd name="T84" fmla="*/ 42 w 59"/>
                  <a:gd name="T85" fmla="*/ 3 h 71"/>
                  <a:gd name="T86" fmla="*/ 46 w 59"/>
                  <a:gd name="T87" fmla="*/ 6 h 71"/>
                  <a:gd name="T88" fmla="*/ 50 w 59"/>
                  <a:gd name="T89" fmla="*/ 10 h 71"/>
                  <a:gd name="T90" fmla="*/ 53 w 59"/>
                  <a:gd name="T91" fmla="*/ 13 h 71"/>
                  <a:gd name="T92" fmla="*/ 56 w 59"/>
                  <a:gd name="T93" fmla="*/ 17 h 7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9" h="71">
                    <a:moveTo>
                      <a:pt x="56" y="17"/>
                    </a:moveTo>
                    <a:lnTo>
                      <a:pt x="56" y="17"/>
                    </a:lnTo>
                    <a:lnTo>
                      <a:pt x="58" y="22"/>
                    </a:lnTo>
                    <a:lnTo>
                      <a:pt x="59" y="28"/>
                    </a:lnTo>
                    <a:lnTo>
                      <a:pt x="59" y="33"/>
                    </a:lnTo>
                    <a:lnTo>
                      <a:pt x="59" y="38"/>
                    </a:lnTo>
                    <a:lnTo>
                      <a:pt x="58" y="43"/>
                    </a:lnTo>
                    <a:lnTo>
                      <a:pt x="57" y="49"/>
                    </a:lnTo>
                    <a:lnTo>
                      <a:pt x="55" y="54"/>
                    </a:lnTo>
                    <a:lnTo>
                      <a:pt x="52" y="58"/>
                    </a:lnTo>
                    <a:lnTo>
                      <a:pt x="48" y="64"/>
                    </a:lnTo>
                    <a:lnTo>
                      <a:pt x="42" y="68"/>
                    </a:lnTo>
                    <a:lnTo>
                      <a:pt x="36" y="70"/>
                    </a:lnTo>
                    <a:lnTo>
                      <a:pt x="32" y="71"/>
                    </a:lnTo>
                    <a:lnTo>
                      <a:pt x="28" y="70"/>
                    </a:lnTo>
                    <a:lnTo>
                      <a:pt x="27" y="68"/>
                    </a:lnTo>
                    <a:lnTo>
                      <a:pt x="25" y="67"/>
                    </a:lnTo>
                    <a:lnTo>
                      <a:pt x="22" y="66"/>
                    </a:lnTo>
                    <a:lnTo>
                      <a:pt x="18" y="66"/>
                    </a:lnTo>
                    <a:lnTo>
                      <a:pt x="16" y="66"/>
                    </a:lnTo>
                    <a:lnTo>
                      <a:pt x="15" y="65"/>
                    </a:lnTo>
                    <a:lnTo>
                      <a:pt x="10" y="60"/>
                    </a:lnTo>
                    <a:lnTo>
                      <a:pt x="6" y="56"/>
                    </a:lnTo>
                    <a:lnTo>
                      <a:pt x="4" y="52"/>
                    </a:lnTo>
                    <a:lnTo>
                      <a:pt x="2" y="47"/>
                    </a:lnTo>
                    <a:lnTo>
                      <a:pt x="1" y="41"/>
                    </a:lnTo>
                    <a:lnTo>
                      <a:pt x="0" y="35"/>
                    </a:lnTo>
                    <a:lnTo>
                      <a:pt x="0" y="30"/>
                    </a:lnTo>
                    <a:lnTo>
                      <a:pt x="1" y="23"/>
                    </a:lnTo>
                    <a:lnTo>
                      <a:pt x="5" y="16"/>
                    </a:lnTo>
                    <a:lnTo>
                      <a:pt x="9" y="10"/>
                    </a:lnTo>
                    <a:lnTo>
                      <a:pt x="16" y="3"/>
                    </a:lnTo>
                    <a:lnTo>
                      <a:pt x="19" y="2"/>
                    </a:lnTo>
                    <a:lnTo>
                      <a:pt x="23" y="0"/>
                    </a:lnTo>
                    <a:lnTo>
                      <a:pt x="28" y="0"/>
                    </a:lnTo>
                    <a:lnTo>
                      <a:pt x="34" y="0"/>
                    </a:lnTo>
                    <a:lnTo>
                      <a:pt x="38" y="2"/>
                    </a:lnTo>
                    <a:lnTo>
                      <a:pt x="42" y="3"/>
                    </a:lnTo>
                    <a:lnTo>
                      <a:pt x="46" y="6"/>
                    </a:lnTo>
                    <a:lnTo>
                      <a:pt x="50" y="10"/>
                    </a:lnTo>
                    <a:lnTo>
                      <a:pt x="53" y="13"/>
                    </a:lnTo>
                    <a:lnTo>
                      <a:pt x="5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57" name="Freeform 19"/>
              <p:cNvSpPr>
                <a:spLocks/>
              </p:cNvSpPr>
              <p:nvPr/>
            </p:nvSpPr>
            <p:spPr bwMode="auto">
              <a:xfrm>
                <a:off x="1545" y="2148"/>
                <a:ext cx="59" cy="71"/>
              </a:xfrm>
              <a:custGeom>
                <a:avLst/>
                <a:gdLst>
                  <a:gd name="T0" fmla="*/ 56 w 59"/>
                  <a:gd name="T1" fmla="*/ 17 h 71"/>
                  <a:gd name="T2" fmla="*/ 56 w 59"/>
                  <a:gd name="T3" fmla="*/ 17 h 71"/>
                  <a:gd name="T4" fmla="*/ 58 w 59"/>
                  <a:gd name="T5" fmla="*/ 22 h 71"/>
                  <a:gd name="T6" fmla="*/ 59 w 59"/>
                  <a:gd name="T7" fmla="*/ 28 h 71"/>
                  <a:gd name="T8" fmla="*/ 59 w 59"/>
                  <a:gd name="T9" fmla="*/ 33 h 71"/>
                  <a:gd name="T10" fmla="*/ 59 w 59"/>
                  <a:gd name="T11" fmla="*/ 38 h 71"/>
                  <a:gd name="T12" fmla="*/ 58 w 59"/>
                  <a:gd name="T13" fmla="*/ 43 h 71"/>
                  <a:gd name="T14" fmla="*/ 57 w 59"/>
                  <a:gd name="T15" fmla="*/ 49 h 71"/>
                  <a:gd name="T16" fmla="*/ 55 w 59"/>
                  <a:gd name="T17" fmla="*/ 54 h 71"/>
                  <a:gd name="T18" fmla="*/ 52 w 59"/>
                  <a:gd name="T19" fmla="*/ 58 h 71"/>
                  <a:gd name="T20" fmla="*/ 52 w 59"/>
                  <a:gd name="T21" fmla="*/ 58 h 71"/>
                  <a:gd name="T22" fmla="*/ 48 w 59"/>
                  <a:gd name="T23" fmla="*/ 64 h 71"/>
                  <a:gd name="T24" fmla="*/ 42 w 59"/>
                  <a:gd name="T25" fmla="*/ 68 h 71"/>
                  <a:gd name="T26" fmla="*/ 36 w 59"/>
                  <a:gd name="T27" fmla="*/ 70 h 71"/>
                  <a:gd name="T28" fmla="*/ 32 w 59"/>
                  <a:gd name="T29" fmla="*/ 71 h 71"/>
                  <a:gd name="T30" fmla="*/ 28 w 59"/>
                  <a:gd name="T31" fmla="*/ 70 h 71"/>
                  <a:gd name="T32" fmla="*/ 28 w 59"/>
                  <a:gd name="T33" fmla="*/ 70 h 71"/>
                  <a:gd name="T34" fmla="*/ 27 w 59"/>
                  <a:gd name="T35" fmla="*/ 68 h 71"/>
                  <a:gd name="T36" fmla="*/ 25 w 59"/>
                  <a:gd name="T37" fmla="*/ 67 h 71"/>
                  <a:gd name="T38" fmla="*/ 22 w 59"/>
                  <a:gd name="T39" fmla="*/ 66 h 71"/>
                  <a:gd name="T40" fmla="*/ 18 w 59"/>
                  <a:gd name="T41" fmla="*/ 66 h 71"/>
                  <a:gd name="T42" fmla="*/ 16 w 59"/>
                  <a:gd name="T43" fmla="*/ 66 h 71"/>
                  <a:gd name="T44" fmla="*/ 15 w 59"/>
                  <a:gd name="T45" fmla="*/ 65 h 71"/>
                  <a:gd name="T46" fmla="*/ 15 w 59"/>
                  <a:gd name="T47" fmla="*/ 65 h 71"/>
                  <a:gd name="T48" fmla="*/ 10 w 59"/>
                  <a:gd name="T49" fmla="*/ 60 h 71"/>
                  <a:gd name="T50" fmla="*/ 6 w 59"/>
                  <a:gd name="T51" fmla="*/ 56 h 71"/>
                  <a:gd name="T52" fmla="*/ 4 w 59"/>
                  <a:gd name="T53" fmla="*/ 52 h 71"/>
                  <a:gd name="T54" fmla="*/ 2 w 59"/>
                  <a:gd name="T55" fmla="*/ 47 h 71"/>
                  <a:gd name="T56" fmla="*/ 1 w 59"/>
                  <a:gd name="T57" fmla="*/ 41 h 71"/>
                  <a:gd name="T58" fmla="*/ 0 w 59"/>
                  <a:gd name="T59" fmla="*/ 35 h 71"/>
                  <a:gd name="T60" fmla="*/ 0 w 59"/>
                  <a:gd name="T61" fmla="*/ 30 h 71"/>
                  <a:gd name="T62" fmla="*/ 1 w 59"/>
                  <a:gd name="T63" fmla="*/ 23 h 71"/>
                  <a:gd name="T64" fmla="*/ 1 w 59"/>
                  <a:gd name="T65" fmla="*/ 23 h 71"/>
                  <a:gd name="T66" fmla="*/ 5 w 59"/>
                  <a:gd name="T67" fmla="*/ 16 h 71"/>
                  <a:gd name="T68" fmla="*/ 9 w 59"/>
                  <a:gd name="T69" fmla="*/ 10 h 71"/>
                  <a:gd name="T70" fmla="*/ 16 w 59"/>
                  <a:gd name="T71" fmla="*/ 3 h 71"/>
                  <a:gd name="T72" fmla="*/ 19 w 59"/>
                  <a:gd name="T73" fmla="*/ 2 h 71"/>
                  <a:gd name="T74" fmla="*/ 23 w 59"/>
                  <a:gd name="T75" fmla="*/ 0 h 71"/>
                  <a:gd name="T76" fmla="*/ 23 w 59"/>
                  <a:gd name="T77" fmla="*/ 0 h 71"/>
                  <a:gd name="T78" fmla="*/ 28 w 59"/>
                  <a:gd name="T79" fmla="*/ 0 h 71"/>
                  <a:gd name="T80" fmla="*/ 34 w 59"/>
                  <a:gd name="T81" fmla="*/ 0 h 71"/>
                  <a:gd name="T82" fmla="*/ 38 w 59"/>
                  <a:gd name="T83" fmla="*/ 2 h 71"/>
                  <a:gd name="T84" fmla="*/ 42 w 59"/>
                  <a:gd name="T85" fmla="*/ 3 h 71"/>
                  <a:gd name="T86" fmla="*/ 46 w 59"/>
                  <a:gd name="T87" fmla="*/ 6 h 71"/>
                  <a:gd name="T88" fmla="*/ 50 w 59"/>
                  <a:gd name="T89" fmla="*/ 10 h 71"/>
                  <a:gd name="T90" fmla="*/ 53 w 59"/>
                  <a:gd name="T91" fmla="*/ 13 h 71"/>
                  <a:gd name="T92" fmla="*/ 56 w 59"/>
                  <a:gd name="T93" fmla="*/ 17 h 7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9" h="71">
                    <a:moveTo>
                      <a:pt x="56" y="17"/>
                    </a:moveTo>
                    <a:lnTo>
                      <a:pt x="56" y="17"/>
                    </a:lnTo>
                    <a:lnTo>
                      <a:pt x="58" y="22"/>
                    </a:lnTo>
                    <a:lnTo>
                      <a:pt x="59" y="28"/>
                    </a:lnTo>
                    <a:lnTo>
                      <a:pt x="59" y="33"/>
                    </a:lnTo>
                    <a:lnTo>
                      <a:pt x="59" y="38"/>
                    </a:lnTo>
                    <a:lnTo>
                      <a:pt x="58" y="43"/>
                    </a:lnTo>
                    <a:lnTo>
                      <a:pt x="57" y="49"/>
                    </a:lnTo>
                    <a:lnTo>
                      <a:pt x="55" y="54"/>
                    </a:lnTo>
                    <a:lnTo>
                      <a:pt x="52" y="58"/>
                    </a:lnTo>
                    <a:lnTo>
                      <a:pt x="48" y="64"/>
                    </a:lnTo>
                    <a:lnTo>
                      <a:pt x="42" y="68"/>
                    </a:lnTo>
                    <a:lnTo>
                      <a:pt x="36" y="70"/>
                    </a:lnTo>
                    <a:lnTo>
                      <a:pt x="32" y="71"/>
                    </a:lnTo>
                    <a:lnTo>
                      <a:pt x="28" y="70"/>
                    </a:lnTo>
                    <a:lnTo>
                      <a:pt x="27" y="68"/>
                    </a:lnTo>
                    <a:lnTo>
                      <a:pt x="25" y="67"/>
                    </a:lnTo>
                    <a:lnTo>
                      <a:pt x="22" y="66"/>
                    </a:lnTo>
                    <a:lnTo>
                      <a:pt x="18" y="66"/>
                    </a:lnTo>
                    <a:lnTo>
                      <a:pt x="16" y="66"/>
                    </a:lnTo>
                    <a:lnTo>
                      <a:pt x="15" y="65"/>
                    </a:lnTo>
                    <a:lnTo>
                      <a:pt x="10" y="60"/>
                    </a:lnTo>
                    <a:lnTo>
                      <a:pt x="6" y="56"/>
                    </a:lnTo>
                    <a:lnTo>
                      <a:pt x="4" y="52"/>
                    </a:lnTo>
                    <a:lnTo>
                      <a:pt x="2" y="47"/>
                    </a:lnTo>
                    <a:lnTo>
                      <a:pt x="1" y="41"/>
                    </a:lnTo>
                    <a:lnTo>
                      <a:pt x="0" y="35"/>
                    </a:lnTo>
                    <a:lnTo>
                      <a:pt x="0" y="30"/>
                    </a:lnTo>
                    <a:lnTo>
                      <a:pt x="1" y="23"/>
                    </a:lnTo>
                    <a:lnTo>
                      <a:pt x="5" y="16"/>
                    </a:lnTo>
                    <a:lnTo>
                      <a:pt x="9" y="10"/>
                    </a:lnTo>
                    <a:lnTo>
                      <a:pt x="16" y="3"/>
                    </a:lnTo>
                    <a:lnTo>
                      <a:pt x="19" y="2"/>
                    </a:lnTo>
                    <a:lnTo>
                      <a:pt x="23" y="0"/>
                    </a:lnTo>
                    <a:lnTo>
                      <a:pt x="28" y="0"/>
                    </a:lnTo>
                    <a:lnTo>
                      <a:pt x="34" y="0"/>
                    </a:lnTo>
                    <a:lnTo>
                      <a:pt x="38" y="2"/>
                    </a:lnTo>
                    <a:lnTo>
                      <a:pt x="42" y="3"/>
                    </a:lnTo>
                    <a:lnTo>
                      <a:pt x="46" y="6"/>
                    </a:lnTo>
                    <a:lnTo>
                      <a:pt x="50" y="10"/>
                    </a:lnTo>
                    <a:lnTo>
                      <a:pt x="53" y="13"/>
                    </a:lnTo>
                    <a:lnTo>
                      <a:pt x="56"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58" name="Freeform 20"/>
              <p:cNvSpPr>
                <a:spLocks/>
              </p:cNvSpPr>
              <p:nvPr/>
            </p:nvSpPr>
            <p:spPr bwMode="auto">
              <a:xfrm>
                <a:off x="982" y="2155"/>
                <a:ext cx="123" cy="151"/>
              </a:xfrm>
              <a:custGeom>
                <a:avLst/>
                <a:gdLst>
                  <a:gd name="T0" fmla="*/ 123 w 123"/>
                  <a:gd name="T1" fmla="*/ 21 h 151"/>
                  <a:gd name="T2" fmla="*/ 101 w 123"/>
                  <a:gd name="T3" fmla="*/ 38 h 151"/>
                  <a:gd name="T4" fmla="*/ 83 w 123"/>
                  <a:gd name="T5" fmla="*/ 59 h 151"/>
                  <a:gd name="T6" fmla="*/ 68 w 123"/>
                  <a:gd name="T7" fmla="*/ 83 h 151"/>
                  <a:gd name="T8" fmla="*/ 60 w 123"/>
                  <a:gd name="T9" fmla="*/ 108 h 151"/>
                  <a:gd name="T10" fmla="*/ 57 w 123"/>
                  <a:gd name="T11" fmla="*/ 106 h 151"/>
                  <a:gd name="T12" fmla="*/ 51 w 123"/>
                  <a:gd name="T13" fmla="*/ 106 h 151"/>
                  <a:gd name="T14" fmla="*/ 48 w 123"/>
                  <a:gd name="T15" fmla="*/ 110 h 151"/>
                  <a:gd name="T16" fmla="*/ 46 w 123"/>
                  <a:gd name="T17" fmla="*/ 119 h 151"/>
                  <a:gd name="T18" fmla="*/ 49 w 123"/>
                  <a:gd name="T19" fmla="*/ 133 h 151"/>
                  <a:gd name="T20" fmla="*/ 52 w 123"/>
                  <a:gd name="T21" fmla="*/ 141 h 151"/>
                  <a:gd name="T22" fmla="*/ 61 w 123"/>
                  <a:gd name="T23" fmla="*/ 151 h 151"/>
                  <a:gd name="T24" fmla="*/ 52 w 123"/>
                  <a:gd name="T25" fmla="*/ 151 h 151"/>
                  <a:gd name="T26" fmla="*/ 38 w 123"/>
                  <a:gd name="T27" fmla="*/ 147 h 151"/>
                  <a:gd name="T28" fmla="*/ 15 w 123"/>
                  <a:gd name="T29" fmla="*/ 138 h 151"/>
                  <a:gd name="T30" fmla="*/ 0 w 123"/>
                  <a:gd name="T31" fmla="*/ 134 h 151"/>
                  <a:gd name="T32" fmla="*/ 7 w 123"/>
                  <a:gd name="T33" fmla="*/ 119 h 151"/>
                  <a:gd name="T34" fmla="*/ 18 w 123"/>
                  <a:gd name="T35" fmla="*/ 88 h 151"/>
                  <a:gd name="T36" fmla="*/ 22 w 123"/>
                  <a:gd name="T37" fmla="*/ 71 h 151"/>
                  <a:gd name="T38" fmla="*/ 25 w 123"/>
                  <a:gd name="T39" fmla="*/ 75 h 151"/>
                  <a:gd name="T40" fmla="*/ 29 w 123"/>
                  <a:gd name="T41" fmla="*/ 76 h 151"/>
                  <a:gd name="T42" fmla="*/ 31 w 123"/>
                  <a:gd name="T43" fmla="*/ 75 h 151"/>
                  <a:gd name="T44" fmla="*/ 33 w 123"/>
                  <a:gd name="T45" fmla="*/ 69 h 151"/>
                  <a:gd name="T46" fmla="*/ 31 w 123"/>
                  <a:gd name="T47" fmla="*/ 63 h 151"/>
                  <a:gd name="T48" fmla="*/ 25 w 123"/>
                  <a:gd name="T49" fmla="*/ 50 h 151"/>
                  <a:gd name="T50" fmla="*/ 17 w 123"/>
                  <a:gd name="T51" fmla="*/ 32 h 151"/>
                  <a:gd name="T52" fmla="*/ 15 w 123"/>
                  <a:gd name="T53" fmla="*/ 18 h 151"/>
                  <a:gd name="T54" fmla="*/ 16 w 123"/>
                  <a:gd name="T55" fmla="*/ 12 h 151"/>
                  <a:gd name="T56" fmla="*/ 29 w 123"/>
                  <a:gd name="T57" fmla="*/ 3 h 151"/>
                  <a:gd name="T58" fmla="*/ 46 w 123"/>
                  <a:gd name="T59" fmla="*/ 0 h 151"/>
                  <a:gd name="T60" fmla="*/ 80 w 123"/>
                  <a:gd name="T61" fmla="*/ 2 h 151"/>
                  <a:gd name="T62" fmla="*/ 92 w 123"/>
                  <a:gd name="T63" fmla="*/ 5 h 151"/>
                  <a:gd name="T64" fmla="*/ 114 w 123"/>
                  <a:gd name="T65" fmla="*/ 13 h 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 h="151">
                    <a:moveTo>
                      <a:pt x="123" y="21"/>
                    </a:moveTo>
                    <a:lnTo>
                      <a:pt x="123" y="21"/>
                    </a:lnTo>
                    <a:lnTo>
                      <a:pt x="112" y="29"/>
                    </a:lnTo>
                    <a:lnTo>
                      <a:pt x="101" y="38"/>
                    </a:lnTo>
                    <a:lnTo>
                      <a:pt x="92" y="48"/>
                    </a:lnTo>
                    <a:lnTo>
                      <a:pt x="83" y="59"/>
                    </a:lnTo>
                    <a:lnTo>
                      <a:pt x="76" y="70"/>
                    </a:lnTo>
                    <a:lnTo>
                      <a:pt x="68" y="83"/>
                    </a:lnTo>
                    <a:lnTo>
                      <a:pt x="64" y="96"/>
                    </a:lnTo>
                    <a:lnTo>
                      <a:pt x="60" y="108"/>
                    </a:lnTo>
                    <a:lnTo>
                      <a:pt x="57" y="106"/>
                    </a:lnTo>
                    <a:lnTo>
                      <a:pt x="54" y="106"/>
                    </a:lnTo>
                    <a:lnTo>
                      <a:pt x="51" y="106"/>
                    </a:lnTo>
                    <a:lnTo>
                      <a:pt x="48" y="110"/>
                    </a:lnTo>
                    <a:lnTo>
                      <a:pt x="47" y="114"/>
                    </a:lnTo>
                    <a:lnTo>
                      <a:pt x="46" y="119"/>
                    </a:lnTo>
                    <a:lnTo>
                      <a:pt x="47" y="123"/>
                    </a:lnTo>
                    <a:lnTo>
                      <a:pt x="49" y="133"/>
                    </a:lnTo>
                    <a:lnTo>
                      <a:pt x="52" y="141"/>
                    </a:lnTo>
                    <a:lnTo>
                      <a:pt x="57" y="146"/>
                    </a:lnTo>
                    <a:lnTo>
                      <a:pt x="61" y="151"/>
                    </a:lnTo>
                    <a:lnTo>
                      <a:pt x="52" y="151"/>
                    </a:lnTo>
                    <a:lnTo>
                      <a:pt x="45" y="150"/>
                    </a:lnTo>
                    <a:lnTo>
                      <a:pt x="38" y="147"/>
                    </a:lnTo>
                    <a:lnTo>
                      <a:pt x="30" y="143"/>
                    </a:lnTo>
                    <a:lnTo>
                      <a:pt x="15" y="138"/>
                    </a:lnTo>
                    <a:lnTo>
                      <a:pt x="8" y="135"/>
                    </a:lnTo>
                    <a:lnTo>
                      <a:pt x="0" y="134"/>
                    </a:lnTo>
                    <a:lnTo>
                      <a:pt x="7" y="119"/>
                    </a:lnTo>
                    <a:lnTo>
                      <a:pt x="13" y="103"/>
                    </a:lnTo>
                    <a:lnTo>
                      <a:pt x="18" y="88"/>
                    </a:lnTo>
                    <a:lnTo>
                      <a:pt x="22" y="71"/>
                    </a:lnTo>
                    <a:lnTo>
                      <a:pt x="23" y="74"/>
                    </a:lnTo>
                    <a:lnTo>
                      <a:pt x="25" y="75"/>
                    </a:lnTo>
                    <a:lnTo>
                      <a:pt x="27" y="76"/>
                    </a:lnTo>
                    <a:lnTo>
                      <a:pt x="29" y="76"/>
                    </a:lnTo>
                    <a:lnTo>
                      <a:pt x="31" y="75"/>
                    </a:lnTo>
                    <a:lnTo>
                      <a:pt x="32" y="74"/>
                    </a:lnTo>
                    <a:lnTo>
                      <a:pt x="33" y="69"/>
                    </a:lnTo>
                    <a:lnTo>
                      <a:pt x="32" y="66"/>
                    </a:lnTo>
                    <a:lnTo>
                      <a:pt x="31" y="63"/>
                    </a:lnTo>
                    <a:lnTo>
                      <a:pt x="25" y="50"/>
                    </a:lnTo>
                    <a:lnTo>
                      <a:pt x="20" y="39"/>
                    </a:lnTo>
                    <a:lnTo>
                      <a:pt x="17" y="32"/>
                    </a:lnTo>
                    <a:lnTo>
                      <a:pt x="16" y="25"/>
                    </a:lnTo>
                    <a:lnTo>
                      <a:pt x="15" y="18"/>
                    </a:lnTo>
                    <a:lnTo>
                      <a:pt x="16" y="12"/>
                    </a:lnTo>
                    <a:lnTo>
                      <a:pt x="23" y="7"/>
                    </a:lnTo>
                    <a:lnTo>
                      <a:pt x="29" y="3"/>
                    </a:lnTo>
                    <a:lnTo>
                      <a:pt x="38" y="2"/>
                    </a:lnTo>
                    <a:lnTo>
                      <a:pt x="46" y="0"/>
                    </a:lnTo>
                    <a:lnTo>
                      <a:pt x="63" y="0"/>
                    </a:lnTo>
                    <a:lnTo>
                      <a:pt x="80" y="2"/>
                    </a:lnTo>
                    <a:lnTo>
                      <a:pt x="92" y="5"/>
                    </a:lnTo>
                    <a:lnTo>
                      <a:pt x="103" y="8"/>
                    </a:lnTo>
                    <a:lnTo>
                      <a:pt x="114" y="13"/>
                    </a:lnTo>
                    <a:lnTo>
                      <a:pt x="123" y="21"/>
                    </a:lnTo>
                    <a:close/>
                  </a:path>
                </a:pathLst>
              </a:custGeom>
              <a:solidFill>
                <a:srgbClr val="6552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59" name="Freeform 21"/>
              <p:cNvSpPr>
                <a:spLocks/>
              </p:cNvSpPr>
              <p:nvPr/>
            </p:nvSpPr>
            <p:spPr bwMode="auto">
              <a:xfrm>
                <a:off x="982" y="2155"/>
                <a:ext cx="123" cy="151"/>
              </a:xfrm>
              <a:custGeom>
                <a:avLst/>
                <a:gdLst>
                  <a:gd name="T0" fmla="*/ 123 w 123"/>
                  <a:gd name="T1" fmla="*/ 21 h 151"/>
                  <a:gd name="T2" fmla="*/ 101 w 123"/>
                  <a:gd name="T3" fmla="*/ 38 h 151"/>
                  <a:gd name="T4" fmla="*/ 83 w 123"/>
                  <a:gd name="T5" fmla="*/ 59 h 151"/>
                  <a:gd name="T6" fmla="*/ 68 w 123"/>
                  <a:gd name="T7" fmla="*/ 83 h 151"/>
                  <a:gd name="T8" fmla="*/ 60 w 123"/>
                  <a:gd name="T9" fmla="*/ 108 h 151"/>
                  <a:gd name="T10" fmla="*/ 57 w 123"/>
                  <a:gd name="T11" fmla="*/ 106 h 151"/>
                  <a:gd name="T12" fmla="*/ 51 w 123"/>
                  <a:gd name="T13" fmla="*/ 106 h 151"/>
                  <a:gd name="T14" fmla="*/ 48 w 123"/>
                  <a:gd name="T15" fmla="*/ 110 h 151"/>
                  <a:gd name="T16" fmla="*/ 46 w 123"/>
                  <a:gd name="T17" fmla="*/ 119 h 151"/>
                  <a:gd name="T18" fmla="*/ 49 w 123"/>
                  <a:gd name="T19" fmla="*/ 133 h 151"/>
                  <a:gd name="T20" fmla="*/ 52 w 123"/>
                  <a:gd name="T21" fmla="*/ 141 h 151"/>
                  <a:gd name="T22" fmla="*/ 61 w 123"/>
                  <a:gd name="T23" fmla="*/ 151 h 151"/>
                  <a:gd name="T24" fmla="*/ 52 w 123"/>
                  <a:gd name="T25" fmla="*/ 151 h 151"/>
                  <a:gd name="T26" fmla="*/ 38 w 123"/>
                  <a:gd name="T27" fmla="*/ 147 h 151"/>
                  <a:gd name="T28" fmla="*/ 15 w 123"/>
                  <a:gd name="T29" fmla="*/ 138 h 151"/>
                  <a:gd name="T30" fmla="*/ 0 w 123"/>
                  <a:gd name="T31" fmla="*/ 134 h 151"/>
                  <a:gd name="T32" fmla="*/ 7 w 123"/>
                  <a:gd name="T33" fmla="*/ 119 h 151"/>
                  <a:gd name="T34" fmla="*/ 18 w 123"/>
                  <a:gd name="T35" fmla="*/ 88 h 151"/>
                  <a:gd name="T36" fmla="*/ 22 w 123"/>
                  <a:gd name="T37" fmla="*/ 71 h 151"/>
                  <a:gd name="T38" fmla="*/ 25 w 123"/>
                  <a:gd name="T39" fmla="*/ 75 h 151"/>
                  <a:gd name="T40" fmla="*/ 29 w 123"/>
                  <a:gd name="T41" fmla="*/ 76 h 151"/>
                  <a:gd name="T42" fmla="*/ 31 w 123"/>
                  <a:gd name="T43" fmla="*/ 75 h 151"/>
                  <a:gd name="T44" fmla="*/ 33 w 123"/>
                  <a:gd name="T45" fmla="*/ 69 h 151"/>
                  <a:gd name="T46" fmla="*/ 31 w 123"/>
                  <a:gd name="T47" fmla="*/ 63 h 151"/>
                  <a:gd name="T48" fmla="*/ 25 w 123"/>
                  <a:gd name="T49" fmla="*/ 50 h 151"/>
                  <a:gd name="T50" fmla="*/ 17 w 123"/>
                  <a:gd name="T51" fmla="*/ 32 h 151"/>
                  <a:gd name="T52" fmla="*/ 15 w 123"/>
                  <a:gd name="T53" fmla="*/ 18 h 151"/>
                  <a:gd name="T54" fmla="*/ 16 w 123"/>
                  <a:gd name="T55" fmla="*/ 12 h 151"/>
                  <a:gd name="T56" fmla="*/ 29 w 123"/>
                  <a:gd name="T57" fmla="*/ 3 h 151"/>
                  <a:gd name="T58" fmla="*/ 46 w 123"/>
                  <a:gd name="T59" fmla="*/ 0 h 151"/>
                  <a:gd name="T60" fmla="*/ 80 w 123"/>
                  <a:gd name="T61" fmla="*/ 2 h 151"/>
                  <a:gd name="T62" fmla="*/ 92 w 123"/>
                  <a:gd name="T63" fmla="*/ 5 h 151"/>
                  <a:gd name="T64" fmla="*/ 114 w 123"/>
                  <a:gd name="T65" fmla="*/ 13 h 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 h="151">
                    <a:moveTo>
                      <a:pt x="123" y="21"/>
                    </a:moveTo>
                    <a:lnTo>
                      <a:pt x="123" y="21"/>
                    </a:lnTo>
                    <a:lnTo>
                      <a:pt x="112" y="29"/>
                    </a:lnTo>
                    <a:lnTo>
                      <a:pt x="101" y="38"/>
                    </a:lnTo>
                    <a:lnTo>
                      <a:pt x="92" y="48"/>
                    </a:lnTo>
                    <a:lnTo>
                      <a:pt x="83" y="59"/>
                    </a:lnTo>
                    <a:lnTo>
                      <a:pt x="76" y="70"/>
                    </a:lnTo>
                    <a:lnTo>
                      <a:pt x="68" y="83"/>
                    </a:lnTo>
                    <a:lnTo>
                      <a:pt x="64" y="96"/>
                    </a:lnTo>
                    <a:lnTo>
                      <a:pt x="60" y="108"/>
                    </a:lnTo>
                    <a:lnTo>
                      <a:pt x="57" y="106"/>
                    </a:lnTo>
                    <a:lnTo>
                      <a:pt x="54" y="106"/>
                    </a:lnTo>
                    <a:lnTo>
                      <a:pt x="51" y="106"/>
                    </a:lnTo>
                    <a:lnTo>
                      <a:pt x="48" y="110"/>
                    </a:lnTo>
                    <a:lnTo>
                      <a:pt x="47" y="114"/>
                    </a:lnTo>
                    <a:lnTo>
                      <a:pt x="46" y="119"/>
                    </a:lnTo>
                    <a:lnTo>
                      <a:pt x="47" y="123"/>
                    </a:lnTo>
                    <a:lnTo>
                      <a:pt x="49" y="133"/>
                    </a:lnTo>
                    <a:lnTo>
                      <a:pt x="52" y="141"/>
                    </a:lnTo>
                    <a:lnTo>
                      <a:pt x="57" y="146"/>
                    </a:lnTo>
                    <a:lnTo>
                      <a:pt x="61" y="151"/>
                    </a:lnTo>
                    <a:lnTo>
                      <a:pt x="52" y="151"/>
                    </a:lnTo>
                    <a:lnTo>
                      <a:pt x="45" y="150"/>
                    </a:lnTo>
                    <a:lnTo>
                      <a:pt x="38" y="147"/>
                    </a:lnTo>
                    <a:lnTo>
                      <a:pt x="30" y="143"/>
                    </a:lnTo>
                    <a:lnTo>
                      <a:pt x="15" y="138"/>
                    </a:lnTo>
                    <a:lnTo>
                      <a:pt x="8" y="135"/>
                    </a:lnTo>
                    <a:lnTo>
                      <a:pt x="0" y="134"/>
                    </a:lnTo>
                    <a:lnTo>
                      <a:pt x="7" y="119"/>
                    </a:lnTo>
                    <a:lnTo>
                      <a:pt x="13" y="103"/>
                    </a:lnTo>
                    <a:lnTo>
                      <a:pt x="18" y="88"/>
                    </a:lnTo>
                    <a:lnTo>
                      <a:pt x="22" y="71"/>
                    </a:lnTo>
                    <a:lnTo>
                      <a:pt x="23" y="74"/>
                    </a:lnTo>
                    <a:lnTo>
                      <a:pt x="25" y="75"/>
                    </a:lnTo>
                    <a:lnTo>
                      <a:pt x="27" y="76"/>
                    </a:lnTo>
                    <a:lnTo>
                      <a:pt x="29" y="76"/>
                    </a:lnTo>
                    <a:lnTo>
                      <a:pt x="31" y="75"/>
                    </a:lnTo>
                    <a:lnTo>
                      <a:pt x="32" y="74"/>
                    </a:lnTo>
                    <a:lnTo>
                      <a:pt x="33" y="69"/>
                    </a:lnTo>
                    <a:lnTo>
                      <a:pt x="32" y="66"/>
                    </a:lnTo>
                    <a:lnTo>
                      <a:pt x="31" y="63"/>
                    </a:lnTo>
                    <a:lnTo>
                      <a:pt x="25" y="50"/>
                    </a:lnTo>
                    <a:lnTo>
                      <a:pt x="20" y="39"/>
                    </a:lnTo>
                    <a:lnTo>
                      <a:pt x="17" y="32"/>
                    </a:lnTo>
                    <a:lnTo>
                      <a:pt x="16" y="25"/>
                    </a:lnTo>
                    <a:lnTo>
                      <a:pt x="15" y="18"/>
                    </a:lnTo>
                    <a:lnTo>
                      <a:pt x="16" y="12"/>
                    </a:lnTo>
                    <a:lnTo>
                      <a:pt x="23" y="7"/>
                    </a:lnTo>
                    <a:lnTo>
                      <a:pt x="29" y="3"/>
                    </a:lnTo>
                    <a:lnTo>
                      <a:pt x="38" y="2"/>
                    </a:lnTo>
                    <a:lnTo>
                      <a:pt x="46" y="0"/>
                    </a:lnTo>
                    <a:lnTo>
                      <a:pt x="63" y="0"/>
                    </a:lnTo>
                    <a:lnTo>
                      <a:pt x="80" y="2"/>
                    </a:lnTo>
                    <a:lnTo>
                      <a:pt x="92" y="5"/>
                    </a:lnTo>
                    <a:lnTo>
                      <a:pt x="103" y="8"/>
                    </a:lnTo>
                    <a:lnTo>
                      <a:pt x="114" y="13"/>
                    </a:lnTo>
                    <a:lnTo>
                      <a:pt x="123" y="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60" name="Freeform 22"/>
              <p:cNvSpPr>
                <a:spLocks/>
              </p:cNvSpPr>
              <p:nvPr/>
            </p:nvSpPr>
            <p:spPr bwMode="auto">
              <a:xfrm>
                <a:off x="1046" y="2154"/>
                <a:ext cx="587" cy="760"/>
              </a:xfrm>
              <a:custGeom>
                <a:avLst/>
                <a:gdLst>
                  <a:gd name="T0" fmla="*/ 247 w 587"/>
                  <a:gd name="T1" fmla="*/ 42 h 760"/>
                  <a:gd name="T2" fmla="*/ 260 w 587"/>
                  <a:gd name="T3" fmla="*/ 55 h 760"/>
                  <a:gd name="T4" fmla="*/ 263 w 587"/>
                  <a:gd name="T5" fmla="*/ 45 h 760"/>
                  <a:gd name="T6" fmla="*/ 256 w 587"/>
                  <a:gd name="T7" fmla="*/ 18 h 760"/>
                  <a:gd name="T8" fmla="*/ 341 w 587"/>
                  <a:gd name="T9" fmla="*/ 75 h 760"/>
                  <a:gd name="T10" fmla="*/ 406 w 587"/>
                  <a:gd name="T11" fmla="*/ 131 h 760"/>
                  <a:gd name="T12" fmla="*/ 488 w 587"/>
                  <a:gd name="T13" fmla="*/ 166 h 760"/>
                  <a:gd name="T14" fmla="*/ 572 w 587"/>
                  <a:gd name="T15" fmla="*/ 194 h 760"/>
                  <a:gd name="T16" fmla="*/ 587 w 587"/>
                  <a:gd name="T17" fmla="*/ 254 h 760"/>
                  <a:gd name="T18" fmla="*/ 575 w 587"/>
                  <a:gd name="T19" fmla="*/ 302 h 760"/>
                  <a:gd name="T20" fmla="*/ 542 w 587"/>
                  <a:gd name="T21" fmla="*/ 341 h 760"/>
                  <a:gd name="T22" fmla="*/ 497 w 587"/>
                  <a:gd name="T23" fmla="*/ 360 h 760"/>
                  <a:gd name="T24" fmla="*/ 480 w 587"/>
                  <a:gd name="T25" fmla="*/ 364 h 760"/>
                  <a:gd name="T26" fmla="*/ 477 w 587"/>
                  <a:gd name="T27" fmla="*/ 372 h 760"/>
                  <a:gd name="T28" fmla="*/ 491 w 587"/>
                  <a:gd name="T29" fmla="*/ 402 h 760"/>
                  <a:gd name="T30" fmla="*/ 493 w 587"/>
                  <a:gd name="T31" fmla="*/ 496 h 760"/>
                  <a:gd name="T32" fmla="*/ 471 w 587"/>
                  <a:gd name="T33" fmla="*/ 557 h 760"/>
                  <a:gd name="T34" fmla="*/ 443 w 587"/>
                  <a:gd name="T35" fmla="*/ 583 h 760"/>
                  <a:gd name="T36" fmla="*/ 434 w 587"/>
                  <a:gd name="T37" fmla="*/ 592 h 760"/>
                  <a:gd name="T38" fmla="*/ 417 w 587"/>
                  <a:gd name="T39" fmla="*/ 621 h 760"/>
                  <a:gd name="T40" fmla="*/ 388 w 587"/>
                  <a:gd name="T41" fmla="*/ 668 h 760"/>
                  <a:gd name="T42" fmla="*/ 370 w 587"/>
                  <a:gd name="T43" fmla="*/ 712 h 760"/>
                  <a:gd name="T44" fmla="*/ 355 w 587"/>
                  <a:gd name="T45" fmla="*/ 740 h 760"/>
                  <a:gd name="T46" fmla="*/ 321 w 587"/>
                  <a:gd name="T47" fmla="*/ 760 h 760"/>
                  <a:gd name="T48" fmla="*/ 250 w 587"/>
                  <a:gd name="T49" fmla="*/ 732 h 760"/>
                  <a:gd name="T50" fmla="*/ 187 w 587"/>
                  <a:gd name="T51" fmla="*/ 695 h 760"/>
                  <a:gd name="T52" fmla="*/ 108 w 587"/>
                  <a:gd name="T53" fmla="*/ 636 h 760"/>
                  <a:gd name="T54" fmla="*/ 73 w 587"/>
                  <a:gd name="T55" fmla="*/ 600 h 760"/>
                  <a:gd name="T56" fmla="*/ 56 w 587"/>
                  <a:gd name="T57" fmla="*/ 531 h 760"/>
                  <a:gd name="T58" fmla="*/ 86 w 587"/>
                  <a:gd name="T59" fmla="*/ 515 h 760"/>
                  <a:gd name="T60" fmla="*/ 99 w 587"/>
                  <a:gd name="T61" fmla="*/ 492 h 760"/>
                  <a:gd name="T62" fmla="*/ 99 w 587"/>
                  <a:gd name="T63" fmla="*/ 452 h 760"/>
                  <a:gd name="T64" fmla="*/ 83 w 587"/>
                  <a:gd name="T65" fmla="*/ 394 h 760"/>
                  <a:gd name="T66" fmla="*/ 114 w 587"/>
                  <a:gd name="T67" fmla="*/ 391 h 760"/>
                  <a:gd name="T68" fmla="*/ 124 w 587"/>
                  <a:gd name="T69" fmla="*/ 371 h 760"/>
                  <a:gd name="T70" fmla="*/ 120 w 587"/>
                  <a:gd name="T71" fmla="*/ 356 h 760"/>
                  <a:gd name="T72" fmla="*/ 86 w 587"/>
                  <a:gd name="T73" fmla="*/ 332 h 760"/>
                  <a:gd name="T74" fmla="*/ 84 w 587"/>
                  <a:gd name="T75" fmla="*/ 318 h 760"/>
                  <a:gd name="T76" fmla="*/ 103 w 587"/>
                  <a:gd name="T77" fmla="*/ 319 h 760"/>
                  <a:gd name="T78" fmla="*/ 114 w 587"/>
                  <a:gd name="T79" fmla="*/ 313 h 760"/>
                  <a:gd name="T80" fmla="*/ 117 w 587"/>
                  <a:gd name="T81" fmla="*/ 291 h 760"/>
                  <a:gd name="T82" fmla="*/ 89 w 587"/>
                  <a:gd name="T83" fmla="*/ 269 h 760"/>
                  <a:gd name="T84" fmla="*/ 92 w 587"/>
                  <a:gd name="T85" fmla="*/ 229 h 760"/>
                  <a:gd name="T86" fmla="*/ 75 w 587"/>
                  <a:gd name="T87" fmla="*/ 193 h 760"/>
                  <a:gd name="T88" fmla="*/ 36 w 587"/>
                  <a:gd name="T89" fmla="*/ 166 h 760"/>
                  <a:gd name="T90" fmla="*/ 3 w 587"/>
                  <a:gd name="T91" fmla="*/ 142 h 760"/>
                  <a:gd name="T92" fmla="*/ 4 w 587"/>
                  <a:gd name="T93" fmla="*/ 131 h 760"/>
                  <a:gd name="T94" fmla="*/ 11 w 587"/>
                  <a:gd name="T95" fmla="*/ 101 h 760"/>
                  <a:gd name="T96" fmla="*/ 36 w 587"/>
                  <a:gd name="T97" fmla="*/ 58 h 760"/>
                  <a:gd name="T98" fmla="*/ 112 w 587"/>
                  <a:gd name="T99" fmla="*/ 7 h 760"/>
                  <a:gd name="T100" fmla="*/ 172 w 587"/>
                  <a:gd name="T101" fmla="*/ 0 h 760"/>
                  <a:gd name="T102" fmla="*/ 244 w 587"/>
                  <a:gd name="T103" fmla="*/ 13 h 7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87" h="760">
                    <a:moveTo>
                      <a:pt x="244" y="13"/>
                    </a:moveTo>
                    <a:lnTo>
                      <a:pt x="244" y="13"/>
                    </a:lnTo>
                    <a:lnTo>
                      <a:pt x="244" y="24"/>
                    </a:lnTo>
                    <a:lnTo>
                      <a:pt x="245" y="36"/>
                    </a:lnTo>
                    <a:lnTo>
                      <a:pt x="247" y="42"/>
                    </a:lnTo>
                    <a:lnTo>
                      <a:pt x="249" y="47"/>
                    </a:lnTo>
                    <a:lnTo>
                      <a:pt x="252" y="51"/>
                    </a:lnTo>
                    <a:lnTo>
                      <a:pt x="256" y="55"/>
                    </a:lnTo>
                    <a:lnTo>
                      <a:pt x="260" y="55"/>
                    </a:lnTo>
                    <a:lnTo>
                      <a:pt x="263" y="54"/>
                    </a:lnTo>
                    <a:lnTo>
                      <a:pt x="265" y="52"/>
                    </a:lnTo>
                    <a:lnTo>
                      <a:pt x="267" y="49"/>
                    </a:lnTo>
                    <a:lnTo>
                      <a:pt x="263" y="45"/>
                    </a:lnTo>
                    <a:lnTo>
                      <a:pt x="260" y="40"/>
                    </a:lnTo>
                    <a:lnTo>
                      <a:pt x="256" y="34"/>
                    </a:lnTo>
                    <a:lnTo>
                      <a:pt x="255" y="28"/>
                    </a:lnTo>
                    <a:lnTo>
                      <a:pt x="256" y="18"/>
                    </a:lnTo>
                    <a:lnTo>
                      <a:pt x="274" y="27"/>
                    </a:lnTo>
                    <a:lnTo>
                      <a:pt x="292" y="36"/>
                    </a:lnTo>
                    <a:lnTo>
                      <a:pt x="309" y="48"/>
                    </a:lnTo>
                    <a:lnTo>
                      <a:pt x="325" y="61"/>
                    </a:lnTo>
                    <a:lnTo>
                      <a:pt x="341" y="75"/>
                    </a:lnTo>
                    <a:lnTo>
                      <a:pt x="357" y="88"/>
                    </a:lnTo>
                    <a:lnTo>
                      <a:pt x="388" y="117"/>
                    </a:lnTo>
                    <a:lnTo>
                      <a:pt x="396" y="124"/>
                    </a:lnTo>
                    <a:lnTo>
                      <a:pt x="406" y="131"/>
                    </a:lnTo>
                    <a:lnTo>
                      <a:pt x="415" y="137"/>
                    </a:lnTo>
                    <a:lnTo>
                      <a:pt x="425" y="142"/>
                    </a:lnTo>
                    <a:lnTo>
                      <a:pt x="446" y="152"/>
                    </a:lnTo>
                    <a:lnTo>
                      <a:pt x="467" y="159"/>
                    </a:lnTo>
                    <a:lnTo>
                      <a:pt x="488" y="166"/>
                    </a:lnTo>
                    <a:lnTo>
                      <a:pt x="511" y="171"/>
                    </a:lnTo>
                    <a:lnTo>
                      <a:pt x="555" y="181"/>
                    </a:lnTo>
                    <a:lnTo>
                      <a:pt x="565" y="187"/>
                    </a:lnTo>
                    <a:lnTo>
                      <a:pt x="572" y="194"/>
                    </a:lnTo>
                    <a:lnTo>
                      <a:pt x="577" y="203"/>
                    </a:lnTo>
                    <a:lnTo>
                      <a:pt x="582" y="212"/>
                    </a:lnTo>
                    <a:lnTo>
                      <a:pt x="584" y="222"/>
                    </a:lnTo>
                    <a:lnTo>
                      <a:pt x="586" y="232"/>
                    </a:lnTo>
                    <a:lnTo>
                      <a:pt x="587" y="254"/>
                    </a:lnTo>
                    <a:lnTo>
                      <a:pt x="585" y="266"/>
                    </a:lnTo>
                    <a:lnTo>
                      <a:pt x="583" y="279"/>
                    </a:lnTo>
                    <a:lnTo>
                      <a:pt x="579" y="291"/>
                    </a:lnTo>
                    <a:lnTo>
                      <a:pt x="575" y="302"/>
                    </a:lnTo>
                    <a:lnTo>
                      <a:pt x="569" y="314"/>
                    </a:lnTo>
                    <a:lnTo>
                      <a:pt x="562" y="323"/>
                    </a:lnTo>
                    <a:lnTo>
                      <a:pt x="553" y="333"/>
                    </a:lnTo>
                    <a:lnTo>
                      <a:pt x="542" y="341"/>
                    </a:lnTo>
                    <a:lnTo>
                      <a:pt x="530" y="348"/>
                    </a:lnTo>
                    <a:lnTo>
                      <a:pt x="517" y="354"/>
                    </a:lnTo>
                    <a:lnTo>
                      <a:pt x="511" y="356"/>
                    </a:lnTo>
                    <a:lnTo>
                      <a:pt x="504" y="358"/>
                    </a:lnTo>
                    <a:lnTo>
                      <a:pt x="497" y="360"/>
                    </a:lnTo>
                    <a:lnTo>
                      <a:pt x="490" y="360"/>
                    </a:lnTo>
                    <a:lnTo>
                      <a:pt x="488" y="362"/>
                    </a:lnTo>
                    <a:lnTo>
                      <a:pt x="485" y="363"/>
                    </a:lnTo>
                    <a:lnTo>
                      <a:pt x="480" y="364"/>
                    </a:lnTo>
                    <a:lnTo>
                      <a:pt x="478" y="365"/>
                    </a:lnTo>
                    <a:lnTo>
                      <a:pt x="476" y="367"/>
                    </a:lnTo>
                    <a:lnTo>
                      <a:pt x="476" y="369"/>
                    </a:lnTo>
                    <a:lnTo>
                      <a:pt x="477" y="372"/>
                    </a:lnTo>
                    <a:lnTo>
                      <a:pt x="479" y="374"/>
                    </a:lnTo>
                    <a:lnTo>
                      <a:pt x="482" y="375"/>
                    </a:lnTo>
                    <a:lnTo>
                      <a:pt x="488" y="375"/>
                    </a:lnTo>
                    <a:lnTo>
                      <a:pt x="491" y="402"/>
                    </a:lnTo>
                    <a:lnTo>
                      <a:pt x="495" y="428"/>
                    </a:lnTo>
                    <a:lnTo>
                      <a:pt x="496" y="456"/>
                    </a:lnTo>
                    <a:lnTo>
                      <a:pt x="495" y="470"/>
                    </a:lnTo>
                    <a:lnTo>
                      <a:pt x="494" y="483"/>
                    </a:lnTo>
                    <a:lnTo>
                      <a:pt x="493" y="496"/>
                    </a:lnTo>
                    <a:lnTo>
                      <a:pt x="490" y="510"/>
                    </a:lnTo>
                    <a:lnTo>
                      <a:pt x="486" y="522"/>
                    </a:lnTo>
                    <a:lnTo>
                      <a:pt x="483" y="534"/>
                    </a:lnTo>
                    <a:lnTo>
                      <a:pt x="478" y="547"/>
                    </a:lnTo>
                    <a:lnTo>
                      <a:pt x="471" y="557"/>
                    </a:lnTo>
                    <a:lnTo>
                      <a:pt x="465" y="569"/>
                    </a:lnTo>
                    <a:lnTo>
                      <a:pt x="457" y="579"/>
                    </a:lnTo>
                    <a:lnTo>
                      <a:pt x="450" y="581"/>
                    </a:lnTo>
                    <a:lnTo>
                      <a:pt x="443" y="583"/>
                    </a:lnTo>
                    <a:lnTo>
                      <a:pt x="441" y="584"/>
                    </a:lnTo>
                    <a:lnTo>
                      <a:pt x="437" y="586"/>
                    </a:lnTo>
                    <a:lnTo>
                      <a:pt x="435" y="589"/>
                    </a:lnTo>
                    <a:lnTo>
                      <a:pt x="434" y="592"/>
                    </a:lnTo>
                    <a:lnTo>
                      <a:pt x="434" y="598"/>
                    </a:lnTo>
                    <a:lnTo>
                      <a:pt x="433" y="603"/>
                    </a:lnTo>
                    <a:lnTo>
                      <a:pt x="430" y="608"/>
                    </a:lnTo>
                    <a:lnTo>
                      <a:pt x="426" y="612"/>
                    </a:lnTo>
                    <a:lnTo>
                      <a:pt x="417" y="621"/>
                    </a:lnTo>
                    <a:lnTo>
                      <a:pt x="413" y="625"/>
                    </a:lnTo>
                    <a:lnTo>
                      <a:pt x="411" y="629"/>
                    </a:lnTo>
                    <a:lnTo>
                      <a:pt x="398" y="648"/>
                    </a:lnTo>
                    <a:lnTo>
                      <a:pt x="388" y="668"/>
                    </a:lnTo>
                    <a:lnTo>
                      <a:pt x="369" y="707"/>
                    </a:lnTo>
                    <a:lnTo>
                      <a:pt x="369" y="710"/>
                    </a:lnTo>
                    <a:lnTo>
                      <a:pt x="370" y="712"/>
                    </a:lnTo>
                    <a:lnTo>
                      <a:pt x="365" y="723"/>
                    </a:lnTo>
                    <a:lnTo>
                      <a:pt x="362" y="728"/>
                    </a:lnTo>
                    <a:lnTo>
                      <a:pt x="358" y="732"/>
                    </a:lnTo>
                    <a:lnTo>
                      <a:pt x="355" y="740"/>
                    </a:lnTo>
                    <a:lnTo>
                      <a:pt x="351" y="748"/>
                    </a:lnTo>
                    <a:lnTo>
                      <a:pt x="344" y="754"/>
                    </a:lnTo>
                    <a:lnTo>
                      <a:pt x="337" y="760"/>
                    </a:lnTo>
                    <a:lnTo>
                      <a:pt x="321" y="760"/>
                    </a:lnTo>
                    <a:lnTo>
                      <a:pt x="306" y="756"/>
                    </a:lnTo>
                    <a:lnTo>
                      <a:pt x="291" y="752"/>
                    </a:lnTo>
                    <a:lnTo>
                      <a:pt x="278" y="747"/>
                    </a:lnTo>
                    <a:lnTo>
                      <a:pt x="264" y="740"/>
                    </a:lnTo>
                    <a:lnTo>
                      <a:pt x="250" y="732"/>
                    </a:lnTo>
                    <a:lnTo>
                      <a:pt x="224" y="718"/>
                    </a:lnTo>
                    <a:lnTo>
                      <a:pt x="214" y="713"/>
                    </a:lnTo>
                    <a:lnTo>
                      <a:pt x="204" y="708"/>
                    </a:lnTo>
                    <a:lnTo>
                      <a:pt x="187" y="695"/>
                    </a:lnTo>
                    <a:lnTo>
                      <a:pt x="169" y="681"/>
                    </a:lnTo>
                    <a:lnTo>
                      <a:pt x="153" y="668"/>
                    </a:lnTo>
                    <a:lnTo>
                      <a:pt x="135" y="654"/>
                    </a:lnTo>
                    <a:lnTo>
                      <a:pt x="117" y="642"/>
                    </a:lnTo>
                    <a:lnTo>
                      <a:pt x="108" y="636"/>
                    </a:lnTo>
                    <a:lnTo>
                      <a:pt x="99" y="632"/>
                    </a:lnTo>
                    <a:lnTo>
                      <a:pt x="88" y="627"/>
                    </a:lnTo>
                    <a:lnTo>
                      <a:pt x="78" y="623"/>
                    </a:lnTo>
                    <a:lnTo>
                      <a:pt x="73" y="600"/>
                    </a:lnTo>
                    <a:lnTo>
                      <a:pt x="67" y="576"/>
                    </a:lnTo>
                    <a:lnTo>
                      <a:pt x="59" y="554"/>
                    </a:lnTo>
                    <a:lnTo>
                      <a:pt x="50" y="532"/>
                    </a:lnTo>
                    <a:lnTo>
                      <a:pt x="56" y="531"/>
                    </a:lnTo>
                    <a:lnTo>
                      <a:pt x="64" y="530"/>
                    </a:lnTo>
                    <a:lnTo>
                      <a:pt x="70" y="527"/>
                    </a:lnTo>
                    <a:lnTo>
                      <a:pt x="75" y="524"/>
                    </a:lnTo>
                    <a:lnTo>
                      <a:pt x="82" y="519"/>
                    </a:lnTo>
                    <a:lnTo>
                      <a:pt x="86" y="515"/>
                    </a:lnTo>
                    <a:lnTo>
                      <a:pt x="91" y="510"/>
                    </a:lnTo>
                    <a:lnTo>
                      <a:pt x="94" y="503"/>
                    </a:lnTo>
                    <a:lnTo>
                      <a:pt x="97" y="498"/>
                    </a:lnTo>
                    <a:lnTo>
                      <a:pt x="99" y="492"/>
                    </a:lnTo>
                    <a:lnTo>
                      <a:pt x="100" y="485"/>
                    </a:lnTo>
                    <a:lnTo>
                      <a:pt x="100" y="479"/>
                    </a:lnTo>
                    <a:lnTo>
                      <a:pt x="99" y="465"/>
                    </a:lnTo>
                    <a:lnTo>
                      <a:pt x="99" y="459"/>
                    </a:lnTo>
                    <a:lnTo>
                      <a:pt x="99" y="452"/>
                    </a:lnTo>
                    <a:lnTo>
                      <a:pt x="94" y="438"/>
                    </a:lnTo>
                    <a:lnTo>
                      <a:pt x="90" y="424"/>
                    </a:lnTo>
                    <a:lnTo>
                      <a:pt x="85" y="409"/>
                    </a:lnTo>
                    <a:lnTo>
                      <a:pt x="83" y="394"/>
                    </a:lnTo>
                    <a:lnTo>
                      <a:pt x="90" y="395"/>
                    </a:lnTo>
                    <a:lnTo>
                      <a:pt x="99" y="395"/>
                    </a:lnTo>
                    <a:lnTo>
                      <a:pt x="107" y="394"/>
                    </a:lnTo>
                    <a:lnTo>
                      <a:pt x="114" y="391"/>
                    </a:lnTo>
                    <a:lnTo>
                      <a:pt x="120" y="385"/>
                    </a:lnTo>
                    <a:lnTo>
                      <a:pt x="123" y="378"/>
                    </a:lnTo>
                    <a:lnTo>
                      <a:pt x="124" y="375"/>
                    </a:lnTo>
                    <a:lnTo>
                      <a:pt x="124" y="371"/>
                    </a:lnTo>
                    <a:lnTo>
                      <a:pt x="124" y="368"/>
                    </a:lnTo>
                    <a:lnTo>
                      <a:pt x="123" y="364"/>
                    </a:lnTo>
                    <a:lnTo>
                      <a:pt x="122" y="359"/>
                    </a:lnTo>
                    <a:lnTo>
                      <a:pt x="120" y="356"/>
                    </a:lnTo>
                    <a:lnTo>
                      <a:pt x="115" y="350"/>
                    </a:lnTo>
                    <a:lnTo>
                      <a:pt x="110" y="347"/>
                    </a:lnTo>
                    <a:lnTo>
                      <a:pt x="104" y="342"/>
                    </a:lnTo>
                    <a:lnTo>
                      <a:pt x="91" y="336"/>
                    </a:lnTo>
                    <a:lnTo>
                      <a:pt x="86" y="332"/>
                    </a:lnTo>
                    <a:lnTo>
                      <a:pt x="82" y="327"/>
                    </a:lnTo>
                    <a:lnTo>
                      <a:pt x="81" y="323"/>
                    </a:lnTo>
                    <a:lnTo>
                      <a:pt x="82" y="320"/>
                    </a:lnTo>
                    <a:lnTo>
                      <a:pt x="84" y="318"/>
                    </a:lnTo>
                    <a:lnTo>
                      <a:pt x="85" y="316"/>
                    </a:lnTo>
                    <a:lnTo>
                      <a:pt x="91" y="318"/>
                    </a:lnTo>
                    <a:lnTo>
                      <a:pt x="97" y="319"/>
                    </a:lnTo>
                    <a:lnTo>
                      <a:pt x="103" y="319"/>
                    </a:lnTo>
                    <a:lnTo>
                      <a:pt x="106" y="319"/>
                    </a:lnTo>
                    <a:lnTo>
                      <a:pt x="109" y="318"/>
                    </a:lnTo>
                    <a:lnTo>
                      <a:pt x="112" y="315"/>
                    </a:lnTo>
                    <a:lnTo>
                      <a:pt x="114" y="313"/>
                    </a:lnTo>
                    <a:lnTo>
                      <a:pt x="118" y="305"/>
                    </a:lnTo>
                    <a:lnTo>
                      <a:pt x="118" y="300"/>
                    </a:lnTo>
                    <a:lnTo>
                      <a:pt x="118" y="296"/>
                    </a:lnTo>
                    <a:lnTo>
                      <a:pt x="117" y="291"/>
                    </a:lnTo>
                    <a:lnTo>
                      <a:pt x="114" y="286"/>
                    </a:lnTo>
                    <a:lnTo>
                      <a:pt x="112" y="282"/>
                    </a:lnTo>
                    <a:lnTo>
                      <a:pt x="109" y="279"/>
                    </a:lnTo>
                    <a:lnTo>
                      <a:pt x="102" y="273"/>
                    </a:lnTo>
                    <a:lnTo>
                      <a:pt x="89" y="269"/>
                    </a:lnTo>
                    <a:lnTo>
                      <a:pt x="92" y="260"/>
                    </a:lnTo>
                    <a:lnTo>
                      <a:pt x="93" y="249"/>
                    </a:lnTo>
                    <a:lnTo>
                      <a:pt x="93" y="239"/>
                    </a:lnTo>
                    <a:lnTo>
                      <a:pt x="92" y="229"/>
                    </a:lnTo>
                    <a:lnTo>
                      <a:pt x="90" y="219"/>
                    </a:lnTo>
                    <a:lnTo>
                      <a:pt x="87" y="209"/>
                    </a:lnTo>
                    <a:lnTo>
                      <a:pt x="82" y="201"/>
                    </a:lnTo>
                    <a:lnTo>
                      <a:pt x="75" y="193"/>
                    </a:lnTo>
                    <a:lnTo>
                      <a:pt x="71" y="188"/>
                    </a:lnTo>
                    <a:lnTo>
                      <a:pt x="67" y="184"/>
                    </a:lnTo>
                    <a:lnTo>
                      <a:pt x="57" y="176"/>
                    </a:lnTo>
                    <a:lnTo>
                      <a:pt x="47" y="171"/>
                    </a:lnTo>
                    <a:lnTo>
                      <a:pt x="36" y="166"/>
                    </a:lnTo>
                    <a:lnTo>
                      <a:pt x="27" y="161"/>
                    </a:lnTo>
                    <a:lnTo>
                      <a:pt x="16" y="155"/>
                    </a:lnTo>
                    <a:lnTo>
                      <a:pt x="12" y="152"/>
                    </a:lnTo>
                    <a:lnTo>
                      <a:pt x="7" y="148"/>
                    </a:lnTo>
                    <a:lnTo>
                      <a:pt x="3" y="142"/>
                    </a:lnTo>
                    <a:lnTo>
                      <a:pt x="0" y="137"/>
                    </a:lnTo>
                    <a:lnTo>
                      <a:pt x="2" y="136"/>
                    </a:lnTo>
                    <a:lnTo>
                      <a:pt x="3" y="135"/>
                    </a:lnTo>
                    <a:lnTo>
                      <a:pt x="4" y="131"/>
                    </a:lnTo>
                    <a:lnTo>
                      <a:pt x="5" y="125"/>
                    </a:lnTo>
                    <a:lnTo>
                      <a:pt x="6" y="121"/>
                    </a:lnTo>
                    <a:lnTo>
                      <a:pt x="7" y="112"/>
                    </a:lnTo>
                    <a:lnTo>
                      <a:pt x="11" y="101"/>
                    </a:lnTo>
                    <a:lnTo>
                      <a:pt x="14" y="91"/>
                    </a:lnTo>
                    <a:lnTo>
                      <a:pt x="18" y="83"/>
                    </a:lnTo>
                    <a:lnTo>
                      <a:pt x="23" y="75"/>
                    </a:lnTo>
                    <a:lnTo>
                      <a:pt x="30" y="66"/>
                    </a:lnTo>
                    <a:lnTo>
                      <a:pt x="36" y="58"/>
                    </a:lnTo>
                    <a:lnTo>
                      <a:pt x="43" y="50"/>
                    </a:lnTo>
                    <a:lnTo>
                      <a:pt x="59" y="36"/>
                    </a:lnTo>
                    <a:lnTo>
                      <a:pt x="77" y="25"/>
                    </a:lnTo>
                    <a:lnTo>
                      <a:pt x="94" y="14"/>
                    </a:lnTo>
                    <a:lnTo>
                      <a:pt x="112" y="7"/>
                    </a:lnTo>
                    <a:lnTo>
                      <a:pt x="127" y="4"/>
                    </a:lnTo>
                    <a:lnTo>
                      <a:pt x="141" y="3"/>
                    </a:lnTo>
                    <a:lnTo>
                      <a:pt x="157" y="1"/>
                    </a:lnTo>
                    <a:lnTo>
                      <a:pt x="172" y="0"/>
                    </a:lnTo>
                    <a:lnTo>
                      <a:pt x="187" y="1"/>
                    </a:lnTo>
                    <a:lnTo>
                      <a:pt x="202" y="3"/>
                    </a:lnTo>
                    <a:lnTo>
                      <a:pt x="217" y="5"/>
                    </a:lnTo>
                    <a:lnTo>
                      <a:pt x="231" y="8"/>
                    </a:lnTo>
                    <a:lnTo>
                      <a:pt x="244" y="13"/>
                    </a:lnTo>
                    <a:close/>
                  </a:path>
                </a:pathLst>
              </a:custGeom>
              <a:solidFill>
                <a:srgbClr val="FDC5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61" name="Freeform 23"/>
              <p:cNvSpPr>
                <a:spLocks/>
              </p:cNvSpPr>
              <p:nvPr/>
            </p:nvSpPr>
            <p:spPr bwMode="auto">
              <a:xfrm>
                <a:off x="1555" y="2160"/>
                <a:ext cx="39" cy="48"/>
              </a:xfrm>
              <a:custGeom>
                <a:avLst/>
                <a:gdLst>
                  <a:gd name="T0" fmla="*/ 33 w 39"/>
                  <a:gd name="T1" fmla="*/ 7 h 48"/>
                  <a:gd name="T2" fmla="*/ 33 w 39"/>
                  <a:gd name="T3" fmla="*/ 7 h 48"/>
                  <a:gd name="T4" fmla="*/ 38 w 39"/>
                  <a:gd name="T5" fmla="*/ 11 h 48"/>
                  <a:gd name="T6" fmla="*/ 39 w 39"/>
                  <a:gd name="T7" fmla="*/ 18 h 48"/>
                  <a:gd name="T8" fmla="*/ 39 w 39"/>
                  <a:gd name="T9" fmla="*/ 24 h 48"/>
                  <a:gd name="T10" fmla="*/ 38 w 39"/>
                  <a:gd name="T11" fmla="*/ 30 h 48"/>
                  <a:gd name="T12" fmla="*/ 38 w 39"/>
                  <a:gd name="T13" fmla="*/ 30 h 48"/>
                  <a:gd name="T14" fmla="*/ 35 w 39"/>
                  <a:gd name="T15" fmla="*/ 35 h 48"/>
                  <a:gd name="T16" fmla="*/ 32 w 39"/>
                  <a:gd name="T17" fmla="*/ 40 h 48"/>
                  <a:gd name="T18" fmla="*/ 28 w 39"/>
                  <a:gd name="T19" fmla="*/ 44 h 48"/>
                  <a:gd name="T20" fmla="*/ 24 w 39"/>
                  <a:gd name="T21" fmla="*/ 47 h 48"/>
                  <a:gd name="T22" fmla="*/ 24 w 39"/>
                  <a:gd name="T23" fmla="*/ 47 h 48"/>
                  <a:gd name="T24" fmla="*/ 22 w 39"/>
                  <a:gd name="T25" fmla="*/ 47 h 48"/>
                  <a:gd name="T26" fmla="*/ 21 w 39"/>
                  <a:gd name="T27" fmla="*/ 47 h 48"/>
                  <a:gd name="T28" fmla="*/ 20 w 39"/>
                  <a:gd name="T29" fmla="*/ 48 h 48"/>
                  <a:gd name="T30" fmla="*/ 20 w 39"/>
                  <a:gd name="T31" fmla="*/ 48 h 48"/>
                  <a:gd name="T32" fmla="*/ 14 w 39"/>
                  <a:gd name="T33" fmla="*/ 44 h 48"/>
                  <a:gd name="T34" fmla="*/ 9 w 39"/>
                  <a:gd name="T35" fmla="*/ 41 h 48"/>
                  <a:gd name="T36" fmla="*/ 4 w 39"/>
                  <a:gd name="T37" fmla="*/ 37 h 48"/>
                  <a:gd name="T38" fmla="*/ 3 w 39"/>
                  <a:gd name="T39" fmla="*/ 35 h 48"/>
                  <a:gd name="T40" fmla="*/ 2 w 39"/>
                  <a:gd name="T41" fmla="*/ 30 h 48"/>
                  <a:gd name="T42" fmla="*/ 2 w 39"/>
                  <a:gd name="T43" fmla="*/ 30 h 48"/>
                  <a:gd name="T44" fmla="*/ 0 w 39"/>
                  <a:gd name="T45" fmla="*/ 25 h 48"/>
                  <a:gd name="T46" fmla="*/ 2 w 39"/>
                  <a:gd name="T47" fmla="*/ 19 h 48"/>
                  <a:gd name="T48" fmla="*/ 3 w 39"/>
                  <a:gd name="T49" fmla="*/ 12 h 48"/>
                  <a:gd name="T50" fmla="*/ 6 w 39"/>
                  <a:gd name="T51" fmla="*/ 7 h 48"/>
                  <a:gd name="T52" fmla="*/ 6 w 39"/>
                  <a:gd name="T53" fmla="*/ 7 h 48"/>
                  <a:gd name="T54" fmla="*/ 8 w 39"/>
                  <a:gd name="T55" fmla="*/ 3 h 48"/>
                  <a:gd name="T56" fmla="*/ 11 w 39"/>
                  <a:gd name="T57" fmla="*/ 1 h 48"/>
                  <a:gd name="T58" fmla="*/ 15 w 39"/>
                  <a:gd name="T59" fmla="*/ 0 h 48"/>
                  <a:gd name="T60" fmla="*/ 20 w 39"/>
                  <a:gd name="T61" fmla="*/ 0 h 48"/>
                  <a:gd name="T62" fmla="*/ 24 w 39"/>
                  <a:gd name="T63" fmla="*/ 0 h 48"/>
                  <a:gd name="T64" fmla="*/ 27 w 39"/>
                  <a:gd name="T65" fmla="*/ 2 h 48"/>
                  <a:gd name="T66" fmla="*/ 31 w 39"/>
                  <a:gd name="T67" fmla="*/ 4 h 48"/>
                  <a:gd name="T68" fmla="*/ 33 w 39"/>
                  <a:gd name="T69" fmla="*/ 7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 h="48">
                    <a:moveTo>
                      <a:pt x="33" y="7"/>
                    </a:moveTo>
                    <a:lnTo>
                      <a:pt x="33" y="7"/>
                    </a:lnTo>
                    <a:lnTo>
                      <a:pt x="38" y="11"/>
                    </a:lnTo>
                    <a:lnTo>
                      <a:pt x="39" y="18"/>
                    </a:lnTo>
                    <a:lnTo>
                      <a:pt x="39" y="24"/>
                    </a:lnTo>
                    <a:lnTo>
                      <a:pt x="38" y="30"/>
                    </a:lnTo>
                    <a:lnTo>
                      <a:pt x="35" y="35"/>
                    </a:lnTo>
                    <a:lnTo>
                      <a:pt x="32" y="40"/>
                    </a:lnTo>
                    <a:lnTo>
                      <a:pt x="28" y="44"/>
                    </a:lnTo>
                    <a:lnTo>
                      <a:pt x="24" y="47"/>
                    </a:lnTo>
                    <a:lnTo>
                      <a:pt x="22" y="47"/>
                    </a:lnTo>
                    <a:lnTo>
                      <a:pt x="21" y="47"/>
                    </a:lnTo>
                    <a:lnTo>
                      <a:pt x="20" y="48"/>
                    </a:lnTo>
                    <a:lnTo>
                      <a:pt x="14" y="44"/>
                    </a:lnTo>
                    <a:lnTo>
                      <a:pt x="9" y="41"/>
                    </a:lnTo>
                    <a:lnTo>
                      <a:pt x="4" y="37"/>
                    </a:lnTo>
                    <a:lnTo>
                      <a:pt x="3" y="35"/>
                    </a:lnTo>
                    <a:lnTo>
                      <a:pt x="2" y="30"/>
                    </a:lnTo>
                    <a:lnTo>
                      <a:pt x="0" y="25"/>
                    </a:lnTo>
                    <a:lnTo>
                      <a:pt x="2" y="19"/>
                    </a:lnTo>
                    <a:lnTo>
                      <a:pt x="3" y="12"/>
                    </a:lnTo>
                    <a:lnTo>
                      <a:pt x="6" y="7"/>
                    </a:lnTo>
                    <a:lnTo>
                      <a:pt x="8" y="3"/>
                    </a:lnTo>
                    <a:lnTo>
                      <a:pt x="11" y="1"/>
                    </a:lnTo>
                    <a:lnTo>
                      <a:pt x="15" y="0"/>
                    </a:lnTo>
                    <a:lnTo>
                      <a:pt x="20" y="0"/>
                    </a:lnTo>
                    <a:lnTo>
                      <a:pt x="24" y="0"/>
                    </a:lnTo>
                    <a:lnTo>
                      <a:pt x="27" y="2"/>
                    </a:lnTo>
                    <a:lnTo>
                      <a:pt x="31" y="4"/>
                    </a:lnTo>
                    <a:lnTo>
                      <a:pt x="33"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62" name="Freeform 24"/>
              <p:cNvSpPr>
                <a:spLocks/>
              </p:cNvSpPr>
              <p:nvPr/>
            </p:nvSpPr>
            <p:spPr bwMode="auto">
              <a:xfrm>
                <a:off x="1555" y="2160"/>
                <a:ext cx="39" cy="48"/>
              </a:xfrm>
              <a:custGeom>
                <a:avLst/>
                <a:gdLst>
                  <a:gd name="T0" fmla="*/ 33 w 39"/>
                  <a:gd name="T1" fmla="*/ 7 h 48"/>
                  <a:gd name="T2" fmla="*/ 33 w 39"/>
                  <a:gd name="T3" fmla="*/ 7 h 48"/>
                  <a:gd name="T4" fmla="*/ 38 w 39"/>
                  <a:gd name="T5" fmla="*/ 11 h 48"/>
                  <a:gd name="T6" fmla="*/ 39 w 39"/>
                  <a:gd name="T7" fmla="*/ 18 h 48"/>
                  <a:gd name="T8" fmla="*/ 39 w 39"/>
                  <a:gd name="T9" fmla="*/ 24 h 48"/>
                  <a:gd name="T10" fmla="*/ 38 w 39"/>
                  <a:gd name="T11" fmla="*/ 30 h 48"/>
                  <a:gd name="T12" fmla="*/ 38 w 39"/>
                  <a:gd name="T13" fmla="*/ 30 h 48"/>
                  <a:gd name="T14" fmla="*/ 35 w 39"/>
                  <a:gd name="T15" fmla="*/ 35 h 48"/>
                  <a:gd name="T16" fmla="*/ 32 w 39"/>
                  <a:gd name="T17" fmla="*/ 40 h 48"/>
                  <a:gd name="T18" fmla="*/ 28 w 39"/>
                  <a:gd name="T19" fmla="*/ 44 h 48"/>
                  <a:gd name="T20" fmla="*/ 24 w 39"/>
                  <a:gd name="T21" fmla="*/ 47 h 48"/>
                  <a:gd name="T22" fmla="*/ 24 w 39"/>
                  <a:gd name="T23" fmla="*/ 47 h 48"/>
                  <a:gd name="T24" fmla="*/ 22 w 39"/>
                  <a:gd name="T25" fmla="*/ 47 h 48"/>
                  <a:gd name="T26" fmla="*/ 21 w 39"/>
                  <a:gd name="T27" fmla="*/ 47 h 48"/>
                  <a:gd name="T28" fmla="*/ 20 w 39"/>
                  <a:gd name="T29" fmla="*/ 48 h 48"/>
                  <a:gd name="T30" fmla="*/ 20 w 39"/>
                  <a:gd name="T31" fmla="*/ 48 h 48"/>
                  <a:gd name="T32" fmla="*/ 14 w 39"/>
                  <a:gd name="T33" fmla="*/ 44 h 48"/>
                  <a:gd name="T34" fmla="*/ 9 w 39"/>
                  <a:gd name="T35" fmla="*/ 41 h 48"/>
                  <a:gd name="T36" fmla="*/ 4 w 39"/>
                  <a:gd name="T37" fmla="*/ 37 h 48"/>
                  <a:gd name="T38" fmla="*/ 3 w 39"/>
                  <a:gd name="T39" fmla="*/ 35 h 48"/>
                  <a:gd name="T40" fmla="*/ 2 w 39"/>
                  <a:gd name="T41" fmla="*/ 30 h 48"/>
                  <a:gd name="T42" fmla="*/ 2 w 39"/>
                  <a:gd name="T43" fmla="*/ 30 h 48"/>
                  <a:gd name="T44" fmla="*/ 0 w 39"/>
                  <a:gd name="T45" fmla="*/ 25 h 48"/>
                  <a:gd name="T46" fmla="*/ 2 w 39"/>
                  <a:gd name="T47" fmla="*/ 19 h 48"/>
                  <a:gd name="T48" fmla="*/ 3 w 39"/>
                  <a:gd name="T49" fmla="*/ 12 h 48"/>
                  <a:gd name="T50" fmla="*/ 6 w 39"/>
                  <a:gd name="T51" fmla="*/ 7 h 48"/>
                  <a:gd name="T52" fmla="*/ 6 w 39"/>
                  <a:gd name="T53" fmla="*/ 7 h 48"/>
                  <a:gd name="T54" fmla="*/ 8 w 39"/>
                  <a:gd name="T55" fmla="*/ 3 h 48"/>
                  <a:gd name="T56" fmla="*/ 11 w 39"/>
                  <a:gd name="T57" fmla="*/ 1 h 48"/>
                  <a:gd name="T58" fmla="*/ 15 w 39"/>
                  <a:gd name="T59" fmla="*/ 0 h 48"/>
                  <a:gd name="T60" fmla="*/ 20 w 39"/>
                  <a:gd name="T61" fmla="*/ 0 h 48"/>
                  <a:gd name="T62" fmla="*/ 24 w 39"/>
                  <a:gd name="T63" fmla="*/ 0 h 48"/>
                  <a:gd name="T64" fmla="*/ 27 w 39"/>
                  <a:gd name="T65" fmla="*/ 2 h 48"/>
                  <a:gd name="T66" fmla="*/ 31 w 39"/>
                  <a:gd name="T67" fmla="*/ 4 h 48"/>
                  <a:gd name="T68" fmla="*/ 33 w 39"/>
                  <a:gd name="T69" fmla="*/ 7 h 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 h="48">
                    <a:moveTo>
                      <a:pt x="33" y="7"/>
                    </a:moveTo>
                    <a:lnTo>
                      <a:pt x="33" y="7"/>
                    </a:lnTo>
                    <a:lnTo>
                      <a:pt x="38" y="11"/>
                    </a:lnTo>
                    <a:lnTo>
                      <a:pt x="39" y="18"/>
                    </a:lnTo>
                    <a:lnTo>
                      <a:pt x="39" y="24"/>
                    </a:lnTo>
                    <a:lnTo>
                      <a:pt x="38" y="30"/>
                    </a:lnTo>
                    <a:lnTo>
                      <a:pt x="35" y="35"/>
                    </a:lnTo>
                    <a:lnTo>
                      <a:pt x="32" y="40"/>
                    </a:lnTo>
                    <a:lnTo>
                      <a:pt x="28" y="44"/>
                    </a:lnTo>
                    <a:lnTo>
                      <a:pt x="24" y="47"/>
                    </a:lnTo>
                    <a:lnTo>
                      <a:pt x="22" y="47"/>
                    </a:lnTo>
                    <a:lnTo>
                      <a:pt x="21" y="47"/>
                    </a:lnTo>
                    <a:lnTo>
                      <a:pt x="20" y="48"/>
                    </a:lnTo>
                    <a:lnTo>
                      <a:pt x="14" y="44"/>
                    </a:lnTo>
                    <a:lnTo>
                      <a:pt x="9" y="41"/>
                    </a:lnTo>
                    <a:lnTo>
                      <a:pt x="4" y="37"/>
                    </a:lnTo>
                    <a:lnTo>
                      <a:pt x="3" y="35"/>
                    </a:lnTo>
                    <a:lnTo>
                      <a:pt x="2" y="30"/>
                    </a:lnTo>
                    <a:lnTo>
                      <a:pt x="0" y="25"/>
                    </a:lnTo>
                    <a:lnTo>
                      <a:pt x="2" y="19"/>
                    </a:lnTo>
                    <a:lnTo>
                      <a:pt x="3" y="12"/>
                    </a:lnTo>
                    <a:lnTo>
                      <a:pt x="6" y="7"/>
                    </a:lnTo>
                    <a:lnTo>
                      <a:pt x="8" y="3"/>
                    </a:lnTo>
                    <a:lnTo>
                      <a:pt x="11" y="1"/>
                    </a:lnTo>
                    <a:lnTo>
                      <a:pt x="15" y="0"/>
                    </a:lnTo>
                    <a:lnTo>
                      <a:pt x="20" y="0"/>
                    </a:lnTo>
                    <a:lnTo>
                      <a:pt x="24" y="0"/>
                    </a:lnTo>
                    <a:lnTo>
                      <a:pt x="27" y="2"/>
                    </a:lnTo>
                    <a:lnTo>
                      <a:pt x="31" y="4"/>
                    </a:lnTo>
                    <a:lnTo>
                      <a:pt x="33"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63" name="Freeform 25"/>
              <p:cNvSpPr>
                <a:spLocks/>
              </p:cNvSpPr>
              <p:nvPr/>
            </p:nvSpPr>
            <p:spPr bwMode="auto">
              <a:xfrm>
                <a:off x="1794" y="2171"/>
                <a:ext cx="82" cy="172"/>
              </a:xfrm>
              <a:custGeom>
                <a:avLst/>
                <a:gdLst>
                  <a:gd name="T0" fmla="*/ 42 w 82"/>
                  <a:gd name="T1" fmla="*/ 12 h 172"/>
                  <a:gd name="T2" fmla="*/ 42 w 82"/>
                  <a:gd name="T3" fmla="*/ 12 h 172"/>
                  <a:gd name="T4" fmla="*/ 47 w 82"/>
                  <a:gd name="T5" fmla="*/ 28 h 172"/>
                  <a:gd name="T6" fmla="*/ 55 w 82"/>
                  <a:gd name="T7" fmla="*/ 44 h 172"/>
                  <a:gd name="T8" fmla="*/ 71 w 82"/>
                  <a:gd name="T9" fmla="*/ 77 h 172"/>
                  <a:gd name="T10" fmla="*/ 77 w 82"/>
                  <a:gd name="T11" fmla="*/ 92 h 172"/>
                  <a:gd name="T12" fmla="*/ 79 w 82"/>
                  <a:gd name="T13" fmla="*/ 101 h 172"/>
                  <a:gd name="T14" fmla="*/ 81 w 82"/>
                  <a:gd name="T15" fmla="*/ 109 h 172"/>
                  <a:gd name="T16" fmla="*/ 82 w 82"/>
                  <a:gd name="T17" fmla="*/ 118 h 172"/>
                  <a:gd name="T18" fmla="*/ 82 w 82"/>
                  <a:gd name="T19" fmla="*/ 126 h 172"/>
                  <a:gd name="T20" fmla="*/ 82 w 82"/>
                  <a:gd name="T21" fmla="*/ 136 h 172"/>
                  <a:gd name="T22" fmla="*/ 80 w 82"/>
                  <a:gd name="T23" fmla="*/ 145 h 172"/>
                  <a:gd name="T24" fmla="*/ 80 w 82"/>
                  <a:gd name="T25" fmla="*/ 145 h 172"/>
                  <a:gd name="T26" fmla="*/ 78 w 82"/>
                  <a:gd name="T27" fmla="*/ 150 h 172"/>
                  <a:gd name="T28" fmla="*/ 76 w 82"/>
                  <a:gd name="T29" fmla="*/ 155 h 172"/>
                  <a:gd name="T30" fmla="*/ 72 w 82"/>
                  <a:gd name="T31" fmla="*/ 159 h 172"/>
                  <a:gd name="T32" fmla="*/ 69 w 82"/>
                  <a:gd name="T33" fmla="*/ 162 h 172"/>
                  <a:gd name="T34" fmla="*/ 63 w 82"/>
                  <a:gd name="T35" fmla="*/ 166 h 172"/>
                  <a:gd name="T36" fmla="*/ 59 w 82"/>
                  <a:gd name="T37" fmla="*/ 169 h 172"/>
                  <a:gd name="T38" fmla="*/ 54 w 82"/>
                  <a:gd name="T39" fmla="*/ 170 h 172"/>
                  <a:gd name="T40" fmla="*/ 49 w 82"/>
                  <a:gd name="T41" fmla="*/ 172 h 172"/>
                  <a:gd name="T42" fmla="*/ 49 w 82"/>
                  <a:gd name="T43" fmla="*/ 172 h 172"/>
                  <a:gd name="T44" fmla="*/ 42 w 82"/>
                  <a:gd name="T45" fmla="*/ 172 h 172"/>
                  <a:gd name="T46" fmla="*/ 37 w 82"/>
                  <a:gd name="T47" fmla="*/ 172 h 172"/>
                  <a:gd name="T48" fmla="*/ 31 w 82"/>
                  <a:gd name="T49" fmla="*/ 171 h 172"/>
                  <a:gd name="T50" fmla="*/ 25 w 82"/>
                  <a:gd name="T51" fmla="*/ 169 h 172"/>
                  <a:gd name="T52" fmla="*/ 20 w 82"/>
                  <a:gd name="T53" fmla="*/ 166 h 172"/>
                  <a:gd name="T54" fmla="*/ 15 w 82"/>
                  <a:gd name="T55" fmla="*/ 162 h 172"/>
                  <a:gd name="T56" fmla="*/ 10 w 82"/>
                  <a:gd name="T57" fmla="*/ 158 h 172"/>
                  <a:gd name="T58" fmla="*/ 6 w 82"/>
                  <a:gd name="T59" fmla="*/ 153 h 172"/>
                  <a:gd name="T60" fmla="*/ 6 w 82"/>
                  <a:gd name="T61" fmla="*/ 153 h 172"/>
                  <a:gd name="T62" fmla="*/ 3 w 82"/>
                  <a:gd name="T63" fmla="*/ 142 h 172"/>
                  <a:gd name="T64" fmla="*/ 1 w 82"/>
                  <a:gd name="T65" fmla="*/ 133 h 172"/>
                  <a:gd name="T66" fmla="*/ 0 w 82"/>
                  <a:gd name="T67" fmla="*/ 123 h 172"/>
                  <a:gd name="T68" fmla="*/ 1 w 82"/>
                  <a:gd name="T69" fmla="*/ 114 h 172"/>
                  <a:gd name="T70" fmla="*/ 3 w 82"/>
                  <a:gd name="T71" fmla="*/ 104 h 172"/>
                  <a:gd name="T72" fmla="*/ 5 w 82"/>
                  <a:gd name="T73" fmla="*/ 96 h 172"/>
                  <a:gd name="T74" fmla="*/ 13 w 82"/>
                  <a:gd name="T75" fmla="*/ 78 h 172"/>
                  <a:gd name="T76" fmla="*/ 21 w 82"/>
                  <a:gd name="T77" fmla="*/ 60 h 172"/>
                  <a:gd name="T78" fmla="*/ 27 w 82"/>
                  <a:gd name="T79" fmla="*/ 42 h 172"/>
                  <a:gd name="T80" fmla="*/ 31 w 82"/>
                  <a:gd name="T81" fmla="*/ 32 h 172"/>
                  <a:gd name="T82" fmla="*/ 32 w 82"/>
                  <a:gd name="T83" fmla="*/ 23 h 172"/>
                  <a:gd name="T84" fmla="*/ 32 w 82"/>
                  <a:gd name="T85" fmla="*/ 13 h 172"/>
                  <a:gd name="T86" fmla="*/ 31 w 82"/>
                  <a:gd name="T87" fmla="*/ 2 h 172"/>
                  <a:gd name="T88" fmla="*/ 31 w 82"/>
                  <a:gd name="T89" fmla="*/ 2 h 172"/>
                  <a:gd name="T90" fmla="*/ 34 w 82"/>
                  <a:gd name="T91" fmla="*/ 1 h 172"/>
                  <a:gd name="T92" fmla="*/ 36 w 82"/>
                  <a:gd name="T93" fmla="*/ 0 h 172"/>
                  <a:gd name="T94" fmla="*/ 37 w 82"/>
                  <a:gd name="T95" fmla="*/ 1 h 172"/>
                  <a:gd name="T96" fmla="*/ 39 w 82"/>
                  <a:gd name="T97" fmla="*/ 2 h 172"/>
                  <a:gd name="T98" fmla="*/ 40 w 82"/>
                  <a:gd name="T99" fmla="*/ 8 h 172"/>
                  <a:gd name="T100" fmla="*/ 42 w 82"/>
                  <a:gd name="T101" fmla="*/ 12 h 1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2" h="172">
                    <a:moveTo>
                      <a:pt x="42" y="12"/>
                    </a:moveTo>
                    <a:lnTo>
                      <a:pt x="42" y="12"/>
                    </a:lnTo>
                    <a:lnTo>
                      <a:pt x="47" y="28"/>
                    </a:lnTo>
                    <a:lnTo>
                      <a:pt x="55" y="44"/>
                    </a:lnTo>
                    <a:lnTo>
                      <a:pt x="71" y="77"/>
                    </a:lnTo>
                    <a:lnTo>
                      <a:pt x="77" y="92"/>
                    </a:lnTo>
                    <a:lnTo>
                      <a:pt x="79" y="101"/>
                    </a:lnTo>
                    <a:lnTo>
                      <a:pt x="81" y="109"/>
                    </a:lnTo>
                    <a:lnTo>
                      <a:pt x="82" y="118"/>
                    </a:lnTo>
                    <a:lnTo>
                      <a:pt x="82" y="126"/>
                    </a:lnTo>
                    <a:lnTo>
                      <a:pt x="82" y="136"/>
                    </a:lnTo>
                    <a:lnTo>
                      <a:pt x="80" y="145"/>
                    </a:lnTo>
                    <a:lnTo>
                      <a:pt x="78" y="150"/>
                    </a:lnTo>
                    <a:lnTo>
                      <a:pt x="76" y="155"/>
                    </a:lnTo>
                    <a:lnTo>
                      <a:pt x="72" y="159"/>
                    </a:lnTo>
                    <a:lnTo>
                      <a:pt x="69" y="162"/>
                    </a:lnTo>
                    <a:lnTo>
                      <a:pt x="63" y="166"/>
                    </a:lnTo>
                    <a:lnTo>
                      <a:pt x="59" y="169"/>
                    </a:lnTo>
                    <a:lnTo>
                      <a:pt x="54" y="170"/>
                    </a:lnTo>
                    <a:lnTo>
                      <a:pt x="49" y="172"/>
                    </a:lnTo>
                    <a:lnTo>
                      <a:pt x="42" y="172"/>
                    </a:lnTo>
                    <a:lnTo>
                      <a:pt x="37" y="172"/>
                    </a:lnTo>
                    <a:lnTo>
                      <a:pt x="31" y="171"/>
                    </a:lnTo>
                    <a:lnTo>
                      <a:pt x="25" y="169"/>
                    </a:lnTo>
                    <a:lnTo>
                      <a:pt x="20" y="166"/>
                    </a:lnTo>
                    <a:lnTo>
                      <a:pt x="15" y="162"/>
                    </a:lnTo>
                    <a:lnTo>
                      <a:pt x="10" y="158"/>
                    </a:lnTo>
                    <a:lnTo>
                      <a:pt x="6" y="153"/>
                    </a:lnTo>
                    <a:lnTo>
                      <a:pt x="3" y="142"/>
                    </a:lnTo>
                    <a:lnTo>
                      <a:pt x="1" y="133"/>
                    </a:lnTo>
                    <a:lnTo>
                      <a:pt x="0" y="123"/>
                    </a:lnTo>
                    <a:lnTo>
                      <a:pt x="1" y="114"/>
                    </a:lnTo>
                    <a:lnTo>
                      <a:pt x="3" y="104"/>
                    </a:lnTo>
                    <a:lnTo>
                      <a:pt x="5" y="96"/>
                    </a:lnTo>
                    <a:lnTo>
                      <a:pt x="13" y="78"/>
                    </a:lnTo>
                    <a:lnTo>
                      <a:pt x="21" y="60"/>
                    </a:lnTo>
                    <a:lnTo>
                      <a:pt x="27" y="42"/>
                    </a:lnTo>
                    <a:lnTo>
                      <a:pt x="31" y="32"/>
                    </a:lnTo>
                    <a:lnTo>
                      <a:pt x="32" y="23"/>
                    </a:lnTo>
                    <a:lnTo>
                      <a:pt x="32" y="13"/>
                    </a:lnTo>
                    <a:lnTo>
                      <a:pt x="31" y="2"/>
                    </a:lnTo>
                    <a:lnTo>
                      <a:pt x="34" y="1"/>
                    </a:lnTo>
                    <a:lnTo>
                      <a:pt x="36" y="0"/>
                    </a:lnTo>
                    <a:lnTo>
                      <a:pt x="37" y="1"/>
                    </a:lnTo>
                    <a:lnTo>
                      <a:pt x="39" y="2"/>
                    </a:lnTo>
                    <a:lnTo>
                      <a:pt x="40" y="8"/>
                    </a:lnTo>
                    <a:lnTo>
                      <a:pt x="4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64" name="Freeform 26"/>
              <p:cNvSpPr>
                <a:spLocks/>
              </p:cNvSpPr>
              <p:nvPr/>
            </p:nvSpPr>
            <p:spPr bwMode="auto">
              <a:xfrm>
                <a:off x="1794" y="2171"/>
                <a:ext cx="82" cy="172"/>
              </a:xfrm>
              <a:custGeom>
                <a:avLst/>
                <a:gdLst>
                  <a:gd name="T0" fmla="*/ 42 w 82"/>
                  <a:gd name="T1" fmla="*/ 12 h 172"/>
                  <a:gd name="T2" fmla="*/ 42 w 82"/>
                  <a:gd name="T3" fmla="*/ 12 h 172"/>
                  <a:gd name="T4" fmla="*/ 47 w 82"/>
                  <a:gd name="T5" fmla="*/ 28 h 172"/>
                  <a:gd name="T6" fmla="*/ 55 w 82"/>
                  <a:gd name="T7" fmla="*/ 44 h 172"/>
                  <a:gd name="T8" fmla="*/ 71 w 82"/>
                  <a:gd name="T9" fmla="*/ 77 h 172"/>
                  <a:gd name="T10" fmla="*/ 77 w 82"/>
                  <a:gd name="T11" fmla="*/ 92 h 172"/>
                  <a:gd name="T12" fmla="*/ 79 w 82"/>
                  <a:gd name="T13" fmla="*/ 101 h 172"/>
                  <a:gd name="T14" fmla="*/ 81 w 82"/>
                  <a:gd name="T15" fmla="*/ 109 h 172"/>
                  <a:gd name="T16" fmla="*/ 82 w 82"/>
                  <a:gd name="T17" fmla="*/ 118 h 172"/>
                  <a:gd name="T18" fmla="*/ 82 w 82"/>
                  <a:gd name="T19" fmla="*/ 126 h 172"/>
                  <a:gd name="T20" fmla="*/ 82 w 82"/>
                  <a:gd name="T21" fmla="*/ 136 h 172"/>
                  <a:gd name="T22" fmla="*/ 80 w 82"/>
                  <a:gd name="T23" fmla="*/ 145 h 172"/>
                  <a:gd name="T24" fmla="*/ 80 w 82"/>
                  <a:gd name="T25" fmla="*/ 145 h 172"/>
                  <a:gd name="T26" fmla="*/ 78 w 82"/>
                  <a:gd name="T27" fmla="*/ 150 h 172"/>
                  <a:gd name="T28" fmla="*/ 76 w 82"/>
                  <a:gd name="T29" fmla="*/ 155 h 172"/>
                  <a:gd name="T30" fmla="*/ 72 w 82"/>
                  <a:gd name="T31" fmla="*/ 159 h 172"/>
                  <a:gd name="T32" fmla="*/ 69 w 82"/>
                  <a:gd name="T33" fmla="*/ 162 h 172"/>
                  <a:gd name="T34" fmla="*/ 63 w 82"/>
                  <a:gd name="T35" fmla="*/ 166 h 172"/>
                  <a:gd name="T36" fmla="*/ 59 w 82"/>
                  <a:gd name="T37" fmla="*/ 169 h 172"/>
                  <a:gd name="T38" fmla="*/ 54 w 82"/>
                  <a:gd name="T39" fmla="*/ 170 h 172"/>
                  <a:gd name="T40" fmla="*/ 49 w 82"/>
                  <a:gd name="T41" fmla="*/ 172 h 172"/>
                  <a:gd name="T42" fmla="*/ 49 w 82"/>
                  <a:gd name="T43" fmla="*/ 172 h 172"/>
                  <a:gd name="T44" fmla="*/ 42 w 82"/>
                  <a:gd name="T45" fmla="*/ 172 h 172"/>
                  <a:gd name="T46" fmla="*/ 37 w 82"/>
                  <a:gd name="T47" fmla="*/ 172 h 172"/>
                  <a:gd name="T48" fmla="*/ 31 w 82"/>
                  <a:gd name="T49" fmla="*/ 171 h 172"/>
                  <a:gd name="T50" fmla="*/ 25 w 82"/>
                  <a:gd name="T51" fmla="*/ 169 h 172"/>
                  <a:gd name="T52" fmla="*/ 20 w 82"/>
                  <a:gd name="T53" fmla="*/ 166 h 172"/>
                  <a:gd name="T54" fmla="*/ 15 w 82"/>
                  <a:gd name="T55" fmla="*/ 162 h 172"/>
                  <a:gd name="T56" fmla="*/ 10 w 82"/>
                  <a:gd name="T57" fmla="*/ 158 h 172"/>
                  <a:gd name="T58" fmla="*/ 6 w 82"/>
                  <a:gd name="T59" fmla="*/ 153 h 172"/>
                  <a:gd name="T60" fmla="*/ 6 w 82"/>
                  <a:gd name="T61" fmla="*/ 153 h 172"/>
                  <a:gd name="T62" fmla="*/ 3 w 82"/>
                  <a:gd name="T63" fmla="*/ 142 h 172"/>
                  <a:gd name="T64" fmla="*/ 1 w 82"/>
                  <a:gd name="T65" fmla="*/ 133 h 172"/>
                  <a:gd name="T66" fmla="*/ 0 w 82"/>
                  <a:gd name="T67" fmla="*/ 123 h 172"/>
                  <a:gd name="T68" fmla="*/ 1 w 82"/>
                  <a:gd name="T69" fmla="*/ 114 h 172"/>
                  <a:gd name="T70" fmla="*/ 3 w 82"/>
                  <a:gd name="T71" fmla="*/ 104 h 172"/>
                  <a:gd name="T72" fmla="*/ 5 w 82"/>
                  <a:gd name="T73" fmla="*/ 96 h 172"/>
                  <a:gd name="T74" fmla="*/ 13 w 82"/>
                  <a:gd name="T75" fmla="*/ 78 h 172"/>
                  <a:gd name="T76" fmla="*/ 21 w 82"/>
                  <a:gd name="T77" fmla="*/ 60 h 172"/>
                  <a:gd name="T78" fmla="*/ 27 w 82"/>
                  <a:gd name="T79" fmla="*/ 42 h 172"/>
                  <a:gd name="T80" fmla="*/ 31 w 82"/>
                  <a:gd name="T81" fmla="*/ 32 h 172"/>
                  <a:gd name="T82" fmla="*/ 32 w 82"/>
                  <a:gd name="T83" fmla="*/ 23 h 172"/>
                  <a:gd name="T84" fmla="*/ 32 w 82"/>
                  <a:gd name="T85" fmla="*/ 13 h 172"/>
                  <a:gd name="T86" fmla="*/ 31 w 82"/>
                  <a:gd name="T87" fmla="*/ 2 h 172"/>
                  <a:gd name="T88" fmla="*/ 31 w 82"/>
                  <a:gd name="T89" fmla="*/ 2 h 172"/>
                  <a:gd name="T90" fmla="*/ 34 w 82"/>
                  <a:gd name="T91" fmla="*/ 1 h 172"/>
                  <a:gd name="T92" fmla="*/ 36 w 82"/>
                  <a:gd name="T93" fmla="*/ 0 h 172"/>
                  <a:gd name="T94" fmla="*/ 37 w 82"/>
                  <a:gd name="T95" fmla="*/ 1 h 172"/>
                  <a:gd name="T96" fmla="*/ 39 w 82"/>
                  <a:gd name="T97" fmla="*/ 2 h 172"/>
                  <a:gd name="T98" fmla="*/ 40 w 82"/>
                  <a:gd name="T99" fmla="*/ 8 h 172"/>
                  <a:gd name="T100" fmla="*/ 42 w 82"/>
                  <a:gd name="T101" fmla="*/ 12 h 1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2" h="172">
                    <a:moveTo>
                      <a:pt x="42" y="12"/>
                    </a:moveTo>
                    <a:lnTo>
                      <a:pt x="42" y="12"/>
                    </a:lnTo>
                    <a:lnTo>
                      <a:pt x="47" y="28"/>
                    </a:lnTo>
                    <a:lnTo>
                      <a:pt x="55" y="44"/>
                    </a:lnTo>
                    <a:lnTo>
                      <a:pt x="71" y="77"/>
                    </a:lnTo>
                    <a:lnTo>
                      <a:pt x="77" y="92"/>
                    </a:lnTo>
                    <a:lnTo>
                      <a:pt x="79" y="101"/>
                    </a:lnTo>
                    <a:lnTo>
                      <a:pt x="81" y="109"/>
                    </a:lnTo>
                    <a:lnTo>
                      <a:pt x="82" y="118"/>
                    </a:lnTo>
                    <a:lnTo>
                      <a:pt x="82" y="126"/>
                    </a:lnTo>
                    <a:lnTo>
                      <a:pt x="82" y="136"/>
                    </a:lnTo>
                    <a:lnTo>
                      <a:pt x="80" y="145"/>
                    </a:lnTo>
                    <a:lnTo>
                      <a:pt x="78" y="150"/>
                    </a:lnTo>
                    <a:lnTo>
                      <a:pt x="76" y="155"/>
                    </a:lnTo>
                    <a:lnTo>
                      <a:pt x="72" y="159"/>
                    </a:lnTo>
                    <a:lnTo>
                      <a:pt x="69" y="162"/>
                    </a:lnTo>
                    <a:lnTo>
                      <a:pt x="63" y="166"/>
                    </a:lnTo>
                    <a:lnTo>
                      <a:pt x="59" y="169"/>
                    </a:lnTo>
                    <a:lnTo>
                      <a:pt x="54" y="170"/>
                    </a:lnTo>
                    <a:lnTo>
                      <a:pt x="49" y="172"/>
                    </a:lnTo>
                    <a:lnTo>
                      <a:pt x="42" y="172"/>
                    </a:lnTo>
                    <a:lnTo>
                      <a:pt x="37" y="172"/>
                    </a:lnTo>
                    <a:lnTo>
                      <a:pt x="31" y="171"/>
                    </a:lnTo>
                    <a:lnTo>
                      <a:pt x="25" y="169"/>
                    </a:lnTo>
                    <a:lnTo>
                      <a:pt x="20" y="166"/>
                    </a:lnTo>
                    <a:lnTo>
                      <a:pt x="15" y="162"/>
                    </a:lnTo>
                    <a:lnTo>
                      <a:pt x="10" y="158"/>
                    </a:lnTo>
                    <a:lnTo>
                      <a:pt x="6" y="153"/>
                    </a:lnTo>
                    <a:lnTo>
                      <a:pt x="3" y="142"/>
                    </a:lnTo>
                    <a:lnTo>
                      <a:pt x="1" y="133"/>
                    </a:lnTo>
                    <a:lnTo>
                      <a:pt x="0" y="123"/>
                    </a:lnTo>
                    <a:lnTo>
                      <a:pt x="1" y="114"/>
                    </a:lnTo>
                    <a:lnTo>
                      <a:pt x="3" y="104"/>
                    </a:lnTo>
                    <a:lnTo>
                      <a:pt x="5" y="96"/>
                    </a:lnTo>
                    <a:lnTo>
                      <a:pt x="13" y="78"/>
                    </a:lnTo>
                    <a:lnTo>
                      <a:pt x="21" y="60"/>
                    </a:lnTo>
                    <a:lnTo>
                      <a:pt x="27" y="42"/>
                    </a:lnTo>
                    <a:lnTo>
                      <a:pt x="31" y="32"/>
                    </a:lnTo>
                    <a:lnTo>
                      <a:pt x="32" y="23"/>
                    </a:lnTo>
                    <a:lnTo>
                      <a:pt x="32" y="13"/>
                    </a:lnTo>
                    <a:lnTo>
                      <a:pt x="31" y="2"/>
                    </a:lnTo>
                    <a:lnTo>
                      <a:pt x="34" y="1"/>
                    </a:lnTo>
                    <a:lnTo>
                      <a:pt x="36" y="0"/>
                    </a:lnTo>
                    <a:lnTo>
                      <a:pt x="37" y="1"/>
                    </a:lnTo>
                    <a:lnTo>
                      <a:pt x="39" y="2"/>
                    </a:lnTo>
                    <a:lnTo>
                      <a:pt x="40" y="8"/>
                    </a:lnTo>
                    <a:lnTo>
                      <a:pt x="42"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65" name="Freeform 27"/>
              <p:cNvSpPr>
                <a:spLocks/>
              </p:cNvSpPr>
              <p:nvPr/>
            </p:nvSpPr>
            <p:spPr bwMode="auto">
              <a:xfrm>
                <a:off x="1479" y="2180"/>
                <a:ext cx="38" cy="44"/>
              </a:xfrm>
              <a:custGeom>
                <a:avLst/>
                <a:gdLst>
                  <a:gd name="T0" fmla="*/ 37 w 38"/>
                  <a:gd name="T1" fmla="*/ 13 h 44"/>
                  <a:gd name="T2" fmla="*/ 37 w 38"/>
                  <a:gd name="T3" fmla="*/ 13 h 44"/>
                  <a:gd name="T4" fmla="*/ 38 w 38"/>
                  <a:gd name="T5" fmla="*/ 18 h 44"/>
                  <a:gd name="T6" fmla="*/ 38 w 38"/>
                  <a:gd name="T7" fmla="*/ 22 h 44"/>
                  <a:gd name="T8" fmla="*/ 37 w 38"/>
                  <a:gd name="T9" fmla="*/ 26 h 44"/>
                  <a:gd name="T10" fmla="*/ 35 w 38"/>
                  <a:gd name="T11" fmla="*/ 31 h 44"/>
                  <a:gd name="T12" fmla="*/ 29 w 38"/>
                  <a:gd name="T13" fmla="*/ 37 h 44"/>
                  <a:gd name="T14" fmla="*/ 24 w 38"/>
                  <a:gd name="T15" fmla="*/ 43 h 44"/>
                  <a:gd name="T16" fmla="*/ 24 w 38"/>
                  <a:gd name="T17" fmla="*/ 43 h 44"/>
                  <a:gd name="T18" fmla="*/ 19 w 38"/>
                  <a:gd name="T19" fmla="*/ 44 h 44"/>
                  <a:gd name="T20" fmla="*/ 15 w 38"/>
                  <a:gd name="T21" fmla="*/ 43 h 44"/>
                  <a:gd name="T22" fmla="*/ 11 w 38"/>
                  <a:gd name="T23" fmla="*/ 41 h 44"/>
                  <a:gd name="T24" fmla="*/ 8 w 38"/>
                  <a:gd name="T25" fmla="*/ 38 h 44"/>
                  <a:gd name="T26" fmla="*/ 8 w 38"/>
                  <a:gd name="T27" fmla="*/ 38 h 44"/>
                  <a:gd name="T28" fmla="*/ 3 w 38"/>
                  <a:gd name="T29" fmla="*/ 34 h 44"/>
                  <a:gd name="T30" fmla="*/ 0 w 38"/>
                  <a:gd name="T31" fmla="*/ 28 h 44"/>
                  <a:gd name="T32" fmla="*/ 0 w 38"/>
                  <a:gd name="T33" fmla="*/ 22 h 44"/>
                  <a:gd name="T34" fmla="*/ 1 w 38"/>
                  <a:gd name="T35" fmla="*/ 16 h 44"/>
                  <a:gd name="T36" fmla="*/ 1 w 38"/>
                  <a:gd name="T37" fmla="*/ 16 h 44"/>
                  <a:gd name="T38" fmla="*/ 3 w 38"/>
                  <a:gd name="T39" fmla="*/ 11 h 44"/>
                  <a:gd name="T40" fmla="*/ 8 w 38"/>
                  <a:gd name="T41" fmla="*/ 6 h 44"/>
                  <a:gd name="T42" fmla="*/ 12 w 38"/>
                  <a:gd name="T43" fmla="*/ 3 h 44"/>
                  <a:gd name="T44" fmla="*/ 16 w 38"/>
                  <a:gd name="T45" fmla="*/ 0 h 44"/>
                  <a:gd name="T46" fmla="*/ 16 w 38"/>
                  <a:gd name="T47" fmla="*/ 0 h 44"/>
                  <a:gd name="T48" fmla="*/ 19 w 38"/>
                  <a:gd name="T49" fmla="*/ 0 h 44"/>
                  <a:gd name="T50" fmla="*/ 22 w 38"/>
                  <a:gd name="T51" fmla="*/ 1 h 44"/>
                  <a:gd name="T52" fmla="*/ 29 w 38"/>
                  <a:gd name="T53" fmla="*/ 3 h 44"/>
                  <a:gd name="T54" fmla="*/ 33 w 38"/>
                  <a:gd name="T55" fmla="*/ 7 h 44"/>
                  <a:gd name="T56" fmla="*/ 37 w 38"/>
                  <a:gd name="T57" fmla="*/ 13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8" h="44">
                    <a:moveTo>
                      <a:pt x="37" y="13"/>
                    </a:moveTo>
                    <a:lnTo>
                      <a:pt x="37" y="13"/>
                    </a:lnTo>
                    <a:lnTo>
                      <a:pt x="38" y="18"/>
                    </a:lnTo>
                    <a:lnTo>
                      <a:pt x="38" y="22"/>
                    </a:lnTo>
                    <a:lnTo>
                      <a:pt x="37" y="26"/>
                    </a:lnTo>
                    <a:lnTo>
                      <a:pt x="35" y="31"/>
                    </a:lnTo>
                    <a:lnTo>
                      <a:pt x="29" y="37"/>
                    </a:lnTo>
                    <a:lnTo>
                      <a:pt x="24" y="43"/>
                    </a:lnTo>
                    <a:lnTo>
                      <a:pt x="19" y="44"/>
                    </a:lnTo>
                    <a:lnTo>
                      <a:pt x="15" y="43"/>
                    </a:lnTo>
                    <a:lnTo>
                      <a:pt x="11" y="41"/>
                    </a:lnTo>
                    <a:lnTo>
                      <a:pt x="8" y="38"/>
                    </a:lnTo>
                    <a:lnTo>
                      <a:pt x="3" y="34"/>
                    </a:lnTo>
                    <a:lnTo>
                      <a:pt x="0" y="28"/>
                    </a:lnTo>
                    <a:lnTo>
                      <a:pt x="0" y="22"/>
                    </a:lnTo>
                    <a:lnTo>
                      <a:pt x="1" y="16"/>
                    </a:lnTo>
                    <a:lnTo>
                      <a:pt x="3" y="11"/>
                    </a:lnTo>
                    <a:lnTo>
                      <a:pt x="8" y="6"/>
                    </a:lnTo>
                    <a:lnTo>
                      <a:pt x="12" y="3"/>
                    </a:lnTo>
                    <a:lnTo>
                      <a:pt x="16" y="0"/>
                    </a:lnTo>
                    <a:lnTo>
                      <a:pt x="19" y="0"/>
                    </a:lnTo>
                    <a:lnTo>
                      <a:pt x="22" y="1"/>
                    </a:lnTo>
                    <a:lnTo>
                      <a:pt x="29" y="3"/>
                    </a:lnTo>
                    <a:lnTo>
                      <a:pt x="33" y="7"/>
                    </a:lnTo>
                    <a:lnTo>
                      <a:pt x="37"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66" name="Freeform 28"/>
              <p:cNvSpPr>
                <a:spLocks/>
              </p:cNvSpPr>
              <p:nvPr/>
            </p:nvSpPr>
            <p:spPr bwMode="auto">
              <a:xfrm>
                <a:off x="1479" y="2180"/>
                <a:ext cx="38" cy="44"/>
              </a:xfrm>
              <a:custGeom>
                <a:avLst/>
                <a:gdLst>
                  <a:gd name="T0" fmla="*/ 37 w 38"/>
                  <a:gd name="T1" fmla="*/ 13 h 44"/>
                  <a:gd name="T2" fmla="*/ 37 w 38"/>
                  <a:gd name="T3" fmla="*/ 13 h 44"/>
                  <a:gd name="T4" fmla="*/ 38 w 38"/>
                  <a:gd name="T5" fmla="*/ 18 h 44"/>
                  <a:gd name="T6" fmla="*/ 38 w 38"/>
                  <a:gd name="T7" fmla="*/ 22 h 44"/>
                  <a:gd name="T8" fmla="*/ 37 w 38"/>
                  <a:gd name="T9" fmla="*/ 26 h 44"/>
                  <a:gd name="T10" fmla="*/ 35 w 38"/>
                  <a:gd name="T11" fmla="*/ 31 h 44"/>
                  <a:gd name="T12" fmla="*/ 29 w 38"/>
                  <a:gd name="T13" fmla="*/ 37 h 44"/>
                  <a:gd name="T14" fmla="*/ 24 w 38"/>
                  <a:gd name="T15" fmla="*/ 43 h 44"/>
                  <a:gd name="T16" fmla="*/ 24 w 38"/>
                  <a:gd name="T17" fmla="*/ 43 h 44"/>
                  <a:gd name="T18" fmla="*/ 19 w 38"/>
                  <a:gd name="T19" fmla="*/ 44 h 44"/>
                  <a:gd name="T20" fmla="*/ 15 w 38"/>
                  <a:gd name="T21" fmla="*/ 43 h 44"/>
                  <a:gd name="T22" fmla="*/ 11 w 38"/>
                  <a:gd name="T23" fmla="*/ 41 h 44"/>
                  <a:gd name="T24" fmla="*/ 8 w 38"/>
                  <a:gd name="T25" fmla="*/ 38 h 44"/>
                  <a:gd name="T26" fmla="*/ 8 w 38"/>
                  <a:gd name="T27" fmla="*/ 38 h 44"/>
                  <a:gd name="T28" fmla="*/ 3 w 38"/>
                  <a:gd name="T29" fmla="*/ 34 h 44"/>
                  <a:gd name="T30" fmla="*/ 0 w 38"/>
                  <a:gd name="T31" fmla="*/ 28 h 44"/>
                  <a:gd name="T32" fmla="*/ 0 w 38"/>
                  <a:gd name="T33" fmla="*/ 22 h 44"/>
                  <a:gd name="T34" fmla="*/ 1 w 38"/>
                  <a:gd name="T35" fmla="*/ 16 h 44"/>
                  <a:gd name="T36" fmla="*/ 1 w 38"/>
                  <a:gd name="T37" fmla="*/ 16 h 44"/>
                  <a:gd name="T38" fmla="*/ 3 w 38"/>
                  <a:gd name="T39" fmla="*/ 11 h 44"/>
                  <a:gd name="T40" fmla="*/ 8 w 38"/>
                  <a:gd name="T41" fmla="*/ 6 h 44"/>
                  <a:gd name="T42" fmla="*/ 12 w 38"/>
                  <a:gd name="T43" fmla="*/ 3 h 44"/>
                  <a:gd name="T44" fmla="*/ 16 w 38"/>
                  <a:gd name="T45" fmla="*/ 0 h 44"/>
                  <a:gd name="T46" fmla="*/ 16 w 38"/>
                  <a:gd name="T47" fmla="*/ 0 h 44"/>
                  <a:gd name="T48" fmla="*/ 19 w 38"/>
                  <a:gd name="T49" fmla="*/ 0 h 44"/>
                  <a:gd name="T50" fmla="*/ 22 w 38"/>
                  <a:gd name="T51" fmla="*/ 1 h 44"/>
                  <a:gd name="T52" fmla="*/ 29 w 38"/>
                  <a:gd name="T53" fmla="*/ 3 h 44"/>
                  <a:gd name="T54" fmla="*/ 33 w 38"/>
                  <a:gd name="T55" fmla="*/ 7 h 44"/>
                  <a:gd name="T56" fmla="*/ 37 w 38"/>
                  <a:gd name="T57" fmla="*/ 13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8" h="44">
                    <a:moveTo>
                      <a:pt x="37" y="13"/>
                    </a:moveTo>
                    <a:lnTo>
                      <a:pt x="37" y="13"/>
                    </a:lnTo>
                    <a:lnTo>
                      <a:pt x="38" y="18"/>
                    </a:lnTo>
                    <a:lnTo>
                      <a:pt x="38" y="22"/>
                    </a:lnTo>
                    <a:lnTo>
                      <a:pt x="37" y="26"/>
                    </a:lnTo>
                    <a:lnTo>
                      <a:pt x="35" y="31"/>
                    </a:lnTo>
                    <a:lnTo>
                      <a:pt x="29" y="37"/>
                    </a:lnTo>
                    <a:lnTo>
                      <a:pt x="24" y="43"/>
                    </a:lnTo>
                    <a:lnTo>
                      <a:pt x="19" y="44"/>
                    </a:lnTo>
                    <a:lnTo>
                      <a:pt x="15" y="43"/>
                    </a:lnTo>
                    <a:lnTo>
                      <a:pt x="11" y="41"/>
                    </a:lnTo>
                    <a:lnTo>
                      <a:pt x="8" y="38"/>
                    </a:lnTo>
                    <a:lnTo>
                      <a:pt x="3" y="34"/>
                    </a:lnTo>
                    <a:lnTo>
                      <a:pt x="0" y="28"/>
                    </a:lnTo>
                    <a:lnTo>
                      <a:pt x="0" y="22"/>
                    </a:lnTo>
                    <a:lnTo>
                      <a:pt x="1" y="16"/>
                    </a:lnTo>
                    <a:lnTo>
                      <a:pt x="3" y="11"/>
                    </a:lnTo>
                    <a:lnTo>
                      <a:pt x="8" y="6"/>
                    </a:lnTo>
                    <a:lnTo>
                      <a:pt x="12" y="3"/>
                    </a:lnTo>
                    <a:lnTo>
                      <a:pt x="16" y="0"/>
                    </a:lnTo>
                    <a:lnTo>
                      <a:pt x="19" y="0"/>
                    </a:lnTo>
                    <a:lnTo>
                      <a:pt x="22" y="1"/>
                    </a:lnTo>
                    <a:lnTo>
                      <a:pt x="29" y="3"/>
                    </a:lnTo>
                    <a:lnTo>
                      <a:pt x="33" y="7"/>
                    </a:lnTo>
                    <a:lnTo>
                      <a:pt x="37"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67" name="Freeform 29"/>
              <p:cNvSpPr>
                <a:spLocks/>
              </p:cNvSpPr>
              <p:nvPr/>
            </p:nvSpPr>
            <p:spPr bwMode="auto">
              <a:xfrm>
                <a:off x="1490" y="2191"/>
                <a:ext cx="17" cy="22"/>
              </a:xfrm>
              <a:custGeom>
                <a:avLst/>
                <a:gdLst>
                  <a:gd name="T0" fmla="*/ 17 w 17"/>
                  <a:gd name="T1" fmla="*/ 8 h 22"/>
                  <a:gd name="T2" fmla="*/ 17 w 17"/>
                  <a:gd name="T3" fmla="*/ 8 h 22"/>
                  <a:gd name="T4" fmla="*/ 17 w 17"/>
                  <a:gd name="T5" fmla="*/ 11 h 22"/>
                  <a:gd name="T6" fmla="*/ 17 w 17"/>
                  <a:gd name="T7" fmla="*/ 13 h 22"/>
                  <a:gd name="T8" fmla="*/ 15 w 17"/>
                  <a:gd name="T9" fmla="*/ 14 h 22"/>
                  <a:gd name="T10" fmla="*/ 13 w 17"/>
                  <a:gd name="T11" fmla="*/ 15 h 22"/>
                  <a:gd name="T12" fmla="*/ 8 w 17"/>
                  <a:gd name="T13" fmla="*/ 17 h 22"/>
                  <a:gd name="T14" fmla="*/ 7 w 17"/>
                  <a:gd name="T15" fmla="*/ 18 h 22"/>
                  <a:gd name="T16" fmla="*/ 6 w 17"/>
                  <a:gd name="T17" fmla="*/ 22 h 22"/>
                  <a:gd name="T18" fmla="*/ 6 w 17"/>
                  <a:gd name="T19" fmla="*/ 22 h 22"/>
                  <a:gd name="T20" fmla="*/ 3 w 17"/>
                  <a:gd name="T21" fmla="*/ 20 h 22"/>
                  <a:gd name="T22" fmla="*/ 1 w 17"/>
                  <a:gd name="T23" fmla="*/ 15 h 22"/>
                  <a:gd name="T24" fmla="*/ 0 w 17"/>
                  <a:gd name="T25" fmla="*/ 11 h 22"/>
                  <a:gd name="T26" fmla="*/ 1 w 17"/>
                  <a:gd name="T27" fmla="*/ 7 h 22"/>
                  <a:gd name="T28" fmla="*/ 1 w 17"/>
                  <a:gd name="T29" fmla="*/ 7 h 22"/>
                  <a:gd name="T30" fmla="*/ 3 w 17"/>
                  <a:gd name="T31" fmla="*/ 4 h 22"/>
                  <a:gd name="T32" fmla="*/ 4 w 17"/>
                  <a:gd name="T33" fmla="*/ 3 h 22"/>
                  <a:gd name="T34" fmla="*/ 7 w 17"/>
                  <a:gd name="T35" fmla="*/ 2 h 22"/>
                  <a:gd name="T36" fmla="*/ 9 w 17"/>
                  <a:gd name="T37" fmla="*/ 0 h 22"/>
                  <a:gd name="T38" fmla="*/ 11 w 17"/>
                  <a:gd name="T39" fmla="*/ 2 h 22"/>
                  <a:gd name="T40" fmla="*/ 14 w 17"/>
                  <a:gd name="T41" fmla="*/ 4 h 22"/>
                  <a:gd name="T42" fmla="*/ 16 w 17"/>
                  <a:gd name="T43" fmla="*/ 6 h 22"/>
                  <a:gd name="T44" fmla="*/ 17 w 17"/>
                  <a:gd name="T45" fmla="*/ 8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 h="22">
                    <a:moveTo>
                      <a:pt x="17" y="8"/>
                    </a:moveTo>
                    <a:lnTo>
                      <a:pt x="17" y="8"/>
                    </a:lnTo>
                    <a:lnTo>
                      <a:pt x="17" y="11"/>
                    </a:lnTo>
                    <a:lnTo>
                      <a:pt x="17" y="13"/>
                    </a:lnTo>
                    <a:lnTo>
                      <a:pt x="15" y="14"/>
                    </a:lnTo>
                    <a:lnTo>
                      <a:pt x="13" y="15"/>
                    </a:lnTo>
                    <a:lnTo>
                      <a:pt x="8" y="17"/>
                    </a:lnTo>
                    <a:lnTo>
                      <a:pt x="7" y="18"/>
                    </a:lnTo>
                    <a:lnTo>
                      <a:pt x="6" y="22"/>
                    </a:lnTo>
                    <a:lnTo>
                      <a:pt x="3" y="20"/>
                    </a:lnTo>
                    <a:lnTo>
                      <a:pt x="1" y="15"/>
                    </a:lnTo>
                    <a:lnTo>
                      <a:pt x="0" y="11"/>
                    </a:lnTo>
                    <a:lnTo>
                      <a:pt x="1" y="7"/>
                    </a:lnTo>
                    <a:lnTo>
                      <a:pt x="3" y="4"/>
                    </a:lnTo>
                    <a:lnTo>
                      <a:pt x="4" y="3"/>
                    </a:lnTo>
                    <a:lnTo>
                      <a:pt x="7" y="2"/>
                    </a:lnTo>
                    <a:lnTo>
                      <a:pt x="9" y="0"/>
                    </a:lnTo>
                    <a:lnTo>
                      <a:pt x="11" y="2"/>
                    </a:lnTo>
                    <a:lnTo>
                      <a:pt x="14" y="4"/>
                    </a:lnTo>
                    <a:lnTo>
                      <a:pt x="16" y="6"/>
                    </a:ln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68" name="Freeform 30"/>
              <p:cNvSpPr>
                <a:spLocks/>
              </p:cNvSpPr>
              <p:nvPr/>
            </p:nvSpPr>
            <p:spPr bwMode="auto">
              <a:xfrm>
                <a:off x="1490" y="2191"/>
                <a:ext cx="17" cy="22"/>
              </a:xfrm>
              <a:custGeom>
                <a:avLst/>
                <a:gdLst>
                  <a:gd name="T0" fmla="*/ 17 w 17"/>
                  <a:gd name="T1" fmla="*/ 8 h 22"/>
                  <a:gd name="T2" fmla="*/ 17 w 17"/>
                  <a:gd name="T3" fmla="*/ 8 h 22"/>
                  <a:gd name="T4" fmla="*/ 17 w 17"/>
                  <a:gd name="T5" fmla="*/ 11 h 22"/>
                  <a:gd name="T6" fmla="*/ 17 w 17"/>
                  <a:gd name="T7" fmla="*/ 13 h 22"/>
                  <a:gd name="T8" fmla="*/ 15 w 17"/>
                  <a:gd name="T9" fmla="*/ 14 h 22"/>
                  <a:gd name="T10" fmla="*/ 13 w 17"/>
                  <a:gd name="T11" fmla="*/ 15 h 22"/>
                  <a:gd name="T12" fmla="*/ 8 w 17"/>
                  <a:gd name="T13" fmla="*/ 17 h 22"/>
                  <a:gd name="T14" fmla="*/ 7 w 17"/>
                  <a:gd name="T15" fmla="*/ 18 h 22"/>
                  <a:gd name="T16" fmla="*/ 6 w 17"/>
                  <a:gd name="T17" fmla="*/ 22 h 22"/>
                  <a:gd name="T18" fmla="*/ 6 w 17"/>
                  <a:gd name="T19" fmla="*/ 22 h 22"/>
                  <a:gd name="T20" fmla="*/ 3 w 17"/>
                  <a:gd name="T21" fmla="*/ 20 h 22"/>
                  <a:gd name="T22" fmla="*/ 1 w 17"/>
                  <a:gd name="T23" fmla="*/ 15 h 22"/>
                  <a:gd name="T24" fmla="*/ 0 w 17"/>
                  <a:gd name="T25" fmla="*/ 11 h 22"/>
                  <a:gd name="T26" fmla="*/ 1 w 17"/>
                  <a:gd name="T27" fmla="*/ 7 h 22"/>
                  <a:gd name="T28" fmla="*/ 1 w 17"/>
                  <a:gd name="T29" fmla="*/ 7 h 22"/>
                  <a:gd name="T30" fmla="*/ 3 w 17"/>
                  <a:gd name="T31" fmla="*/ 4 h 22"/>
                  <a:gd name="T32" fmla="*/ 4 w 17"/>
                  <a:gd name="T33" fmla="*/ 3 h 22"/>
                  <a:gd name="T34" fmla="*/ 7 w 17"/>
                  <a:gd name="T35" fmla="*/ 2 h 22"/>
                  <a:gd name="T36" fmla="*/ 9 w 17"/>
                  <a:gd name="T37" fmla="*/ 0 h 22"/>
                  <a:gd name="T38" fmla="*/ 11 w 17"/>
                  <a:gd name="T39" fmla="*/ 2 h 22"/>
                  <a:gd name="T40" fmla="*/ 14 w 17"/>
                  <a:gd name="T41" fmla="*/ 4 h 22"/>
                  <a:gd name="T42" fmla="*/ 16 w 17"/>
                  <a:gd name="T43" fmla="*/ 6 h 22"/>
                  <a:gd name="T44" fmla="*/ 17 w 17"/>
                  <a:gd name="T45" fmla="*/ 8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 h="22">
                    <a:moveTo>
                      <a:pt x="17" y="8"/>
                    </a:moveTo>
                    <a:lnTo>
                      <a:pt x="17" y="8"/>
                    </a:lnTo>
                    <a:lnTo>
                      <a:pt x="17" y="11"/>
                    </a:lnTo>
                    <a:lnTo>
                      <a:pt x="17" y="13"/>
                    </a:lnTo>
                    <a:lnTo>
                      <a:pt x="15" y="14"/>
                    </a:lnTo>
                    <a:lnTo>
                      <a:pt x="13" y="15"/>
                    </a:lnTo>
                    <a:lnTo>
                      <a:pt x="8" y="17"/>
                    </a:lnTo>
                    <a:lnTo>
                      <a:pt x="7" y="18"/>
                    </a:lnTo>
                    <a:lnTo>
                      <a:pt x="6" y="22"/>
                    </a:lnTo>
                    <a:lnTo>
                      <a:pt x="3" y="20"/>
                    </a:lnTo>
                    <a:lnTo>
                      <a:pt x="1" y="15"/>
                    </a:lnTo>
                    <a:lnTo>
                      <a:pt x="0" y="11"/>
                    </a:lnTo>
                    <a:lnTo>
                      <a:pt x="1" y="7"/>
                    </a:lnTo>
                    <a:lnTo>
                      <a:pt x="3" y="4"/>
                    </a:lnTo>
                    <a:lnTo>
                      <a:pt x="4" y="3"/>
                    </a:lnTo>
                    <a:lnTo>
                      <a:pt x="7" y="2"/>
                    </a:lnTo>
                    <a:lnTo>
                      <a:pt x="9" y="0"/>
                    </a:lnTo>
                    <a:lnTo>
                      <a:pt x="11" y="2"/>
                    </a:lnTo>
                    <a:lnTo>
                      <a:pt x="14" y="4"/>
                    </a:lnTo>
                    <a:lnTo>
                      <a:pt x="16" y="6"/>
                    </a:lnTo>
                    <a:lnTo>
                      <a:pt x="17"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69" name="Freeform 31"/>
              <p:cNvSpPr>
                <a:spLocks/>
              </p:cNvSpPr>
              <p:nvPr/>
            </p:nvSpPr>
            <p:spPr bwMode="auto">
              <a:xfrm>
                <a:off x="1805" y="2208"/>
                <a:ext cx="61" cy="124"/>
              </a:xfrm>
              <a:custGeom>
                <a:avLst/>
                <a:gdLst>
                  <a:gd name="T0" fmla="*/ 60 w 61"/>
                  <a:gd name="T1" fmla="*/ 104 h 124"/>
                  <a:gd name="T2" fmla="*/ 60 w 61"/>
                  <a:gd name="T3" fmla="*/ 104 h 124"/>
                  <a:gd name="T4" fmla="*/ 56 w 61"/>
                  <a:gd name="T5" fmla="*/ 112 h 124"/>
                  <a:gd name="T6" fmla="*/ 49 w 61"/>
                  <a:gd name="T7" fmla="*/ 118 h 124"/>
                  <a:gd name="T8" fmla="*/ 45 w 61"/>
                  <a:gd name="T9" fmla="*/ 120 h 124"/>
                  <a:gd name="T10" fmla="*/ 42 w 61"/>
                  <a:gd name="T11" fmla="*/ 122 h 124"/>
                  <a:gd name="T12" fmla="*/ 38 w 61"/>
                  <a:gd name="T13" fmla="*/ 123 h 124"/>
                  <a:gd name="T14" fmla="*/ 33 w 61"/>
                  <a:gd name="T15" fmla="*/ 124 h 124"/>
                  <a:gd name="T16" fmla="*/ 33 w 61"/>
                  <a:gd name="T17" fmla="*/ 124 h 124"/>
                  <a:gd name="T18" fmla="*/ 24 w 61"/>
                  <a:gd name="T19" fmla="*/ 123 h 124"/>
                  <a:gd name="T20" fmla="*/ 16 w 61"/>
                  <a:gd name="T21" fmla="*/ 120 h 124"/>
                  <a:gd name="T22" fmla="*/ 12 w 61"/>
                  <a:gd name="T23" fmla="*/ 118 h 124"/>
                  <a:gd name="T24" fmla="*/ 9 w 61"/>
                  <a:gd name="T25" fmla="*/ 116 h 124"/>
                  <a:gd name="T26" fmla="*/ 6 w 61"/>
                  <a:gd name="T27" fmla="*/ 113 h 124"/>
                  <a:gd name="T28" fmla="*/ 4 w 61"/>
                  <a:gd name="T29" fmla="*/ 108 h 124"/>
                  <a:gd name="T30" fmla="*/ 4 w 61"/>
                  <a:gd name="T31" fmla="*/ 108 h 124"/>
                  <a:gd name="T32" fmla="*/ 2 w 61"/>
                  <a:gd name="T33" fmla="*/ 101 h 124"/>
                  <a:gd name="T34" fmla="*/ 0 w 61"/>
                  <a:gd name="T35" fmla="*/ 94 h 124"/>
                  <a:gd name="T36" fmla="*/ 0 w 61"/>
                  <a:gd name="T37" fmla="*/ 86 h 124"/>
                  <a:gd name="T38" fmla="*/ 0 w 61"/>
                  <a:gd name="T39" fmla="*/ 79 h 124"/>
                  <a:gd name="T40" fmla="*/ 4 w 61"/>
                  <a:gd name="T41" fmla="*/ 65 h 124"/>
                  <a:gd name="T42" fmla="*/ 8 w 61"/>
                  <a:gd name="T43" fmla="*/ 52 h 124"/>
                  <a:gd name="T44" fmla="*/ 20 w 61"/>
                  <a:gd name="T45" fmla="*/ 27 h 124"/>
                  <a:gd name="T46" fmla="*/ 25 w 61"/>
                  <a:gd name="T47" fmla="*/ 13 h 124"/>
                  <a:gd name="T48" fmla="*/ 29 w 61"/>
                  <a:gd name="T49" fmla="*/ 0 h 124"/>
                  <a:gd name="T50" fmla="*/ 29 w 61"/>
                  <a:gd name="T51" fmla="*/ 0 h 124"/>
                  <a:gd name="T52" fmla="*/ 34 w 61"/>
                  <a:gd name="T53" fmla="*/ 13 h 124"/>
                  <a:gd name="T54" fmla="*/ 41 w 61"/>
                  <a:gd name="T55" fmla="*/ 25 h 124"/>
                  <a:gd name="T56" fmla="*/ 47 w 61"/>
                  <a:gd name="T57" fmla="*/ 37 h 124"/>
                  <a:gd name="T58" fmla="*/ 52 w 61"/>
                  <a:gd name="T59" fmla="*/ 49 h 124"/>
                  <a:gd name="T60" fmla="*/ 58 w 61"/>
                  <a:gd name="T61" fmla="*/ 62 h 124"/>
                  <a:gd name="T62" fmla="*/ 60 w 61"/>
                  <a:gd name="T63" fmla="*/ 76 h 124"/>
                  <a:gd name="T64" fmla="*/ 61 w 61"/>
                  <a:gd name="T65" fmla="*/ 82 h 124"/>
                  <a:gd name="T66" fmla="*/ 61 w 61"/>
                  <a:gd name="T67" fmla="*/ 89 h 124"/>
                  <a:gd name="T68" fmla="*/ 61 w 61"/>
                  <a:gd name="T69" fmla="*/ 97 h 124"/>
                  <a:gd name="T70" fmla="*/ 60 w 61"/>
                  <a:gd name="T71" fmla="*/ 104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1" h="124">
                    <a:moveTo>
                      <a:pt x="60" y="104"/>
                    </a:moveTo>
                    <a:lnTo>
                      <a:pt x="60" y="104"/>
                    </a:lnTo>
                    <a:lnTo>
                      <a:pt x="56" y="112"/>
                    </a:lnTo>
                    <a:lnTo>
                      <a:pt x="49" y="118"/>
                    </a:lnTo>
                    <a:lnTo>
                      <a:pt x="45" y="120"/>
                    </a:lnTo>
                    <a:lnTo>
                      <a:pt x="42" y="122"/>
                    </a:lnTo>
                    <a:lnTo>
                      <a:pt x="38" y="123"/>
                    </a:lnTo>
                    <a:lnTo>
                      <a:pt x="33" y="124"/>
                    </a:lnTo>
                    <a:lnTo>
                      <a:pt x="24" y="123"/>
                    </a:lnTo>
                    <a:lnTo>
                      <a:pt x="16" y="120"/>
                    </a:lnTo>
                    <a:lnTo>
                      <a:pt x="12" y="118"/>
                    </a:lnTo>
                    <a:lnTo>
                      <a:pt x="9" y="116"/>
                    </a:lnTo>
                    <a:lnTo>
                      <a:pt x="6" y="113"/>
                    </a:lnTo>
                    <a:lnTo>
                      <a:pt x="4" y="108"/>
                    </a:lnTo>
                    <a:lnTo>
                      <a:pt x="2" y="101"/>
                    </a:lnTo>
                    <a:lnTo>
                      <a:pt x="0" y="94"/>
                    </a:lnTo>
                    <a:lnTo>
                      <a:pt x="0" y="86"/>
                    </a:lnTo>
                    <a:lnTo>
                      <a:pt x="0" y="79"/>
                    </a:lnTo>
                    <a:lnTo>
                      <a:pt x="4" y="65"/>
                    </a:lnTo>
                    <a:lnTo>
                      <a:pt x="8" y="52"/>
                    </a:lnTo>
                    <a:lnTo>
                      <a:pt x="20" y="27"/>
                    </a:lnTo>
                    <a:lnTo>
                      <a:pt x="25" y="13"/>
                    </a:lnTo>
                    <a:lnTo>
                      <a:pt x="29" y="0"/>
                    </a:lnTo>
                    <a:lnTo>
                      <a:pt x="34" y="13"/>
                    </a:lnTo>
                    <a:lnTo>
                      <a:pt x="41" y="25"/>
                    </a:lnTo>
                    <a:lnTo>
                      <a:pt x="47" y="37"/>
                    </a:lnTo>
                    <a:lnTo>
                      <a:pt x="52" y="49"/>
                    </a:lnTo>
                    <a:lnTo>
                      <a:pt x="58" y="62"/>
                    </a:lnTo>
                    <a:lnTo>
                      <a:pt x="60" y="76"/>
                    </a:lnTo>
                    <a:lnTo>
                      <a:pt x="61" y="82"/>
                    </a:lnTo>
                    <a:lnTo>
                      <a:pt x="61" y="89"/>
                    </a:lnTo>
                    <a:lnTo>
                      <a:pt x="61" y="97"/>
                    </a:lnTo>
                    <a:lnTo>
                      <a:pt x="60" y="104"/>
                    </a:lnTo>
                    <a:close/>
                  </a:path>
                </a:pathLst>
              </a:custGeom>
              <a:solidFill>
                <a:srgbClr val="B3E3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70" name="Freeform 32"/>
              <p:cNvSpPr>
                <a:spLocks/>
              </p:cNvSpPr>
              <p:nvPr/>
            </p:nvSpPr>
            <p:spPr bwMode="auto">
              <a:xfrm>
                <a:off x="1805" y="2208"/>
                <a:ext cx="61" cy="124"/>
              </a:xfrm>
              <a:custGeom>
                <a:avLst/>
                <a:gdLst>
                  <a:gd name="T0" fmla="*/ 60 w 61"/>
                  <a:gd name="T1" fmla="*/ 104 h 124"/>
                  <a:gd name="T2" fmla="*/ 60 w 61"/>
                  <a:gd name="T3" fmla="*/ 104 h 124"/>
                  <a:gd name="T4" fmla="*/ 56 w 61"/>
                  <a:gd name="T5" fmla="*/ 112 h 124"/>
                  <a:gd name="T6" fmla="*/ 49 w 61"/>
                  <a:gd name="T7" fmla="*/ 118 h 124"/>
                  <a:gd name="T8" fmla="*/ 45 w 61"/>
                  <a:gd name="T9" fmla="*/ 120 h 124"/>
                  <a:gd name="T10" fmla="*/ 42 w 61"/>
                  <a:gd name="T11" fmla="*/ 122 h 124"/>
                  <a:gd name="T12" fmla="*/ 38 w 61"/>
                  <a:gd name="T13" fmla="*/ 123 h 124"/>
                  <a:gd name="T14" fmla="*/ 33 w 61"/>
                  <a:gd name="T15" fmla="*/ 124 h 124"/>
                  <a:gd name="T16" fmla="*/ 33 w 61"/>
                  <a:gd name="T17" fmla="*/ 124 h 124"/>
                  <a:gd name="T18" fmla="*/ 24 w 61"/>
                  <a:gd name="T19" fmla="*/ 123 h 124"/>
                  <a:gd name="T20" fmla="*/ 16 w 61"/>
                  <a:gd name="T21" fmla="*/ 120 h 124"/>
                  <a:gd name="T22" fmla="*/ 12 w 61"/>
                  <a:gd name="T23" fmla="*/ 118 h 124"/>
                  <a:gd name="T24" fmla="*/ 9 w 61"/>
                  <a:gd name="T25" fmla="*/ 116 h 124"/>
                  <a:gd name="T26" fmla="*/ 6 w 61"/>
                  <a:gd name="T27" fmla="*/ 113 h 124"/>
                  <a:gd name="T28" fmla="*/ 4 w 61"/>
                  <a:gd name="T29" fmla="*/ 108 h 124"/>
                  <a:gd name="T30" fmla="*/ 4 w 61"/>
                  <a:gd name="T31" fmla="*/ 108 h 124"/>
                  <a:gd name="T32" fmla="*/ 2 w 61"/>
                  <a:gd name="T33" fmla="*/ 101 h 124"/>
                  <a:gd name="T34" fmla="*/ 0 w 61"/>
                  <a:gd name="T35" fmla="*/ 94 h 124"/>
                  <a:gd name="T36" fmla="*/ 0 w 61"/>
                  <a:gd name="T37" fmla="*/ 86 h 124"/>
                  <a:gd name="T38" fmla="*/ 0 w 61"/>
                  <a:gd name="T39" fmla="*/ 79 h 124"/>
                  <a:gd name="T40" fmla="*/ 4 w 61"/>
                  <a:gd name="T41" fmla="*/ 65 h 124"/>
                  <a:gd name="T42" fmla="*/ 8 w 61"/>
                  <a:gd name="T43" fmla="*/ 52 h 124"/>
                  <a:gd name="T44" fmla="*/ 20 w 61"/>
                  <a:gd name="T45" fmla="*/ 27 h 124"/>
                  <a:gd name="T46" fmla="*/ 25 w 61"/>
                  <a:gd name="T47" fmla="*/ 13 h 124"/>
                  <a:gd name="T48" fmla="*/ 29 w 61"/>
                  <a:gd name="T49" fmla="*/ 0 h 124"/>
                  <a:gd name="T50" fmla="*/ 29 w 61"/>
                  <a:gd name="T51" fmla="*/ 0 h 124"/>
                  <a:gd name="T52" fmla="*/ 34 w 61"/>
                  <a:gd name="T53" fmla="*/ 13 h 124"/>
                  <a:gd name="T54" fmla="*/ 41 w 61"/>
                  <a:gd name="T55" fmla="*/ 25 h 124"/>
                  <a:gd name="T56" fmla="*/ 47 w 61"/>
                  <a:gd name="T57" fmla="*/ 37 h 124"/>
                  <a:gd name="T58" fmla="*/ 52 w 61"/>
                  <a:gd name="T59" fmla="*/ 49 h 124"/>
                  <a:gd name="T60" fmla="*/ 58 w 61"/>
                  <a:gd name="T61" fmla="*/ 62 h 124"/>
                  <a:gd name="T62" fmla="*/ 60 w 61"/>
                  <a:gd name="T63" fmla="*/ 76 h 124"/>
                  <a:gd name="T64" fmla="*/ 61 w 61"/>
                  <a:gd name="T65" fmla="*/ 82 h 124"/>
                  <a:gd name="T66" fmla="*/ 61 w 61"/>
                  <a:gd name="T67" fmla="*/ 89 h 124"/>
                  <a:gd name="T68" fmla="*/ 61 w 61"/>
                  <a:gd name="T69" fmla="*/ 97 h 124"/>
                  <a:gd name="T70" fmla="*/ 60 w 61"/>
                  <a:gd name="T71" fmla="*/ 104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1" h="124">
                    <a:moveTo>
                      <a:pt x="60" y="104"/>
                    </a:moveTo>
                    <a:lnTo>
                      <a:pt x="60" y="104"/>
                    </a:lnTo>
                    <a:lnTo>
                      <a:pt x="56" y="112"/>
                    </a:lnTo>
                    <a:lnTo>
                      <a:pt x="49" y="118"/>
                    </a:lnTo>
                    <a:lnTo>
                      <a:pt x="45" y="120"/>
                    </a:lnTo>
                    <a:lnTo>
                      <a:pt x="42" y="122"/>
                    </a:lnTo>
                    <a:lnTo>
                      <a:pt x="38" y="123"/>
                    </a:lnTo>
                    <a:lnTo>
                      <a:pt x="33" y="124"/>
                    </a:lnTo>
                    <a:lnTo>
                      <a:pt x="24" y="123"/>
                    </a:lnTo>
                    <a:lnTo>
                      <a:pt x="16" y="120"/>
                    </a:lnTo>
                    <a:lnTo>
                      <a:pt x="12" y="118"/>
                    </a:lnTo>
                    <a:lnTo>
                      <a:pt x="9" y="116"/>
                    </a:lnTo>
                    <a:lnTo>
                      <a:pt x="6" y="113"/>
                    </a:lnTo>
                    <a:lnTo>
                      <a:pt x="4" y="108"/>
                    </a:lnTo>
                    <a:lnTo>
                      <a:pt x="2" y="101"/>
                    </a:lnTo>
                    <a:lnTo>
                      <a:pt x="0" y="94"/>
                    </a:lnTo>
                    <a:lnTo>
                      <a:pt x="0" y="86"/>
                    </a:lnTo>
                    <a:lnTo>
                      <a:pt x="0" y="79"/>
                    </a:lnTo>
                    <a:lnTo>
                      <a:pt x="4" y="65"/>
                    </a:lnTo>
                    <a:lnTo>
                      <a:pt x="8" y="52"/>
                    </a:lnTo>
                    <a:lnTo>
                      <a:pt x="20" y="27"/>
                    </a:lnTo>
                    <a:lnTo>
                      <a:pt x="25" y="13"/>
                    </a:lnTo>
                    <a:lnTo>
                      <a:pt x="29" y="0"/>
                    </a:lnTo>
                    <a:lnTo>
                      <a:pt x="34" y="13"/>
                    </a:lnTo>
                    <a:lnTo>
                      <a:pt x="41" y="25"/>
                    </a:lnTo>
                    <a:lnTo>
                      <a:pt x="47" y="37"/>
                    </a:lnTo>
                    <a:lnTo>
                      <a:pt x="52" y="49"/>
                    </a:lnTo>
                    <a:lnTo>
                      <a:pt x="58" y="62"/>
                    </a:lnTo>
                    <a:lnTo>
                      <a:pt x="60" y="76"/>
                    </a:lnTo>
                    <a:lnTo>
                      <a:pt x="61" y="82"/>
                    </a:lnTo>
                    <a:lnTo>
                      <a:pt x="61" y="89"/>
                    </a:lnTo>
                    <a:lnTo>
                      <a:pt x="61" y="97"/>
                    </a:lnTo>
                    <a:lnTo>
                      <a:pt x="60" y="10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71" name="Freeform 33"/>
              <p:cNvSpPr>
                <a:spLocks/>
              </p:cNvSpPr>
              <p:nvPr/>
            </p:nvSpPr>
            <p:spPr bwMode="auto">
              <a:xfrm>
                <a:off x="1195" y="2267"/>
                <a:ext cx="67" cy="82"/>
              </a:xfrm>
              <a:custGeom>
                <a:avLst/>
                <a:gdLst>
                  <a:gd name="T0" fmla="*/ 65 w 67"/>
                  <a:gd name="T1" fmla="*/ 27 h 82"/>
                  <a:gd name="T2" fmla="*/ 65 w 67"/>
                  <a:gd name="T3" fmla="*/ 27 h 82"/>
                  <a:gd name="T4" fmla="*/ 66 w 67"/>
                  <a:gd name="T5" fmla="*/ 31 h 82"/>
                  <a:gd name="T6" fmla="*/ 67 w 67"/>
                  <a:gd name="T7" fmla="*/ 37 h 82"/>
                  <a:gd name="T8" fmla="*/ 67 w 67"/>
                  <a:gd name="T9" fmla="*/ 47 h 82"/>
                  <a:gd name="T10" fmla="*/ 66 w 67"/>
                  <a:gd name="T11" fmla="*/ 58 h 82"/>
                  <a:gd name="T12" fmla="*/ 63 w 67"/>
                  <a:gd name="T13" fmla="*/ 67 h 82"/>
                  <a:gd name="T14" fmla="*/ 63 w 67"/>
                  <a:gd name="T15" fmla="*/ 67 h 82"/>
                  <a:gd name="T16" fmla="*/ 57 w 67"/>
                  <a:gd name="T17" fmla="*/ 73 h 82"/>
                  <a:gd name="T18" fmla="*/ 50 w 67"/>
                  <a:gd name="T19" fmla="*/ 76 h 82"/>
                  <a:gd name="T20" fmla="*/ 44 w 67"/>
                  <a:gd name="T21" fmla="*/ 78 h 82"/>
                  <a:gd name="T22" fmla="*/ 36 w 67"/>
                  <a:gd name="T23" fmla="*/ 80 h 82"/>
                  <a:gd name="T24" fmla="*/ 22 w 67"/>
                  <a:gd name="T25" fmla="*/ 82 h 82"/>
                  <a:gd name="T26" fmla="*/ 7 w 67"/>
                  <a:gd name="T27" fmla="*/ 82 h 82"/>
                  <a:gd name="T28" fmla="*/ 7 w 67"/>
                  <a:gd name="T29" fmla="*/ 82 h 82"/>
                  <a:gd name="T30" fmla="*/ 2 w 67"/>
                  <a:gd name="T31" fmla="*/ 81 h 82"/>
                  <a:gd name="T32" fmla="*/ 1 w 67"/>
                  <a:gd name="T33" fmla="*/ 79 h 82"/>
                  <a:gd name="T34" fmla="*/ 0 w 67"/>
                  <a:gd name="T35" fmla="*/ 78 h 82"/>
                  <a:gd name="T36" fmla="*/ 0 w 67"/>
                  <a:gd name="T37" fmla="*/ 78 h 82"/>
                  <a:gd name="T38" fmla="*/ 1 w 67"/>
                  <a:gd name="T39" fmla="*/ 74 h 82"/>
                  <a:gd name="T40" fmla="*/ 4 w 67"/>
                  <a:gd name="T41" fmla="*/ 72 h 82"/>
                  <a:gd name="T42" fmla="*/ 4 w 67"/>
                  <a:gd name="T43" fmla="*/ 72 h 82"/>
                  <a:gd name="T44" fmla="*/ 17 w 67"/>
                  <a:gd name="T45" fmla="*/ 73 h 82"/>
                  <a:gd name="T46" fmla="*/ 25 w 67"/>
                  <a:gd name="T47" fmla="*/ 73 h 82"/>
                  <a:gd name="T48" fmla="*/ 32 w 67"/>
                  <a:gd name="T49" fmla="*/ 72 h 82"/>
                  <a:gd name="T50" fmla="*/ 38 w 67"/>
                  <a:gd name="T51" fmla="*/ 70 h 82"/>
                  <a:gd name="T52" fmla="*/ 45 w 67"/>
                  <a:gd name="T53" fmla="*/ 67 h 82"/>
                  <a:gd name="T54" fmla="*/ 50 w 67"/>
                  <a:gd name="T55" fmla="*/ 64 h 82"/>
                  <a:gd name="T56" fmla="*/ 55 w 67"/>
                  <a:gd name="T57" fmla="*/ 59 h 82"/>
                  <a:gd name="T58" fmla="*/ 55 w 67"/>
                  <a:gd name="T59" fmla="*/ 59 h 82"/>
                  <a:gd name="T60" fmla="*/ 57 w 67"/>
                  <a:gd name="T61" fmla="*/ 52 h 82"/>
                  <a:gd name="T62" fmla="*/ 58 w 67"/>
                  <a:gd name="T63" fmla="*/ 44 h 82"/>
                  <a:gd name="T64" fmla="*/ 57 w 67"/>
                  <a:gd name="T65" fmla="*/ 38 h 82"/>
                  <a:gd name="T66" fmla="*/ 55 w 67"/>
                  <a:gd name="T67" fmla="*/ 30 h 82"/>
                  <a:gd name="T68" fmla="*/ 52 w 67"/>
                  <a:gd name="T69" fmla="*/ 24 h 82"/>
                  <a:gd name="T70" fmla="*/ 49 w 67"/>
                  <a:gd name="T71" fmla="*/ 18 h 82"/>
                  <a:gd name="T72" fmla="*/ 45 w 67"/>
                  <a:gd name="T73" fmla="*/ 12 h 82"/>
                  <a:gd name="T74" fmla="*/ 40 w 67"/>
                  <a:gd name="T75" fmla="*/ 7 h 82"/>
                  <a:gd name="T76" fmla="*/ 40 w 67"/>
                  <a:gd name="T77" fmla="*/ 7 h 82"/>
                  <a:gd name="T78" fmla="*/ 38 w 67"/>
                  <a:gd name="T79" fmla="*/ 5 h 82"/>
                  <a:gd name="T80" fmla="*/ 40 w 67"/>
                  <a:gd name="T81" fmla="*/ 3 h 82"/>
                  <a:gd name="T82" fmla="*/ 43 w 67"/>
                  <a:gd name="T83" fmla="*/ 0 h 82"/>
                  <a:gd name="T84" fmla="*/ 43 w 67"/>
                  <a:gd name="T85" fmla="*/ 0 h 82"/>
                  <a:gd name="T86" fmla="*/ 48 w 67"/>
                  <a:gd name="T87" fmla="*/ 1 h 82"/>
                  <a:gd name="T88" fmla="*/ 52 w 67"/>
                  <a:gd name="T89" fmla="*/ 3 h 82"/>
                  <a:gd name="T90" fmla="*/ 54 w 67"/>
                  <a:gd name="T91" fmla="*/ 6 h 82"/>
                  <a:gd name="T92" fmla="*/ 58 w 67"/>
                  <a:gd name="T93" fmla="*/ 10 h 82"/>
                  <a:gd name="T94" fmla="*/ 61 w 67"/>
                  <a:gd name="T95" fmla="*/ 19 h 82"/>
                  <a:gd name="T96" fmla="*/ 65 w 67"/>
                  <a:gd name="T97" fmla="*/ 27 h 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82">
                    <a:moveTo>
                      <a:pt x="65" y="27"/>
                    </a:moveTo>
                    <a:lnTo>
                      <a:pt x="65" y="27"/>
                    </a:lnTo>
                    <a:lnTo>
                      <a:pt x="66" y="31"/>
                    </a:lnTo>
                    <a:lnTo>
                      <a:pt x="67" y="37"/>
                    </a:lnTo>
                    <a:lnTo>
                      <a:pt x="67" y="47"/>
                    </a:lnTo>
                    <a:lnTo>
                      <a:pt x="66" y="58"/>
                    </a:lnTo>
                    <a:lnTo>
                      <a:pt x="63" y="67"/>
                    </a:lnTo>
                    <a:lnTo>
                      <a:pt x="57" y="73"/>
                    </a:lnTo>
                    <a:lnTo>
                      <a:pt x="50" y="76"/>
                    </a:lnTo>
                    <a:lnTo>
                      <a:pt x="44" y="78"/>
                    </a:lnTo>
                    <a:lnTo>
                      <a:pt x="36" y="80"/>
                    </a:lnTo>
                    <a:lnTo>
                      <a:pt x="22" y="82"/>
                    </a:lnTo>
                    <a:lnTo>
                      <a:pt x="7" y="82"/>
                    </a:lnTo>
                    <a:lnTo>
                      <a:pt x="2" y="81"/>
                    </a:lnTo>
                    <a:lnTo>
                      <a:pt x="1" y="79"/>
                    </a:lnTo>
                    <a:lnTo>
                      <a:pt x="0" y="78"/>
                    </a:lnTo>
                    <a:lnTo>
                      <a:pt x="1" y="74"/>
                    </a:lnTo>
                    <a:lnTo>
                      <a:pt x="4" y="72"/>
                    </a:lnTo>
                    <a:lnTo>
                      <a:pt x="17" y="73"/>
                    </a:lnTo>
                    <a:lnTo>
                      <a:pt x="25" y="73"/>
                    </a:lnTo>
                    <a:lnTo>
                      <a:pt x="32" y="72"/>
                    </a:lnTo>
                    <a:lnTo>
                      <a:pt x="38" y="70"/>
                    </a:lnTo>
                    <a:lnTo>
                      <a:pt x="45" y="67"/>
                    </a:lnTo>
                    <a:lnTo>
                      <a:pt x="50" y="64"/>
                    </a:lnTo>
                    <a:lnTo>
                      <a:pt x="55" y="59"/>
                    </a:lnTo>
                    <a:lnTo>
                      <a:pt x="57" y="52"/>
                    </a:lnTo>
                    <a:lnTo>
                      <a:pt x="58" y="44"/>
                    </a:lnTo>
                    <a:lnTo>
                      <a:pt x="57" y="38"/>
                    </a:lnTo>
                    <a:lnTo>
                      <a:pt x="55" y="30"/>
                    </a:lnTo>
                    <a:lnTo>
                      <a:pt x="52" y="24"/>
                    </a:lnTo>
                    <a:lnTo>
                      <a:pt x="49" y="18"/>
                    </a:lnTo>
                    <a:lnTo>
                      <a:pt x="45" y="12"/>
                    </a:lnTo>
                    <a:lnTo>
                      <a:pt x="40" y="7"/>
                    </a:lnTo>
                    <a:lnTo>
                      <a:pt x="38" y="5"/>
                    </a:lnTo>
                    <a:lnTo>
                      <a:pt x="40" y="3"/>
                    </a:lnTo>
                    <a:lnTo>
                      <a:pt x="43" y="0"/>
                    </a:lnTo>
                    <a:lnTo>
                      <a:pt x="48" y="1"/>
                    </a:lnTo>
                    <a:lnTo>
                      <a:pt x="52" y="3"/>
                    </a:lnTo>
                    <a:lnTo>
                      <a:pt x="54" y="6"/>
                    </a:lnTo>
                    <a:lnTo>
                      <a:pt x="58" y="10"/>
                    </a:lnTo>
                    <a:lnTo>
                      <a:pt x="61" y="19"/>
                    </a:lnTo>
                    <a:lnTo>
                      <a:pt x="65"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72" name="Freeform 34"/>
              <p:cNvSpPr>
                <a:spLocks/>
              </p:cNvSpPr>
              <p:nvPr/>
            </p:nvSpPr>
            <p:spPr bwMode="auto">
              <a:xfrm>
                <a:off x="1195" y="2267"/>
                <a:ext cx="67" cy="82"/>
              </a:xfrm>
              <a:custGeom>
                <a:avLst/>
                <a:gdLst>
                  <a:gd name="T0" fmla="*/ 65 w 67"/>
                  <a:gd name="T1" fmla="*/ 27 h 82"/>
                  <a:gd name="T2" fmla="*/ 65 w 67"/>
                  <a:gd name="T3" fmla="*/ 27 h 82"/>
                  <a:gd name="T4" fmla="*/ 66 w 67"/>
                  <a:gd name="T5" fmla="*/ 31 h 82"/>
                  <a:gd name="T6" fmla="*/ 67 w 67"/>
                  <a:gd name="T7" fmla="*/ 37 h 82"/>
                  <a:gd name="T8" fmla="*/ 67 w 67"/>
                  <a:gd name="T9" fmla="*/ 47 h 82"/>
                  <a:gd name="T10" fmla="*/ 66 w 67"/>
                  <a:gd name="T11" fmla="*/ 58 h 82"/>
                  <a:gd name="T12" fmla="*/ 63 w 67"/>
                  <a:gd name="T13" fmla="*/ 67 h 82"/>
                  <a:gd name="T14" fmla="*/ 63 w 67"/>
                  <a:gd name="T15" fmla="*/ 67 h 82"/>
                  <a:gd name="T16" fmla="*/ 57 w 67"/>
                  <a:gd name="T17" fmla="*/ 73 h 82"/>
                  <a:gd name="T18" fmla="*/ 50 w 67"/>
                  <a:gd name="T19" fmla="*/ 76 h 82"/>
                  <a:gd name="T20" fmla="*/ 44 w 67"/>
                  <a:gd name="T21" fmla="*/ 78 h 82"/>
                  <a:gd name="T22" fmla="*/ 36 w 67"/>
                  <a:gd name="T23" fmla="*/ 80 h 82"/>
                  <a:gd name="T24" fmla="*/ 22 w 67"/>
                  <a:gd name="T25" fmla="*/ 82 h 82"/>
                  <a:gd name="T26" fmla="*/ 7 w 67"/>
                  <a:gd name="T27" fmla="*/ 82 h 82"/>
                  <a:gd name="T28" fmla="*/ 7 w 67"/>
                  <a:gd name="T29" fmla="*/ 82 h 82"/>
                  <a:gd name="T30" fmla="*/ 2 w 67"/>
                  <a:gd name="T31" fmla="*/ 81 h 82"/>
                  <a:gd name="T32" fmla="*/ 1 w 67"/>
                  <a:gd name="T33" fmla="*/ 79 h 82"/>
                  <a:gd name="T34" fmla="*/ 0 w 67"/>
                  <a:gd name="T35" fmla="*/ 78 h 82"/>
                  <a:gd name="T36" fmla="*/ 0 w 67"/>
                  <a:gd name="T37" fmla="*/ 78 h 82"/>
                  <a:gd name="T38" fmla="*/ 1 w 67"/>
                  <a:gd name="T39" fmla="*/ 74 h 82"/>
                  <a:gd name="T40" fmla="*/ 4 w 67"/>
                  <a:gd name="T41" fmla="*/ 72 h 82"/>
                  <a:gd name="T42" fmla="*/ 4 w 67"/>
                  <a:gd name="T43" fmla="*/ 72 h 82"/>
                  <a:gd name="T44" fmla="*/ 17 w 67"/>
                  <a:gd name="T45" fmla="*/ 73 h 82"/>
                  <a:gd name="T46" fmla="*/ 25 w 67"/>
                  <a:gd name="T47" fmla="*/ 73 h 82"/>
                  <a:gd name="T48" fmla="*/ 32 w 67"/>
                  <a:gd name="T49" fmla="*/ 72 h 82"/>
                  <a:gd name="T50" fmla="*/ 38 w 67"/>
                  <a:gd name="T51" fmla="*/ 70 h 82"/>
                  <a:gd name="T52" fmla="*/ 45 w 67"/>
                  <a:gd name="T53" fmla="*/ 67 h 82"/>
                  <a:gd name="T54" fmla="*/ 50 w 67"/>
                  <a:gd name="T55" fmla="*/ 64 h 82"/>
                  <a:gd name="T56" fmla="*/ 55 w 67"/>
                  <a:gd name="T57" fmla="*/ 59 h 82"/>
                  <a:gd name="T58" fmla="*/ 55 w 67"/>
                  <a:gd name="T59" fmla="*/ 59 h 82"/>
                  <a:gd name="T60" fmla="*/ 57 w 67"/>
                  <a:gd name="T61" fmla="*/ 52 h 82"/>
                  <a:gd name="T62" fmla="*/ 58 w 67"/>
                  <a:gd name="T63" fmla="*/ 44 h 82"/>
                  <a:gd name="T64" fmla="*/ 57 w 67"/>
                  <a:gd name="T65" fmla="*/ 38 h 82"/>
                  <a:gd name="T66" fmla="*/ 55 w 67"/>
                  <a:gd name="T67" fmla="*/ 30 h 82"/>
                  <a:gd name="T68" fmla="*/ 52 w 67"/>
                  <a:gd name="T69" fmla="*/ 24 h 82"/>
                  <a:gd name="T70" fmla="*/ 49 w 67"/>
                  <a:gd name="T71" fmla="*/ 18 h 82"/>
                  <a:gd name="T72" fmla="*/ 45 w 67"/>
                  <a:gd name="T73" fmla="*/ 12 h 82"/>
                  <a:gd name="T74" fmla="*/ 40 w 67"/>
                  <a:gd name="T75" fmla="*/ 7 h 82"/>
                  <a:gd name="T76" fmla="*/ 40 w 67"/>
                  <a:gd name="T77" fmla="*/ 7 h 82"/>
                  <a:gd name="T78" fmla="*/ 38 w 67"/>
                  <a:gd name="T79" fmla="*/ 5 h 82"/>
                  <a:gd name="T80" fmla="*/ 40 w 67"/>
                  <a:gd name="T81" fmla="*/ 3 h 82"/>
                  <a:gd name="T82" fmla="*/ 43 w 67"/>
                  <a:gd name="T83" fmla="*/ 0 h 82"/>
                  <a:gd name="T84" fmla="*/ 43 w 67"/>
                  <a:gd name="T85" fmla="*/ 0 h 82"/>
                  <a:gd name="T86" fmla="*/ 48 w 67"/>
                  <a:gd name="T87" fmla="*/ 1 h 82"/>
                  <a:gd name="T88" fmla="*/ 52 w 67"/>
                  <a:gd name="T89" fmla="*/ 3 h 82"/>
                  <a:gd name="T90" fmla="*/ 54 w 67"/>
                  <a:gd name="T91" fmla="*/ 6 h 82"/>
                  <a:gd name="T92" fmla="*/ 58 w 67"/>
                  <a:gd name="T93" fmla="*/ 10 h 82"/>
                  <a:gd name="T94" fmla="*/ 61 w 67"/>
                  <a:gd name="T95" fmla="*/ 19 h 82"/>
                  <a:gd name="T96" fmla="*/ 65 w 67"/>
                  <a:gd name="T97" fmla="*/ 27 h 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82">
                    <a:moveTo>
                      <a:pt x="65" y="27"/>
                    </a:moveTo>
                    <a:lnTo>
                      <a:pt x="65" y="27"/>
                    </a:lnTo>
                    <a:lnTo>
                      <a:pt x="66" y="31"/>
                    </a:lnTo>
                    <a:lnTo>
                      <a:pt x="67" y="37"/>
                    </a:lnTo>
                    <a:lnTo>
                      <a:pt x="67" y="47"/>
                    </a:lnTo>
                    <a:lnTo>
                      <a:pt x="66" y="58"/>
                    </a:lnTo>
                    <a:lnTo>
                      <a:pt x="63" y="67"/>
                    </a:lnTo>
                    <a:lnTo>
                      <a:pt x="57" y="73"/>
                    </a:lnTo>
                    <a:lnTo>
                      <a:pt x="50" y="76"/>
                    </a:lnTo>
                    <a:lnTo>
                      <a:pt x="44" y="78"/>
                    </a:lnTo>
                    <a:lnTo>
                      <a:pt x="36" y="80"/>
                    </a:lnTo>
                    <a:lnTo>
                      <a:pt x="22" y="82"/>
                    </a:lnTo>
                    <a:lnTo>
                      <a:pt x="7" y="82"/>
                    </a:lnTo>
                    <a:lnTo>
                      <a:pt x="2" y="81"/>
                    </a:lnTo>
                    <a:lnTo>
                      <a:pt x="1" y="79"/>
                    </a:lnTo>
                    <a:lnTo>
                      <a:pt x="0" y="78"/>
                    </a:lnTo>
                    <a:lnTo>
                      <a:pt x="1" y="74"/>
                    </a:lnTo>
                    <a:lnTo>
                      <a:pt x="4" y="72"/>
                    </a:lnTo>
                    <a:lnTo>
                      <a:pt x="17" y="73"/>
                    </a:lnTo>
                    <a:lnTo>
                      <a:pt x="25" y="73"/>
                    </a:lnTo>
                    <a:lnTo>
                      <a:pt x="32" y="72"/>
                    </a:lnTo>
                    <a:lnTo>
                      <a:pt x="38" y="70"/>
                    </a:lnTo>
                    <a:lnTo>
                      <a:pt x="45" y="67"/>
                    </a:lnTo>
                    <a:lnTo>
                      <a:pt x="50" y="64"/>
                    </a:lnTo>
                    <a:lnTo>
                      <a:pt x="55" y="59"/>
                    </a:lnTo>
                    <a:lnTo>
                      <a:pt x="57" y="52"/>
                    </a:lnTo>
                    <a:lnTo>
                      <a:pt x="58" y="44"/>
                    </a:lnTo>
                    <a:lnTo>
                      <a:pt x="57" y="38"/>
                    </a:lnTo>
                    <a:lnTo>
                      <a:pt x="55" y="30"/>
                    </a:lnTo>
                    <a:lnTo>
                      <a:pt x="52" y="24"/>
                    </a:lnTo>
                    <a:lnTo>
                      <a:pt x="49" y="18"/>
                    </a:lnTo>
                    <a:lnTo>
                      <a:pt x="45" y="12"/>
                    </a:lnTo>
                    <a:lnTo>
                      <a:pt x="40" y="7"/>
                    </a:lnTo>
                    <a:lnTo>
                      <a:pt x="38" y="5"/>
                    </a:lnTo>
                    <a:lnTo>
                      <a:pt x="40" y="3"/>
                    </a:lnTo>
                    <a:lnTo>
                      <a:pt x="43" y="0"/>
                    </a:lnTo>
                    <a:lnTo>
                      <a:pt x="48" y="1"/>
                    </a:lnTo>
                    <a:lnTo>
                      <a:pt x="52" y="3"/>
                    </a:lnTo>
                    <a:lnTo>
                      <a:pt x="54" y="6"/>
                    </a:lnTo>
                    <a:lnTo>
                      <a:pt x="58" y="10"/>
                    </a:lnTo>
                    <a:lnTo>
                      <a:pt x="61" y="19"/>
                    </a:lnTo>
                    <a:lnTo>
                      <a:pt x="65" y="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73" name="Freeform 35"/>
              <p:cNvSpPr>
                <a:spLocks/>
              </p:cNvSpPr>
              <p:nvPr/>
            </p:nvSpPr>
            <p:spPr bwMode="auto">
              <a:xfrm>
                <a:off x="444" y="2284"/>
                <a:ext cx="630" cy="1387"/>
              </a:xfrm>
              <a:custGeom>
                <a:avLst/>
                <a:gdLst>
                  <a:gd name="T0" fmla="*/ 518 w 630"/>
                  <a:gd name="T1" fmla="*/ 17 h 1387"/>
                  <a:gd name="T2" fmla="*/ 489 w 630"/>
                  <a:gd name="T3" fmla="*/ 66 h 1387"/>
                  <a:gd name="T4" fmla="*/ 471 w 630"/>
                  <a:gd name="T5" fmla="*/ 111 h 1387"/>
                  <a:gd name="T6" fmla="*/ 468 w 630"/>
                  <a:gd name="T7" fmla="*/ 140 h 1387"/>
                  <a:gd name="T8" fmla="*/ 469 w 630"/>
                  <a:gd name="T9" fmla="*/ 168 h 1387"/>
                  <a:gd name="T10" fmla="*/ 477 w 630"/>
                  <a:gd name="T11" fmla="*/ 206 h 1387"/>
                  <a:gd name="T12" fmla="*/ 494 w 630"/>
                  <a:gd name="T13" fmla="*/ 241 h 1387"/>
                  <a:gd name="T14" fmla="*/ 525 w 630"/>
                  <a:gd name="T15" fmla="*/ 283 h 1387"/>
                  <a:gd name="T16" fmla="*/ 564 w 630"/>
                  <a:gd name="T17" fmla="*/ 323 h 1387"/>
                  <a:gd name="T18" fmla="*/ 598 w 630"/>
                  <a:gd name="T19" fmla="*/ 351 h 1387"/>
                  <a:gd name="T20" fmla="*/ 614 w 630"/>
                  <a:gd name="T21" fmla="*/ 379 h 1387"/>
                  <a:gd name="T22" fmla="*/ 620 w 630"/>
                  <a:gd name="T23" fmla="*/ 396 h 1387"/>
                  <a:gd name="T24" fmla="*/ 626 w 630"/>
                  <a:gd name="T25" fmla="*/ 401 h 1387"/>
                  <a:gd name="T26" fmla="*/ 630 w 630"/>
                  <a:gd name="T27" fmla="*/ 492 h 1387"/>
                  <a:gd name="T28" fmla="*/ 629 w 630"/>
                  <a:gd name="T29" fmla="*/ 522 h 1387"/>
                  <a:gd name="T30" fmla="*/ 547 w 630"/>
                  <a:gd name="T31" fmla="*/ 617 h 1387"/>
                  <a:gd name="T32" fmla="*/ 481 w 630"/>
                  <a:gd name="T33" fmla="*/ 719 h 1387"/>
                  <a:gd name="T34" fmla="*/ 448 w 630"/>
                  <a:gd name="T35" fmla="*/ 791 h 1387"/>
                  <a:gd name="T36" fmla="*/ 427 w 630"/>
                  <a:gd name="T37" fmla="*/ 865 h 1387"/>
                  <a:gd name="T38" fmla="*/ 413 w 630"/>
                  <a:gd name="T39" fmla="*/ 942 h 1387"/>
                  <a:gd name="T40" fmla="*/ 411 w 630"/>
                  <a:gd name="T41" fmla="*/ 997 h 1387"/>
                  <a:gd name="T42" fmla="*/ 402 w 630"/>
                  <a:gd name="T43" fmla="*/ 1012 h 1387"/>
                  <a:gd name="T44" fmla="*/ 403 w 630"/>
                  <a:gd name="T45" fmla="*/ 1043 h 1387"/>
                  <a:gd name="T46" fmla="*/ 411 w 630"/>
                  <a:gd name="T47" fmla="*/ 1056 h 1387"/>
                  <a:gd name="T48" fmla="*/ 424 w 630"/>
                  <a:gd name="T49" fmla="*/ 1068 h 1387"/>
                  <a:gd name="T50" fmla="*/ 420 w 630"/>
                  <a:gd name="T51" fmla="*/ 1154 h 1387"/>
                  <a:gd name="T52" fmla="*/ 426 w 630"/>
                  <a:gd name="T53" fmla="*/ 1205 h 1387"/>
                  <a:gd name="T54" fmla="*/ 434 w 630"/>
                  <a:gd name="T55" fmla="*/ 1230 h 1387"/>
                  <a:gd name="T56" fmla="*/ 452 w 630"/>
                  <a:gd name="T57" fmla="*/ 1266 h 1387"/>
                  <a:gd name="T58" fmla="*/ 509 w 630"/>
                  <a:gd name="T59" fmla="*/ 1343 h 1387"/>
                  <a:gd name="T60" fmla="*/ 542 w 630"/>
                  <a:gd name="T61" fmla="*/ 1387 h 1387"/>
                  <a:gd name="T62" fmla="*/ 302 w 630"/>
                  <a:gd name="T63" fmla="*/ 1365 h 1387"/>
                  <a:gd name="T64" fmla="*/ 48 w 630"/>
                  <a:gd name="T65" fmla="*/ 1344 h 1387"/>
                  <a:gd name="T66" fmla="*/ 22 w 630"/>
                  <a:gd name="T67" fmla="*/ 1343 h 1387"/>
                  <a:gd name="T68" fmla="*/ 15 w 630"/>
                  <a:gd name="T69" fmla="*/ 1147 h 1387"/>
                  <a:gd name="T70" fmla="*/ 8 w 630"/>
                  <a:gd name="T71" fmla="*/ 954 h 1387"/>
                  <a:gd name="T72" fmla="*/ 3 w 630"/>
                  <a:gd name="T73" fmla="*/ 641 h 1387"/>
                  <a:gd name="T74" fmla="*/ 3 w 630"/>
                  <a:gd name="T75" fmla="*/ 405 h 1387"/>
                  <a:gd name="T76" fmla="*/ 8 w 630"/>
                  <a:gd name="T77" fmla="*/ 140 h 1387"/>
                  <a:gd name="T78" fmla="*/ 8 w 630"/>
                  <a:gd name="T79" fmla="*/ 29 h 1387"/>
                  <a:gd name="T80" fmla="*/ 9 w 630"/>
                  <a:gd name="T81" fmla="*/ 6 h 1387"/>
                  <a:gd name="T82" fmla="*/ 264 w 630"/>
                  <a:gd name="T83" fmla="*/ 5 h 1387"/>
                  <a:gd name="T84" fmla="*/ 330 w 630"/>
                  <a:gd name="T85" fmla="*/ 2 h 1387"/>
                  <a:gd name="T86" fmla="*/ 528 w 630"/>
                  <a:gd name="T87" fmla="*/ 0 h 13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0" h="1387">
                    <a:moveTo>
                      <a:pt x="528" y="0"/>
                    </a:moveTo>
                    <a:lnTo>
                      <a:pt x="528" y="0"/>
                    </a:lnTo>
                    <a:lnTo>
                      <a:pt x="518" y="17"/>
                    </a:lnTo>
                    <a:lnTo>
                      <a:pt x="508" y="32"/>
                    </a:lnTo>
                    <a:lnTo>
                      <a:pt x="498" y="49"/>
                    </a:lnTo>
                    <a:lnTo>
                      <a:pt x="489" y="66"/>
                    </a:lnTo>
                    <a:lnTo>
                      <a:pt x="480" y="83"/>
                    </a:lnTo>
                    <a:lnTo>
                      <a:pt x="473" y="101"/>
                    </a:lnTo>
                    <a:lnTo>
                      <a:pt x="471" y="111"/>
                    </a:lnTo>
                    <a:lnTo>
                      <a:pt x="469" y="120"/>
                    </a:lnTo>
                    <a:lnTo>
                      <a:pt x="468" y="130"/>
                    </a:lnTo>
                    <a:lnTo>
                      <a:pt x="468" y="140"/>
                    </a:lnTo>
                    <a:lnTo>
                      <a:pt x="468" y="154"/>
                    </a:lnTo>
                    <a:lnTo>
                      <a:pt x="469" y="168"/>
                    </a:lnTo>
                    <a:lnTo>
                      <a:pt x="471" y="181"/>
                    </a:lnTo>
                    <a:lnTo>
                      <a:pt x="474" y="193"/>
                    </a:lnTo>
                    <a:lnTo>
                      <a:pt x="477" y="206"/>
                    </a:lnTo>
                    <a:lnTo>
                      <a:pt x="482" y="218"/>
                    </a:lnTo>
                    <a:lnTo>
                      <a:pt x="488" y="229"/>
                    </a:lnTo>
                    <a:lnTo>
                      <a:pt x="494" y="241"/>
                    </a:lnTo>
                    <a:lnTo>
                      <a:pt x="500" y="253"/>
                    </a:lnTo>
                    <a:lnTo>
                      <a:pt x="508" y="263"/>
                    </a:lnTo>
                    <a:lnTo>
                      <a:pt x="525" y="283"/>
                    </a:lnTo>
                    <a:lnTo>
                      <a:pt x="544" y="304"/>
                    </a:lnTo>
                    <a:lnTo>
                      <a:pt x="564" y="323"/>
                    </a:lnTo>
                    <a:lnTo>
                      <a:pt x="581" y="336"/>
                    </a:lnTo>
                    <a:lnTo>
                      <a:pt x="589" y="344"/>
                    </a:lnTo>
                    <a:lnTo>
                      <a:pt x="598" y="351"/>
                    </a:lnTo>
                    <a:lnTo>
                      <a:pt x="604" y="360"/>
                    </a:lnTo>
                    <a:lnTo>
                      <a:pt x="610" y="369"/>
                    </a:lnTo>
                    <a:lnTo>
                      <a:pt x="614" y="379"/>
                    </a:lnTo>
                    <a:lnTo>
                      <a:pt x="616" y="389"/>
                    </a:lnTo>
                    <a:lnTo>
                      <a:pt x="620" y="396"/>
                    </a:lnTo>
                    <a:lnTo>
                      <a:pt x="623" y="399"/>
                    </a:lnTo>
                    <a:lnTo>
                      <a:pt x="626" y="401"/>
                    </a:lnTo>
                    <a:lnTo>
                      <a:pt x="626" y="432"/>
                    </a:lnTo>
                    <a:lnTo>
                      <a:pt x="629" y="462"/>
                    </a:lnTo>
                    <a:lnTo>
                      <a:pt x="630" y="492"/>
                    </a:lnTo>
                    <a:lnTo>
                      <a:pt x="630" y="507"/>
                    </a:lnTo>
                    <a:lnTo>
                      <a:pt x="629" y="522"/>
                    </a:lnTo>
                    <a:lnTo>
                      <a:pt x="600" y="552"/>
                    </a:lnTo>
                    <a:lnTo>
                      <a:pt x="572" y="584"/>
                    </a:lnTo>
                    <a:lnTo>
                      <a:pt x="547" y="617"/>
                    </a:lnTo>
                    <a:lnTo>
                      <a:pt x="524" y="650"/>
                    </a:lnTo>
                    <a:lnTo>
                      <a:pt x="501" y="684"/>
                    </a:lnTo>
                    <a:lnTo>
                      <a:pt x="481" y="719"/>
                    </a:lnTo>
                    <a:lnTo>
                      <a:pt x="464" y="754"/>
                    </a:lnTo>
                    <a:lnTo>
                      <a:pt x="448" y="791"/>
                    </a:lnTo>
                    <a:lnTo>
                      <a:pt x="440" y="815"/>
                    </a:lnTo>
                    <a:lnTo>
                      <a:pt x="434" y="839"/>
                    </a:lnTo>
                    <a:lnTo>
                      <a:pt x="427" y="865"/>
                    </a:lnTo>
                    <a:lnTo>
                      <a:pt x="422" y="890"/>
                    </a:lnTo>
                    <a:lnTo>
                      <a:pt x="417" y="917"/>
                    </a:lnTo>
                    <a:lnTo>
                      <a:pt x="413" y="942"/>
                    </a:lnTo>
                    <a:lnTo>
                      <a:pt x="411" y="970"/>
                    </a:lnTo>
                    <a:lnTo>
                      <a:pt x="411" y="997"/>
                    </a:lnTo>
                    <a:lnTo>
                      <a:pt x="407" y="1001"/>
                    </a:lnTo>
                    <a:lnTo>
                      <a:pt x="404" y="1007"/>
                    </a:lnTo>
                    <a:lnTo>
                      <a:pt x="402" y="1012"/>
                    </a:lnTo>
                    <a:lnTo>
                      <a:pt x="401" y="1018"/>
                    </a:lnTo>
                    <a:lnTo>
                      <a:pt x="401" y="1030"/>
                    </a:lnTo>
                    <a:lnTo>
                      <a:pt x="403" y="1043"/>
                    </a:lnTo>
                    <a:lnTo>
                      <a:pt x="406" y="1050"/>
                    </a:lnTo>
                    <a:lnTo>
                      <a:pt x="411" y="1056"/>
                    </a:lnTo>
                    <a:lnTo>
                      <a:pt x="417" y="1063"/>
                    </a:lnTo>
                    <a:lnTo>
                      <a:pt x="424" y="1068"/>
                    </a:lnTo>
                    <a:lnTo>
                      <a:pt x="422" y="1102"/>
                    </a:lnTo>
                    <a:lnTo>
                      <a:pt x="420" y="1136"/>
                    </a:lnTo>
                    <a:lnTo>
                      <a:pt x="420" y="1154"/>
                    </a:lnTo>
                    <a:lnTo>
                      <a:pt x="421" y="1171"/>
                    </a:lnTo>
                    <a:lnTo>
                      <a:pt x="423" y="1188"/>
                    </a:lnTo>
                    <a:lnTo>
                      <a:pt x="426" y="1205"/>
                    </a:lnTo>
                    <a:lnTo>
                      <a:pt x="429" y="1217"/>
                    </a:lnTo>
                    <a:lnTo>
                      <a:pt x="434" y="1230"/>
                    </a:lnTo>
                    <a:lnTo>
                      <a:pt x="439" y="1243"/>
                    </a:lnTo>
                    <a:lnTo>
                      <a:pt x="444" y="1254"/>
                    </a:lnTo>
                    <a:lnTo>
                      <a:pt x="452" y="1266"/>
                    </a:lnTo>
                    <a:lnTo>
                      <a:pt x="458" y="1278"/>
                    </a:lnTo>
                    <a:lnTo>
                      <a:pt x="475" y="1300"/>
                    </a:lnTo>
                    <a:lnTo>
                      <a:pt x="509" y="1343"/>
                    </a:lnTo>
                    <a:lnTo>
                      <a:pt x="526" y="1365"/>
                    </a:lnTo>
                    <a:lnTo>
                      <a:pt x="542" y="1387"/>
                    </a:lnTo>
                    <a:lnTo>
                      <a:pt x="482" y="1380"/>
                    </a:lnTo>
                    <a:lnTo>
                      <a:pt x="423" y="1374"/>
                    </a:lnTo>
                    <a:lnTo>
                      <a:pt x="302" y="1365"/>
                    </a:lnTo>
                    <a:lnTo>
                      <a:pt x="59" y="1346"/>
                    </a:lnTo>
                    <a:lnTo>
                      <a:pt x="48" y="1344"/>
                    </a:lnTo>
                    <a:lnTo>
                      <a:pt x="37" y="1344"/>
                    </a:lnTo>
                    <a:lnTo>
                      <a:pt x="27" y="1344"/>
                    </a:lnTo>
                    <a:lnTo>
                      <a:pt x="22" y="1343"/>
                    </a:lnTo>
                    <a:lnTo>
                      <a:pt x="17" y="1341"/>
                    </a:lnTo>
                    <a:lnTo>
                      <a:pt x="15" y="1147"/>
                    </a:lnTo>
                    <a:lnTo>
                      <a:pt x="13" y="1050"/>
                    </a:lnTo>
                    <a:lnTo>
                      <a:pt x="11" y="1001"/>
                    </a:lnTo>
                    <a:lnTo>
                      <a:pt x="8" y="954"/>
                    </a:lnTo>
                    <a:lnTo>
                      <a:pt x="0" y="720"/>
                    </a:lnTo>
                    <a:lnTo>
                      <a:pt x="3" y="641"/>
                    </a:lnTo>
                    <a:lnTo>
                      <a:pt x="4" y="563"/>
                    </a:lnTo>
                    <a:lnTo>
                      <a:pt x="4" y="485"/>
                    </a:lnTo>
                    <a:lnTo>
                      <a:pt x="3" y="405"/>
                    </a:lnTo>
                    <a:lnTo>
                      <a:pt x="5" y="184"/>
                    </a:lnTo>
                    <a:lnTo>
                      <a:pt x="8" y="140"/>
                    </a:lnTo>
                    <a:lnTo>
                      <a:pt x="9" y="96"/>
                    </a:lnTo>
                    <a:lnTo>
                      <a:pt x="9" y="51"/>
                    </a:lnTo>
                    <a:lnTo>
                      <a:pt x="8" y="29"/>
                    </a:lnTo>
                    <a:lnTo>
                      <a:pt x="6" y="8"/>
                    </a:lnTo>
                    <a:lnTo>
                      <a:pt x="9" y="6"/>
                    </a:lnTo>
                    <a:lnTo>
                      <a:pt x="11" y="4"/>
                    </a:lnTo>
                    <a:lnTo>
                      <a:pt x="51" y="6"/>
                    </a:lnTo>
                    <a:lnTo>
                      <a:pt x="264" y="5"/>
                    </a:lnTo>
                    <a:lnTo>
                      <a:pt x="297" y="3"/>
                    </a:lnTo>
                    <a:lnTo>
                      <a:pt x="330" y="2"/>
                    </a:lnTo>
                    <a:lnTo>
                      <a:pt x="395" y="0"/>
                    </a:lnTo>
                    <a:lnTo>
                      <a:pt x="461" y="0"/>
                    </a:lnTo>
                    <a:lnTo>
                      <a:pt x="528" y="0"/>
                    </a:lnTo>
                    <a:close/>
                  </a:path>
                </a:pathLst>
              </a:custGeom>
              <a:solidFill>
                <a:srgbClr val="FE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74" name="Freeform 36"/>
              <p:cNvSpPr>
                <a:spLocks/>
              </p:cNvSpPr>
              <p:nvPr/>
            </p:nvSpPr>
            <p:spPr bwMode="auto">
              <a:xfrm>
                <a:off x="444" y="2284"/>
                <a:ext cx="630" cy="1387"/>
              </a:xfrm>
              <a:custGeom>
                <a:avLst/>
                <a:gdLst>
                  <a:gd name="T0" fmla="*/ 518 w 630"/>
                  <a:gd name="T1" fmla="*/ 17 h 1387"/>
                  <a:gd name="T2" fmla="*/ 489 w 630"/>
                  <a:gd name="T3" fmla="*/ 66 h 1387"/>
                  <a:gd name="T4" fmla="*/ 471 w 630"/>
                  <a:gd name="T5" fmla="*/ 111 h 1387"/>
                  <a:gd name="T6" fmla="*/ 468 w 630"/>
                  <a:gd name="T7" fmla="*/ 140 h 1387"/>
                  <a:gd name="T8" fmla="*/ 469 w 630"/>
                  <a:gd name="T9" fmla="*/ 168 h 1387"/>
                  <a:gd name="T10" fmla="*/ 477 w 630"/>
                  <a:gd name="T11" fmla="*/ 206 h 1387"/>
                  <a:gd name="T12" fmla="*/ 494 w 630"/>
                  <a:gd name="T13" fmla="*/ 241 h 1387"/>
                  <a:gd name="T14" fmla="*/ 525 w 630"/>
                  <a:gd name="T15" fmla="*/ 283 h 1387"/>
                  <a:gd name="T16" fmla="*/ 564 w 630"/>
                  <a:gd name="T17" fmla="*/ 323 h 1387"/>
                  <a:gd name="T18" fmla="*/ 598 w 630"/>
                  <a:gd name="T19" fmla="*/ 351 h 1387"/>
                  <a:gd name="T20" fmla="*/ 614 w 630"/>
                  <a:gd name="T21" fmla="*/ 379 h 1387"/>
                  <a:gd name="T22" fmla="*/ 620 w 630"/>
                  <a:gd name="T23" fmla="*/ 396 h 1387"/>
                  <a:gd name="T24" fmla="*/ 626 w 630"/>
                  <a:gd name="T25" fmla="*/ 401 h 1387"/>
                  <a:gd name="T26" fmla="*/ 630 w 630"/>
                  <a:gd name="T27" fmla="*/ 492 h 1387"/>
                  <a:gd name="T28" fmla="*/ 629 w 630"/>
                  <a:gd name="T29" fmla="*/ 522 h 1387"/>
                  <a:gd name="T30" fmla="*/ 547 w 630"/>
                  <a:gd name="T31" fmla="*/ 617 h 1387"/>
                  <a:gd name="T32" fmla="*/ 481 w 630"/>
                  <a:gd name="T33" fmla="*/ 719 h 1387"/>
                  <a:gd name="T34" fmla="*/ 448 w 630"/>
                  <a:gd name="T35" fmla="*/ 791 h 1387"/>
                  <a:gd name="T36" fmla="*/ 427 w 630"/>
                  <a:gd name="T37" fmla="*/ 865 h 1387"/>
                  <a:gd name="T38" fmla="*/ 413 w 630"/>
                  <a:gd name="T39" fmla="*/ 942 h 1387"/>
                  <a:gd name="T40" fmla="*/ 411 w 630"/>
                  <a:gd name="T41" fmla="*/ 997 h 1387"/>
                  <a:gd name="T42" fmla="*/ 402 w 630"/>
                  <a:gd name="T43" fmla="*/ 1012 h 1387"/>
                  <a:gd name="T44" fmla="*/ 403 w 630"/>
                  <a:gd name="T45" fmla="*/ 1043 h 1387"/>
                  <a:gd name="T46" fmla="*/ 411 w 630"/>
                  <a:gd name="T47" fmla="*/ 1056 h 1387"/>
                  <a:gd name="T48" fmla="*/ 424 w 630"/>
                  <a:gd name="T49" fmla="*/ 1068 h 1387"/>
                  <a:gd name="T50" fmla="*/ 420 w 630"/>
                  <a:gd name="T51" fmla="*/ 1154 h 1387"/>
                  <a:gd name="T52" fmla="*/ 426 w 630"/>
                  <a:gd name="T53" fmla="*/ 1205 h 1387"/>
                  <a:gd name="T54" fmla="*/ 434 w 630"/>
                  <a:gd name="T55" fmla="*/ 1230 h 1387"/>
                  <a:gd name="T56" fmla="*/ 452 w 630"/>
                  <a:gd name="T57" fmla="*/ 1266 h 1387"/>
                  <a:gd name="T58" fmla="*/ 509 w 630"/>
                  <a:gd name="T59" fmla="*/ 1343 h 1387"/>
                  <a:gd name="T60" fmla="*/ 542 w 630"/>
                  <a:gd name="T61" fmla="*/ 1387 h 1387"/>
                  <a:gd name="T62" fmla="*/ 302 w 630"/>
                  <a:gd name="T63" fmla="*/ 1365 h 1387"/>
                  <a:gd name="T64" fmla="*/ 48 w 630"/>
                  <a:gd name="T65" fmla="*/ 1344 h 1387"/>
                  <a:gd name="T66" fmla="*/ 22 w 630"/>
                  <a:gd name="T67" fmla="*/ 1343 h 1387"/>
                  <a:gd name="T68" fmla="*/ 15 w 630"/>
                  <a:gd name="T69" fmla="*/ 1147 h 1387"/>
                  <a:gd name="T70" fmla="*/ 8 w 630"/>
                  <a:gd name="T71" fmla="*/ 954 h 1387"/>
                  <a:gd name="T72" fmla="*/ 3 w 630"/>
                  <a:gd name="T73" fmla="*/ 641 h 1387"/>
                  <a:gd name="T74" fmla="*/ 3 w 630"/>
                  <a:gd name="T75" fmla="*/ 405 h 1387"/>
                  <a:gd name="T76" fmla="*/ 8 w 630"/>
                  <a:gd name="T77" fmla="*/ 140 h 1387"/>
                  <a:gd name="T78" fmla="*/ 8 w 630"/>
                  <a:gd name="T79" fmla="*/ 29 h 1387"/>
                  <a:gd name="T80" fmla="*/ 9 w 630"/>
                  <a:gd name="T81" fmla="*/ 6 h 1387"/>
                  <a:gd name="T82" fmla="*/ 264 w 630"/>
                  <a:gd name="T83" fmla="*/ 5 h 1387"/>
                  <a:gd name="T84" fmla="*/ 330 w 630"/>
                  <a:gd name="T85" fmla="*/ 2 h 1387"/>
                  <a:gd name="T86" fmla="*/ 528 w 630"/>
                  <a:gd name="T87" fmla="*/ 0 h 13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0" h="1387">
                    <a:moveTo>
                      <a:pt x="528" y="0"/>
                    </a:moveTo>
                    <a:lnTo>
                      <a:pt x="528" y="0"/>
                    </a:lnTo>
                    <a:lnTo>
                      <a:pt x="518" y="17"/>
                    </a:lnTo>
                    <a:lnTo>
                      <a:pt x="508" y="32"/>
                    </a:lnTo>
                    <a:lnTo>
                      <a:pt x="498" y="49"/>
                    </a:lnTo>
                    <a:lnTo>
                      <a:pt x="489" y="66"/>
                    </a:lnTo>
                    <a:lnTo>
                      <a:pt x="480" y="83"/>
                    </a:lnTo>
                    <a:lnTo>
                      <a:pt x="473" y="101"/>
                    </a:lnTo>
                    <a:lnTo>
                      <a:pt x="471" y="111"/>
                    </a:lnTo>
                    <a:lnTo>
                      <a:pt x="469" y="120"/>
                    </a:lnTo>
                    <a:lnTo>
                      <a:pt x="468" y="130"/>
                    </a:lnTo>
                    <a:lnTo>
                      <a:pt x="468" y="140"/>
                    </a:lnTo>
                    <a:lnTo>
                      <a:pt x="468" y="154"/>
                    </a:lnTo>
                    <a:lnTo>
                      <a:pt x="469" y="168"/>
                    </a:lnTo>
                    <a:lnTo>
                      <a:pt x="471" y="181"/>
                    </a:lnTo>
                    <a:lnTo>
                      <a:pt x="474" y="193"/>
                    </a:lnTo>
                    <a:lnTo>
                      <a:pt x="477" y="206"/>
                    </a:lnTo>
                    <a:lnTo>
                      <a:pt x="482" y="218"/>
                    </a:lnTo>
                    <a:lnTo>
                      <a:pt x="488" y="229"/>
                    </a:lnTo>
                    <a:lnTo>
                      <a:pt x="494" y="241"/>
                    </a:lnTo>
                    <a:lnTo>
                      <a:pt x="500" y="253"/>
                    </a:lnTo>
                    <a:lnTo>
                      <a:pt x="508" y="263"/>
                    </a:lnTo>
                    <a:lnTo>
                      <a:pt x="525" y="283"/>
                    </a:lnTo>
                    <a:lnTo>
                      <a:pt x="544" y="304"/>
                    </a:lnTo>
                    <a:lnTo>
                      <a:pt x="564" y="323"/>
                    </a:lnTo>
                    <a:lnTo>
                      <a:pt x="581" y="336"/>
                    </a:lnTo>
                    <a:lnTo>
                      <a:pt x="589" y="344"/>
                    </a:lnTo>
                    <a:lnTo>
                      <a:pt x="598" y="351"/>
                    </a:lnTo>
                    <a:lnTo>
                      <a:pt x="604" y="360"/>
                    </a:lnTo>
                    <a:lnTo>
                      <a:pt x="610" y="369"/>
                    </a:lnTo>
                    <a:lnTo>
                      <a:pt x="614" y="379"/>
                    </a:lnTo>
                    <a:lnTo>
                      <a:pt x="616" y="389"/>
                    </a:lnTo>
                    <a:lnTo>
                      <a:pt x="620" y="396"/>
                    </a:lnTo>
                    <a:lnTo>
                      <a:pt x="623" y="399"/>
                    </a:lnTo>
                    <a:lnTo>
                      <a:pt x="626" y="401"/>
                    </a:lnTo>
                    <a:lnTo>
                      <a:pt x="626" y="432"/>
                    </a:lnTo>
                    <a:lnTo>
                      <a:pt x="629" y="462"/>
                    </a:lnTo>
                    <a:lnTo>
                      <a:pt x="630" y="492"/>
                    </a:lnTo>
                    <a:lnTo>
                      <a:pt x="630" y="507"/>
                    </a:lnTo>
                    <a:lnTo>
                      <a:pt x="629" y="522"/>
                    </a:lnTo>
                    <a:lnTo>
                      <a:pt x="600" y="552"/>
                    </a:lnTo>
                    <a:lnTo>
                      <a:pt x="572" y="584"/>
                    </a:lnTo>
                    <a:lnTo>
                      <a:pt x="547" y="617"/>
                    </a:lnTo>
                    <a:lnTo>
                      <a:pt x="524" y="650"/>
                    </a:lnTo>
                    <a:lnTo>
                      <a:pt x="501" y="684"/>
                    </a:lnTo>
                    <a:lnTo>
                      <a:pt x="481" y="719"/>
                    </a:lnTo>
                    <a:lnTo>
                      <a:pt x="464" y="754"/>
                    </a:lnTo>
                    <a:lnTo>
                      <a:pt x="448" y="791"/>
                    </a:lnTo>
                    <a:lnTo>
                      <a:pt x="440" y="815"/>
                    </a:lnTo>
                    <a:lnTo>
                      <a:pt x="434" y="839"/>
                    </a:lnTo>
                    <a:lnTo>
                      <a:pt x="427" y="865"/>
                    </a:lnTo>
                    <a:lnTo>
                      <a:pt x="422" y="890"/>
                    </a:lnTo>
                    <a:lnTo>
                      <a:pt x="417" y="917"/>
                    </a:lnTo>
                    <a:lnTo>
                      <a:pt x="413" y="942"/>
                    </a:lnTo>
                    <a:lnTo>
                      <a:pt x="411" y="970"/>
                    </a:lnTo>
                    <a:lnTo>
                      <a:pt x="411" y="997"/>
                    </a:lnTo>
                    <a:lnTo>
                      <a:pt x="407" y="1001"/>
                    </a:lnTo>
                    <a:lnTo>
                      <a:pt x="404" y="1007"/>
                    </a:lnTo>
                    <a:lnTo>
                      <a:pt x="402" y="1012"/>
                    </a:lnTo>
                    <a:lnTo>
                      <a:pt x="401" y="1018"/>
                    </a:lnTo>
                    <a:lnTo>
                      <a:pt x="401" y="1030"/>
                    </a:lnTo>
                    <a:lnTo>
                      <a:pt x="403" y="1043"/>
                    </a:lnTo>
                    <a:lnTo>
                      <a:pt x="406" y="1050"/>
                    </a:lnTo>
                    <a:lnTo>
                      <a:pt x="411" y="1056"/>
                    </a:lnTo>
                    <a:lnTo>
                      <a:pt x="417" y="1063"/>
                    </a:lnTo>
                    <a:lnTo>
                      <a:pt x="424" y="1068"/>
                    </a:lnTo>
                    <a:lnTo>
                      <a:pt x="422" y="1102"/>
                    </a:lnTo>
                    <a:lnTo>
                      <a:pt x="420" y="1136"/>
                    </a:lnTo>
                    <a:lnTo>
                      <a:pt x="420" y="1154"/>
                    </a:lnTo>
                    <a:lnTo>
                      <a:pt x="421" y="1171"/>
                    </a:lnTo>
                    <a:lnTo>
                      <a:pt x="423" y="1188"/>
                    </a:lnTo>
                    <a:lnTo>
                      <a:pt x="426" y="1205"/>
                    </a:lnTo>
                    <a:lnTo>
                      <a:pt x="429" y="1217"/>
                    </a:lnTo>
                    <a:lnTo>
                      <a:pt x="434" y="1230"/>
                    </a:lnTo>
                    <a:lnTo>
                      <a:pt x="439" y="1243"/>
                    </a:lnTo>
                    <a:lnTo>
                      <a:pt x="444" y="1254"/>
                    </a:lnTo>
                    <a:lnTo>
                      <a:pt x="452" y="1266"/>
                    </a:lnTo>
                    <a:lnTo>
                      <a:pt x="458" y="1278"/>
                    </a:lnTo>
                    <a:lnTo>
                      <a:pt x="475" y="1300"/>
                    </a:lnTo>
                    <a:lnTo>
                      <a:pt x="509" y="1343"/>
                    </a:lnTo>
                    <a:lnTo>
                      <a:pt x="526" y="1365"/>
                    </a:lnTo>
                    <a:lnTo>
                      <a:pt x="542" y="1387"/>
                    </a:lnTo>
                    <a:lnTo>
                      <a:pt x="482" y="1380"/>
                    </a:lnTo>
                    <a:lnTo>
                      <a:pt x="423" y="1374"/>
                    </a:lnTo>
                    <a:lnTo>
                      <a:pt x="302" y="1365"/>
                    </a:lnTo>
                    <a:lnTo>
                      <a:pt x="59" y="1346"/>
                    </a:lnTo>
                    <a:lnTo>
                      <a:pt x="48" y="1344"/>
                    </a:lnTo>
                    <a:lnTo>
                      <a:pt x="37" y="1344"/>
                    </a:lnTo>
                    <a:lnTo>
                      <a:pt x="27" y="1344"/>
                    </a:lnTo>
                    <a:lnTo>
                      <a:pt x="22" y="1343"/>
                    </a:lnTo>
                    <a:lnTo>
                      <a:pt x="17" y="1341"/>
                    </a:lnTo>
                    <a:lnTo>
                      <a:pt x="15" y="1147"/>
                    </a:lnTo>
                    <a:lnTo>
                      <a:pt x="13" y="1050"/>
                    </a:lnTo>
                    <a:lnTo>
                      <a:pt x="11" y="1001"/>
                    </a:lnTo>
                    <a:lnTo>
                      <a:pt x="8" y="954"/>
                    </a:lnTo>
                    <a:lnTo>
                      <a:pt x="0" y="720"/>
                    </a:lnTo>
                    <a:lnTo>
                      <a:pt x="3" y="641"/>
                    </a:lnTo>
                    <a:lnTo>
                      <a:pt x="4" y="563"/>
                    </a:lnTo>
                    <a:lnTo>
                      <a:pt x="4" y="485"/>
                    </a:lnTo>
                    <a:lnTo>
                      <a:pt x="3" y="405"/>
                    </a:lnTo>
                    <a:lnTo>
                      <a:pt x="5" y="184"/>
                    </a:lnTo>
                    <a:lnTo>
                      <a:pt x="8" y="140"/>
                    </a:lnTo>
                    <a:lnTo>
                      <a:pt x="9" y="96"/>
                    </a:lnTo>
                    <a:lnTo>
                      <a:pt x="9" y="51"/>
                    </a:lnTo>
                    <a:lnTo>
                      <a:pt x="8" y="29"/>
                    </a:lnTo>
                    <a:lnTo>
                      <a:pt x="6" y="8"/>
                    </a:lnTo>
                    <a:lnTo>
                      <a:pt x="9" y="6"/>
                    </a:lnTo>
                    <a:lnTo>
                      <a:pt x="11" y="4"/>
                    </a:lnTo>
                    <a:lnTo>
                      <a:pt x="51" y="6"/>
                    </a:lnTo>
                    <a:lnTo>
                      <a:pt x="264" y="5"/>
                    </a:lnTo>
                    <a:lnTo>
                      <a:pt x="297" y="3"/>
                    </a:lnTo>
                    <a:lnTo>
                      <a:pt x="330" y="2"/>
                    </a:lnTo>
                    <a:lnTo>
                      <a:pt x="395" y="0"/>
                    </a:lnTo>
                    <a:lnTo>
                      <a:pt x="461" y="0"/>
                    </a:lnTo>
                    <a:lnTo>
                      <a:pt x="5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75" name="Freeform 37"/>
              <p:cNvSpPr>
                <a:spLocks/>
              </p:cNvSpPr>
              <p:nvPr/>
            </p:nvSpPr>
            <p:spPr bwMode="auto">
              <a:xfrm>
                <a:off x="1390" y="2296"/>
                <a:ext cx="31" cy="25"/>
              </a:xfrm>
              <a:custGeom>
                <a:avLst/>
                <a:gdLst>
                  <a:gd name="T0" fmla="*/ 31 w 31"/>
                  <a:gd name="T1" fmla="*/ 3 h 25"/>
                  <a:gd name="T2" fmla="*/ 31 w 31"/>
                  <a:gd name="T3" fmla="*/ 3 h 25"/>
                  <a:gd name="T4" fmla="*/ 31 w 31"/>
                  <a:gd name="T5" fmla="*/ 9 h 25"/>
                  <a:gd name="T6" fmla="*/ 31 w 31"/>
                  <a:gd name="T7" fmla="*/ 14 h 25"/>
                  <a:gd name="T8" fmla="*/ 30 w 31"/>
                  <a:gd name="T9" fmla="*/ 18 h 25"/>
                  <a:gd name="T10" fmla="*/ 27 w 31"/>
                  <a:gd name="T11" fmla="*/ 21 h 25"/>
                  <a:gd name="T12" fmla="*/ 27 w 31"/>
                  <a:gd name="T13" fmla="*/ 21 h 25"/>
                  <a:gd name="T14" fmla="*/ 24 w 31"/>
                  <a:gd name="T15" fmla="*/ 25 h 25"/>
                  <a:gd name="T16" fmla="*/ 20 w 31"/>
                  <a:gd name="T17" fmla="*/ 25 h 25"/>
                  <a:gd name="T18" fmla="*/ 17 w 31"/>
                  <a:gd name="T19" fmla="*/ 25 h 25"/>
                  <a:gd name="T20" fmla="*/ 13 w 31"/>
                  <a:gd name="T21" fmla="*/ 24 h 25"/>
                  <a:gd name="T22" fmla="*/ 7 w 31"/>
                  <a:gd name="T23" fmla="*/ 20 h 25"/>
                  <a:gd name="T24" fmla="*/ 0 w 31"/>
                  <a:gd name="T25" fmla="*/ 17 h 25"/>
                  <a:gd name="T26" fmla="*/ 0 w 31"/>
                  <a:gd name="T27" fmla="*/ 14 h 25"/>
                  <a:gd name="T28" fmla="*/ 0 w 31"/>
                  <a:gd name="T29" fmla="*/ 14 h 25"/>
                  <a:gd name="T30" fmla="*/ 4 w 31"/>
                  <a:gd name="T31" fmla="*/ 13 h 25"/>
                  <a:gd name="T32" fmla="*/ 8 w 31"/>
                  <a:gd name="T33" fmla="*/ 13 h 25"/>
                  <a:gd name="T34" fmla="*/ 14 w 31"/>
                  <a:gd name="T35" fmla="*/ 16 h 25"/>
                  <a:gd name="T36" fmla="*/ 17 w 31"/>
                  <a:gd name="T37" fmla="*/ 17 h 25"/>
                  <a:gd name="T38" fmla="*/ 19 w 31"/>
                  <a:gd name="T39" fmla="*/ 18 h 25"/>
                  <a:gd name="T40" fmla="*/ 22 w 31"/>
                  <a:gd name="T41" fmla="*/ 17 h 25"/>
                  <a:gd name="T42" fmla="*/ 25 w 31"/>
                  <a:gd name="T43" fmla="*/ 13 h 25"/>
                  <a:gd name="T44" fmla="*/ 25 w 31"/>
                  <a:gd name="T45" fmla="*/ 13 h 25"/>
                  <a:gd name="T46" fmla="*/ 26 w 31"/>
                  <a:gd name="T47" fmla="*/ 2 h 25"/>
                  <a:gd name="T48" fmla="*/ 26 w 31"/>
                  <a:gd name="T49" fmla="*/ 1 h 25"/>
                  <a:gd name="T50" fmla="*/ 27 w 31"/>
                  <a:gd name="T51" fmla="*/ 0 h 25"/>
                  <a:gd name="T52" fmla="*/ 29 w 31"/>
                  <a:gd name="T53" fmla="*/ 1 h 25"/>
                  <a:gd name="T54" fmla="*/ 31 w 31"/>
                  <a:gd name="T55" fmla="*/ 3 h 2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25">
                    <a:moveTo>
                      <a:pt x="31" y="3"/>
                    </a:moveTo>
                    <a:lnTo>
                      <a:pt x="31" y="3"/>
                    </a:lnTo>
                    <a:lnTo>
                      <a:pt x="31" y="9"/>
                    </a:lnTo>
                    <a:lnTo>
                      <a:pt x="31" y="14"/>
                    </a:lnTo>
                    <a:lnTo>
                      <a:pt x="30" y="18"/>
                    </a:lnTo>
                    <a:lnTo>
                      <a:pt x="27" y="21"/>
                    </a:lnTo>
                    <a:lnTo>
                      <a:pt x="24" y="25"/>
                    </a:lnTo>
                    <a:lnTo>
                      <a:pt x="20" y="25"/>
                    </a:lnTo>
                    <a:lnTo>
                      <a:pt x="17" y="25"/>
                    </a:lnTo>
                    <a:lnTo>
                      <a:pt x="13" y="24"/>
                    </a:lnTo>
                    <a:lnTo>
                      <a:pt x="7" y="20"/>
                    </a:lnTo>
                    <a:lnTo>
                      <a:pt x="0" y="17"/>
                    </a:lnTo>
                    <a:lnTo>
                      <a:pt x="0" y="14"/>
                    </a:lnTo>
                    <a:lnTo>
                      <a:pt x="4" y="13"/>
                    </a:lnTo>
                    <a:lnTo>
                      <a:pt x="8" y="13"/>
                    </a:lnTo>
                    <a:lnTo>
                      <a:pt x="14" y="16"/>
                    </a:lnTo>
                    <a:lnTo>
                      <a:pt x="17" y="17"/>
                    </a:lnTo>
                    <a:lnTo>
                      <a:pt x="19" y="18"/>
                    </a:lnTo>
                    <a:lnTo>
                      <a:pt x="22" y="17"/>
                    </a:lnTo>
                    <a:lnTo>
                      <a:pt x="25" y="13"/>
                    </a:lnTo>
                    <a:lnTo>
                      <a:pt x="26" y="2"/>
                    </a:lnTo>
                    <a:lnTo>
                      <a:pt x="26" y="1"/>
                    </a:lnTo>
                    <a:lnTo>
                      <a:pt x="27" y="0"/>
                    </a:lnTo>
                    <a:lnTo>
                      <a:pt x="29" y="1"/>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76" name="Freeform 38"/>
              <p:cNvSpPr>
                <a:spLocks/>
              </p:cNvSpPr>
              <p:nvPr/>
            </p:nvSpPr>
            <p:spPr bwMode="auto">
              <a:xfrm>
                <a:off x="1390" y="2296"/>
                <a:ext cx="31" cy="25"/>
              </a:xfrm>
              <a:custGeom>
                <a:avLst/>
                <a:gdLst>
                  <a:gd name="T0" fmla="*/ 31 w 31"/>
                  <a:gd name="T1" fmla="*/ 3 h 25"/>
                  <a:gd name="T2" fmla="*/ 31 w 31"/>
                  <a:gd name="T3" fmla="*/ 3 h 25"/>
                  <a:gd name="T4" fmla="*/ 31 w 31"/>
                  <a:gd name="T5" fmla="*/ 9 h 25"/>
                  <a:gd name="T6" fmla="*/ 31 w 31"/>
                  <a:gd name="T7" fmla="*/ 14 h 25"/>
                  <a:gd name="T8" fmla="*/ 30 w 31"/>
                  <a:gd name="T9" fmla="*/ 18 h 25"/>
                  <a:gd name="T10" fmla="*/ 27 w 31"/>
                  <a:gd name="T11" fmla="*/ 21 h 25"/>
                  <a:gd name="T12" fmla="*/ 27 w 31"/>
                  <a:gd name="T13" fmla="*/ 21 h 25"/>
                  <a:gd name="T14" fmla="*/ 24 w 31"/>
                  <a:gd name="T15" fmla="*/ 25 h 25"/>
                  <a:gd name="T16" fmla="*/ 20 w 31"/>
                  <a:gd name="T17" fmla="*/ 25 h 25"/>
                  <a:gd name="T18" fmla="*/ 17 w 31"/>
                  <a:gd name="T19" fmla="*/ 25 h 25"/>
                  <a:gd name="T20" fmla="*/ 13 w 31"/>
                  <a:gd name="T21" fmla="*/ 24 h 25"/>
                  <a:gd name="T22" fmla="*/ 7 w 31"/>
                  <a:gd name="T23" fmla="*/ 20 h 25"/>
                  <a:gd name="T24" fmla="*/ 0 w 31"/>
                  <a:gd name="T25" fmla="*/ 17 h 25"/>
                  <a:gd name="T26" fmla="*/ 0 w 31"/>
                  <a:gd name="T27" fmla="*/ 14 h 25"/>
                  <a:gd name="T28" fmla="*/ 0 w 31"/>
                  <a:gd name="T29" fmla="*/ 14 h 25"/>
                  <a:gd name="T30" fmla="*/ 4 w 31"/>
                  <a:gd name="T31" fmla="*/ 13 h 25"/>
                  <a:gd name="T32" fmla="*/ 8 w 31"/>
                  <a:gd name="T33" fmla="*/ 13 h 25"/>
                  <a:gd name="T34" fmla="*/ 14 w 31"/>
                  <a:gd name="T35" fmla="*/ 16 h 25"/>
                  <a:gd name="T36" fmla="*/ 17 w 31"/>
                  <a:gd name="T37" fmla="*/ 17 h 25"/>
                  <a:gd name="T38" fmla="*/ 19 w 31"/>
                  <a:gd name="T39" fmla="*/ 18 h 25"/>
                  <a:gd name="T40" fmla="*/ 22 w 31"/>
                  <a:gd name="T41" fmla="*/ 17 h 25"/>
                  <a:gd name="T42" fmla="*/ 25 w 31"/>
                  <a:gd name="T43" fmla="*/ 13 h 25"/>
                  <a:gd name="T44" fmla="*/ 25 w 31"/>
                  <a:gd name="T45" fmla="*/ 13 h 25"/>
                  <a:gd name="T46" fmla="*/ 26 w 31"/>
                  <a:gd name="T47" fmla="*/ 2 h 25"/>
                  <a:gd name="T48" fmla="*/ 26 w 31"/>
                  <a:gd name="T49" fmla="*/ 1 h 25"/>
                  <a:gd name="T50" fmla="*/ 27 w 31"/>
                  <a:gd name="T51" fmla="*/ 0 h 25"/>
                  <a:gd name="T52" fmla="*/ 29 w 31"/>
                  <a:gd name="T53" fmla="*/ 1 h 25"/>
                  <a:gd name="T54" fmla="*/ 31 w 31"/>
                  <a:gd name="T55" fmla="*/ 3 h 2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25">
                    <a:moveTo>
                      <a:pt x="31" y="3"/>
                    </a:moveTo>
                    <a:lnTo>
                      <a:pt x="31" y="3"/>
                    </a:lnTo>
                    <a:lnTo>
                      <a:pt x="31" y="9"/>
                    </a:lnTo>
                    <a:lnTo>
                      <a:pt x="31" y="14"/>
                    </a:lnTo>
                    <a:lnTo>
                      <a:pt x="30" y="18"/>
                    </a:lnTo>
                    <a:lnTo>
                      <a:pt x="27" y="21"/>
                    </a:lnTo>
                    <a:lnTo>
                      <a:pt x="24" y="25"/>
                    </a:lnTo>
                    <a:lnTo>
                      <a:pt x="20" y="25"/>
                    </a:lnTo>
                    <a:lnTo>
                      <a:pt x="17" y="25"/>
                    </a:lnTo>
                    <a:lnTo>
                      <a:pt x="13" y="24"/>
                    </a:lnTo>
                    <a:lnTo>
                      <a:pt x="7" y="20"/>
                    </a:lnTo>
                    <a:lnTo>
                      <a:pt x="0" y="17"/>
                    </a:lnTo>
                    <a:lnTo>
                      <a:pt x="0" y="14"/>
                    </a:lnTo>
                    <a:lnTo>
                      <a:pt x="4" y="13"/>
                    </a:lnTo>
                    <a:lnTo>
                      <a:pt x="8" y="13"/>
                    </a:lnTo>
                    <a:lnTo>
                      <a:pt x="14" y="16"/>
                    </a:lnTo>
                    <a:lnTo>
                      <a:pt x="17" y="17"/>
                    </a:lnTo>
                    <a:lnTo>
                      <a:pt x="19" y="18"/>
                    </a:lnTo>
                    <a:lnTo>
                      <a:pt x="22" y="17"/>
                    </a:lnTo>
                    <a:lnTo>
                      <a:pt x="25" y="13"/>
                    </a:lnTo>
                    <a:lnTo>
                      <a:pt x="26" y="2"/>
                    </a:lnTo>
                    <a:lnTo>
                      <a:pt x="26" y="1"/>
                    </a:lnTo>
                    <a:lnTo>
                      <a:pt x="27" y="0"/>
                    </a:lnTo>
                    <a:lnTo>
                      <a:pt x="29" y="1"/>
                    </a:lnTo>
                    <a:lnTo>
                      <a:pt x="31"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77" name="Freeform 39"/>
              <p:cNvSpPr>
                <a:spLocks/>
              </p:cNvSpPr>
              <p:nvPr/>
            </p:nvSpPr>
            <p:spPr bwMode="auto">
              <a:xfrm>
                <a:off x="955" y="2297"/>
                <a:ext cx="59" cy="38"/>
              </a:xfrm>
              <a:custGeom>
                <a:avLst/>
                <a:gdLst>
                  <a:gd name="T0" fmla="*/ 59 w 59"/>
                  <a:gd name="T1" fmla="*/ 12 h 38"/>
                  <a:gd name="T2" fmla="*/ 59 w 59"/>
                  <a:gd name="T3" fmla="*/ 12 h 38"/>
                  <a:gd name="T4" fmla="*/ 43 w 59"/>
                  <a:gd name="T5" fmla="*/ 17 h 38"/>
                  <a:gd name="T6" fmla="*/ 29 w 59"/>
                  <a:gd name="T7" fmla="*/ 24 h 38"/>
                  <a:gd name="T8" fmla="*/ 0 w 59"/>
                  <a:gd name="T9" fmla="*/ 38 h 38"/>
                  <a:gd name="T10" fmla="*/ 0 w 59"/>
                  <a:gd name="T11" fmla="*/ 38 h 38"/>
                  <a:gd name="T12" fmla="*/ 4 w 59"/>
                  <a:gd name="T13" fmla="*/ 33 h 38"/>
                  <a:gd name="T14" fmla="*/ 7 w 59"/>
                  <a:gd name="T15" fmla="*/ 27 h 38"/>
                  <a:gd name="T16" fmla="*/ 14 w 59"/>
                  <a:gd name="T17" fmla="*/ 12 h 38"/>
                  <a:gd name="T18" fmla="*/ 18 w 59"/>
                  <a:gd name="T19" fmla="*/ 6 h 38"/>
                  <a:gd name="T20" fmla="*/ 20 w 59"/>
                  <a:gd name="T21" fmla="*/ 4 h 38"/>
                  <a:gd name="T22" fmla="*/ 22 w 59"/>
                  <a:gd name="T23" fmla="*/ 2 h 38"/>
                  <a:gd name="T24" fmla="*/ 25 w 59"/>
                  <a:gd name="T25" fmla="*/ 1 h 38"/>
                  <a:gd name="T26" fmla="*/ 29 w 59"/>
                  <a:gd name="T27" fmla="*/ 0 h 38"/>
                  <a:gd name="T28" fmla="*/ 33 w 59"/>
                  <a:gd name="T29" fmla="*/ 1 h 38"/>
                  <a:gd name="T30" fmla="*/ 37 w 59"/>
                  <a:gd name="T31" fmla="*/ 2 h 38"/>
                  <a:gd name="T32" fmla="*/ 59 w 59"/>
                  <a:gd name="T33" fmla="*/ 12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38">
                    <a:moveTo>
                      <a:pt x="59" y="12"/>
                    </a:moveTo>
                    <a:lnTo>
                      <a:pt x="59" y="12"/>
                    </a:lnTo>
                    <a:lnTo>
                      <a:pt x="43" y="17"/>
                    </a:lnTo>
                    <a:lnTo>
                      <a:pt x="29" y="24"/>
                    </a:lnTo>
                    <a:lnTo>
                      <a:pt x="0" y="38"/>
                    </a:lnTo>
                    <a:lnTo>
                      <a:pt x="4" y="33"/>
                    </a:lnTo>
                    <a:lnTo>
                      <a:pt x="7" y="27"/>
                    </a:lnTo>
                    <a:lnTo>
                      <a:pt x="14" y="12"/>
                    </a:lnTo>
                    <a:lnTo>
                      <a:pt x="18" y="6"/>
                    </a:lnTo>
                    <a:lnTo>
                      <a:pt x="20" y="4"/>
                    </a:lnTo>
                    <a:lnTo>
                      <a:pt x="22" y="2"/>
                    </a:lnTo>
                    <a:lnTo>
                      <a:pt x="25" y="1"/>
                    </a:lnTo>
                    <a:lnTo>
                      <a:pt x="29" y="0"/>
                    </a:lnTo>
                    <a:lnTo>
                      <a:pt x="33" y="1"/>
                    </a:lnTo>
                    <a:lnTo>
                      <a:pt x="37" y="2"/>
                    </a:lnTo>
                    <a:lnTo>
                      <a:pt x="59" y="12"/>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78" name="Freeform 40"/>
              <p:cNvSpPr>
                <a:spLocks/>
              </p:cNvSpPr>
              <p:nvPr/>
            </p:nvSpPr>
            <p:spPr bwMode="auto">
              <a:xfrm>
                <a:off x="923" y="2315"/>
                <a:ext cx="150" cy="183"/>
              </a:xfrm>
              <a:custGeom>
                <a:avLst/>
                <a:gdLst>
                  <a:gd name="T0" fmla="*/ 150 w 150"/>
                  <a:gd name="T1" fmla="*/ 13 h 183"/>
                  <a:gd name="T2" fmla="*/ 150 w 150"/>
                  <a:gd name="T3" fmla="*/ 13 h 183"/>
                  <a:gd name="T4" fmla="*/ 126 w 150"/>
                  <a:gd name="T5" fmla="*/ 29 h 183"/>
                  <a:gd name="T6" fmla="*/ 105 w 150"/>
                  <a:gd name="T7" fmla="*/ 47 h 183"/>
                  <a:gd name="T8" fmla="*/ 86 w 150"/>
                  <a:gd name="T9" fmla="*/ 67 h 183"/>
                  <a:gd name="T10" fmla="*/ 67 w 150"/>
                  <a:gd name="T11" fmla="*/ 88 h 183"/>
                  <a:gd name="T12" fmla="*/ 51 w 150"/>
                  <a:gd name="T13" fmla="*/ 111 h 183"/>
                  <a:gd name="T14" fmla="*/ 37 w 150"/>
                  <a:gd name="T15" fmla="*/ 134 h 183"/>
                  <a:gd name="T16" fmla="*/ 25 w 150"/>
                  <a:gd name="T17" fmla="*/ 158 h 183"/>
                  <a:gd name="T18" fmla="*/ 15 w 150"/>
                  <a:gd name="T19" fmla="*/ 183 h 183"/>
                  <a:gd name="T20" fmla="*/ 15 w 150"/>
                  <a:gd name="T21" fmla="*/ 183 h 183"/>
                  <a:gd name="T22" fmla="*/ 11 w 150"/>
                  <a:gd name="T23" fmla="*/ 175 h 183"/>
                  <a:gd name="T24" fmla="*/ 8 w 150"/>
                  <a:gd name="T25" fmla="*/ 167 h 183"/>
                  <a:gd name="T26" fmla="*/ 4 w 150"/>
                  <a:gd name="T27" fmla="*/ 158 h 183"/>
                  <a:gd name="T28" fmla="*/ 2 w 150"/>
                  <a:gd name="T29" fmla="*/ 150 h 183"/>
                  <a:gd name="T30" fmla="*/ 0 w 150"/>
                  <a:gd name="T31" fmla="*/ 132 h 183"/>
                  <a:gd name="T32" fmla="*/ 0 w 150"/>
                  <a:gd name="T33" fmla="*/ 113 h 183"/>
                  <a:gd name="T34" fmla="*/ 2 w 150"/>
                  <a:gd name="T35" fmla="*/ 94 h 183"/>
                  <a:gd name="T36" fmla="*/ 5 w 150"/>
                  <a:gd name="T37" fmla="*/ 76 h 183"/>
                  <a:gd name="T38" fmla="*/ 11 w 150"/>
                  <a:gd name="T39" fmla="*/ 58 h 183"/>
                  <a:gd name="T40" fmla="*/ 18 w 150"/>
                  <a:gd name="T41" fmla="*/ 42 h 183"/>
                  <a:gd name="T42" fmla="*/ 18 w 150"/>
                  <a:gd name="T43" fmla="*/ 42 h 183"/>
                  <a:gd name="T44" fmla="*/ 30 w 150"/>
                  <a:gd name="T45" fmla="*/ 33 h 183"/>
                  <a:gd name="T46" fmla="*/ 43 w 150"/>
                  <a:gd name="T47" fmla="*/ 25 h 183"/>
                  <a:gd name="T48" fmla="*/ 55 w 150"/>
                  <a:gd name="T49" fmla="*/ 17 h 183"/>
                  <a:gd name="T50" fmla="*/ 69 w 150"/>
                  <a:gd name="T51" fmla="*/ 11 h 183"/>
                  <a:gd name="T52" fmla="*/ 83 w 150"/>
                  <a:gd name="T53" fmla="*/ 6 h 183"/>
                  <a:gd name="T54" fmla="*/ 97 w 150"/>
                  <a:gd name="T55" fmla="*/ 2 h 183"/>
                  <a:gd name="T56" fmla="*/ 112 w 150"/>
                  <a:gd name="T57" fmla="*/ 0 h 183"/>
                  <a:gd name="T58" fmla="*/ 128 w 150"/>
                  <a:gd name="T59" fmla="*/ 1 h 183"/>
                  <a:gd name="T60" fmla="*/ 150 w 150"/>
                  <a:gd name="T61" fmla="*/ 13 h 18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0" h="183">
                    <a:moveTo>
                      <a:pt x="150" y="13"/>
                    </a:moveTo>
                    <a:lnTo>
                      <a:pt x="150" y="13"/>
                    </a:lnTo>
                    <a:lnTo>
                      <a:pt x="126" y="29"/>
                    </a:lnTo>
                    <a:lnTo>
                      <a:pt x="105" y="47"/>
                    </a:lnTo>
                    <a:lnTo>
                      <a:pt x="86" y="67"/>
                    </a:lnTo>
                    <a:lnTo>
                      <a:pt x="67" y="88"/>
                    </a:lnTo>
                    <a:lnTo>
                      <a:pt x="51" y="111"/>
                    </a:lnTo>
                    <a:lnTo>
                      <a:pt x="37" y="134"/>
                    </a:lnTo>
                    <a:lnTo>
                      <a:pt x="25" y="158"/>
                    </a:lnTo>
                    <a:lnTo>
                      <a:pt x="15" y="183"/>
                    </a:lnTo>
                    <a:lnTo>
                      <a:pt x="11" y="175"/>
                    </a:lnTo>
                    <a:lnTo>
                      <a:pt x="8" y="167"/>
                    </a:lnTo>
                    <a:lnTo>
                      <a:pt x="4" y="158"/>
                    </a:lnTo>
                    <a:lnTo>
                      <a:pt x="2" y="150"/>
                    </a:lnTo>
                    <a:lnTo>
                      <a:pt x="0" y="132"/>
                    </a:lnTo>
                    <a:lnTo>
                      <a:pt x="0" y="113"/>
                    </a:lnTo>
                    <a:lnTo>
                      <a:pt x="2" y="94"/>
                    </a:lnTo>
                    <a:lnTo>
                      <a:pt x="5" y="76"/>
                    </a:lnTo>
                    <a:lnTo>
                      <a:pt x="11" y="58"/>
                    </a:lnTo>
                    <a:lnTo>
                      <a:pt x="18" y="42"/>
                    </a:lnTo>
                    <a:lnTo>
                      <a:pt x="30" y="33"/>
                    </a:lnTo>
                    <a:lnTo>
                      <a:pt x="43" y="25"/>
                    </a:lnTo>
                    <a:lnTo>
                      <a:pt x="55" y="17"/>
                    </a:lnTo>
                    <a:lnTo>
                      <a:pt x="69" y="11"/>
                    </a:lnTo>
                    <a:lnTo>
                      <a:pt x="83" y="6"/>
                    </a:lnTo>
                    <a:lnTo>
                      <a:pt x="97" y="2"/>
                    </a:lnTo>
                    <a:lnTo>
                      <a:pt x="112" y="0"/>
                    </a:lnTo>
                    <a:lnTo>
                      <a:pt x="128" y="1"/>
                    </a:lnTo>
                    <a:lnTo>
                      <a:pt x="150" y="13"/>
                    </a:lnTo>
                    <a:close/>
                  </a:path>
                </a:pathLst>
              </a:custGeom>
              <a:solidFill>
                <a:srgbClr val="987B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79" name="Freeform 41"/>
              <p:cNvSpPr>
                <a:spLocks/>
              </p:cNvSpPr>
              <p:nvPr/>
            </p:nvSpPr>
            <p:spPr bwMode="auto">
              <a:xfrm>
                <a:off x="1014" y="2335"/>
                <a:ext cx="120" cy="338"/>
              </a:xfrm>
              <a:custGeom>
                <a:avLst/>
                <a:gdLst>
                  <a:gd name="T0" fmla="*/ 113 w 120"/>
                  <a:gd name="T1" fmla="*/ 43 h 338"/>
                  <a:gd name="T2" fmla="*/ 114 w 120"/>
                  <a:gd name="T3" fmla="*/ 55 h 338"/>
                  <a:gd name="T4" fmla="*/ 111 w 120"/>
                  <a:gd name="T5" fmla="*/ 77 h 338"/>
                  <a:gd name="T6" fmla="*/ 109 w 120"/>
                  <a:gd name="T7" fmla="*/ 88 h 338"/>
                  <a:gd name="T8" fmla="*/ 98 w 120"/>
                  <a:gd name="T9" fmla="*/ 91 h 338"/>
                  <a:gd name="T10" fmla="*/ 86 w 120"/>
                  <a:gd name="T11" fmla="*/ 96 h 338"/>
                  <a:gd name="T12" fmla="*/ 77 w 120"/>
                  <a:gd name="T13" fmla="*/ 102 h 338"/>
                  <a:gd name="T14" fmla="*/ 68 w 120"/>
                  <a:gd name="T15" fmla="*/ 112 h 338"/>
                  <a:gd name="T16" fmla="*/ 65 w 120"/>
                  <a:gd name="T17" fmla="*/ 121 h 338"/>
                  <a:gd name="T18" fmla="*/ 62 w 120"/>
                  <a:gd name="T19" fmla="*/ 139 h 338"/>
                  <a:gd name="T20" fmla="*/ 63 w 120"/>
                  <a:gd name="T21" fmla="*/ 158 h 338"/>
                  <a:gd name="T22" fmla="*/ 68 w 120"/>
                  <a:gd name="T23" fmla="*/ 176 h 338"/>
                  <a:gd name="T24" fmla="*/ 72 w 120"/>
                  <a:gd name="T25" fmla="*/ 185 h 338"/>
                  <a:gd name="T26" fmla="*/ 86 w 120"/>
                  <a:gd name="T27" fmla="*/ 199 h 338"/>
                  <a:gd name="T28" fmla="*/ 101 w 120"/>
                  <a:gd name="T29" fmla="*/ 209 h 338"/>
                  <a:gd name="T30" fmla="*/ 102 w 120"/>
                  <a:gd name="T31" fmla="*/ 220 h 338"/>
                  <a:gd name="T32" fmla="*/ 111 w 120"/>
                  <a:gd name="T33" fmla="*/ 250 h 338"/>
                  <a:gd name="T34" fmla="*/ 118 w 120"/>
                  <a:gd name="T35" fmla="*/ 271 h 338"/>
                  <a:gd name="T36" fmla="*/ 119 w 120"/>
                  <a:gd name="T37" fmla="*/ 292 h 338"/>
                  <a:gd name="T38" fmla="*/ 119 w 120"/>
                  <a:gd name="T39" fmla="*/ 297 h 338"/>
                  <a:gd name="T40" fmla="*/ 118 w 120"/>
                  <a:gd name="T41" fmla="*/ 311 h 338"/>
                  <a:gd name="T42" fmla="*/ 108 w 120"/>
                  <a:gd name="T43" fmla="*/ 328 h 338"/>
                  <a:gd name="T44" fmla="*/ 103 w 120"/>
                  <a:gd name="T45" fmla="*/ 332 h 338"/>
                  <a:gd name="T46" fmla="*/ 91 w 120"/>
                  <a:gd name="T47" fmla="*/ 337 h 338"/>
                  <a:gd name="T48" fmla="*/ 72 w 120"/>
                  <a:gd name="T49" fmla="*/ 338 h 338"/>
                  <a:gd name="T50" fmla="*/ 60 w 120"/>
                  <a:gd name="T51" fmla="*/ 338 h 338"/>
                  <a:gd name="T52" fmla="*/ 52 w 120"/>
                  <a:gd name="T53" fmla="*/ 318 h 338"/>
                  <a:gd name="T54" fmla="*/ 43 w 120"/>
                  <a:gd name="T55" fmla="*/ 300 h 338"/>
                  <a:gd name="T56" fmla="*/ 13 w 120"/>
                  <a:gd name="T57" fmla="*/ 271 h 338"/>
                  <a:gd name="T58" fmla="*/ 3 w 120"/>
                  <a:gd name="T59" fmla="*/ 239 h 338"/>
                  <a:gd name="T60" fmla="*/ 0 w 120"/>
                  <a:gd name="T61" fmla="*/ 207 h 338"/>
                  <a:gd name="T62" fmla="*/ 1 w 120"/>
                  <a:gd name="T63" fmla="*/ 175 h 338"/>
                  <a:gd name="T64" fmla="*/ 7 w 120"/>
                  <a:gd name="T65" fmla="*/ 143 h 338"/>
                  <a:gd name="T66" fmla="*/ 15 w 120"/>
                  <a:gd name="T67" fmla="*/ 112 h 338"/>
                  <a:gd name="T68" fmla="*/ 26 w 120"/>
                  <a:gd name="T69" fmla="*/ 81 h 338"/>
                  <a:gd name="T70" fmla="*/ 53 w 120"/>
                  <a:gd name="T71" fmla="*/ 25 h 338"/>
                  <a:gd name="T72" fmla="*/ 72 w 120"/>
                  <a:gd name="T73" fmla="*/ 0 h 338"/>
                  <a:gd name="T74" fmla="*/ 85 w 120"/>
                  <a:gd name="T75" fmla="*/ 8 h 338"/>
                  <a:gd name="T76" fmla="*/ 97 w 120"/>
                  <a:gd name="T77" fmla="*/ 17 h 338"/>
                  <a:gd name="T78" fmla="*/ 106 w 120"/>
                  <a:gd name="T79" fmla="*/ 30 h 338"/>
                  <a:gd name="T80" fmla="*/ 113 w 120"/>
                  <a:gd name="T81" fmla="*/ 43 h 3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0" h="338">
                    <a:moveTo>
                      <a:pt x="113" y="43"/>
                    </a:moveTo>
                    <a:lnTo>
                      <a:pt x="113" y="43"/>
                    </a:lnTo>
                    <a:lnTo>
                      <a:pt x="114" y="48"/>
                    </a:lnTo>
                    <a:lnTo>
                      <a:pt x="114" y="55"/>
                    </a:lnTo>
                    <a:lnTo>
                      <a:pt x="114" y="66"/>
                    </a:lnTo>
                    <a:lnTo>
                      <a:pt x="111" y="77"/>
                    </a:lnTo>
                    <a:lnTo>
                      <a:pt x="109" y="88"/>
                    </a:lnTo>
                    <a:lnTo>
                      <a:pt x="103" y="88"/>
                    </a:lnTo>
                    <a:lnTo>
                      <a:pt x="98" y="91"/>
                    </a:lnTo>
                    <a:lnTo>
                      <a:pt x="91" y="93"/>
                    </a:lnTo>
                    <a:lnTo>
                      <a:pt x="86" y="96"/>
                    </a:lnTo>
                    <a:lnTo>
                      <a:pt x="81" y="99"/>
                    </a:lnTo>
                    <a:lnTo>
                      <a:pt x="77" y="102"/>
                    </a:lnTo>
                    <a:lnTo>
                      <a:pt x="72" y="107"/>
                    </a:lnTo>
                    <a:lnTo>
                      <a:pt x="68" y="112"/>
                    </a:lnTo>
                    <a:lnTo>
                      <a:pt x="65" y="121"/>
                    </a:lnTo>
                    <a:lnTo>
                      <a:pt x="63" y="130"/>
                    </a:lnTo>
                    <a:lnTo>
                      <a:pt x="62" y="139"/>
                    </a:lnTo>
                    <a:lnTo>
                      <a:pt x="62" y="149"/>
                    </a:lnTo>
                    <a:lnTo>
                      <a:pt x="63" y="158"/>
                    </a:lnTo>
                    <a:lnTo>
                      <a:pt x="65" y="168"/>
                    </a:lnTo>
                    <a:lnTo>
                      <a:pt x="68" y="176"/>
                    </a:lnTo>
                    <a:lnTo>
                      <a:pt x="72" y="185"/>
                    </a:lnTo>
                    <a:lnTo>
                      <a:pt x="79" y="191"/>
                    </a:lnTo>
                    <a:lnTo>
                      <a:pt x="86" y="199"/>
                    </a:lnTo>
                    <a:lnTo>
                      <a:pt x="93" y="204"/>
                    </a:lnTo>
                    <a:lnTo>
                      <a:pt x="101" y="209"/>
                    </a:lnTo>
                    <a:lnTo>
                      <a:pt x="102" y="220"/>
                    </a:lnTo>
                    <a:lnTo>
                      <a:pt x="105" y="230"/>
                    </a:lnTo>
                    <a:lnTo>
                      <a:pt x="111" y="250"/>
                    </a:lnTo>
                    <a:lnTo>
                      <a:pt x="116" y="260"/>
                    </a:lnTo>
                    <a:lnTo>
                      <a:pt x="118" y="271"/>
                    </a:lnTo>
                    <a:lnTo>
                      <a:pt x="119" y="281"/>
                    </a:lnTo>
                    <a:lnTo>
                      <a:pt x="119" y="292"/>
                    </a:lnTo>
                    <a:lnTo>
                      <a:pt x="119" y="297"/>
                    </a:lnTo>
                    <a:lnTo>
                      <a:pt x="120" y="301"/>
                    </a:lnTo>
                    <a:lnTo>
                      <a:pt x="118" y="311"/>
                    </a:lnTo>
                    <a:lnTo>
                      <a:pt x="115" y="320"/>
                    </a:lnTo>
                    <a:lnTo>
                      <a:pt x="108" y="328"/>
                    </a:lnTo>
                    <a:lnTo>
                      <a:pt x="103" y="332"/>
                    </a:lnTo>
                    <a:lnTo>
                      <a:pt x="98" y="335"/>
                    </a:lnTo>
                    <a:lnTo>
                      <a:pt x="91" y="337"/>
                    </a:lnTo>
                    <a:lnTo>
                      <a:pt x="85" y="338"/>
                    </a:lnTo>
                    <a:lnTo>
                      <a:pt x="72" y="338"/>
                    </a:lnTo>
                    <a:lnTo>
                      <a:pt x="60" y="338"/>
                    </a:lnTo>
                    <a:lnTo>
                      <a:pt x="56" y="329"/>
                    </a:lnTo>
                    <a:lnTo>
                      <a:pt x="52" y="318"/>
                    </a:lnTo>
                    <a:lnTo>
                      <a:pt x="49" y="309"/>
                    </a:lnTo>
                    <a:lnTo>
                      <a:pt x="43" y="300"/>
                    </a:lnTo>
                    <a:lnTo>
                      <a:pt x="13" y="271"/>
                    </a:lnTo>
                    <a:lnTo>
                      <a:pt x="8" y="255"/>
                    </a:lnTo>
                    <a:lnTo>
                      <a:pt x="3" y="239"/>
                    </a:lnTo>
                    <a:lnTo>
                      <a:pt x="1" y="223"/>
                    </a:lnTo>
                    <a:lnTo>
                      <a:pt x="0" y="207"/>
                    </a:lnTo>
                    <a:lnTo>
                      <a:pt x="0" y="191"/>
                    </a:lnTo>
                    <a:lnTo>
                      <a:pt x="1" y="175"/>
                    </a:lnTo>
                    <a:lnTo>
                      <a:pt x="3" y="159"/>
                    </a:lnTo>
                    <a:lnTo>
                      <a:pt x="7" y="143"/>
                    </a:lnTo>
                    <a:lnTo>
                      <a:pt x="10" y="128"/>
                    </a:lnTo>
                    <a:lnTo>
                      <a:pt x="15" y="112"/>
                    </a:lnTo>
                    <a:lnTo>
                      <a:pt x="20" y="97"/>
                    </a:lnTo>
                    <a:lnTo>
                      <a:pt x="26" y="81"/>
                    </a:lnTo>
                    <a:lnTo>
                      <a:pt x="38" y="52"/>
                    </a:lnTo>
                    <a:lnTo>
                      <a:pt x="53" y="25"/>
                    </a:lnTo>
                    <a:lnTo>
                      <a:pt x="72" y="0"/>
                    </a:lnTo>
                    <a:lnTo>
                      <a:pt x="80" y="4"/>
                    </a:lnTo>
                    <a:lnTo>
                      <a:pt x="85" y="8"/>
                    </a:lnTo>
                    <a:lnTo>
                      <a:pt x="91" y="12"/>
                    </a:lnTo>
                    <a:lnTo>
                      <a:pt x="97" y="17"/>
                    </a:lnTo>
                    <a:lnTo>
                      <a:pt x="102" y="24"/>
                    </a:lnTo>
                    <a:lnTo>
                      <a:pt x="106" y="30"/>
                    </a:lnTo>
                    <a:lnTo>
                      <a:pt x="109" y="37"/>
                    </a:lnTo>
                    <a:lnTo>
                      <a:pt x="113" y="43"/>
                    </a:lnTo>
                    <a:close/>
                  </a:path>
                </a:pathLst>
              </a:custGeom>
              <a:solidFill>
                <a:srgbClr val="6552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80" name="Freeform 42"/>
              <p:cNvSpPr>
                <a:spLocks/>
              </p:cNvSpPr>
              <p:nvPr/>
            </p:nvSpPr>
            <p:spPr bwMode="auto">
              <a:xfrm>
                <a:off x="1014" y="2335"/>
                <a:ext cx="120" cy="338"/>
              </a:xfrm>
              <a:custGeom>
                <a:avLst/>
                <a:gdLst>
                  <a:gd name="T0" fmla="*/ 113 w 120"/>
                  <a:gd name="T1" fmla="*/ 43 h 338"/>
                  <a:gd name="T2" fmla="*/ 114 w 120"/>
                  <a:gd name="T3" fmla="*/ 55 h 338"/>
                  <a:gd name="T4" fmla="*/ 111 w 120"/>
                  <a:gd name="T5" fmla="*/ 77 h 338"/>
                  <a:gd name="T6" fmla="*/ 109 w 120"/>
                  <a:gd name="T7" fmla="*/ 88 h 338"/>
                  <a:gd name="T8" fmla="*/ 98 w 120"/>
                  <a:gd name="T9" fmla="*/ 91 h 338"/>
                  <a:gd name="T10" fmla="*/ 86 w 120"/>
                  <a:gd name="T11" fmla="*/ 96 h 338"/>
                  <a:gd name="T12" fmla="*/ 77 w 120"/>
                  <a:gd name="T13" fmla="*/ 102 h 338"/>
                  <a:gd name="T14" fmla="*/ 68 w 120"/>
                  <a:gd name="T15" fmla="*/ 112 h 338"/>
                  <a:gd name="T16" fmla="*/ 65 w 120"/>
                  <a:gd name="T17" fmla="*/ 121 h 338"/>
                  <a:gd name="T18" fmla="*/ 62 w 120"/>
                  <a:gd name="T19" fmla="*/ 139 h 338"/>
                  <a:gd name="T20" fmla="*/ 63 w 120"/>
                  <a:gd name="T21" fmla="*/ 158 h 338"/>
                  <a:gd name="T22" fmla="*/ 68 w 120"/>
                  <a:gd name="T23" fmla="*/ 176 h 338"/>
                  <a:gd name="T24" fmla="*/ 72 w 120"/>
                  <a:gd name="T25" fmla="*/ 185 h 338"/>
                  <a:gd name="T26" fmla="*/ 86 w 120"/>
                  <a:gd name="T27" fmla="*/ 199 h 338"/>
                  <a:gd name="T28" fmla="*/ 101 w 120"/>
                  <a:gd name="T29" fmla="*/ 209 h 338"/>
                  <a:gd name="T30" fmla="*/ 102 w 120"/>
                  <a:gd name="T31" fmla="*/ 220 h 338"/>
                  <a:gd name="T32" fmla="*/ 111 w 120"/>
                  <a:gd name="T33" fmla="*/ 250 h 338"/>
                  <a:gd name="T34" fmla="*/ 118 w 120"/>
                  <a:gd name="T35" fmla="*/ 271 h 338"/>
                  <a:gd name="T36" fmla="*/ 119 w 120"/>
                  <a:gd name="T37" fmla="*/ 292 h 338"/>
                  <a:gd name="T38" fmla="*/ 119 w 120"/>
                  <a:gd name="T39" fmla="*/ 297 h 338"/>
                  <a:gd name="T40" fmla="*/ 118 w 120"/>
                  <a:gd name="T41" fmla="*/ 311 h 338"/>
                  <a:gd name="T42" fmla="*/ 108 w 120"/>
                  <a:gd name="T43" fmla="*/ 328 h 338"/>
                  <a:gd name="T44" fmla="*/ 103 w 120"/>
                  <a:gd name="T45" fmla="*/ 332 h 338"/>
                  <a:gd name="T46" fmla="*/ 91 w 120"/>
                  <a:gd name="T47" fmla="*/ 337 h 338"/>
                  <a:gd name="T48" fmla="*/ 72 w 120"/>
                  <a:gd name="T49" fmla="*/ 338 h 338"/>
                  <a:gd name="T50" fmla="*/ 60 w 120"/>
                  <a:gd name="T51" fmla="*/ 338 h 338"/>
                  <a:gd name="T52" fmla="*/ 52 w 120"/>
                  <a:gd name="T53" fmla="*/ 318 h 338"/>
                  <a:gd name="T54" fmla="*/ 43 w 120"/>
                  <a:gd name="T55" fmla="*/ 300 h 338"/>
                  <a:gd name="T56" fmla="*/ 13 w 120"/>
                  <a:gd name="T57" fmla="*/ 271 h 338"/>
                  <a:gd name="T58" fmla="*/ 3 w 120"/>
                  <a:gd name="T59" fmla="*/ 239 h 338"/>
                  <a:gd name="T60" fmla="*/ 0 w 120"/>
                  <a:gd name="T61" fmla="*/ 207 h 338"/>
                  <a:gd name="T62" fmla="*/ 1 w 120"/>
                  <a:gd name="T63" fmla="*/ 175 h 338"/>
                  <a:gd name="T64" fmla="*/ 7 w 120"/>
                  <a:gd name="T65" fmla="*/ 143 h 338"/>
                  <a:gd name="T66" fmla="*/ 15 w 120"/>
                  <a:gd name="T67" fmla="*/ 112 h 338"/>
                  <a:gd name="T68" fmla="*/ 26 w 120"/>
                  <a:gd name="T69" fmla="*/ 81 h 338"/>
                  <a:gd name="T70" fmla="*/ 53 w 120"/>
                  <a:gd name="T71" fmla="*/ 25 h 338"/>
                  <a:gd name="T72" fmla="*/ 72 w 120"/>
                  <a:gd name="T73" fmla="*/ 0 h 338"/>
                  <a:gd name="T74" fmla="*/ 85 w 120"/>
                  <a:gd name="T75" fmla="*/ 8 h 338"/>
                  <a:gd name="T76" fmla="*/ 97 w 120"/>
                  <a:gd name="T77" fmla="*/ 17 h 338"/>
                  <a:gd name="T78" fmla="*/ 106 w 120"/>
                  <a:gd name="T79" fmla="*/ 30 h 338"/>
                  <a:gd name="T80" fmla="*/ 113 w 120"/>
                  <a:gd name="T81" fmla="*/ 43 h 3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0" h="338">
                    <a:moveTo>
                      <a:pt x="113" y="43"/>
                    </a:moveTo>
                    <a:lnTo>
                      <a:pt x="113" y="43"/>
                    </a:lnTo>
                    <a:lnTo>
                      <a:pt x="114" y="48"/>
                    </a:lnTo>
                    <a:lnTo>
                      <a:pt x="114" y="55"/>
                    </a:lnTo>
                    <a:lnTo>
                      <a:pt x="114" y="66"/>
                    </a:lnTo>
                    <a:lnTo>
                      <a:pt x="111" y="77"/>
                    </a:lnTo>
                    <a:lnTo>
                      <a:pt x="109" y="88"/>
                    </a:lnTo>
                    <a:lnTo>
                      <a:pt x="103" y="88"/>
                    </a:lnTo>
                    <a:lnTo>
                      <a:pt x="98" y="91"/>
                    </a:lnTo>
                    <a:lnTo>
                      <a:pt x="91" y="93"/>
                    </a:lnTo>
                    <a:lnTo>
                      <a:pt x="86" y="96"/>
                    </a:lnTo>
                    <a:lnTo>
                      <a:pt x="81" y="99"/>
                    </a:lnTo>
                    <a:lnTo>
                      <a:pt x="77" y="102"/>
                    </a:lnTo>
                    <a:lnTo>
                      <a:pt x="72" y="107"/>
                    </a:lnTo>
                    <a:lnTo>
                      <a:pt x="68" y="112"/>
                    </a:lnTo>
                    <a:lnTo>
                      <a:pt x="65" y="121"/>
                    </a:lnTo>
                    <a:lnTo>
                      <a:pt x="63" y="130"/>
                    </a:lnTo>
                    <a:lnTo>
                      <a:pt x="62" y="139"/>
                    </a:lnTo>
                    <a:lnTo>
                      <a:pt x="62" y="149"/>
                    </a:lnTo>
                    <a:lnTo>
                      <a:pt x="63" y="158"/>
                    </a:lnTo>
                    <a:lnTo>
                      <a:pt x="65" y="168"/>
                    </a:lnTo>
                    <a:lnTo>
                      <a:pt x="68" y="176"/>
                    </a:lnTo>
                    <a:lnTo>
                      <a:pt x="72" y="185"/>
                    </a:lnTo>
                    <a:lnTo>
                      <a:pt x="79" y="191"/>
                    </a:lnTo>
                    <a:lnTo>
                      <a:pt x="86" y="199"/>
                    </a:lnTo>
                    <a:lnTo>
                      <a:pt x="93" y="204"/>
                    </a:lnTo>
                    <a:lnTo>
                      <a:pt x="101" y="209"/>
                    </a:lnTo>
                    <a:lnTo>
                      <a:pt x="102" y="220"/>
                    </a:lnTo>
                    <a:lnTo>
                      <a:pt x="105" y="230"/>
                    </a:lnTo>
                    <a:lnTo>
                      <a:pt x="111" y="250"/>
                    </a:lnTo>
                    <a:lnTo>
                      <a:pt x="116" y="260"/>
                    </a:lnTo>
                    <a:lnTo>
                      <a:pt x="118" y="271"/>
                    </a:lnTo>
                    <a:lnTo>
                      <a:pt x="119" y="281"/>
                    </a:lnTo>
                    <a:lnTo>
                      <a:pt x="119" y="292"/>
                    </a:lnTo>
                    <a:lnTo>
                      <a:pt x="119" y="297"/>
                    </a:lnTo>
                    <a:lnTo>
                      <a:pt x="120" y="301"/>
                    </a:lnTo>
                    <a:lnTo>
                      <a:pt x="118" y="311"/>
                    </a:lnTo>
                    <a:lnTo>
                      <a:pt x="115" y="320"/>
                    </a:lnTo>
                    <a:lnTo>
                      <a:pt x="108" y="328"/>
                    </a:lnTo>
                    <a:lnTo>
                      <a:pt x="103" y="332"/>
                    </a:lnTo>
                    <a:lnTo>
                      <a:pt x="98" y="335"/>
                    </a:lnTo>
                    <a:lnTo>
                      <a:pt x="91" y="337"/>
                    </a:lnTo>
                    <a:lnTo>
                      <a:pt x="85" y="338"/>
                    </a:lnTo>
                    <a:lnTo>
                      <a:pt x="72" y="338"/>
                    </a:lnTo>
                    <a:lnTo>
                      <a:pt x="60" y="338"/>
                    </a:lnTo>
                    <a:lnTo>
                      <a:pt x="56" y="329"/>
                    </a:lnTo>
                    <a:lnTo>
                      <a:pt x="52" y="318"/>
                    </a:lnTo>
                    <a:lnTo>
                      <a:pt x="49" y="309"/>
                    </a:lnTo>
                    <a:lnTo>
                      <a:pt x="43" y="300"/>
                    </a:lnTo>
                    <a:lnTo>
                      <a:pt x="13" y="271"/>
                    </a:lnTo>
                    <a:lnTo>
                      <a:pt x="8" y="255"/>
                    </a:lnTo>
                    <a:lnTo>
                      <a:pt x="3" y="239"/>
                    </a:lnTo>
                    <a:lnTo>
                      <a:pt x="1" y="223"/>
                    </a:lnTo>
                    <a:lnTo>
                      <a:pt x="0" y="207"/>
                    </a:lnTo>
                    <a:lnTo>
                      <a:pt x="0" y="191"/>
                    </a:lnTo>
                    <a:lnTo>
                      <a:pt x="1" y="175"/>
                    </a:lnTo>
                    <a:lnTo>
                      <a:pt x="3" y="159"/>
                    </a:lnTo>
                    <a:lnTo>
                      <a:pt x="7" y="143"/>
                    </a:lnTo>
                    <a:lnTo>
                      <a:pt x="10" y="128"/>
                    </a:lnTo>
                    <a:lnTo>
                      <a:pt x="15" y="112"/>
                    </a:lnTo>
                    <a:lnTo>
                      <a:pt x="20" y="97"/>
                    </a:lnTo>
                    <a:lnTo>
                      <a:pt x="26" y="81"/>
                    </a:lnTo>
                    <a:lnTo>
                      <a:pt x="38" y="52"/>
                    </a:lnTo>
                    <a:lnTo>
                      <a:pt x="53" y="25"/>
                    </a:lnTo>
                    <a:lnTo>
                      <a:pt x="72" y="0"/>
                    </a:lnTo>
                    <a:lnTo>
                      <a:pt x="80" y="4"/>
                    </a:lnTo>
                    <a:lnTo>
                      <a:pt x="85" y="8"/>
                    </a:lnTo>
                    <a:lnTo>
                      <a:pt x="91" y="12"/>
                    </a:lnTo>
                    <a:lnTo>
                      <a:pt x="97" y="17"/>
                    </a:lnTo>
                    <a:lnTo>
                      <a:pt x="102" y="24"/>
                    </a:lnTo>
                    <a:lnTo>
                      <a:pt x="106" y="30"/>
                    </a:lnTo>
                    <a:lnTo>
                      <a:pt x="109" y="37"/>
                    </a:lnTo>
                    <a:lnTo>
                      <a:pt x="113" y="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81" name="Freeform 43"/>
              <p:cNvSpPr>
                <a:spLocks/>
              </p:cNvSpPr>
              <p:nvPr/>
            </p:nvSpPr>
            <p:spPr bwMode="auto">
              <a:xfrm>
                <a:off x="945" y="2338"/>
                <a:ext cx="129" cy="258"/>
              </a:xfrm>
              <a:custGeom>
                <a:avLst/>
                <a:gdLst>
                  <a:gd name="T0" fmla="*/ 61 w 129"/>
                  <a:gd name="T1" fmla="*/ 203 h 258"/>
                  <a:gd name="T2" fmla="*/ 61 w 129"/>
                  <a:gd name="T3" fmla="*/ 203 h 258"/>
                  <a:gd name="T4" fmla="*/ 61 w 129"/>
                  <a:gd name="T5" fmla="*/ 218 h 258"/>
                  <a:gd name="T6" fmla="*/ 63 w 129"/>
                  <a:gd name="T7" fmla="*/ 232 h 258"/>
                  <a:gd name="T8" fmla="*/ 65 w 129"/>
                  <a:gd name="T9" fmla="*/ 245 h 258"/>
                  <a:gd name="T10" fmla="*/ 68 w 129"/>
                  <a:gd name="T11" fmla="*/ 258 h 258"/>
                  <a:gd name="T12" fmla="*/ 68 w 129"/>
                  <a:gd name="T13" fmla="*/ 258 h 258"/>
                  <a:gd name="T14" fmla="*/ 48 w 129"/>
                  <a:gd name="T15" fmla="*/ 239 h 258"/>
                  <a:gd name="T16" fmla="*/ 30 w 129"/>
                  <a:gd name="T17" fmla="*/ 219 h 258"/>
                  <a:gd name="T18" fmla="*/ 14 w 129"/>
                  <a:gd name="T19" fmla="*/ 199 h 258"/>
                  <a:gd name="T20" fmla="*/ 7 w 129"/>
                  <a:gd name="T21" fmla="*/ 187 h 258"/>
                  <a:gd name="T22" fmla="*/ 0 w 129"/>
                  <a:gd name="T23" fmla="*/ 176 h 258"/>
                  <a:gd name="T24" fmla="*/ 0 w 129"/>
                  <a:gd name="T25" fmla="*/ 176 h 258"/>
                  <a:gd name="T26" fmla="*/ 0 w 129"/>
                  <a:gd name="T27" fmla="*/ 168 h 258"/>
                  <a:gd name="T28" fmla="*/ 3 w 129"/>
                  <a:gd name="T29" fmla="*/ 161 h 258"/>
                  <a:gd name="T30" fmla="*/ 7 w 129"/>
                  <a:gd name="T31" fmla="*/ 146 h 258"/>
                  <a:gd name="T32" fmla="*/ 13 w 129"/>
                  <a:gd name="T33" fmla="*/ 132 h 258"/>
                  <a:gd name="T34" fmla="*/ 19 w 129"/>
                  <a:gd name="T35" fmla="*/ 118 h 258"/>
                  <a:gd name="T36" fmla="*/ 19 w 129"/>
                  <a:gd name="T37" fmla="*/ 118 h 258"/>
                  <a:gd name="T38" fmla="*/ 30 w 129"/>
                  <a:gd name="T39" fmla="*/ 101 h 258"/>
                  <a:gd name="T40" fmla="*/ 42 w 129"/>
                  <a:gd name="T41" fmla="*/ 85 h 258"/>
                  <a:gd name="T42" fmla="*/ 53 w 129"/>
                  <a:gd name="T43" fmla="*/ 68 h 258"/>
                  <a:gd name="T44" fmla="*/ 67 w 129"/>
                  <a:gd name="T45" fmla="*/ 54 h 258"/>
                  <a:gd name="T46" fmla="*/ 81 w 129"/>
                  <a:gd name="T47" fmla="*/ 39 h 258"/>
                  <a:gd name="T48" fmla="*/ 96 w 129"/>
                  <a:gd name="T49" fmla="*/ 24 h 258"/>
                  <a:gd name="T50" fmla="*/ 112 w 129"/>
                  <a:gd name="T51" fmla="*/ 11 h 258"/>
                  <a:gd name="T52" fmla="*/ 129 w 129"/>
                  <a:gd name="T53" fmla="*/ 0 h 258"/>
                  <a:gd name="T54" fmla="*/ 129 w 129"/>
                  <a:gd name="T55" fmla="*/ 0 h 258"/>
                  <a:gd name="T56" fmla="*/ 114 w 129"/>
                  <a:gd name="T57" fmla="*/ 22 h 258"/>
                  <a:gd name="T58" fmla="*/ 100 w 129"/>
                  <a:gd name="T59" fmla="*/ 45 h 258"/>
                  <a:gd name="T60" fmla="*/ 89 w 129"/>
                  <a:gd name="T61" fmla="*/ 70 h 258"/>
                  <a:gd name="T62" fmla="*/ 80 w 129"/>
                  <a:gd name="T63" fmla="*/ 95 h 258"/>
                  <a:gd name="T64" fmla="*/ 71 w 129"/>
                  <a:gd name="T65" fmla="*/ 120 h 258"/>
                  <a:gd name="T66" fmla="*/ 66 w 129"/>
                  <a:gd name="T67" fmla="*/ 147 h 258"/>
                  <a:gd name="T68" fmla="*/ 62 w 129"/>
                  <a:gd name="T69" fmla="*/ 174 h 258"/>
                  <a:gd name="T70" fmla="*/ 61 w 129"/>
                  <a:gd name="T71" fmla="*/ 203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9" h="258">
                    <a:moveTo>
                      <a:pt x="61" y="203"/>
                    </a:moveTo>
                    <a:lnTo>
                      <a:pt x="61" y="203"/>
                    </a:lnTo>
                    <a:lnTo>
                      <a:pt x="61" y="218"/>
                    </a:lnTo>
                    <a:lnTo>
                      <a:pt x="63" y="232"/>
                    </a:lnTo>
                    <a:lnTo>
                      <a:pt x="65" y="245"/>
                    </a:lnTo>
                    <a:lnTo>
                      <a:pt x="68" y="258"/>
                    </a:lnTo>
                    <a:lnTo>
                      <a:pt x="48" y="239"/>
                    </a:lnTo>
                    <a:lnTo>
                      <a:pt x="30" y="219"/>
                    </a:lnTo>
                    <a:lnTo>
                      <a:pt x="14" y="199"/>
                    </a:lnTo>
                    <a:lnTo>
                      <a:pt x="7" y="187"/>
                    </a:lnTo>
                    <a:lnTo>
                      <a:pt x="0" y="176"/>
                    </a:lnTo>
                    <a:lnTo>
                      <a:pt x="0" y="168"/>
                    </a:lnTo>
                    <a:lnTo>
                      <a:pt x="3" y="161"/>
                    </a:lnTo>
                    <a:lnTo>
                      <a:pt x="7" y="146"/>
                    </a:lnTo>
                    <a:lnTo>
                      <a:pt x="13" y="132"/>
                    </a:lnTo>
                    <a:lnTo>
                      <a:pt x="19" y="118"/>
                    </a:lnTo>
                    <a:lnTo>
                      <a:pt x="30" y="101"/>
                    </a:lnTo>
                    <a:lnTo>
                      <a:pt x="42" y="85"/>
                    </a:lnTo>
                    <a:lnTo>
                      <a:pt x="53" y="68"/>
                    </a:lnTo>
                    <a:lnTo>
                      <a:pt x="67" y="54"/>
                    </a:lnTo>
                    <a:lnTo>
                      <a:pt x="81" y="39"/>
                    </a:lnTo>
                    <a:lnTo>
                      <a:pt x="96" y="24"/>
                    </a:lnTo>
                    <a:lnTo>
                      <a:pt x="112" y="11"/>
                    </a:lnTo>
                    <a:lnTo>
                      <a:pt x="129" y="0"/>
                    </a:lnTo>
                    <a:lnTo>
                      <a:pt x="114" y="22"/>
                    </a:lnTo>
                    <a:lnTo>
                      <a:pt x="100" y="45"/>
                    </a:lnTo>
                    <a:lnTo>
                      <a:pt x="89" y="70"/>
                    </a:lnTo>
                    <a:lnTo>
                      <a:pt x="80" y="95"/>
                    </a:lnTo>
                    <a:lnTo>
                      <a:pt x="71" y="120"/>
                    </a:lnTo>
                    <a:lnTo>
                      <a:pt x="66" y="147"/>
                    </a:lnTo>
                    <a:lnTo>
                      <a:pt x="62" y="174"/>
                    </a:lnTo>
                    <a:lnTo>
                      <a:pt x="61" y="203"/>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82" name="Freeform 44"/>
              <p:cNvSpPr>
                <a:spLocks/>
              </p:cNvSpPr>
              <p:nvPr/>
            </p:nvSpPr>
            <p:spPr bwMode="auto">
              <a:xfrm>
                <a:off x="945" y="2338"/>
                <a:ext cx="129" cy="258"/>
              </a:xfrm>
              <a:custGeom>
                <a:avLst/>
                <a:gdLst>
                  <a:gd name="T0" fmla="*/ 61 w 129"/>
                  <a:gd name="T1" fmla="*/ 203 h 258"/>
                  <a:gd name="T2" fmla="*/ 61 w 129"/>
                  <a:gd name="T3" fmla="*/ 203 h 258"/>
                  <a:gd name="T4" fmla="*/ 61 w 129"/>
                  <a:gd name="T5" fmla="*/ 218 h 258"/>
                  <a:gd name="T6" fmla="*/ 63 w 129"/>
                  <a:gd name="T7" fmla="*/ 232 h 258"/>
                  <a:gd name="T8" fmla="*/ 65 w 129"/>
                  <a:gd name="T9" fmla="*/ 245 h 258"/>
                  <a:gd name="T10" fmla="*/ 68 w 129"/>
                  <a:gd name="T11" fmla="*/ 258 h 258"/>
                  <a:gd name="T12" fmla="*/ 68 w 129"/>
                  <a:gd name="T13" fmla="*/ 258 h 258"/>
                  <a:gd name="T14" fmla="*/ 48 w 129"/>
                  <a:gd name="T15" fmla="*/ 239 h 258"/>
                  <a:gd name="T16" fmla="*/ 30 w 129"/>
                  <a:gd name="T17" fmla="*/ 219 h 258"/>
                  <a:gd name="T18" fmla="*/ 14 w 129"/>
                  <a:gd name="T19" fmla="*/ 199 h 258"/>
                  <a:gd name="T20" fmla="*/ 7 w 129"/>
                  <a:gd name="T21" fmla="*/ 187 h 258"/>
                  <a:gd name="T22" fmla="*/ 0 w 129"/>
                  <a:gd name="T23" fmla="*/ 176 h 258"/>
                  <a:gd name="T24" fmla="*/ 0 w 129"/>
                  <a:gd name="T25" fmla="*/ 176 h 258"/>
                  <a:gd name="T26" fmla="*/ 0 w 129"/>
                  <a:gd name="T27" fmla="*/ 168 h 258"/>
                  <a:gd name="T28" fmla="*/ 3 w 129"/>
                  <a:gd name="T29" fmla="*/ 161 h 258"/>
                  <a:gd name="T30" fmla="*/ 7 w 129"/>
                  <a:gd name="T31" fmla="*/ 146 h 258"/>
                  <a:gd name="T32" fmla="*/ 13 w 129"/>
                  <a:gd name="T33" fmla="*/ 132 h 258"/>
                  <a:gd name="T34" fmla="*/ 19 w 129"/>
                  <a:gd name="T35" fmla="*/ 118 h 258"/>
                  <a:gd name="T36" fmla="*/ 19 w 129"/>
                  <a:gd name="T37" fmla="*/ 118 h 258"/>
                  <a:gd name="T38" fmla="*/ 30 w 129"/>
                  <a:gd name="T39" fmla="*/ 101 h 258"/>
                  <a:gd name="T40" fmla="*/ 42 w 129"/>
                  <a:gd name="T41" fmla="*/ 85 h 258"/>
                  <a:gd name="T42" fmla="*/ 53 w 129"/>
                  <a:gd name="T43" fmla="*/ 68 h 258"/>
                  <a:gd name="T44" fmla="*/ 67 w 129"/>
                  <a:gd name="T45" fmla="*/ 54 h 258"/>
                  <a:gd name="T46" fmla="*/ 81 w 129"/>
                  <a:gd name="T47" fmla="*/ 39 h 258"/>
                  <a:gd name="T48" fmla="*/ 96 w 129"/>
                  <a:gd name="T49" fmla="*/ 24 h 258"/>
                  <a:gd name="T50" fmla="*/ 112 w 129"/>
                  <a:gd name="T51" fmla="*/ 11 h 258"/>
                  <a:gd name="T52" fmla="*/ 129 w 129"/>
                  <a:gd name="T53" fmla="*/ 0 h 258"/>
                  <a:gd name="T54" fmla="*/ 129 w 129"/>
                  <a:gd name="T55" fmla="*/ 0 h 258"/>
                  <a:gd name="T56" fmla="*/ 114 w 129"/>
                  <a:gd name="T57" fmla="*/ 22 h 258"/>
                  <a:gd name="T58" fmla="*/ 100 w 129"/>
                  <a:gd name="T59" fmla="*/ 45 h 258"/>
                  <a:gd name="T60" fmla="*/ 89 w 129"/>
                  <a:gd name="T61" fmla="*/ 70 h 258"/>
                  <a:gd name="T62" fmla="*/ 80 w 129"/>
                  <a:gd name="T63" fmla="*/ 95 h 258"/>
                  <a:gd name="T64" fmla="*/ 71 w 129"/>
                  <a:gd name="T65" fmla="*/ 120 h 258"/>
                  <a:gd name="T66" fmla="*/ 66 w 129"/>
                  <a:gd name="T67" fmla="*/ 147 h 258"/>
                  <a:gd name="T68" fmla="*/ 62 w 129"/>
                  <a:gd name="T69" fmla="*/ 174 h 258"/>
                  <a:gd name="T70" fmla="*/ 61 w 129"/>
                  <a:gd name="T71" fmla="*/ 203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9" h="258">
                    <a:moveTo>
                      <a:pt x="61" y="203"/>
                    </a:moveTo>
                    <a:lnTo>
                      <a:pt x="61" y="203"/>
                    </a:lnTo>
                    <a:lnTo>
                      <a:pt x="61" y="218"/>
                    </a:lnTo>
                    <a:lnTo>
                      <a:pt x="63" y="232"/>
                    </a:lnTo>
                    <a:lnTo>
                      <a:pt x="65" y="245"/>
                    </a:lnTo>
                    <a:lnTo>
                      <a:pt x="68" y="258"/>
                    </a:lnTo>
                    <a:lnTo>
                      <a:pt x="48" y="239"/>
                    </a:lnTo>
                    <a:lnTo>
                      <a:pt x="30" y="219"/>
                    </a:lnTo>
                    <a:lnTo>
                      <a:pt x="14" y="199"/>
                    </a:lnTo>
                    <a:lnTo>
                      <a:pt x="7" y="187"/>
                    </a:lnTo>
                    <a:lnTo>
                      <a:pt x="0" y="176"/>
                    </a:lnTo>
                    <a:lnTo>
                      <a:pt x="0" y="168"/>
                    </a:lnTo>
                    <a:lnTo>
                      <a:pt x="3" y="161"/>
                    </a:lnTo>
                    <a:lnTo>
                      <a:pt x="7" y="146"/>
                    </a:lnTo>
                    <a:lnTo>
                      <a:pt x="13" y="132"/>
                    </a:lnTo>
                    <a:lnTo>
                      <a:pt x="19" y="118"/>
                    </a:lnTo>
                    <a:lnTo>
                      <a:pt x="30" y="101"/>
                    </a:lnTo>
                    <a:lnTo>
                      <a:pt x="42" y="85"/>
                    </a:lnTo>
                    <a:lnTo>
                      <a:pt x="53" y="68"/>
                    </a:lnTo>
                    <a:lnTo>
                      <a:pt x="67" y="54"/>
                    </a:lnTo>
                    <a:lnTo>
                      <a:pt x="81" y="39"/>
                    </a:lnTo>
                    <a:lnTo>
                      <a:pt x="96" y="24"/>
                    </a:lnTo>
                    <a:lnTo>
                      <a:pt x="112" y="11"/>
                    </a:lnTo>
                    <a:lnTo>
                      <a:pt x="129" y="0"/>
                    </a:lnTo>
                    <a:lnTo>
                      <a:pt x="114" y="22"/>
                    </a:lnTo>
                    <a:lnTo>
                      <a:pt x="100" y="45"/>
                    </a:lnTo>
                    <a:lnTo>
                      <a:pt x="89" y="70"/>
                    </a:lnTo>
                    <a:lnTo>
                      <a:pt x="80" y="95"/>
                    </a:lnTo>
                    <a:lnTo>
                      <a:pt x="71" y="120"/>
                    </a:lnTo>
                    <a:lnTo>
                      <a:pt x="66" y="147"/>
                    </a:lnTo>
                    <a:lnTo>
                      <a:pt x="62" y="174"/>
                    </a:lnTo>
                    <a:lnTo>
                      <a:pt x="61" y="20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83" name="Freeform 45"/>
              <p:cNvSpPr>
                <a:spLocks/>
              </p:cNvSpPr>
              <p:nvPr/>
            </p:nvSpPr>
            <p:spPr bwMode="auto">
              <a:xfrm>
                <a:off x="1300" y="2359"/>
                <a:ext cx="39" cy="26"/>
              </a:xfrm>
              <a:custGeom>
                <a:avLst/>
                <a:gdLst>
                  <a:gd name="T0" fmla="*/ 39 w 39"/>
                  <a:gd name="T1" fmla="*/ 5 h 26"/>
                  <a:gd name="T2" fmla="*/ 39 w 39"/>
                  <a:gd name="T3" fmla="*/ 5 h 26"/>
                  <a:gd name="T4" fmla="*/ 38 w 39"/>
                  <a:gd name="T5" fmla="*/ 17 h 26"/>
                  <a:gd name="T6" fmla="*/ 36 w 39"/>
                  <a:gd name="T7" fmla="*/ 21 h 26"/>
                  <a:gd name="T8" fmla="*/ 34 w 39"/>
                  <a:gd name="T9" fmla="*/ 23 h 26"/>
                  <a:gd name="T10" fmla="*/ 32 w 39"/>
                  <a:gd name="T11" fmla="*/ 25 h 26"/>
                  <a:gd name="T12" fmla="*/ 32 w 39"/>
                  <a:gd name="T13" fmla="*/ 25 h 26"/>
                  <a:gd name="T14" fmla="*/ 27 w 39"/>
                  <a:gd name="T15" fmla="*/ 26 h 26"/>
                  <a:gd name="T16" fmla="*/ 22 w 39"/>
                  <a:gd name="T17" fmla="*/ 26 h 26"/>
                  <a:gd name="T18" fmla="*/ 14 w 39"/>
                  <a:gd name="T19" fmla="*/ 25 h 26"/>
                  <a:gd name="T20" fmla="*/ 7 w 39"/>
                  <a:gd name="T21" fmla="*/ 22 h 26"/>
                  <a:gd name="T22" fmla="*/ 0 w 39"/>
                  <a:gd name="T23" fmla="*/ 17 h 26"/>
                  <a:gd name="T24" fmla="*/ 0 w 39"/>
                  <a:gd name="T25" fmla="*/ 17 h 26"/>
                  <a:gd name="T26" fmla="*/ 0 w 39"/>
                  <a:gd name="T27" fmla="*/ 14 h 26"/>
                  <a:gd name="T28" fmla="*/ 0 w 39"/>
                  <a:gd name="T29" fmla="*/ 11 h 26"/>
                  <a:gd name="T30" fmla="*/ 0 w 39"/>
                  <a:gd name="T31" fmla="*/ 8 h 26"/>
                  <a:gd name="T32" fmla="*/ 2 w 39"/>
                  <a:gd name="T33" fmla="*/ 6 h 26"/>
                  <a:gd name="T34" fmla="*/ 2 w 39"/>
                  <a:gd name="T35" fmla="*/ 6 h 26"/>
                  <a:gd name="T36" fmla="*/ 3 w 39"/>
                  <a:gd name="T37" fmla="*/ 6 h 26"/>
                  <a:gd name="T38" fmla="*/ 4 w 39"/>
                  <a:gd name="T39" fmla="*/ 6 h 26"/>
                  <a:gd name="T40" fmla="*/ 7 w 39"/>
                  <a:gd name="T41" fmla="*/ 8 h 26"/>
                  <a:gd name="T42" fmla="*/ 7 w 39"/>
                  <a:gd name="T43" fmla="*/ 8 h 26"/>
                  <a:gd name="T44" fmla="*/ 6 w 39"/>
                  <a:gd name="T45" fmla="*/ 11 h 26"/>
                  <a:gd name="T46" fmla="*/ 8 w 39"/>
                  <a:gd name="T47" fmla="*/ 15 h 26"/>
                  <a:gd name="T48" fmla="*/ 10 w 39"/>
                  <a:gd name="T49" fmla="*/ 17 h 26"/>
                  <a:gd name="T50" fmla="*/ 13 w 39"/>
                  <a:gd name="T51" fmla="*/ 18 h 26"/>
                  <a:gd name="T52" fmla="*/ 13 w 39"/>
                  <a:gd name="T53" fmla="*/ 18 h 26"/>
                  <a:gd name="T54" fmla="*/ 18 w 39"/>
                  <a:gd name="T55" fmla="*/ 19 h 26"/>
                  <a:gd name="T56" fmla="*/ 24 w 39"/>
                  <a:gd name="T57" fmla="*/ 20 h 26"/>
                  <a:gd name="T58" fmla="*/ 26 w 39"/>
                  <a:gd name="T59" fmla="*/ 20 h 26"/>
                  <a:gd name="T60" fmla="*/ 28 w 39"/>
                  <a:gd name="T61" fmla="*/ 20 h 26"/>
                  <a:gd name="T62" fmla="*/ 30 w 39"/>
                  <a:gd name="T63" fmla="*/ 19 h 26"/>
                  <a:gd name="T64" fmla="*/ 32 w 39"/>
                  <a:gd name="T65" fmla="*/ 16 h 26"/>
                  <a:gd name="T66" fmla="*/ 34 w 39"/>
                  <a:gd name="T67" fmla="*/ 0 h 26"/>
                  <a:gd name="T68" fmla="*/ 34 w 39"/>
                  <a:gd name="T69" fmla="*/ 0 h 26"/>
                  <a:gd name="T70" fmla="*/ 36 w 39"/>
                  <a:gd name="T71" fmla="*/ 0 h 26"/>
                  <a:gd name="T72" fmla="*/ 38 w 39"/>
                  <a:gd name="T73" fmla="*/ 1 h 26"/>
                  <a:gd name="T74" fmla="*/ 39 w 39"/>
                  <a:gd name="T75" fmla="*/ 5 h 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9" h="26">
                    <a:moveTo>
                      <a:pt x="39" y="5"/>
                    </a:moveTo>
                    <a:lnTo>
                      <a:pt x="39" y="5"/>
                    </a:lnTo>
                    <a:lnTo>
                      <a:pt x="38" y="17"/>
                    </a:lnTo>
                    <a:lnTo>
                      <a:pt x="36" y="21"/>
                    </a:lnTo>
                    <a:lnTo>
                      <a:pt x="34" y="23"/>
                    </a:lnTo>
                    <a:lnTo>
                      <a:pt x="32" y="25"/>
                    </a:lnTo>
                    <a:lnTo>
                      <a:pt x="27" y="26"/>
                    </a:lnTo>
                    <a:lnTo>
                      <a:pt x="22" y="26"/>
                    </a:lnTo>
                    <a:lnTo>
                      <a:pt x="14" y="25"/>
                    </a:lnTo>
                    <a:lnTo>
                      <a:pt x="7" y="22"/>
                    </a:lnTo>
                    <a:lnTo>
                      <a:pt x="0" y="17"/>
                    </a:lnTo>
                    <a:lnTo>
                      <a:pt x="0" y="14"/>
                    </a:lnTo>
                    <a:lnTo>
                      <a:pt x="0" y="11"/>
                    </a:lnTo>
                    <a:lnTo>
                      <a:pt x="0" y="8"/>
                    </a:lnTo>
                    <a:lnTo>
                      <a:pt x="2" y="6"/>
                    </a:lnTo>
                    <a:lnTo>
                      <a:pt x="3" y="6"/>
                    </a:lnTo>
                    <a:lnTo>
                      <a:pt x="4" y="6"/>
                    </a:lnTo>
                    <a:lnTo>
                      <a:pt x="7" y="8"/>
                    </a:lnTo>
                    <a:lnTo>
                      <a:pt x="6" y="11"/>
                    </a:lnTo>
                    <a:lnTo>
                      <a:pt x="8" y="15"/>
                    </a:lnTo>
                    <a:lnTo>
                      <a:pt x="10" y="17"/>
                    </a:lnTo>
                    <a:lnTo>
                      <a:pt x="13" y="18"/>
                    </a:lnTo>
                    <a:lnTo>
                      <a:pt x="18" y="19"/>
                    </a:lnTo>
                    <a:lnTo>
                      <a:pt x="24" y="20"/>
                    </a:lnTo>
                    <a:lnTo>
                      <a:pt x="26" y="20"/>
                    </a:lnTo>
                    <a:lnTo>
                      <a:pt x="28" y="20"/>
                    </a:lnTo>
                    <a:lnTo>
                      <a:pt x="30" y="19"/>
                    </a:lnTo>
                    <a:lnTo>
                      <a:pt x="32" y="16"/>
                    </a:lnTo>
                    <a:lnTo>
                      <a:pt x="34" y="0"/>
                    </a:lnTo>
                    <a:lnTo>
                      <a:pt x="36" y="0"/>
                    </a:lnTo>
                    <a:lnTo>
                      <a:pt x="38" y="1"/>
                    </a:lnTo>
                    <a:lnTo>
                      <a:pt x="3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84" name="Freeform 46"/>
              <p:cNvSpPr>
                <a:spLocks/>
              </p:cNvSpPr>
              <p:nvPr/>
            </p:nvSpPr>
            <p:spPr bwMode="auto">
              <a:xfrm>
                <a:off x="1300" y="2359"/>
                <a:ext cx="39" cy="26"/>
              </a:xfrm>
              <a:custGeom>
                <a:avLst/>
                <a:gdLst>
                  <a:gd name="T0" fmla="*/ 39 w 39"/>
                  <a:gd name="T1" fmla="*/ 5 h 26"/>
                  <a:gd name="T2" fmla="*/ 39 w 39"/>
                  <a:gd name="T3" fmla="*/ 5 h 26"/>
                  <a:gd name="T4" fmla="*/ 38 w 39"/>
                  <a:gd name="T5" fmla="*/ 17 h 26"/>
                  <a:gd name="T6" fmla="*/ 36 w 39"/>
                  <a:gd name="T7" fmla="*/ 21 h 26"/>
                  <a:gd name="T8" fmla="*/ 34 w 39"/>
                  <a:gd name="T9" fmla="*/ 23 h 26"/>
                  <a:gd name="T10" fmla="*/ 32 w 39"/>
                  <a:gd name="T11" fmla="*/ 25 h 26"/>
                  <a:gd name="T12" fmla="*/ 32 w 39"/>
                  <a:gd name="T13" fmla="*/ 25 h 26"/>
                  <a:gd name="T14" fmla="*/ 27 w 39"/>
                  <a:gd name="T15" fmla="*/ 26 h 26"/>
                  <a:gd name="T16" fmla="*/ 22 w 39"/>
                  <a:gd name="T17" fmla="*/ 26 h 26"/>
                  <a:gd name="T18" fmla="*/ 14 w 39"/>
                  <a:gd name="T19" fmla="*/ 25 h 26"/>
                  <a:gd name="T20" fmla="*/ 7 w 39"/>
                  <a:gd name="T21" fmla="*/ 22 h 26"/>
                  <a:gd name="T22" fmla="*/ 0 w 39"/>
                  <a:gd name="T23" fmla="*/ 17 h 26"/>
                  <a:gd name="T24" fmla="*/ 0 w 39"/>
                  <a:gd name="T25" fmla="*/ 17 h 26"/>
                  <a:gd name="T26" fmla="*/ 0 w 39"/>
                  <a:gd name="T27" fmla="*/ 14 h 26"/>
                  <a:gd name="T28" fmla="*/ 0 w 39"/>
                  <a:gd name="T29" fmla="*/ 11 h 26"/>
                  <a:gd name="T30" fmla="*/ 0 w 39"/>
                  <a:gd name="T31" fmla="*/ 8 h 26"/>
                  <a:gd name="T32" fmla="*/ 2 w 39"/>
                  <a:gd name="T33" fmla="*/ 6 h 26"/>
                  <a:gd name="T34" fmla="*/ 2 w 39"/>
                  <a:gd name="T35" fmla="*/ 6 h 26"/>
                  <a:gd name="T36" fmla="*/ 3 w 39"/>
                  <a:gd name="T37" fmla="*/ 6 h 26"/>
                  <a:gd name="T38" fmla="*/ 4 w 39"/>
                  <a:gd name="T39" fmla="*/ 6 h 26"/>
                  <a:gd name="T40" fmla="*/ 7 w 39"/>
                  <a:gd name="T41" fmla="*/ 8 h 26"/>
                  <a:gd name="T42" fmla="*/ 7 w 39"/>
                  <a:gd name="T43" fmla="*/ 8 h 26"/>
                  <a:gd name="T44" fmla="*/ 6 w 39"/>
                  <a:gd name="T45" fmla="*/ 11 h 26"/>
                  <a:gd name="T46" fmla="*/ 8 w 39"/>
                  <a:gd name="T47" fmla="*/ 15 h 26"/>
                  <a:gd name="T48" fmla="*/ 10 w 39"/>
                  <a:gd name="T49" fmla="*/ 17 h 26"/>
                  <a:gd name="T50" fmla="*/ 13 w 39"/>
                  <a:gd name="T51" fmla="*/ 18 h 26"/>
                  <a:gd name="T52" fmla="*/ 13 w 39"/>
                  <a:gd name="T53" fmla="*/ 18 h 26"/>
                  <a:gd name="T54" fmla="*/ 18 w 39"/>
                  <a:gd name="T55" fmla="*/ 19 h 26"/>
                  <a:gd name="T56" fmla="*/ 24 w 39"/>
                  <a:gd name="T57" fmla="*/ 20 h 26"/>
                  <a:gd name="T58" fmla="*/ 26 w 39"/>
                  <a:gd name="T59" fmla="*/ 20 h 26"/>
                  <a:gd name="T60" fmla="*/ 28 w 39"/>
                  <a:gd name="T61" fmla="*/ 20 h 26"/>
                  <a:gd name="T62" fmla="*/ 30 w 39"/>
                  <a:gd name="T63" fmla="*/ 19 h 26"/>
                  <a:gd name="T64" fmla="*/ 32 w 39"/>
                  <a:gd name="T65" fmla="*/ 16 h 26"/>
                  <a:gd name="T66" fmla="*/ 34 w 39"/>
                  <a:gd name="T67" fmla="*/ 0 h 26"/>
                  <a:gd name="T68" fmla="*/ 34 w 39"/>
                  <a:gd name="T69" fmla="*/ 0 h 26"/>
                  <a:gd name="T70" fmla="*/ 36 w 39"/>
                  <a:gd name="T71" fmla="*/ 0 h 26"/>
                  <a:gd name="T72" fmla="*/ 38 w 39"/>
                  <a:gd name="T73" fmla="*/ 1 h 26"/>
                  <a:gd name="T74" fmla="*/ 39 w 39"/>
                  <a:gd name="T75" fmla="*/ 5 h 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9" h="26">
                    <a:moveTo>
                      <a:pt x="39" y="5"/>
                    </a:moveTo>
                    <a:lnTo>
                      <a:pt x="39" y="5"/>
                    </a:lnTo>
                    <a:lnTo>
                      <a:pt x="38" y="17"/>
                    </a:lnTo>
                    <a:lnTo>
                      <a:pt x="36" y="21"/>
                    </a:lnTo>
                    <a:lnTo>
                      <a:pt x="34" y="23"/>
                    </a:lnTo>
                    <a:lnTo>
                      <a:pt x="32" y="25"/>
                    </a:lnTo>
                    <a:lnTo>
                      <a:pt x="27" y="26"/>
                    </a:lnTo>
                    <a:lnTo>
                      <a:pt x="22" y="26"/>
                    </a:lnTo>
                    <a:lnTo>
                      <a:pt x="14" y="25"/>
                    </a:lnTo>
                    <a:lnTo>
                      <a:pt x="7" y="22"/>
                    </a:lnTo>
                    <a:lnTo>
                      <a:pt x="0" y="17"/>
                    </a:lnTo>
                    <a:lnTo>
                      <a:pt x="0" y="14"/>
                    </a:lnTo>
                    <a:lnTo>
                      <a:pt x="0" y="11"/>
                    </a:lnTo>
                    <a:lnTo>
                      <a:pt x="0" y="8"/>
                    </a:lnTo>
                    <a:lnTo>
                      <a:pt x="2" y="6"/>
                    </a:lnTo>
                    <a:lnTo>
                      <a:pt x="3" y="6"/>
                    </a:lnTo>
                    <a:lnTo>
                      <a:pt x="4" y="6"/>
                    </a:lnTo>
                    <a:lnTo>
                      <a:pt x="7" y="8"/>
                    </a:lnTo>
                    <a:lnTo>
                      <a:pt x="6" y="11"/>
                    </a:lnTo>
                    <a:lnTo>
                      <a:pt x="8" y="15"/>
                    </a:lnTo>
                    <a:lnTo>
                      <a:pt x="10" y="17"/>
                    </a:lnTo>
                    <a:lnTo>
                      <a:pt x="13" y="18"/>
                    </a:lnTo>
                    <a:lnTo>
                      <a:pt x="18" y="19"/>
                    </a:lnTo>
                    <a:lnTo>
                      <a:pt x="24" y="20"/>
                    </a:lnTo>
                    <a:lnTo>
                      <a:pt x="26" y="20"/>
                    </a:lnTo>
                    <a:lnTo>
                      <a:pt x="28" y="20"/>
                    </a:lnTo>
                    <a:lnTo>
                      <a:pt x="30" y="19"/>
                    </a:lnTo>
                    <a:lnTo>
                      <a:pt x="32" y="16"/>
                    </a:lnTo>
                    <a:lnTo>
                      <a:pt x="34" y="0"/>
                    </a:lnTo>
                    <a:lnTo>
                      <a:pt x="36" y="0"/>
                    </a:lnTo>
                    <a:lnTo>
                      <a:pt x="38" y="1"/>
                    </a:lnTo>
                    <a:lnTo>
                      <a:pt x="39"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85" name="Freeform 47"/>
              <p:cNvSpPr>
                <a:spLocks/>
              </p:cNvSpPr>
              <p:nvPr/>
            </p:nvSpPr>
            <p:spPr bwMode="auto">
              <a:xfrm>
                <a:off x="1211" y="2432"/>
                <a:ext cx="54" cy="133"/>
              </a:xfrm>
              <a:custGeom>
                <a:avLst/>
                <a:gdLst>
                  <a:gd name="T0" fmla="*/ 12 w 54"/>
                  <a:gd name="T1" fmla="*/ 15 h 133"/>
                  <a:gd name="T2" fmla="*/ 12 w 54"/>
                  <a:gd name="T3" fmla="*/ 15 h 133"/>
                  <a:gd name="T4" fmla="*/ 34 w 54"/>
                  <a:gd name="T5" fmla="*/ 72 h 133"/>
                  <a:gd name="T6" fmla="*/ 46 w 54"/>
                  <a:gd name="T7" fmla="*/ 100 h 133"/>
                  <a:gd name="T8" fmla="*/ 54 w 54"/>
                  <a:gd name="T9" fmla="*/ 130 h 133"/>
                  <a:gd name="T10" fmla="*/ 51 w 54"/>
                  <a:gd name="T11" fmla="*/ 133 h 133"/>
                  <a:gd name="T12" fmla="*/ 51 w 54"/>
                  <a:gd name="T13" fmla="*/ 133 h 133"/>
                  <a:gd name="T14" fmla="*/ 48 w 54"/>
                  <a:gd name="T15" fmla="*/ 127 h 133"/>
                  <a:gd name="T16" fmla="*/ 45 w 54"/>
                  <a:gd name="T17" fmla="*/ 120 h 133"/>
                  <a:gd name="T18" fmla="*/ 43 w 54"/>
                  <a:gd name="T19" fmla="*/ 112 h 133"/>
                  <a:gd name="T20" fmla="*/ 41 w 54"/>
                  <a:gd name="T21" fmla="*/ 105 h 133"/>
                  <a:gd name="T22" fmla="*/ 41 w 54"/>
                  <a:gd name="T23" fmla="*/ 105 h 133"/>
                  <a:gd name="T24" fmla="*/ 19 w 54"/>
                  <a:gd name="T25" fmla="*/ 53 h 133"/>
                  <a:gd name="T26" fmla="*/ 9 w 54"/>
                  <a:gd name="T27" fmla="*/ 27 h 133"/>
                  <a:gd name="T28" fmla="*/ 0 w 54"/>
                  <a:gd name="T29" fmla="*/ 1 h 133"/>
                  <a:gd name="T30" fmla="*/ 0 w 54"/>
                  <a:gd name="T31" fmla="*/ 1 h 133"/>
                  <a:gd name="T32" fmla="*/ 2 w 54"/>
                  <a:gd name="T33" fmla="*/ 0 h 133"/>
                  <a:gd name="T34" fmla="*/ 4 w 54"/>
                  <a:gd name="T35" fmla="*/ 1 h 133"/>
                  <a:gd name="T36" fmla="*/ 7 w 54"/>
                  <a:gd name="T37" fmla="*/ 2 h 133"/>
                  <a:gd name="T38" fmla="*/ 8 w 54"/>
                  <a:gd name="T39" fmla="*/ 4 h 133"/>
                  <a:gd name="T40" fmla="*/ 10 w 54"/>
                  <a:gd name="T41" fmla="*/ 10 h 133"/>
                  <a:gd name="T42" fmla="*/ 12 w 54"/>
                  <a:gd name="T43" fmla="*/ 15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4" h="133">
                    <a:moveTo>
                      <a:pt x="12" y="15"/>
                    </a:moveTo>
                    <a:lnTo>
                      <a:pt x="12" y="15"/>
                    </a:lnTo>
                    <a:lnTo>
                      <a:pt x="34" y="72"/>
                    </a:lnTo>
                    <a:lnTo>
                      <a:pt x="46" y="100"/>
                    </a:lnTo>
                    <a:lnTo>
                      <a:pt x="54" y="130"/>
                    </a:lnTo>
                    <a:lnTo>
                      <a:pt x="51" y="133"/>
                    </a:lnTo>
                    <a:lnTo>
                      <a:pt x="48" y="127"/>
                    </a:lnTo>
                    <a:lnTo>
                      <a:pt x="45" y="120"/>
                    </a:lnTo>
                    <a:lnTo>
                      <a:pt x="43" y="112"/>
                    </a:lnTo>
                    <a:lnTo>
                      <a:pt x="41" y="105"/>
                    </a:lnTo>
                    <a:lnTo>
                      <a:pt x="19" y="53"/>
                    </a:lnTo>
                    <a:lnTo>
                      <a:pt x="9" y="27"/>
                    </a:lnTo>
                    <a:lnTo>
                      <a:pt x="0" y="1"/>
                    </a:lnTo>
                    <a:lnTo>
                      <a:pt x="2" y="0"/>
                    </a:lnTo>
                    <a:lnTo>
                      <a:pt x="4" y="1"/>
                    </a:lnTo>
                    <a:lnTo>
                      <a:pt x="7" y="2"/>
                    </a:lnTo>
                    <a:lnTo>
                      <a:pt x="8" y="4"/>
                    </a:lnTo>
                    <a:lnTo>
                      <a:pt x="10" y="10"/>
                    </a:lnTo>
                    <a:lnTo>
                      <a:pt x="1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86" name="Freeform 48"/>
              <p:cNvSpPr>
                <a:spLocks/>
              </p:cNvSpPr>
              <p:nvPr/>
            </p:nvSpPr>
            <p:spPr bwMode="auto">
              <a:xfrm>
                <a:off x="1211" y="2432"/>
                <a:ext cx="54" cy="133"/>
              </a:xfrm>
              <a:custGeom>
                <a:avLst/>
                <a:gdLst>
                  <a:gd name="T0" fmla="*/ 12 w 54"/>
                  <a:gd name="T1" fmla="*/ 15 h 133"/>
                  <a:gd name="T2" fmla="*/ 12 w 54"/>
                  <a:gd name="T3" fmla="*/ 15 h 133"/>
                  <a:gd name="T4" fmla="*/ 34 w 54"/>
                  <a:gd name="T5" fmla="*/ 72 h 133"/>
                  <a:gd name="T6" fmla="*/ 46 w 54"/>
                  <a:gd name="T7" fmla="*/ 100 h 133"/>
                  <a:gd name="T8" fmla="*/ 54 w 54"/>
                  <a:gd name="T9" fmla="*/ 130 h 133"/>
                  <a:gd name="T10" fmla="*/ 51 w 54"/>
                  <a:gd name="T11" fmla="*/ 133 h 133"/>
                  <a:gd name="T12" fmla="*/ 51 w 54"/>
                  <a:gd name="T13" fmla="*/ 133 h 133"/>
                  <a:gd name="T14" fmla="*/ 48 w 54"/>
                  <a:gd name="T15" fmla="*/ 127 h 133"/>
                  <a:gd name="T16" fmla="*/ 45 w 54"/>
                  <a:gd name="T17" fmla="*/ 120 h 133"/>
                  <a:gd name="T18" fmla="*/ 43 w 54"/>
                  <a:gd name="T19" fmla="*/ 112 h 133"/>
                  <a:gd name="T20" fmla="*/ 41 w 54"/>
                  <a:gd name="T21" fmla="*/ 105 h 133"/>
                  <a:gd name="T22" fmla="*/ 41 w 54"/>
                  <a:gd name="T23" fmla="*/ 105 h 133"/>
                  <a:gd name="T24" fmla="*/ 19 w 54"/>
                  <a:gd name="T25" fmla="*/ 53 h 133"/>
                  <a:gd name="T26" fmla="*/ 9 w 54"/>
                  <a:gd name="T27" fmla="*/ 27 h 133"/>
                  <a:gd name="T28" fmla="*/ 0 w 54"/>
                  <a:gd name="T29" fmla="*/ 1 h 133"/>
                  <a:gd name="T30" fmla="*/ 0 w 54"/>
                  <a:gd name="T31" fmla="*/ 1 h 133"/>
                  <a:gd name="T32" fmla="*/ 2 w 54"/>
                  <a:gd name="T33" fmla="*/ 0 h 133"/>
                  <a:gd name="T34" fmla="*/ 4 w 54"/>
                  <a:gd name="T35" fmla="*/ 1 h 133"/>
                  <a:gd name="T36" fmla="*/ 7 w 54"/>
                  <a:gd name="T37" fmla="*/ 2 h 133"/>
                  <a:gd name="T38" fmla="*/ 8 w 54"/>
                  <a:gd name="T39" fmla="*/ 4 h 133"/>
                  <a:gd name="T40" fmla="*/ 10 w 54"/>
                  <a:gd name="T41" fmla="*/ 10 h 133"/>
                  <a:gd name="T42" fmla="*/ 12 w 54"/>
                  <a:gd name="T43" fmla="*/ 15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4" h="133">
                    <a:moveTo>
                      <a:pt x="12" y="15"/>
                    </a:moveTo>
                    <a:lnTo>
                      <a:pt x="12" y="15"/>
                    </a:lnTo>
                    <a:lnTo>
                      <a:pt x="34" y="72"/>
                    </a:lnTo>
                    <a:lnTo>
                      <a:pt x="46" y="100"/>
                    </a:lnTo>
                    <a:lnTo>
                      <a:pt x="54" y="130"/>
                    </a:lnTo>
                    <a:lnTo>
                      <a:pt x="51" y="133"/>
                    </a:lnTo>
                    <a:lnTo>
                      <a:pt x="48" y="127"/>
                    </a:lnTo>
                    <a:lnTo>
                      <a:pt x="45" y="120"/>
                    </a:lnTo>
                    <a:lnTo>
                      <a:pt x="43" y="112"/>
                    </a:lnTo>
                    <a:lnTo>
                      <a:pt x="41" y="105"/>
                    </a:lnTo>
                    <a:lnTo>
                      <a:pt x="19" y="53"/>
                    </a:lnTo>
                    <a:lnTo>
                      <a:pt x="9" y="27"/>
                    </a:lnTo>
                    <a:lnTo>
                      <a:pt x="0" y="1"/>
                    </a:lnTo>
                    <a:lnTo>
                      <a:pt x="2" y="0"/>
                    </a:lnTo>
                    <a:lnTo>
                      <a:pt x="4" y="1"/>
                    </a:lnTo>
                    <a:lnTo>
                      <a:pt x="7" y="2"/>
                    </a:lnTo>
                    <a:lnTo>
                      <a:pt x="8" y="4"/>
                    </a:lnTo>
                    <a:lnTo>
                      <a:pt x="10" y="10"/>
                    </a:lnTo>
                    <a:lnTo>
                      <a:pt x="12"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87" name="Freeform 49"/>
              <p:cNvSpPr>
                <a:spLocks/>
              </p:cNvSpPr>
              <p:nvPr/>
            </p:nvSpPr>
            <p:spPr bwMode="auto">
              <a:xfrm>
                <a:off x="1087" y="2435"/>
                <a:ext cx="70" cy="103"/>
              </a:xfrm>
              <a:custGeom>
                <a:avLst/>
                <a:gdLst>
                  <a:gd name="T0" fmla="*/ 38 w 70"/>
                  <a:gd name="T1" fmla="*/ 2 h 103"/>
                  <a:gd name="T2" fmla="*/ 49 w 70"/>
                  <a:gd name="T3" fmla="*/ 1 h 103"/>
                  <a:gd name="T4" fmla="*/ 60 w 70"/>
                  <a:gd name="T5" fmla="*/ 5 h 103"/>
                  <a:gd name="T6" fmla="*/ 62 w 70"/>
                  <a:gd name="T7" fmla="*/ 9 h 103"/>
                  <a:gd name="T8" fmla="*/ 65 w 70"/>
                  <a:gd name="T9" fmla="*/ 18 h 103"/>
                  <a:gd name="T10" fmla="*/ 65 w 70"/>
                  <a:gd name="T11" fmla="*/ 23 h 103"/>
                  <a:gd name="T12" fmla="*/ 58 w 70"/>
                  <a:gd name="T13" fmla="*/ 27 h 103"/>
                  <a:gd name="T14" fmla="*/ 50 w 70"/>
                  <a:gd name="T15" fmla="*/ 24 h 103"/>
                  <a:gd name="T16" fmla="*/ 43 w 70"/>
                  <a:gd name="T17" fmla="*/ 23 h 103"/>
                  <a:gd name="T18" fmla="*/ 35 w 70"/>
                  <a:gd name="T19" fmla="*/ 28 h 103"/>
                  <a:gd name="T20" fmla="*/ 33 w 70"/>
                  <a:gd name="T21" fmla="*/ 30 h 103"/>
                  <a:gd name="T22" fmla="*/ 29 w 70"/>
                  <a:gd name="T23" fmla="*/ 38 h 103"/>
                  <a:gd name="T24" fmla="*/ 30 w 70"/>
                  <a:gd name="T25" fmla="*/ 52 h 103"/>
                  <a:gd name="T26" fmla="*/ 32 w 70"/>
                  <a:gd name="T27" fmla="*/ 56 h 103"/>
                  <a:gd name="T28" fmla="*/ 38 w 70"/>
                  <a:gd name="T29" fmla="*/ 63 h 103"/>
                  <a:gd name="T30" fmla="*/ 50 w 70"/>
                  <a:gd name="T31" fmla="*/ 70 h 103"/>
                  <a:gd name="T32" fmla="*/ 66 w 70"/>
                  <a:gd name="T33" fmla="*/ 78 h 103"/>
                  <a:gd name="T34" fmla="*/ 70 w 70"/>
                  <a:gd name="T35" fmla="*/ 84 h 103"/>
                  <a:gd name="T36" fmla="*/ 70 w 70"/>
                  <a:gd name="T37" fmla="*/ 91 h 103"/>
                  <a:gd name="T38" fmla="*/ 65 w 70"/>
                  <a:gd name="T39" fmla="*/ 101 h 103"/>
                  <a:gd name="T40" fmla="*/ 61 w 70"/>
                  <a:gd name="T41" fmla="*/ 103 h 103"/>
                  <a:gd name="T42" fmla="*/ 50 w 70"/>
                  <a:gd name="T43" fmla="*/ 103 h 103"/>
                  <a:gd name="T44" fmla="*/ 46 w 70"/>
                  <a:gd name="T45" fmla="*/ 103 h 103"/>
                  <a:gd name="T46" fmla="*/ 42 w 70"/>
                  <a:gd name="T47" fmla="*/ 97 h 103"/>
                  <a:gd name="T48" fmla="*/ 36 w 70"/>
                  <a:gd name="T49" fmla="*/ 97 h 103"/>
                  <a:gd name="T50" fmla="*/ 27 w 70"/>
                  <a:gd name="T51" fmla="*/ 94 h 103"/>
                  <a:gd name="T52" fmla="*/ 14 w 70"/>
                  <a:gd name="T53" fmla="*/ 84 h 103"/>
                  <a:gd name="T54" fmla="*/ 8 w 70"/>
                  <a:gd name="T55" fmla="*/ 75 h 103"/>
                  <a:gd name="T56" fmla="*/ 2 w 70"/>
                  <a:gd name="T57" fmla="*/ 59 h 103"/>
                  <a:gd name="T58" fmla="*/ 0 w 70"/>
                  <a:gd name="T59" fmla="*/ 42 h 103"/>
                  <a:gd name="T60" fmla="*/ 2 w 70"/>
                  <a:gd name="T61" fmla="*/ 27 h 103"/>
                  <a:gd name="T62" fmla="*/ 11 w 70"/>
                  <a:gd name="T63" fmla="*/ 12 h 103"/>
                  <a:gd name="T64" fmla="*/ 17 w 70"/>
                  <a:gd name="T65" fmla="*/ 7 h 103"/>
                  <a:gd name="T66" fmla="*/ 27 w 70"/>
                  <a:gd name="T67" fmla="*/ 1 h 103"/>
                  <a:gd name="T68" fmla="*/ 34 w 70"/>
                  <a:gd name="T69" fmla="*/ 1 h 1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0" h="103">
                    <a:moveTo>
                      <a:pt x="38" y="2"/>
                    </a:moveTo>
                    <a:lnTo>
                      <a:pt x="38" y="2"/>
                    </a:lnTo>
                    <a:lnTo>
                      <a:pt x="44" y="1"/>
                    </a:lnTo>
                    <a:lnTo>
                      <a:pt x="49" y="1"/>
                    </a:lnTo>
                    <a:lnTo>
                      <a:pt x="54" y="2"/>
                    </a:lnTo>
                    <a:lnTo>
                      <a:pt x="60" y="5"/>
                    </a:lnTo>
                    <a:lnTo>
                      <a:pt x="62" y="9"/>
                    </a:lnTo>
                    <a:lnTo>
                      <a:pt x="64" y="14"/>
                    </a:lnTo>
                    <a:lnTo>
                      <a:pt x="65" y="18"/>
                    </a:lnTo>
                    <a:lnTo>
                      <a:pt x="65" y="23"/>
                    </a:lnTo>
                    <a:lnTo>
                      <a:pt x="61" y="25"/>
                    </a:lnTo>
                    <a:lnTo>
                      <a:pt x="58" y="27"/>
                    </a:lnTo>
                    <a:lnTo>
                      <a:pt x="53" y="25"/>
                    </a:lnTo>
                    <a:lnTo>
                      <a:pt x="50" y="24"/>
                    </a:lnTo>
                    <a:lnTo>
                      <a:pt x="46" y="23"/>
                    </a:lnTo>
                    <a:lnTo>
                      <a:pt x="43" y="23"/>
                    </a:lnTo>
                    <a:lnTo>
                      <a:pt x="38" y="24"/>
                    </a:lnTo>
                    <a:lnTo>
                      <a:pt x="35" y="28"/>
                    </a:lnTo>
                    <a:lnTo>
                      <a:pt x="33" y="30"/>
                    </a:lnTo>
                    <a:lnTo>
                      <a:pt x="31" y="33"/>
                    </a:lnTo>
                    <a:lnTo>
                      <a:pt x="29" y="38"/>
                    </a:lnTo>
                    <a:lnTo>
                      <a:pt x="29" y="46"/>
                    </a:lnTo>
                    <a:lnTo>
                      <a:pt x="30" y="52"/>
                    </a:lnTo>
                    <a:lnTo>
                      <a:pt x="32" y="56"/>
                    </a:lnTo>
                    <a:lnTo>
                      <a:pt x="34" y="59"/>
                    </a:lnTo>
                    <a:lnTo>
                      <a:pt x="38" y="63"/>
                    </a:lnTo>
                    <a:lnTo>
                      <a:pt x="42" y="65"/>
                    </a:lnTo>
                    <a:lnTo>
                      <a:pt x="50" y="70"/>
                    </a:lnTo>
                    <a:lnTo>
                      <a:pt x="59" y="73"/>
                    </a:lnTo>
                    <a:lnTo>
                      <a:pt x="66" y="78"/>
                    </a:lnTo>
                    <a:lnTo>
                      <a:pt x="68" y="81"/>
                    </a:lnTo>
                    <a:lnTo>
                      <a:pt x="70" y="84"/>
                    </a:lnTo>
                    <a:lnTo>
                      <a:pt x="70" y="87"/>
                    </a:lnTo>
                    <a:lnTo>
                      <a:pt x="70" y="91"/>
                    </a:lnTo>
                    <a:lnTo>
                      <a:pt x="68" y="95"/>
                    </a:lnTo>
                    <a:lnTo>
                      <a:pt x="65" y="101"/>
                    </a:lnTo>
                    <a:lnTo>
                      <a:pt x="61" y="103"/>
                    </a:lnTo>
                    <a:lnTo>
                      <a:pt x="55" y="103"/>
                    </a:lnTo>
                    <a:lnTo>
                      <a:pt x="50" y="103"/>
                    </a:lnTo>
                    <a:lnTo>
                      <a:pt x="46" y="103"/>
                    </a:lnTo>
                    <a:lnTo>
                      <a:pt x="44" y="100"/>
                    </a:lnTo>
                    <a:lnTo>
                      <a:pt x="42" y="97"/>
                    </a:lnTo>
                    <a:lnTo>
                      <a:pt x="36" y="97"/>
                    </a:lnTo>
                    <a:lnTo>
                      <a:pt x="31" y="96"/>
                    </a:lnTo>
                    <a:lnTo>
                      <a:pt x="27" y="94"/>
                    </a:lnTo>
                    <a:lnTo>
                      <a:pt x="23" y="91"/>
                    </a:lnTo>
                    <a:lnTo>
                      <a:pt x="14" y="84"/>
                    </a:lnTo>
                    <a:lnTo>
                      <a:pt x="8" y="75"/>
                    </a:lnTo>
                    <a:lnTo>
                      <a:pt x="5" y="68"/>
                    </a:lnTo>
                    <a:lnTo>
                      <a:pt x="2" y="59"/>
                    </a:lnTo>
                    <a:lnTo>
                      <a:pt x="1" y="51"/>
                    </a:lnTo>
                    <a:lnTo>
                      <a:pt x="0" y="42"/>
                    </a:lnTo>
                    <a:lnTo>
                      <a:pt x="1" y="35"/>
                    </a:lnTo>
                    <a:lnTo>
                      <a:pt x="2" y="27"/>
                    </a:lnTo>
                    <a:lnTo>
                      <a:pt x="6" y="19"/>
                    </a:lnTo>
                    <a:lnTo>
                      <a:pt x="11" y="12"/>
                    </a:lnTo>
                    <a:lnTo>
                      <a:pt x="17" y="7"/>
                    </a:lnTo>
                    <a:lnTo>
                      <a:pt x="24" y="3"/>
                    </a:lnTo>
                    <a:lnTo>
                      <a:pt x="27" y="1"/>
                    </a:lnTo>
                    <a:lnTo>
                      <a:pt x="31" y="0"/>
                    </a:lnTo>
                    <a:lnTo>
                      <a:pt x="34" y="1"/>
                    </a:lnTo>
                    <a:lnTo>
                      <a:pt x="38" y="2"/>
                    </a:lnTo>
                    <a:close/>
                  </a:path>
                </a:pathLst>
              </a:custGeom>
              <a:solidFill>
                <a:srgbClr val="FCA7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88" name="Freeform 50"/>
              <p:cNvSpPr>
                <a:spLocks/>
              </p:cNvSpPr>
              <p:nvPr/>
            </p:nvSpPr>
            <p:spPr bwMode="auto">
              <a:xfrm>
                <a:off x="1087" y="2435"/>
                <a:ext cx="70" cy="103"/>
              </a:xfrm>
              <a:custGeom>
                <a:avLst/>
                <a:gdLst>
                  <a:gd name="T0" fmla="*/ 38 w 70"/>
                  <a:gd name="T1" fmla="*/ 2 h 103"/>
                  <a:gd name="T2" fmla="*/ 49 w 70"/>
                  <a:gd name="T3" fmla="*/ 1 h 103"/>
                  <a:gd name="T4" fmla="*/ 60 w 70"/>
                  <a:gd name="T5" fmla="*/ 5 h 103"/>
                  <a:gd name="T6" fmla="*/ 62 w 70"/>
                  <a:gd name="T7" fmla="*/ 9 h 103"/>
                  <a:gd name="T8" fmla="*/ 65 w 70"/>
                  <a:gd name="T9" fmla="*/ 18 h 103"/>
                  <a:gd name="T10" fmla="*/ 65 w 70"/>
                  <a:gd name="T11" fmla="*/ 23 h 103"/>
                  <a:gd name="T12" fmla="*/ 58 w 70"/>
                  <a:gd name="T13" fmla="*/ 27 h 103"/>
                  <a:gd name="T14" fmla="*/ 50 w 70"/>
                  <a:gd name="T15" fmla="*/ 24 h 103"/>
                  <a:gd name="T16" fmla="*/ 43 w 70"/>
                  <a:gd name="T17" fmla="*/ 23 h 103"/>
                  <a:gd name="T18" fmla="*/ 35 w 70"/>
                  <a:gd name="T19" fmla="*/ 28 h 103"/>
                  <a:gd name="T20" fmla="*/ 33 w 70"/>
                  <a:gd name="T21" fmla="*/ 30 h 103"/>
                  <a:gd name="T22" fmla="*/ 29 w 70"/>
                  <a:gd name="T23" fmla="*/ 38 h 103"/>
                  <a:gd name="T24" fmla="*/ 30 w 70"/>
                  <a:gd name="T25" fmla="*/ 52 h 103"/>
                  <a:gd name="T26" fmla="*/ 32 w 70"/>
                  <a:gd name="T27" fmla="*/ 56 h 103"/>
                  <a:gd name="T28" fmla="*/ 38 w 70"/>
                  <a:gd name="T29" fmla="*/ 63 h 103"/>
                  <a:gd name="T30" fmla="*/ 50 w 70"/>
                  <a:gd name="T31" fmla="*/ 70 h 103"/>
                  <a:gd name="T32" fmla="*/ 66 w 70"/>
                  <a:gd name="T33" fmla="*/ 78 h 103"/>
                  <a:gd name="T34" fmla="*/ 70 w 70"/>
                  <a:gd name="T35" fmla="*/ 84 h 103"/>
                  <a:gd name="T36" fmla="*/ 70 w 70"/>
                  <a:gd name="T37" fmla="*/ 91 h 103"/>
                  <a:gd name="T38" fmla="*/ 65 w 70"/>
                  <a:gd name="T39" fmla="*/ 101 h 103"/>
                  <a:gd name="T40" fmla="*/ 61 w 70"/>
                  <a:gd name="T41" fmla="*/ 103 h 103"/>
                  <a:gd name="T42" fmla="*/ 50 w 70"/>
                  <a:gd name="T43" fmla="*/ 103 h 103"/>
                  <a:gd name="T44" fmla="*/ 46 w 70"/>
                  <a:gd name="T45" fmla="*/ 103 h 103"/>
                  <a:gd name="T46" fmla="*/ 42 w 70"/>
                  <a:gd name="T47" fmla="*/ 97 h 103"/>
                  <a:gd name="T48" fmla="*/ 36 w 70"/>
                  <a:gd name="T49" fmla="*/ 97 h 103"/>
                  <a:gd name="T50" fmla="*/ 27 w 70"/>
                  <a:gd name="T51" fmla="*/ 94 h 103"/>
                  <a:gd name="T52" fmla="*/ 14 w 70"/>
                  <a:gd name="T53" fmla="*/ 84 h 103"/>
                  <a:gd name="T54" fmla="*/ 8 w 70"/>
                  <a:gd name="T55" fmla="*/ 75 h 103"/>
                  <a:gd name="T56" fmla="*/ 2 w 70"/>
                  <a:gd name="T57" fmla="*/ 59 h 103"/>
                  <a:gd name="T58" fmla="*/ 0 w 70"/>
                  <a:gd name="T59" fmla="*/ 42 h 103"/>
                  <a:gd name="T60" fmla="*/ 2 w 70"/>
                  <a:gd name="T61" fmla="*/ 27 h 103"/>
                  <a:gd name="T62" fmla="*/ 11 w 70"/>
                  <a:gd name="T63" fmla="*/ 12 h 103"/>
                  <a:gd name="T64" fmla="*/ 17 w 70"/>
                  <a:gd name="T65" fmla="*/ 7 h 103"/>
                  <a:gd name="T66" fmla="*/ 27 w 70"/>
                  <a:gd name="T67" fmla="*/ 1 h 103"/>
                  <a:gd name="T68" fmla="*/ 34 w 70"/>
                  <a:gd name="T69" fmla="*/ 1 h 1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0" h="103">
                    <a:moveTo>
                      <a:pt x="38" y="2"/>
                    </a:moveTo>
                    <a:lnTo>
                      <a:pt x="38" y="2"/>
                    </a:lnTo>
                    <a:lnTo>
                      <a:pt x="44" y="1"/>
                    </a:lnTo>
                    <a:lnTo>
                      <a:pt x="49" y="1"/>
                    </a:lnTo>
                    <a:lnTo>
                      <a:pt x="54" y="2"/>
                    </a:lnTo>
                    <a:lnTo>
                      <a:pt x="60" y="5"/>
                    </a:lnTo>
                    <a:lnTo>
                      <a:pt x="62" y="9"/>
                    </a:lnTo>
                    <a:lnTo>
                      <a:pt x="64" y="14"/>
                    </a:lnTo>
                    <a:lnTo>
                      <a:pt x="65" y="18"/>
                    </a:lnTo>
                    <a:lnTo>
                      <a:pt x="65" y="23"/>
                    </a:lnTo>
                    <a:lnTo>
                      <a:pt x="61" y="25"/>
                    </a:lnTo>
                    <a:lnTo>
                      <a:pt x="58" y="27"/>
                    </a:lnTo>
                    <a:lnTo>
                      <a:pt x="53" y="25"/>
                    </a:lnTo>
                    <a:lnTo>
                      <a:pt x="50" y="24"/>
                    </a:lnTo>
                    <a:lnTo>
                      <a:pt x="46" y="23"/>
                    </a:lnTo>
                    <a:lnTo>
                      <a:pt x="43" y="23"/>
                    </a:lnTo>
                    <a:lnTo>
                      <a:pt x="38" y="24"/>
                    </a:lnTo>
                    <a:lnTo>
                      <a:pt x="35" y="28"/>
                    </a:lnTo>
                    <a:lnTo>
                      <a:pt x="33" y="30"/>
                    </a:lnTo>
                    <a:lnTo>
                      <a:pt x="31" y="33"/>
                    </a:lnTo>
                    <a:lnTo>
                      <a:pt x="29" y="38"/>
                    </a:lnTo>
                    <a:lnTo>
                      <a:pt x="29" y="46"/>
                    </a:lnTo>
                    <a:lnTo>
                      <a:pt x="30" y="52"/>
                    </a:lnTo>
                    <a:lnTo>
                      <a:pt x="32" y="56"/>
                    </a:lnTo>
                    <a:lnTo>
                      <a:pt x="34" y="59"/>
                    </a:lnTo>
                    <a:lnTo>
                      <a:pt x="38" y="63"/>
                    </a:lnTo>
                    <a:lnTo>
                      <a:pt x="42" y="65"/>
                    </a:lnTo>
                    <a:lnTo>
                      <a:pt x="50" y="70"/>
                    </a:lnTo>
                    <a:lnTo>
                      <a:pt x="59" y="73"/>
                    </a:lnTo>
                    <a:lnTo>
                      <a:pt x="66" y="78"/>
                    </a:lnTo>
                    <a:lnTo>
                      <a:pt x="68" y="81"/>
                    </a:lnTo>
                    <a:lnTo>
                      <a:pt x="70" y="84"/>
                    </a:lnTo>
                    <a:lnTo>
                      <a:pt x="70" y="87"/>
                    </a:lnTo>
                    <a:lnTo>
                      <a:pt x="70" y="91"/>
                    </a:lnTo>
                    <a:lnTo>
                      <a:pt x="68" y="95"/>
                    </a:lnTo>
                    <a:lnTo>
                      <a:pt x="65" y="101"/>
                    </a:lnTo>
                    <a:lnTo>
                      <a:pt x="61" y="103"/>
                    </a:lnTo>
                    <a:lnTo>
                      <a:pt x="55" y="103"/>
                    </a:lnTo>
                    <a:lnTo>
                      <a:pt x="50" y="103"/>
                    </a:lnTo>
                    <a:lnTo>
                      <a:pt x="46" y="103"/>
                    </a:lnTo>
                    <a:lnTo>
                      <a:pt x="44" y="100"/>
                    </a:lnTo>
                    <a:lnTo>
                      <a:pt x="42" y="97"/>
                    </a:lnTo>
                    <a:lnTo>
                      <a:pt x="36" y="97"/>
                    </a:lnTo>
                    <a:lnTo>
                      <a:pt x="31" y="96"/>
                    </a:lnTo>
                    <a:lnTo>
                      <a:pt x="27" y="94"/>
                    </a:lnTo>
                    <a:lnTo>
                      <a:pt x="23" y="91"/>
                    </a:lnTo>
                    <a:lnTo>
                      <a:pt x="14" y="84"/>
                    </a:lnTo>
                    <a:lnTo>
                      <a:pt x="8" y="75"/>
                    </a:lnTo>
                    <a:lnTo>
                      <a:pt x="5" y="68"/>
                    </a:lnTo>
                    <a:lnTo>
                      <a:pt x="2" y="59"/>
                    </a:lnTo>
                    <a:lnTo>
                      <a:pt x="1" y="51"/>
                    </a:lnTo>
                    <a:lnTo>
                      <a:pt x="0" y="42"/>
                    </a:lnTo>
                    <a:lnTo>
                      <a:pt x="1" y="35"/>
                    </a:lnTo>
                    <a:lnTo>
                      <a:pt x="2" y="27"/>
                    </a:lnTo>
                    <a:lnTo>
                      <a:pt x="6" y="19"/>
                    </a:lnTo>
                    <a:lnTo>
                      <a:pt x="11" y="12"/>
                    </a:lnTo>
                    <a:lnTo>
                      <a:pt x="17" y="7"/>
                    </a:lnTo>
                    <a:lnTo>
                      <a:pt x="24" y="3"/>
                    </a:lnTo>
                    <a:lnTo>
                      <a:pt x="27" y="1"/>
                    </a:lnTo>
                    <a:lnTo>
                      <a:pt x="31" y="0"/>
                    </a:lnTo>
                    <a:lnTo>
                      <a:pt x="34" y="1"/>
                    </a:lnTo>
                    <a:lnTo>
                      <a:pt x="38"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89" name="Freeform 51"/>
              <p:cNvSpPr>
                <a:spLocks/>
              </p:cNvSpPr>
              <p:nvPr/>
            </p:nvSpPr>
            <p:spPr bwMode="auto">
              <a:xfrm>
                <a:off x="1237" y="2436"/>
                <a:ext cx="44" cy="101"/>
              </a:xfrm>
              <a:custGeom>
                <a:avLst/>
                <a:gdLst>
                  <a:gd name="T0" fmla="*/ 11 w 44"/>
                  <a:gd name="T1" fmla="*/ 13 h 101"/>
                  <a:gd name="T2" fmla="*/ 11 w 44"/>
                  <a:gd name="T3" fmla="*/ 13 h 101"/>
                  <a:gd name="T4" fmla="*/ 21 w 44"/>
                  <a:gd name="T5" fmla="*/ 34 h 101"/>
                  <a:gd name="T6" fmla="*/ 30 w 44"/>
                  <a:gd name="T7" fmla="*/ 55 h 101"/>
                  <a:gd name="T8" fmla="*/ 38 w 44"/>
                  <a:gd name="T9" fmla="*/ 77 h 101"/>
                  <a:gd name="T10" fmla="*/ 44 w 44"/>
                  <a:gd name="T11" fmla="*/ 100 h 101"/>
                  <a:gd name="T12" fmla="*/ 44 w 44"/>
                  <a:gd name="T13" fmla="*/ 100 h 101"/>
                  <a:gd name="T14" fmla="*/ 43 w 44"/>
                  <a:gd name="T15" fmla="*/ 101 h 101"/>
                  <a:gd name="T16" fmla="*/ 42 w 44"/>
                  <a:gd name="T17" fmla="*/ 101 h 101"/>
                  <a:gd name="T18" fmla="*/ 40 w 44"/>
                  <a:gd name="T19" fmla="*/ 101 h 101"/>
                  <a:gd name="T20" fmla="*/ 40 w 44"/>
                  <a:gd name="T21" fmla="*/ 101 h 101"/>
                  <a:gd name="T22" fmla="*/ 30 w 44"/>
                  <a:gd name="T23" fmla="*/ 75 h 101"/>
                  <a:gd name="T24" fmla="*/ 21 w 44"/>
                  <a:gd name="T25" fmla="*/ 50 h 101"/>
                  <a:gd name="T26" fmla="*/ 10 w 44"/>
                  <a:gd name="T27" fmla="*/ 26 h 101"/>
                  <a:gd name="T28" fmla="*/ 0 w 44"/>
                  <a:gd name="T29" fmla="*/ 1 h 101"/>
                  <a:gd name="T30" fmla="*/ 0 w 44"/>
                  <a:gd name="T31" fmla="*/ 1 h 101"/>
                  <a:gd name="T32" fmla="*/ 3 w 44"/>
                  <a:gd name="T33" fmla="*/ 0 h 101"/>
                  <a:gd name="T34" fmla="*/ 5 w 44"/>
                  <a:gd name="T35" fmla="*/ 1 h 101"/>
                  <a:gd name="T36" fmla="*/ 6 w 44"/>
                  <a:gd name="T37" fmla="*/ 2 h 101"/>
                  <a:gd name="T38" fmla="*/ 7 w 44"/>
                  <a:gd name="T39" fmla="*/ 4 h 101"/>
                  <a:gd name="T40" fmla="*/ 9 w 44"/>
                  <a:gd name="T41" fmla="*/ 9 h 101"/>
                  <a:gd name="T42" fmla="*/ 11 w 44"/>
                  <a:gd name="T43" fmla="*/ 13 h 1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4" h="101">
                    <a:moveTo>
                      <a:pt x="11" y="13"/>
                    </a:moveTo>
                    <a:lnTo>
                      <a:pt x="11" y="13"/>
                    </a:lnTo>
                    <a:lnTo>
                      <a:pt x="21" y="34"/>
                    </a:lnTo>
                    <a:lnTo>
                      <a:pt x="30" y="55"/>
                    </a:lnTo>
                    <a:lnTo>
                      <a:pt x="38" y="77"/>
                    </a:lnTo>
                    <a:lnTo>
                      <a:pt x="44" y="100"/>
                    </a:lnTo>
                    <a:lnTo>
                      <a:pt x="43" y="101"/>
                    </a:lnTo>
                    <a:lnTo>
                      <a:pt x="42" y="101"/>
                    </a:lnTo>
                    <a:lnTo>
                      <a:pt x="40" y="101"/>
                    </a:lnTo>
                    <a:lnTo>
                      <a:pt x="30" y="75"/>
                    </a:lnTo>
                    <a:lnTo>
                      <a:pt x="21" y="50"/>
                    </a:lnTo>
                    <a:lnTo>
                      <a:pt x="10" y="26"/>
                    </a:lnTo>
                    <a:lnTo>
                      <a:pt x="0" y="1"/>
                    </a:lnTo>
                    <a:lnTo>
                      <a:pt x="3" y="0"/>
                    </a:lnTo>
                    <a:lnTo>
                      <a:pt x="5" y="1"/>
                    </a:lnTo>
                    <a:lnTo>
                      <a:pt x="6" y="2"/>
                    </a:lnTo>
                    <a:lnTo>
                      <a:pt x="7" y="4"/>
                    </a:lnTo>
                    <a:lnTo>
                      <a:pt x="9" y="9"/>
                    </a:lnTo>
                    <a:lnTo>
                      <a:pt x="1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90" name="Freeform 52"/>
              <p:cNvSpPr>
                <a:spLocks/>
              </p:cNvSpPr>
              <p:nvPr/>
            </p:nvSpPr>
            <p:spPr bwMode="auto">
              <a:xfrm>
                <a:off x="1237" y="2436"/>
                <a:ext cx="44" cy="101"/>
              </a:xfrm>
              <a:custGeom>
                <a:avLst/>
                <a:gdLst>
                  <a:gd name="T0" fmla="*/ 11 w 44"/>
                  <a:gd name="T1" fmla="*/ 13 h 101"/>
                  <a:gd name="T2" fmla="*/ 11 w 44"/>
                  <a:gd name="T3" fmla="*/ 13 h 101"/>
                  <a:gd name="T4" fmla="*/ 21 w 44"/>
                  <a:gd name="T5" fmla="*/ 34 h 101"/>
                  <a:gd name="T6" fmla="*/ 30 w 44"/>
                  <a:gd name="T7" fmla="*/ 55 h 101"/>
                  <a:gd name="T8" fmla="*/ 38 w 44"/>
                  <a:gd name="T9" fmla="*/ 77 h 101"/>
                  <a:gd name="T10" fmla="*/ 44 w 44"/>
                  <a:gd name="T11" fmla="*/ 100 h 101"/>
                  <a:gd name="T12" fmla="*/ 44 w 44"/>
                  <a:gd name="T13" fmla="*/ 100 h 101"/>
                  <a:gd name="T14" fmla="*/ 43 w 44"/>
                  <a:gd name="T15" fmla="*/ 101 h 101"/>
                  <a:gd name="T16" fmla="*/ 42 w 44"/>
                  <a:gd name="T17" fmla="*/ 101 h 101"/>
                  <a:gd name="T18" fmla="*/ 40 w 44"/>
                  <a:gd name="T19" fmla="*/ 101 h 101"/>
                  <a:gd name="T20" fmla="*/ 40 w 44"/>
                  <a:gd name="T21" fmla="*/ 101 h 101"/>
                  <a:gd name="T22" fmla="*/ 30 w 44"/>
                  <a:gd name="T23" fmla="*/ 75 h 101"/>
                  <a:gd name="T24" fmla="*/ 21 w 44"/>
                  <a:gd name="T25" fmla="*/ 50 h 101"/>
                  <a:gd name="T26" fmla="*/ 10 w 44"/>
                  <a:gd name="T27" fmla="*/ 26 h 101"/>
                  <a:gd name="T28" fmla="*/ 0 w 44"/>
                  <a:gd name="T29" fmla="*/ 1 h 101"/>
                  <a:gd name="T30" fmla="*/ 0 w 44"/>
                  <a:gd name="T31" fmla="*/ 1 h 101"/>
                  <a:gd name="T32" fmla="*/ 3 w 44"/>
                  <a:gd name="T33" fmla="*/ 0 h 101"/>
                  <a:gd name="T34" fmla="*/ 5 w 44"/>
                  <a:gd name="T35" fmla="*/ 1 h 101"/>
                  <a:gd name="T36" fmla="*/ 6 w 44"/>
                  <a:gd name="T37" fmla="*/ 2 h 101"/>
                  <a:gd name="T38" fmla="*/ 7 w 44"/>
                  <a:gd name="T39" fmla="*/ 4 h 101"/>
                  <a:gd name="T40" fmla="*/ 9 w 44"/>
                  <a:gd name="T41" fmla="*/ 9 h 101"/>
                  <a:gd name="T42" fmla="*/ 11 w 44"/>
                  <a:gd name="T43" fmla="*/ 13 h 1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4" h="101">
                    <a:moveTo>
                      <a:pt x="11" y="13"/>
                    </a:moveTo>
                    <a:lnTo>
                      <a:pt x="11" y="13"/>
                    </a:lnTo>
                    <a:lnTo>
                      <a:pt x="21" y="34"/>
                    </a:lnTo>
                    <a:lnTo>
                      <a:pt x="30" y="55"/>
                    </a:lnTo>
                    <a:lnTo>
                      <a:pt x="38" y="77"/>
                    </a:lnTo>
                    <a:lnTo>
                      <a:pt x="44" y="100"/>
                    </a:lnTo>
                    <a:lnTo>
                      <a:pt x="43" y="101"/>
                    </a:lnTo>
                    <a:lnTo>
                      <a:pt x="42" y="101"/>
                    </a:lnTo>
                    <a:lnTo>
                      <a:pt x="40" y="101"/>
                    </a:lnTo>
                    <a:lnTo>
                      <a:pt x="30" y="75"/>
                    </a:lnTo>
                    <a:lnTo>
                      <a:pt x="21" y="50"/>
                    </a:lnTo>
                    <a:lnTo>
                      <a:pt x="10" y="26"/>
                    </a:lnTo>
                    <a:lnTo>
                      <a:pt x="0" y="1"/>
                    </a:lnTo>
                    <a:lnTo>
                      <a:pt x="3" y="0"/>
                    </a:lnTo>
                    <a:lnTo>
                      <a:pt x="5" y="1"/>
                    </a:lnTo>
                    <a:lnTo>
                      <a:pt x="6" y="2"/>
                    </a:lnTo>
                    <a:lnTo>
                      <a:pt x="7" y="4"/>
                    </a:lnTo>
                    <a:lnTo>
                      <a:pt x="9" y="9"/>
                    </a:lnTo>
                    <a:lnTo>
                      <a:pt x="11"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91" name="Freeform 53"/>
              <p:cNvSpPr>
                <a:spLocks/>
              </p:cNvSpPr>
              <p:nvPr/>
            </p:nvSpPr>
            <p:spPr bwMode="auto">
              <a:xfrm>
                <a:off x="1298" y="2440"/>
                <a:ext cx="16" cy="40"/>
              </a:xfrm>
              <a:custGeom>
                <a:avLst/>
                <a:gdLst>
                  <a:gd name="T0" fmla="*/ 16 w 16"/>
                  <a:gd name="T1" fmla="*/ 37 h 40"/>
                  <a:gd name="T2" fmla="*/ 16 w 16"/>
                  <a:gd name="T3" fmla="*/ 37 h 40"/>
                  <a:gd name="T4" fmla="*/ 15 w 16"/>
                  <a:gd name="T5" fmla="*/ 40 h 40"/>
                  <a:gd name="T6" fmla="*/ 14 w 16"/>
                  <a:gd name="T7" fmla="*/ 40 h 40"/>
                  <a:gd name="T8" fmla="*/ 13 w 16"/>
                  <a:gd name="T9" fmla="*/ 40 h 40"/>
                  <a:gd name="T10" fmla="*/ 13 w 16"/>
                  <a:gd name="T11" fmla="*/ 40 h 40"/>
                  <a:gd name="T12" fmla="*/ 10 w 16"/>
                  <a:gd name="T13" fmla="*/ 32 h 40"/>
                  <a:gd name="T14" fmla="*/ 6 w 16"/>
                  <a:gd name="T15" fmla="*/ 25 h 40"/>
                  <a:gd name="T16" fmla="*/ 2 w 16"/>
                  <a:gd name="T17" fmla="*/ 9 h 40"/>
                  <a:gd name="T18" fmla="*/ 2 w 16"/>
                  <a:gd name="T19" fmla="*/ 9 h 40"/>
                  <a:gd name="T20" fmla="*/ 0 w 16"/>
                  <a:gd name="T21" fmla="*/ 7 h 40"/>
                  <a:gd name="T22" fmla="*/ 0 w 16"/>
                  <a:gd name="T23" fmla="*/ 5 h 40"/>
                  <a:gd name="T24" fmla="*/ 0 w 16"/>
                  <a:gd name="T25" fmla="*/ 1 h 40"/>
                  <a:gd name="T26" fmla="*/ 2 w 16"/>
                  <a:gd name="T27" fmla="*/ 0 h 40"/>
                  <a:gd name="T28" fmla="*/ 2 w 16"/>
                  <a:gd name="T29" fmla="*/ 0 h 40"/>
                  <a:gd name="T30" fmla="*/ 5 w 16"/>
                  <a:gd name="T31" fmla="*/ 4 h 40"/>
                  <a:gd name="T32" fmla="*/ 9 w 16"/>
                  <a:gd name="T33" fmla="*/ 8 h 40"/>
                  <a:gd name="T34" fmla="*/ 11 w 16"/>
                  <a:gd name="T35" fmla="*/ 12 h 40"/>
                  <a:gd name="T36" fmla="*/ 12 w 16"/>
                  <a:gd name="T37" fmla="*/ 17 h 40"/>
                  <a:gd name="T38" fmla="*/ 14 w 16"/>
                  <a:gd name="T39" fmla="*/ 28 h 40"/>
                  <a:gd name="T40" fmla="*/ 16 w 16"/>
                  <a:gd name="T41" fmla="*/ 37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 h="40">
                    <a:moveTo>
                      <a:pt x="16" y="37"/>
                    </a:moveTo>
                    <a:lnTo>
                      <a:pt x="16" y="37"/>
                    </a:lnTo>
                    <a:lnTo>
                      <a:pt x="15" y="40"/>
                    </a:lnTo>
                    <a:lnTo>
                      <a:pt x="14" y="40"/>
                    </a:lnTo>
                    <a:lnTo>
                      <a:pt x="13" y="40"/>
                    </a:lnTo>
                    <a:lnTo>
                      <a:pt x="10" y="32"/>
                    </a:lnTo>
                    <a:lnTo>
                      <a:pt x="6" y="25"/>
                    </a:lnTo>
                    <a:lnTo>
                      <a:pt x="2" y="9"/>
                    </a:lnTo>
                    <a:lnTo>
                      <a:pt x="0" y="7"/>
                    </a:lnTo>
                    <a:lnTo>
                      <a:pt x="0" y="5"/>
                    </a:lnTo>
                    <a:lnTo>
                      <a:pt x="0" y="1"/>
                    </a:lnTo>
                    <a:lnTo>
                      <a:pt x="2" y="0"/>
                    </a:lnTo>
                    <a:lnTo>
                      <a:pt x="5" y="4"/>
                    </a:lnTo>
                    <a:lnTo>
                      <a:pt x="9" y="8"/>
                    </a:lnTo>
                    <a:lnTo>
                      <a:pt x="11" y="12"/>
                    </a:lnTo>
                    <a:lnTo>
                      <a:pt x="12" y="17"/>
                    </a:lnTo>
                    <a:lnTo>
                      <a:pt x="14" y="28"/>
                    </a:lnTo>
                    <a:lnTo>
                      <a:pt x="16"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92" name="Freeform 54"/>
              <p:cNvSpPr>
                <a:spLocks/>
              </p:cNvSpPr>
              <p:nvPr/>
            </p:nvSpPr>
            <p:spPr bwMode="auto">
              <a:xfrm>
                <a:off x="1298" y="2440"/>
                <a:ext cx="16" cy="40"/>
              </a:xfrm>
              <a:custGeom>
                <a:avLst/>
                <a:gdLst>
                  <a:gd name="T0" fmla="*/ 16 w 16"/>
                  <a:gd name="T1" fmla="*/ 37 h 40"/>
                  <a:gd name="T2" fmla="*/ 16 w 16"/>
                  <a:gd name="T3" fmla="*/ 37 h 40"/>
                  <a:gd name="T4" fmla="*/ 15 w 16"/>
                  <a:gd name="T5" fmla="*/ 40 h 40"/>
                  <a:gd name="T6" fmla="*/ 14 w 16"/>
                  <a:gd name="T7" fmla="*/ 40 h 40"/>
                  <a:gd name="T8" fmla="*/ 13 w 16"/>
                  <a:gd name="T9" fmla="*/ 40 h 40"/>
                  <a:gd name="T10" fmla="*/ 13 w 16"/>
                  <a:gd name="T11" fmla="*/ 40 h 40"/>
                  <a:gd name="T12" fmla="*/ 10 w 16"/>
                  <a:gd name="T13" fmla="*/ 32 h 40"/>
                  <a:gd name="T14" fmla="*/ 6 w 16"/>
                  <a:gd name="T15" fmla="*/ 25 h 40"/>
                  <a:gd name="T16" fmla="*/ 2 w 16"/>
                  <a:gd name="T17" fmla="*/ 9 h 40"/>
                  <a:gd name="T18" fmla="*/ 2 w 16"/>
                  <a:gd name="T19" fmla="*/ 9 h 40"/>
                  <a:gd name="T20" fmla="*/ 0 w 16"/>
                  <a:gd name="T21" fmla="*/ 7 h 40"/>
                  <a:gd name="T22" fmla="*/ 0 w 16"/>
                  <a:gd name="T23" fmla="*/ 5 h 40"/>
                  <a:gd name="T24" fmla="*/ 0 w 16"/>
                  <a:gd name="T25" fmla="*/ 1 h 40"/>
                  <a:gd name="T26" fmla="*/ 2 w 16"/>
                  <a:gd name="T27" fmla="*/ 0 h 40"/>
                  <a:gd name="T28" fmla="*/ 2 w 16"/>
                  <a:gd name="T29" fmla="*/ 0 h 40"/>
                  <a:gd name="T30" fmla="*/ 5 w 16"/>
                  <a:gd name="T31" fmla="*/ 4 h 40"/>
                  <a:gd name="T32" fmla="*/ 9 w 16"/>
                  <a:gd name="T33" fmla="*/ 8 h 40"/>
                  <a:gd name="T34" fmla="*/ 11 w 16"/>
                  <a:gd name="T35" fmla="*/ 12 h 40"/>
                  <a:gd name="T36" fmla="*/ 12 w 16"/>
                  <a:gd name="T37" fmla="*/ 17 h 40"/>
                  <a:gd name="T38" fmla="*/ 14 w 16"/>
                  <a:gd name="T39" fmla="*/ 28 h 40"/>
                  <a:gd name="T40" fmla="*/ 16 w 16"/>
                  <a:gd name="T41" fmla="*/ 37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 h="40">
                    <a:moveTo>
                      <a:pt x="16" y="37"/>
                    </a:moveTo>
                    <a:lnTo>
                      <a:pt x="16" y="37"/>
                    </a:lnTo>
                    <a:lnTo>
                      <a:pt x="15" y="40"/>
                    </a:lnTo>
                    <a:lnTo>
                      <a:pt x="14" y="40"/>
                    </a:lnTo>
                    <a:lnTo>
                      <a:pt x="13" y="40"/>
                    </a:lnTo>
                    <a:lnTo>
                      <a:pt x="10" y="32"/>
                    </a:lnTo>
                    <a:lnTo>
                      <a:pt x="6" y="25"/>
                    </a:lnTo>
                    <a:lnTo>
                      <a:pt x="2" y="9"/>
                    </a:lnTo>
                    <a:lnTo>
                      <a:pt x="0" y="7"/>
                    </a:lnTo>
                    <a:lnTo>
                      <a:pt x="0" y="5"/>
                    </a:lnTo>
                    <a:lnTo>
                      <a:pt x="0" y="1"/>
                    </a:lnTo>
                    <a:lnTo>
                      <a:pt x="2" y="0"/>
                    </a:lnTo>
                    <a:lnTo>
                      <a:pt x="5" y="4"/>
                    </a:lnTo>
                    <a:lnTo>
                      <a:pt x="9" y="8"/>
                    </a:lnTo>
                    <a:lnTo>
                      <a:pt x="11" y="12"/>
                    </a:lnTo>
                    <a:lnTo>
                      <a:pt x="12" y="17"/>
                    </a:lnTo>
                    <a:lnTo>
                      <a:pt x="14" y="28"/>
                    </a:lnTo>
                    <a:lnTo>
                      <a:pt x="16" y="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93" name="Freeform 55"/>
              <p:cNvSpPr>
                <a:spLocks/>
              </p:cNvSpPr>
              <p:nvPr/>
            </p:nvSpPr>
            <p:spPr bwMode="auto">
              <a:xfrm>
                <a:off x="1271" y="2447"/>
                <a:ext cx="30" cy="61"/>
              </a:xfrm>
              <a:custGeom>
                <a:avLst/>
                <a:gdLst>
                  <a:gd name="T0" fmla="*/ 19 w 30"/>
                  <a:gd name="T1" fmla="*/ 27 h 61"/>
                  <a:gd name="T2" fmla="*/ 19 w 30"/>
                  <a:gd name="T3" fmla="*/ 27 h 61"/>
                  <a:gd name="T4" fmla="*/ 22 w 30"/>
                  <a:gd name="T5" fmla="*/ 35 h 61"/>
                  <a:gd name="T6" fmla="*/ 25 w 30"/>
                  <a:gd name="T7" fmla="*/ 43 h 61"/>
                  <a:gd name="T8" fmla="*/ 30 w 30"/>
                  <a:gd name="T9" fmla="*/ 59 h 61"/>
                  <a:gd name="T10" fmla="*/ 30 w 30"/>
                  <a:gd name="T11" fmla="*/ 59 h 61"/>
                  <a:gd name="T12" fmla="*/ 28 w 30"/>
                  <a:gd name="T13" fmla="*/ 61 h 61"/>
                  <a:gd name="T14" fmla="*/ 25 w 30"/>
                  <a:gd name="T15" fmla="*/ 61 h 61"/>
                  <a:gd name="T16" fmla="*/ 25 w 30"/>
                  <a:gd name="T17" fmla="*/ 61 h 61"/>
                  <a:gd name="T18" fmla="*/ 13 w 30"/>
                  <a:gd name="T19" fmla="*/ 31 h 61"/>
                  <a:gd name="T20" fmla="*/ 8 w 30"/>
                  <a:gd name="T21" fmla="*/ 17 h 61"/>
                  <a:gd name="T22" fmla="*/ 4 w 30"/>
                  <a:gd name="T23" fmla="*/ 10 h 61"/>
                  <a:gd name="T24" fmla="*/ 0 w 30"/>
                  <a:gd name="T25" fmla="*/ 3 h 61"/>
                  <a:gd name="T26" fmla="*/ 1 w 30"/>
                  <a:gd name="T27" fmla="*/ 0 h 61"/>
                  <a:gd name="T28" fmla="*/ 1 w 30"/>
                  <a:gd name="T29" fmla="*/ 0 h 61"/>
                  <a:gd name="T30" fmla="*/ 5 w 30"/>
                  <a:gd name="T31" fmla="*/ 1 h 61"/>
                  <a:gd name="T32" fmla="*/ 8 w 30"/>
                  <a:gd name="T33" fmla="*/ 3 h 61"/>
                  <a:gd name="T34" fmla="*/ 10 w 30"/>
                  <a:gd name="T35" fmla="*/ 6 h 61"/>
                  <a:gd name="T36" fmla="*/ 12 w 30"/>
                  <a:gd name="T37" fmla="*/ 10 h 61"/>
                  <a:gd name="T38" fmla="*/ 15 w 30"/>
                  <a:gd name="T39" fmla="*/ 19 h 61"/>
                  <a:gd name="T40" fmla="*/ 17 w 30"/>
                  <a:gd name="T41" fmla="*/ 23 h 61"/>
                  <a:gd name="T42" fmla="*/ 19 w 30"/>
                  <a:gd name="T43" fmla="*/ 27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61">
                    <a:moveTo>
                      <a:pt x="19" y="27"/>
                    </a:moveTo>
                    <a:lnTo>
                      <a:pt x="19" y="27"/>
                    </a:lnTo>
                    <a:lnTo>
                      <a:pt x="22" y="35"/>
                    </a:lnTo>
                    <a:lnTo>
                      <a:pt x="25" y="43"/>
                    </a:lnTo>
                    <a:lnTo>
                      <a:pt x="30" y="59"/>
                    </a:lnTo>
                    <a:lnTo>
                      <a:pt x="28" y="61"/>
                    </a:lnTo>
                    <a:lnTo>
                      <a:pt x="25" y="61"/>
                    </a:lnTo>
                    <a:lnTo>
                      <a:pt x="13" y="31"/>
                    </a:lnTo>
                    <a:lnTo>
                      <a:pt x="8" y="17"/>
                    </a:lnTo>
                    <a:lnTo>
                      <a:pt x="4" y="10"/>
                    </a:lnTo>
                    <a:lnTo>
                      <a:pt x="0" y="3"/>
                    </a:lnTo>
                    <a:lnTo>
                      <a:pt x="1" y="0"/>
                    </a:lnTo>
                    <a:lnTo>
                      <a:pt x="5" y="1"/>
                    </a:lnTo>
                    <a:lnTo>
                      <a:pt x="8" y="3"/>
                    </a:lnTo>
                    <a:lnTo>
                      <a:pt x="10" y="6"/>
                    </a:lnTo>
                    <a:lnTo>
                      <a:pt x="12" y="10"/>
                    </a:lnTo>
                    <a:lnTo>
                      <a:pt x="15" y="19"/>
                    </a:lnTo>
                    <a:lnTo>
                      <a:pt x="17" y="23"/>
                    </a:lnTo>
                    <a:lnTo>
                      <a:pt x="19"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94" name="Freeform 56"/>
              <p:cNvSpPr>
                <a:spLocks/>
              </p:cNvSpPr>
              <p:nvPr/>
            </p:nvSpPr>
            <p:spPr bwMode="auto">
              <a:xfrm>
                <a:off x="1271" y="2447"/>
                <a:ext cx="30" cy="61"/>
              </a:xfrm>
              <a:custGeom>
                <a:avLst/>
                <a:gdLst>
                  <a:gd name="T0" fmla="*/ 19 w 30"/>
                  <a:gd name="T1" fmla="*/ 27 h 61"/>
                  <a:gd name="T2" fmla="*/ 19 w 30"/>
                  <a:gd name="T3" fmla="*/ 27 h 61"/>
                  <a:gd name="T4" fmla="*/ 22 w 30"/>
                  <a:gd name="T5" fmla="*/ 35 h 61"/>
                  <a:gd name="T6" fmla="*/ 25 w 30"/>
                  <a:gd name="T7" fmla="*/ 43 h 61"/>
                  <a:gd name="T8" fmla="*/ 30 w 30"/>
                  <a:gd name="T9" fmla="*/ 59 h 61"/>
                  <a:gd name="T10" fmla="*/ 30 w 30"/>
                  <a:gd name="T11" fmla="*/ 59 h 61"/>
                  <a:gd name="T12" fmla="*/ 28 w 30"/>
                  <a:gd name="T13" fmla="*/ 61 h 61"/>
                  <a:gd name="T14" fmla="*/ 25 w 30"/>
                  <a:gd name="T15" fmla="*/ 61 h 61"/>
                  <a:gd name="T16" fmla="*/ 25 w 30"/>
                  <a:gd name="T17" fmla="*/ 61 h 61"/>
                  <a:gd name="T18" fmla="*/ 13 w 30"/>
                  <a:gd name="T19" fmla="*/ 31 h 61"/>
                  <a:gd name="T20" fmla="*/ 8 w 30"/>
                  <a:gd name="T21" fmla="*/ 17 h 61"/>
                  <a:gd name="T22" fmla="*/ 4 w 30"/>
                  <a:gd name="T23" fmla="*/ 10 h 61"/>
                  <a:gd name="T24" fmla="*/ 0 w 30"/>
                  <a:gd name="T25" fmla="*/ 3 h 61"/>
                  <a:gd name="T26" fmla="*/ 1 w 30"/>
                  <a:gd name="T27" fmla="*/ 0 h 61"/>
                  <a:gd name="T28" fmla="*/ 1 w 30"/>
                  <a:gd name="T29" fmla="*/ 0 h 61"/>
                  <a:gd name="T30" fmla="*/ 5 w 30"/>
                  <a:gd name="T31" fmla="*/ 1 h 61"/>
                  <a:gd name="T32" fmla="*/ 8 w 30"/>
                  <a:gd name="T33" fmla="*/ 3 h 61"/>
                  <a:gd name="T34" fmla="*/ 10 w 30"/>
                  <a:gd name="T35" fmla="*/ 6 h 61"/>
                  <a:gd name="T36" fmla="*/ 12 w 30"/>
                  <a:gd name="T37" fmla="*/ 10 h 61"/>
                  <a:gd name="T38" fmla="*/ 15 w 30"/>
                  <a:gd name="T39" fmla="*/ 19 h 61"/>
                  <a:gd name="T40" fmla="*/ 17 w 30"/>
                  <a:gd name="T41" fmla="*/ 23 h 61"/>
                  <a:gd name="T42" fmla="*/ 19 w 30"/>
                  <a:gd name="T43" fmla="*/ 27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61">
                    <a:moveTo>
                      <a:pt x="19" y="27"/>
                    </a:moveTo>
                    <a:lnTo>
                      <a:pt x="19" y="27"/>
                    </a:lnTo>
                    <a:lnTo>
                      <a:pt x="22" y="35"/>
                    </a:lnTo>
                    <a:lnTo>
                      <a:pt x="25" y="43"/>
                    </a:lnTo>
                    <a:lnTo>
                      <a:pt x="30" y="59"/>
                    </a:lnTo>
                    <a:lnTo>
                      <a:pt x="28" y="61"/>
                    </a:lnTo>
                    <a:lnTo>
                      <a:pt x="25" y="61"/>
                    </a:lnTo>
                    <a:lnTo>
                      <a:pt x="13" y="31"/>
                    </a:lnTo>
                    <a:lnTo>
                      <a:pt x="8" y="17"/>
                    </a:lnTo>
                    <a:lnTo>
                      <a:pt x="4" y="10"/>
                    </a:lnTo>
                    <a:lnTo>
                      <a:pt x="0" y="3"/>
                    </a:lnTo>
                    <a:lnTo>
                      <a:pt x="1" y="0"/>
                    </a:lnTo>
                    <a:lnTo>
                      <a:pt x="5" y="1"/>
                    </a:lnTo>
                    <a:lnTo>
                      <a:pt x="8" y="3"/>
                    </a:lnTo>
                    <a:lnTo>
                      <a:pt x="10" y="6"/>
                    </a:lnTo>
                    <a:lnTo>
                      <a:pt x="12" y="10"/>
                    </a:lnTo>
                    <a:lnTo>
                      <a:pt x="15" y="19"/>
                    </a:lnTo>
                    <a:lnTo>
                      <a:pt x="17" y="23"/>
                    </a:lnTo>
                    <a:lnTo>
                      <a:pt x="19" y="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95" name="Freeform 57"/>
              <p:cNvSpPr>
                <a:spLocks/>
              </p:cNvSpPr>
              <p:nvPr/>
            </p:nvSpPr>
            <p:spPr bwMode="auto">
              <a:xfrm>
                <a:off x="1214" y="2489"/>
                <a:ext cx="15" cy="32"/>
              </a:xfrm>
              <a:custGeom>
                <a:avLst/>
                <a:gdLst>
                  <a:gd name="T0" fmla="*/ 15 w 15"/>
                  <a:gd name="T1" fmla="*/ 28 h 32"/>
                  <a:gd name="T2" fmla="*/ 15 w 15"/>
                  <a:gd name="T3" fmla="*/ 28 h 32"/>
                  <a:gd name="T4" fmla="*/ 15 w 15"/>
                  <a:gd name="T5" fmla="*/ 30 h 32"/>
                  <a:gd name="T6" fmla="*/ 15 w 15"/>
                  <a:gd name="T7" fmla="*/ 32 h 32"/>
                  <a:gd name="T8" fmla="*/ 14 w 15"/>
                  <a:gd name="T9" fmla="*/ 32 h 32"/>
                  <a:gd name="T10" fmla="*/ 14 w 15"/>
                  <a:gd name="T11" fmla="*/ 32 h 32"/>
                  <a:gd name="T12" fmla="*/ 11 w 15"/>
                  <a:gd name="T13" fmla="*/ 32 h 32"/>
                  <a:gd name="T14" fmla="*/ 9 w 15"/>
                  <a:gd name="T15" fmla="*/ 31 h 32"/>
                  <a:gd name="T16" fmla="*/ 7 w 15"/>
                  <a:gd name="T17" fmla="*/ 25 h 32"/>
                  <a:gd name="T18" fmla="*/ 7 w 15"/>
                  <a:gd name="T19" fmla="*/ 25 h 32"/>
                  <a:gd name="T20" fmla="*/ 5 w 15"/>
                  <a:gd name="T21" fmla="*/ 19 h 32"/>
                  <a:gd name="T22" fmla="*/ 3 w 15"/>
                  <a:gd name="T23" fmla="*/ 13 h 32"/>
                  <a:gd name="T24" fmla="*/ 0 w 15"/>
                  <a:gd name="T25" fmla="*/ 6 h 32"/>
                  <a:gd name="T26" fmla="*/ 0 w 15"/>
                  <a:gd name="T27" fmla="*/ 3 h 32"/>
                  <a:gd name="T28" fmla="*/ 1 w 15"/>
                  <a:gd name="T29" fmla="*/ 0 h 32"/>
                  <a:gd name="T30" fmla="*/ 1 w 15"/>
                  <a:gd name="T31" fmla="*/ 0 h 32"/>
                  <a:gd name="T32" fmla="*/ 5 w 15"/>
                  <a:gd name="T33" fmla="*/ 2 h 32"/>
                  <a:gd name="T34" fmla="*/ 7 w 15"/>
                  <a:gd name="T35" fmla="*/ 5 h 32"/>
                  <a:gd name="T36" fmla="*/ 10 w 15"/>
                  <a:gd name="T37" fmla="*/ 13 h 32"/>
                  <a:gd name="T38" fmla="*/ 12 w 15"/>
                  <a:gd name="T39" fmla="*/ 20 h 32"/>
                  <a:gd name="T40" fmla="*/ 15 w 15"/>
                  <a:gd name="T41" fmla="*/ 28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 h="32">
                    <a:moveTo>
                      <a:pt x="15" y="28"/>
                    </a:moveTo>
                    <a:lnTo>
                      <a:pt x="15" y="28"/>
                    </a:lnTo>
                    <a:lnTo>
                      <a:pt x="15" y="30"/>
                    </a:lnTo>
                    <a:lnTo>
                      <a:pt x="15" y="32"/>
                    </a:lnTo>
                    <a:lnTo>
                      <a:pt x="14" y="32"/>
                    </a:lnTo>
                    <a:lnTo>
                      <a:pt x="11" y="32"/>
                    </a:lnTo>
                    <a:lnTo>
                      <a:pt x="9" y="31"/>
                    </a:lnTo>
                    <a:lnTo>
                      <a:pt x="7" y="25"/>
                    </a:lnTo>
                    <a:lnTo>
                      <a:pt x="5" y="19"/>
                    </a:lnTo>
                    <a:lnTo>
                      <a:pt x="3" y="13"/>
                    </a:lnTo>
                    <a:lnTo>
                      <a:pt x="0" y="6"/>
                    </a:lnTo>
                    <a:lnTo>
                      <a:pt x="0" y="3"/>
                    </a:lnTo>
                    <a:lnTo>
                      <a:pt x="1" y="0"/>
                    </a:lnTo>
                    <a:lnTo>
                      <a:pt x="5" y="2"/>
                    </a:lnTo>
                    <a:lnTo>
                      <a:pt x="7" y="5"/>
                    </a:lnTo>
                    <a:lnTo>
                      <a:pt x="10" y="13"/>
                    </a:lnTo>
                    <a:lnTo>
                      <a:pt x="12" y="20"/>
                    </a:lnTo>
                    <a:lnTo>
                      <a:pt x="15"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96" name="Freeform 58"/>
              <p:cNvSpPr>
                <a:spLocks/>
              </p:cNvSpPr>
              <p:nvPr/>
            </p:nvSpPr>
            <p:spPr bwMode="auto">
              <a:xfrm>
                <a:off x="1214" y="2489"/>
                <a:ext cx="15" cy="32"/>
              </a:xfrm>
              <a:custGeom>
                <a:avLst/>
                <a:gdLst>
                  <a:gd name="T0" fmla="*/ 15 w 15"/>
                  <a:gd name="T1" fmla="*/ 28 h 32"/>
                  <a:gd name="T2" fmla="*/ 15 w 15"/>
                  <a:gd name="T3" fmla="*/ 28 h 32"/>
                  <a:gd name="T4" fmla="*/ 15 w 15"/>
                  <a:gd name="T5" fmla="*/ 30 h 32"/>
                  <a:gd name="T6" fmla="*/ 15 w 15"/>
                  <a:gd name="T7" fmla="*/ 32 h 32"/>
                  <a:gd name="T8" fmla="*/ 14 w 15"/>
                  <a:gd name="T9" fmla="*/ 32 h 32"/>
                  <a:gd name="T10" fmla="*/ 14 w 15"/>
                  <a:gd name="T11" fmla="*/ 32 h 32"/>
                  <a:gd name="T12" fmla="*/ 11 w 15"/>
                  <a:gd name="T13" fmla="*/ 32 h 32"/>
                  <a:gd name="T14" fmla="*/ 9 w 15"/>
                  <a:gd name="T15" fmla="*/ 31 h 32"/>
                  <a:gd name="T16" fmla="*/ 7 w 15"/>
                  <a:gd name="T17" fmla="*/ 25 h 32"/>
                  <a:gd name="T18" fmla="*/ 7 w 15"/>
                  <a:gd name="T19" fmla="*/ 25 h 32"/>
                  <a:gd name="T20" fmla="*/ 5 w 15"/>
                  <a:gd name="T21" fmla="*/ 19 h 32"/>
                  <a:gd name="T22" fmla="*/ 3 w 15"/>
                  <a:gd name="T23" fmla="*/ 13 h 32"/>
                  <a:gd name="T24" fmla="*/ 0 w 15"/>
                  <a:gd name="T25" fmla="*/ 6 h 32"/>
                  <a:gd name="T26" fmla="*/ 0 w 15"/>
                  <a:gd name="T27" fmla="*/ 3 h 32"/>
                  <a:gd name="T28" fmla="*/ 1 w 15"/>
                  <a:gd name="T29" fmla="*/ 0 h 32"/>
                  <a:gd name="T30" fmla="*/ 1 w 15"/>
                  <a:gd name="T31" fmla="*/ 0 h 32"/>
                  <a:gd name="T32" fmla="*/ 5 w 15"/>
                  <a:gd name="T33" fmla="*/ 2 h 32"/>
                  <a:gd name="T34" fmla="*/ 7 w 15"/>
                  <a:gd name="T35" fmla="*/ 5 h 32"/>
                  <a:gd name="T36" fmla="*/ 10 w 15"/>
                  <a:gd name="T37" fmla="*/ 13 h 32"/>
                  <a:gd name="T38" fmla="*/ 12 w 15"/>
                  <a:gd name="T39" fmla="*/ 20 h 32"/>
                  <a:gd name="T40" fmla="*/ 15 w 15"/>
                  <a:gd name="T41" fmla="*/ 28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 h="32">
                    <a:moveTo>
                      <a:pt x="15" y="28"/>
                    </a:moveTo>
                    <a:lnTo>
                      <a:pt x="15" y="28"/>
                    </a:lnTo>
                    <a:lnTo>
                      <a:pt x="15" y="30"/>
                    </a:lnTo>
                    <a:lnTo>
                      <a:pt x="15" y="32"/>
                    </a:lnTo>
                    <a:lnTo>
                      <a:pt x="14" y="32"/>
                    </a:lnTo>
                    <a:lnTo>
                      <a:pt x="11" y="32"/>
                    </a:lnTo>
                    <a:lnTo>
                      <a:pt x="9" y="31"/>
                    </a:lnTo>
                    <a:lnTo>
                      <a:pt x="7" y="25"/>
                    </a:lnTo>
                    <a:lnTo>
                      <a:pt x="5" y="19"/>
                    </a:lnTo>
                    <a:lnTo>
                      <a:pt x="3" y="13"/>
                    </a:lnTo>
                    <a:lnTo>
                      <a:pt x="0" y="6"/>
                    </a:lnTo>
                    <a:lnTo>
                      <a:pt x="0" y="3"/>
                    </a:lnTo>
                    <a:lnTo>
                      <a:pt x="1" y="0"/>
                    </a:lnTo>
                    <a:lnTo>
                      <a:pt x="5" y="2"/>
                    </a:lnTo>
                    <a:lnTo>
                      <a:pt x="7" y="5"/>
                    </a:lnTo>
                    <a:lnTo>
                      <a:pt x="10" y="13"/>
                    </a:lnTo>
                    <a:lnTo>
                      <a:pt x="12" y="20"/>
                    </a:lnTo>
                    <a:lnTo>
                      <a:pt x="1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97" name="Freeform 59"/>
              <p:cNvSpPr>
                <a:spLocks/>
              </p:cNvSpPr>
              <p:nvPr/>
            </p:nvSpPr>
            <p:spPr bwMode="auto">
              <a:xfrm>
                <a:off x="600" y="2491"/>
                <a:ext cx="284" cy="137"/>
              </a:xfrm>
              <a:custGeom>
                <a:avLst/>
                <a:gdLst>
                  <a:gd name="T0" fmla="*/ 281 w 284"/>
                  <a:gd name="T1" fmla="*/ 2 h 137"/>
                  <a:gd name="T2" fmla="*/ 281 w 284"/>
                  <a:gd name="T3" fmla="*/ 2 h 137"/>
                  <a:gd name="T4" fmla="*/ 282 w 284"/>
                  <a:gd name="T5" fmla="*/ 3 h 137"/>
                  <a:gd name="T6" fmla="*/ 282 w 284"/>
                  <a:gd name="T7" fmla="*/ 5 h 137"/>
                  <a:gd name="T8" fmla="*/ 282 w 284"/>
                  <a:gd name="T9" fmla="*/ 8 h 137"/>
                  <a:gd name="T10" fmla="*/ 281 w 284"/>
                  <a:gd name="T11" fmla="*/ 9 h 137"/>
                  <a:gd name="T12" fmla="*/ 281 w 284"/>
                  <a:gd name="T13" fmla="*/ 9 h 137"/>
                  <a:gd name="T14" fmla="*/ 284 w 284"/>
                  <a:gd name="T15" fmla="*/ 68 h 137"/>
                  <a:gd name="T16" fmla="*/ 284 w 284"/>
                  <a:gd name="T17" fmla="*/ 98 h 137"/>
                  <a:gd name="T18" fmla="*/ 283 w 284"/>
                  <a:gd name="T19" fmla="*/ 112 h 137"/>
                  <a:gd name="T20" fmla="*/ 282 w 284"/>
                  <a:gd name="T21" fmla="*/ 127 h 137"/>
                  <a:gd name="T22" fmla="*/ 282 w 284"/>
                  <a:gd name="T23" fmla="*/ 127 h 137"/>
                  <a:gd name="T24" fmla="*/ 147 w 284"/>
                  <a:gd name="T25" fmla="*/ 127 h 137"/>
                  <a:gd name="T26" fmla="*/ 80 w 284"/>
                  <a:gd name="T27" fmla="*/ 128 h 137"/>
                  <a:gd name="T28" fmla="*/ 12 w 284"/>
                  <a:gd name="T29" fmla="*/ 131 h 137"/>
                  <a:gd name="T30" fmla="*/ 12 w 284"/>
                  <a:gd name="T31" fmla="*/ 131 h 137"/>
                  <a:gd name="T32" fmla="*/ 10 w 284"/>
                  <a:gd name="T33" fmla="*/ 133 h 137"/>
                  <a:gd name="T34" fmla="*/ 9 w 284"/>
                  <a:gd name="T35" fmla="*/ 135 h 137"/>
                  <a:gd name="T36" fmla="*/ 8 w 284"/>
                  <a:gd name="T37" fmla="*/ 137 h 137"/>
                  <a:gd name="T38" fmla="*/ 5 w 284"/>
                  <a:gd name="T39" fmla="*/ 137 h 137"/>
                  <a:gd name="T40" fmla="*/ 5 w 284"/>
                  <a:gd name="T41" fmla="*/ 137 h 137"/>
                  <a:gd name="T42" fmla="*/ 4 w 284"/>
                  <a:gd name="T43" fmla="*/ 134 h 137"/>
                  <a:gd name="T44" fmla="*/ 2 w 284"/>
                  <a:gd name="T45" fmla="*/ 130 h 137"/>
                  <a:gd name="T46" fmla="*/ 0 w 284"/>
                  <a:gd name="T47" fmla="*/ 128 h 137"/>
                  <a:gd name="T48" fmla="*/ 0 w 284"/>
                  <a:gd name="T49" fmla="*/ 126 h 137"/>
                  <a:gd name="T50" fmla="*/ 1 w 284"/>
                  <a:gd name="T51" fmla="*/ 125 h 137"/>
                  <a:gd name="T52" fmla="*/ 1 w 284"/>
                  <a:gd name="T53" fmla="*/ 125 h 137"/>
                  <a:gd name="T54" fmla="*/ 0 w 284"/>
                  <a:gd name="T55" fmla="*/ 65 h 137"/>
                  <a:gd name="T56" fmla="*/ 1 w 284"/>
                  <a:gd name="T57" fmla="*/ 34 h 137"/>
                  <a:gd name="T58" fmla="*/ 2 w 284"/>
                  <a:gd name="T59" fmla="*/ 18 h 137"/>
                  <a:gd name="T60" fmla="*/ 3 w 284"/>
                  <a:gd name="T61" fmla="*/ 4 h 137"/>
                  <a:gd name="T62" fmla="*/ 3 w 284"/>
                  <a:gd name="T63" fmla="*/ 4 h 137"/>
                  <a:gd name="T64" fmla="*/ 5 w 284"/>
                  <a:gd name="T65" fmla="*/ 2 h 137"/>
                  <a:gd name="T66" fmla="*/ 9 w 284"/>
                  <a:gd name="T67" fmla="*/ 2 h 137"/>
                  <a:gd name="T68" fmla="*/ 9 w 284"/>
                  <a:gd name="T69" fmla="*/ 2 h 137"/>
                  <a:gd name="T70" fmla="*/ 11 w 284"/>
                  <a:gd name="T71" fmla="*/ 5 h 137"/>
                  <a:gd name="T72" fmla="*/ 15 w 284"/>
                  <a:gd name="T73" fmla="*/ 8 h 137"/>
                  <a:gd name="T74" fmla="*/ 18 w 284"/>
                  <a:gd name="T75" fmla="*/ 9 h 137"/>
                  <a:gd name="T76" fmla="*/ 23 w 284"/>
                  <a:gd name="T77" fmla="*/ 8 h 137"/>
                  <a:gd name="T78" fmla="*/ 33 w 284"/>
                  <a:gd name="T79" fmla="*/ 7 h 137"/>
                  <a:gd name="T80" fmla="*/ 37 w 284"/>
                  <a:gd name="T81" fmla="*/ 7 h 137"/>
                  <a:gd name="T82" fmla="*/ 42 w 284"/>
                  <a:gd name="T83" fmla="*/ 7 h 137"/>
                  <a:gd name="T84" fmla="*/ 42 w 284"/>
                  <a:gd name="T85" fmla="*/ 7 h 137"/>
                  <a:gd name="T86" fmla="*/ 101 w 284"/>
                  <a:gd name="T87" fmla="*/ 3 h 137"/>
                  <a:gd name="T88" fmla="*/ 161 w 284"/>
                  <a:gd name="T89" fmla="*/ 0 h 137"/>
                  <a:gd name="T90" fmla="*/ 221 w 284"/>
                  <a:gd name="T91" fmla="*/ 0 h 137"/>
                  <a:gd name="T92" fmla="*/ 251 w 284"/>
                  <a:gd name="T93" fmla="*/ 0 h 137"/>
                  <a:gd name="T94" fmla="*/ 281 w 284"/>
                  <a:gd name="T95" fmla="*/ 2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4" h="137">
                    <a:moveTo>
                      <a:pt x="281" y="2"/>
                    </a:moveTo>
                    <a:lnTo>
                      <a:pt x="281" y="2"/>
                    </a:lnTo>
                    <a:lnTo>
                      <a:pt x="282" y="3"/>
                    </a:lnTo>
                    <a:lnTo>
                      <a:pt x="282" y="5"/>
                    </a:lnTo>
                    <a:lnTo>
                      <a:pt x="282" y="8"/>
                    </a:lnTo>
                    <a:lnTo>
                      <a:pt x="281" y="9"/>
                    </a:lnTo>
                    <a:lnTo>
                      <a:pt x="284" y="68"/>
                    </a:lnTo>
                    <a:lnTo>
                      <a:pt x="284" y="98"/>
                    </a:lnTo>
                    <a:lnTo>
                      <a:pt x="283" y="112"/>
                    </a:lnTo>
                    <a:lnTo>
                      <a:pt x="282" y="127"/>
                    </a:lnTo>
                    <a:lnTo>
                      <a:pt x="147" y="127"/>
                    </a:lnTo>
                    <a:lnTo>
                      <a:pt x="80" y="128"/>
                    </a:lnTo>
                    <a:lnTo>
                      <a:pt x="12" y="131"/>
                    </a:lnTo>
                    <a:lnTo>
                      <a:pt x="10" y="133"/>
                    </a:lnTo>
                    <a:lnTo>
                      <a:pt x="9" y="135"/>
                    </a:lnTo>
                    <a:lnTo>
                      <a:pt x="8" y="137"/>
                    </a:lnTo>
                    <a:lnTo>
                      <a:pt x="5" y="137"/>
                    </a:lnTo>
                    <a:lnTo>
                      <a:pt x="4" y="134"/>
                    </a:lnTo>
                    <a:lnTo>
                      <a:pt x="2" y="130"/>
                    </a:lnTo>
                    <a:lnTo>
                      <a:pt x="0" y="128"/>
                    </a:lnTo>
                    <a:lnTo>
                      <a:pt x="0" y="126"/>
                    </a:lnTo>
                    <a:lnTo>
                      <a:pt x="1" y="125"/>
                    </a:lnTo>
                    <a:lnTo>
                      <a:pt x="0" y="65"/>
                    </a:lnTo>
                    <a:lnTo>
                      <a:pt x="1" y="34"/>
                    </a:lnTo>
                    <a:lnTo>
                      <a:pt x="2" y="18"/>
                    </a:lnTo>
                    <a:lnTo>
                      <a:pt x="3" y="4"/>
                    </a:lnTo>
                    <a:lnTo>
                      <a:pt x="5" y="2"/>
                    </a:lnTo>
                    <a:lnTo>
                      <a:pt x="9" y="2"/>
                    </a:lnTo>
                    <a:lnTo>
                      <a:pt x="11" y="5"/>
                    </a:lnTo>
                    <a:lnTo>
                      <a:pt x="15" y="8"/>
                    </a:lnTo>
                    <a:lnTo>
                      <a:pt x="18" y="9"/>
                    </a:lnTo>
                    <a:lnTo>
                      <a:pt x="23" y="8"/>
                    </a:lnTo>
                    <a:lnTo>
                      <a:pt x="33" y="7"/>
                    </a:lnTo>
                    <a:lnTo>
                      <a:pt x="37" y="7"/>
                    </a:lnTo>
                    <a:lnTo>
                      <a:pt x="42" y="7"/>
                    </a:lnTo>
                    <a:lnTo>
                      <a:pt x="101" y="3"/>
                    </a:lnTo>
                    <a:lnTo>
                      <a:pt x="161" y="0"/>
                    </a:lnTo>
                    <a:lnTo>
                      <a:pt x="221" y="0"/>
                    </a:lnTo>
                    <a:lnTo>
                      <a:pt x="251" y="0"/>
                    </a:lnTo>
                    <a:lnTo>
                      <a:pt x="28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98" name="Freeform 60"/>
              <p:cNvSpPr>
                <a:spLocks/>
              </p:cNvSpPr>
              <p:nvPr/>
            </p:nvSpPr>
            <p:spPr bwMode="auto">
              <a:xfrm>
                <a:off x="600" y="2491"/>
                <a:ext cx="284" cy="137"/>
              </a:xfrm>
              <a:custGeom>
                <a:avLst/>
                <a:gdLst>
                  <a:gd name="T0" fmla="*/ 281 w 284"/>
                  <a:gd name="T1" fmla="*/ 2 h 137"/>
                  <a:gd name="T2" fmla="*/ 281 w 284"/>
                  <a:gd name="T3" fmla="*/ 2 h 137"/>
                  <a:gd name="T4" fmla="*/ 282 w 284"/>
                  <a:gd name="T5" fmla="*/ 3 h 137"/>
                  <a:gd name="T6" fmla="*/ 282 w 284"/>
                  <a:gd name="T7" fmla="*/ 5 h 137"/>
                  <a:gd name="T8" fmla="*/ 282 w 284"/>
                  <a:gd name="T9" fmla="*/ 8 h 137"/>
                  <a:gd name="T10" fmla="*/ 281 w 284"/>
                  <a:gd name="T11" fmla="*/ 9 h 137"/>
                  <a:gd name="T12" fmla="*/ 281 w 284"/>
                  <a:gd name="T13" fmla="*/ 9 h 137"/>
                  <a:gd name="T14" fmla="*/ 284 w 284"/>
                  <a:gd name="T15" fmla="*/ 68 h 137"/>
                  <a:gd name="T16" fmla="*/ 284 w 284"/>
                  <a:gd name="T17" fmla="*/ 98 h 137"/>
                  <a:gd name="T18" fmla="*/ 283 w 284"/>
                  <a:gd name="T19" fmla="*/ 112 h 137"/>
                  <a:gd name="T20" fmla="*/ 282 w 284"/>
                  <a:gd name="T21" fmla="*/ 127 h 137"/>
                  <a:gd name="T22" fmla="*/ 282 w 284"/>
                  <a:gd name="T23" fmla="*/ 127 h 137"/>
                  <a:gd name="T24" fmla="*/ 147 w 284"/>
                  <a:gd name="T25" fmla="*/ 127 h 137"/>
                  <a:gd name="T26" fmla="*/ 80 w 284"/>
                  <a:gd name="T27" fmla="*/ 128 h 137"/>
                  <a:gd name="T28" fmla="*/ 12 w 284"/>
                  <a:gd name="T29" fmla="*/ 131 h 137"/>
                  <a:gd name="T30" fmla="*/ 12 w 284"/>
                  <a:gd name="T31" fmla="*/ 131 h 137"/>
                  <a:gd name="T32" fmla="*/ 10 w 284"/>
                  <a:gd name="T33" fmla="*/ 133 h 137"/>
                  <a:gd name="T34" fmla="*/ 9 w 284"/>
                  <a:gd name="T35" fmla="*/ 135 h 137"/>
                  <a:gd name="T36" fmla="*/ 8 w 284"/>
                  <a:gd name="T37" fmla="*/ 137 h 137"/>
                  <a:gd name="T38" fmla="*/ 5 w 284"/>
                  <a:gd name="T39" fmla="*/ 137 h 137"/>
                  <a:gd name="T40" fmla="*/ 5 w 284"/>
                  <a:gd name="T41" fmla="*/ 137 h 137"/>
                  <a:gd name="T42" fmla="*/ 4 w 284"/>
                  <a:gd name="T43" fmla="*/ 134 h 137"/>
                  <a:gd name="T44" fmla="*/ 2 w 284"/>
                  <a:gd name="T45" fmla="*/ 130 h 137"/>
                  <a:gd name="T46" fmla="*/ 0 w 284"/>
                  <a:gd name="T47" fmla="*/ 128 h 137"/>
                  <a:gd name="T48" fmla="*/ 0 w 284"/>
                  <a:gd name="T49" fmla="*/ 126 h 137"/>
                  <a:gd name="T50" fmla="*/ 1 w 284"/>
                  <a:gd name="T51" fmla="*/ 125 h 137"/>
                  <a:gd name="T52" fmla="*/ 1 w 284"/>
                  <a:gd name="T53" fmla="*/ 125 h 137"/>
                  <a:gd name="T54" fmla="*/ 0 w 284"/>
                  <a:gd name="T55" fmla="*/ 65 h 137"/>
                  <a:gd name="T56" fmla="*/ 1 w 284"/>
                  <a:gd name="T57" fmla="*/ 34 h 137"/>
                  <a:gd name="T58" fmla="*/ 2 w 284"/>
                  <a:gd name="T59" fmla="*/ 18 h 137"/>
                  <a:gd name="T60" fmla="*/ 3 w 284"/>
                  <a:gd name="T61" fmla="*/ 4 h 137"/>
                  <a:gd name="T62" fmla="*/ 3 w 284"/>
                  <a:gd name="T63" fmla="*/ 4 h 137"/>
                  <a:gd name="T64" fmla="*/ 5 w 284"/>
                  <a:gd name="T65" fmla="*/ 2 h 137"/>
                  <a:gd name="T66" fmla="*/ 9 w 284"/>
                  <a:gd name="T67" fmla="*/ 2 h 137"/>
                  <a:gd name="T68" fmla="*/ 9 w 284"/>
                  <a:gd name="T69" fmla="*/ 2 h 137"/>
                  <a:gd name="T70" fmla="*/ 11 w 284"/>
                  <a:gd name="T71" fmla="*/ 5 h 137"/>
                  <a:gd name="T72" fmla="*/ 15 w 284"/>
                  <a:gd name="T73" fmla="*/ 8 h 137"/>
                  <a:gd name="T74" fmla="*/ 18 w 284"/>
                  <a:gd name="T75" fmla="*/ 9 h 137"/>
                  <a:gd name="T76" fmla="*/ 23 w 284"/>
                  <a:gd name="T77" fmla="*/ 8 h 137"/>
                  <a:gd name="T78" fmla="*/ 33 w 284"/>
                  <a:gd name="T79" fmla="*/ 7 h 137"/>
                  <a:gd name="T80" fmla="*/ 37 w 284"/>
                  <a:gd name="T81" fmla="*/ 7 h 137"/>
                  <a:gd name="T82" fmla="*/ 42 w 284"/>
                  <a:gd name="T83" fmla="*/ 7 h 137"/>
                  <a:gd name="T84" fmla="*/ 42 w 284"/>
                  <a:gd name="T85" fmla="*/ 7 h 137"/>
                  <a:gd name="T86" fmla="*/ 101 w 284"/>
                  <a:gd name="T87" fmla="*/ 3 h 137"/>
                  <a:gd name="T88" fmla="*/ 161 w 284"/>
                  <a:gd name="T89" fmla="*/ 0 h 137"/>
                  <a:gd name="T90" fmla="*/ 221 w 284"/>
                  <a:gd name="T91" fmla="*/ 0 h 137"/>
                  <a:gd name="T92" fmla="*/ 251 w 284"/>
                  <a:gd name="T93" fmla="*/ 0 h 137"/>
                  <a:gd name="T94" fmla="*/ 281 w 284"/>
                  <a:gd name="T95" fmla="*/ 2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4" h="137">
                    <a:moveTo>
                      <a:pt x="281" y="2"/>
                    </a:moveTo>
                    <a:lnTo>
                      <a:pt x="281" y="2"/>
                    </a:lnTo>
                    <a:lnTo>
                      <a:pt x="282" y="3"/>
                    </a:lnTo>
                    <a:lnTo>
                      <a:pt x="282" y="5"/>
                    </a:lnTo>
                    <a:lnTo>
                      <a:pt x="282" y="8"/>
                    </a:lnTo>
                    <a:lnTo>
                      <a:pt x="281" y="9"/>
                    </a:lnTo>
                    <a:lnTo>
                      <a:pt x="284" y="68"/>
                    </a:lnTo>
                    <a:lnTo>
                      <a:pt x="284" y="98"/>
                    </a:lnTo>
                    <a:lnTo>
                      <a:pt x="283" y="112"/>
                    </a:lnTo>
                    <a:lnTo>
                      <a:pt x="282" y="127"/>
                    </a:lnTo>
                    <a:lnTo>
                      <a:pt x="147" y="127"/>
                    </a:lnTo>
                    <a:lnTo>
                      <a:pt x="80" y="128"/>
                    </a:lnTo>
                    <a:lnTo>
                      <a:pt x="12" y="131"/>
                    </a:lnTo>
                    <a:lnTo>
                      <a:pt x="10" y="133"/>
                    </a:lnTo>
                    <a:lnTo>
                      <a:pt x="9" y="135"/>
                    </a:lnTo>
                    <a:lnTo>
                      <a:pt x="8" y="137"/>
                    </a:lnTo>
                    <a:lnTo>
                      <a:pt x="5" y="137"/>
                    </a:lnTo>
                    <a:lnTo>
                      <a:pt x="4" y="134"/>
                    </a:lnTo>
                    <a:lnTo>
                      <a:pt x="2" y="130"/>
                    </a:lnTo>
                    <a:lnTo>
                      <a:pt x="0" y="128"/>
                    </a:lnTo>
                    <a:lnTo>
                      <a:pt x="0" y="126"/>
                    </a:lnTo>
                    <a:lnTo>
                      <a:pt x="1" y="125"/>
                    </a:lnTo>
                    <a:lnTo>
                      <a:pt x="0" y="65"/>
                    </a:lnTo>
                    <a:lnTo>
                      <a:pt x="1" y="34"/>
                    </a:lnTo>
                    <a:lnTo>
                      <a:pt x="2" y="18"/>
                    </a:lnTo>
                    <a:lnTo>
                      <a:pt x="3" y="4"/>
                    </a:lnTo>
                    <a:lnTo>
                      <a:pt x="5" y="2"/>
                    </a:lnTo>
                    <a:lnTo>
                      <a:pt x="9" y="2"/>
                    </a:lnTo>
                    <a:lnTo>
                      <a:pt x="11" y="5"/>
                    </a:lnTo>
                    <a:lnTo>
                      <a:pt x="15" y="8"/>
                    </a:lnTo>
                    <a:lnTo>
                      <a:pt x="18" y="9"/>
                    </a:lnTo>
                    <a:lnTo>
                      <a:pt x="23" y="8"/>
                    </a:lnTo>
                    <a:lnTo>
                      <a:pt x="33" y="7"/>
                    </a:lnTo>
                    <a:lnTo>
                      <a:pt x="37" y="7"/>
                    </a:lnTo>
                    <a:lnTo>
                      <a:pt x="42" y="7"/>
                    </a:lnTo>
                    <a:lnTo>
                      <a:pt x="101" y="3"/>
                    </a:lnTo>
                    <a:lnTo>
                      <a:pt x="161" y="0"/>
                    </a:lnTo>
                    <a:lnTo>
                      <a:pt x="221" y="0"/>
                    </a:lnTo>
                    <a:lnTo>
                      <a:pt x="251" y="0"/>
                    </a:lnTo>
                    <a:lnTo>
                      <a:pt x="281"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899" name="Freeform 61"/>
              <p:cNvSpPr>
                <a:spLocks/>
              </p:cNvSpPr>
              <p:nvPr/>
            </p:nvSpPr>
            <p:spPr bwMode="auto">
              <a:xfrm>
                <a:off x="608" y="2498"/>
                <a:ext cx="269" cy="117"/>
              </a:xfrm>
              <a:custGeom>
                <a:avLst/>
                <a:gdLst>
                  <a:gd name="T0" fmla="*/ 265 w 269"/>
                  <a:gd name="T1" fmla="*/ 2 h 117"/>
                  <a:gd name="T2" fmla="*/ 265 w 269"/>
                  <a:gd name="T3" fmla="*/ 2 h 117"/>
                  <a:gd name="T4" fmla="*/ 267 w 269"/>
                  <a:gd name="T5" fmla="*/ 29 h 117"/>
                  <a:gd name="T6" fmla="*/ 269 w 269"/>
                  <a:gd name="T7" fmla="*/ 57 h 117"/>
                  <a:gd name="T8" fmla="*/ 269 w 269"/>
                  <a:gd name="T9" fmla="*/ 84 h 117"/>
                  <a:gd name="T10" fmla="*/ 269 w 269"/>
                  <a:gd name="T11" fmla="*/ 112 h 117"/>
                  <a:gd name="T12" fmla="*/ 269 w 269"/>
                  <a:gd name="T13" fmla="*/ 112 h 117"/>
                  <a:gd name="T14" fmla="*/ 235 w 269"/>
                  <a:gd name="T15" fmla="*/ 113 h 117"/>
                  <a:gd name="T16" fmla="*/ 202 w 269"/>
                  <a:gd name="T17" fmla="*/ 113 h 117"/>
                  <a:gd name="T18" fmla="*/ 134 w 269"/>
                  <a:gd name="T19" fmla="*/ 113 h 117"/>
                  <a:gd name="T20" fmla="*/ 68 w 269"/>
                  <a:gd name="T21" fmla="*/ 113 h 117"/>
                  <a:gd name="T22" fmla="*/ 36 w 269"/>
                  <a:gd name="T23" fmla="*/ 115 h 117"/>
                  <a:gd name="T24" fmla="*/ 3 w 269"/>
                  <a:gd name="T25" fmla="*/ 117 h 117"/>
                  <a:gd name="T26" fmla="*/ 3 w 269"/>
                  <a:gd name="T27" fmla="*/ 117 h 117"/>
                  <a:gd name="T28" fmla="*/ 1 w 269"/>
                  <a:gd name="T29" fmla="*/ 91 h 117"/>
                  <a:gd name="T30" fmla="*/ 0 w 269"/>
                  <a:gd name="T31" fmla="*/ 63 h 117"/>
                  <a:gd name="T32" fmla="*/ 0 w 269"/>
                  <a:gd name="T33" fmla="*/ 36 h 117"/>
                  <a:gd name="T34" fmla="*/ 2 w 269"/>
                  <a:gd name="T35" fmla="*/ 8 h 117"/>
                  <a:gd name="T36" fmla="*/ 2 w 269"/>
                  <a:gd name="T37" fmla="*/ 8 h 117"/>
                  <a:gd name="T38" fmla="*/ 34 w 269"/>
                  <a:gd name="T39" fmla="*/ 7 h 117"/>
                  <a:gd name="T40" fmla="*/ 67 w 269"/>
                  <a:gd name="T41" fmla="*/ 5 h 117"/>
                  <a:gd name="T42" fmla="*/ 133 w 269"/>
                  <a:gd name="T43" fmla="*/ 2 h 117"/>
                  <a:gd name="T44" fmla="*/ 166 w 269"/>
                  <a:gd name="T45" fmla="*/ 1 h 117"/>
                  <a:gd name="T46" fmla="*/ 199 w 269"/>
                  <a:gd name="T47" fmla="*/ 0 h 117"/>
                  <a:gd name="T48" fmla="*/ 231 w 269"/>
                  <a:gd name="T49" fmla="*/ 1 h 117"/>
                  <a:gd name="T50" fmla="*/ 265 w 269"/>
                  <a:gd name="T51" fmla="*/ 2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9" h="117">
                    <a:moveTo>
                      <a:pt x="265" y="2"/>
                    </a:moveTo>
                    <a:lnTo>
                      <a:pt x="265" y="2"/>
                    </a:lnTo>
                    <a:lnTo>
                      <a:pt x="267" y="29"/>
                    </a:lnTo>
                    <a:lnTo>
                      <a:pt x="269" y="57"/>
                    </a:lnTo>
                    <a:lnTo>
                      <a:pt x="269" y="84"/>
                    </a:lnTo>
                    <a:lnTo>
                      <a:pt x="269" y="112"/>
                    </a:lnTo>
                    <a:lnTo>
                      <a:pt x="235" y="113"/>
                    </a:lnTo>
                    <a:lnTo>
                      <a:pt x="202" y="113"/>
                    </a:lnTo>
                    <a:lnTo>
                      <a:pt x="134" y="113"/>
                    </a:lnTo>
                    <a:lnTo>
                      <a:pt x="68" y="113"/>
                    </a:lnTo>
                    <a:lnTo>
                      <a:pt x="36" y="115"/>
                    </a:lnTo>
                    <a:lnTo>
                      <a:pt x="3" y="117"/>
                    </a:lnTo>
                    <a:lnTo>
                      <a:pt x="1" y="91"/>
                    </a:lnTo>
                    <a:lnTo>
                      <a:pt x="0" y="63"/>
                    </a:lnTo>
                    <a:lnTo>
                      <a:pt x="0" y="36"/>
                    </a:lnTo>
                    <a:lnTo>
                      <a:pt x="2" y="8"/>
                    </a:lnTo>
                    <a:lnTo>
                      <a:pt x="34" y="7"/>
                    </a:lnTo>
                    <a:lnTo>
                      <a:pt x="67" y="5"/>
                    </a:lnTo>
                    <a:lnTo>
                      <a:pt x="133" y="2"/>
                    </a:lnTo>
                    <a:lnTo>
                      <a:pt x="166" y="1"/>
                    </a:lnTo>
                    <a:lnTo>
                      <a:pt x="199" y="0"/>
                    </a:lnTo>
                    <a:lnTo>
                      <a:pt x="231" y="1"/>
                    </a:lnTo>
                    <a:lnTo>
                      <a:pt x="26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00" name="Freeform 62"/>
              <p:cNvSpPr>
                <a:spLocks/>
              </p:cNvSpPr>
              <p:nvPr/>
            </p:nvSpPr>
            <p:spPr bwMode="auto">
              <a:xfrm>
                <a:off x="608" y="2498"/>
                <a:ext cx="269" cy="117"/>
              </a:xfrm>
              <a:custGeom>
                <a:avLst/>
                <a:gdLst>
                  <a:gd name="T0" fmla="*/ 265 w 269"/>
                  <a:gd name="T1" fmla="*/ 2 h 117"/>
                  <a:gd name="T2" fmla="*/ 265 w 269"/>
                  <a:gd name="T3" fmla="*/ 2 h 117"/>
                  <a:gd name="T4" fmla="*/ 267 w 269"/>
                  <a:gd name="T5" fmla="*/ 29 h 117"/>
                  <a:gd name="T6" fmla="*/ 269 w 269"/>
                  <a:gd name="T7" fmla="*/ 57 h 117"/>
                  <a:gd name="T8" fmla="*/ 269 w 269"/>
                  <a:gd name="T9" fmla="*/ 84 h 117"/>
                  <a:gd name="T10" fmla="*/ 269 w 269"/>
                  <a:gd name="T11" fmla="*/ 112 h 117"/>
                  <a:gd name="T12" fmla="*/ 269 w 269"/>
                  <a:gd name="T13" fmla="*/ 112 h 117"/>
                  <a:gd name="T14" fmla="*/ 235 w 269"/>
                  <a:gd name="T15" fmla="*/ 113 h 117"/>
                  <a:gd name="T16" fmla="*/ 202 w 269"/>
                  <a:gd name="T17" fmla="*/ 113 h 117"/>
                  <a:gd name="T18" fmla="*/ 134 w 269"/>
                  <a:gd name="T19" fmla="*/ 113 h 117"/>
                  <a:gd name="T20" fmla="*/ 68 w 269"/>
                  <a:gd name="T21" fmla="*/ 113 h 117"/>
                  <a:gd name="T22" fmla="*/ 36 w 269"/>
                  <a:gd name="T23" fmla="*/ 115 h 117"/>
                  <a:gd name="T24" fmla="*/ 3 w 269"/>
                  <a:gd name="T25" fmla="*/ 117 h 117"/>
                  <a:gd name="T26" fmla="*/ 3 w 269"/>
                  <a:gd name="T27" fmla="*/ 117 h 117"/>
                  <a:gd name="T28" fmla="*/ 1 w 269"/>
                  <a:gd name="T29" fmla="*/ 91 h 117"/>
                  <a:gd name="T30" fmla="*/ 0 w 269"/>
                  <a:gd name="T31" fmla="*/ 63 h 117"/>
                  <a:gd name="T32" fmla="*/ 0 w 269"/>
                  <a:gd name="T33" fmla="*/ 36 h 117"/>
                  <a:gd name="T34" fmla="*/ 2 w 269"/>
                  <a:gd name="T35" fmla="*/ 8 h 117"/>
                  <a:gd name="T36" fmla="*/ 2 w 269"/>
                  <a:gd name="T37" fmla="*/ 8 h 117"/>
                  <a:gd name="T38" fmla="*/ 34 w 269"/>
                  <a:gd name="T39" fmla="*/ 7 h 117"/>
                  <a:gd name="T40" fmla="*/ 67 w 269"/>
                  <a:gd name="T41" fmla="*/ 5 h 117"/>
                  <a:gd name="T42" fmla="*/ 133 w 269"/>
                  <a:gd name="T43" fmla="*/ 2 h 117"/>
                  <a:gd name="T44" fmla="*/ 166 w 269"/>
                  <a:gd name="T45" fmla="*/ 1 h 117"/>
                  <a:gd name="T46" fmla="*/ 199 w 269"/>
                  <a:gd name="T47" fmla="*/ 0 h 117"/>
                  <a:gd name="T48" fmla="*/ 231 w 269"/>
                  <a:gd name="T49" fmla="*/ 1 h 117"/>
                  <a:gd name="T50" fmla="*/ 265 w 269"/>
                  <a:gd name="T51" fmla="*/ 2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9" h="117">
                    <a:moveTo>
                      <a:pt x="265" y="2"/>
                    </a:moveTo>
                    <a:lnTo>
                      <a:pt x="265" y="2"/>
                    </a:lnTo>
                    <a:lnTo>
                      <a:pt x="267" y="29"/>
                    </a:lnTo>
                    <a:lnTo>
                      <a:pt x="269" y="57"/>
                    </a:lnTo>
                    <a:lnTo>
                      <a:pt x="269" y="84"/>
                    </a:lnTo>
                    <a:lnTo>
                      <a:pt x="269" y="112"/>
                    </a:lnTo>
                    <a:lnTo>
                      <a:pt x="235" y="113"/>
                    </a:lnTo>
                    <a:lnTo>
                      <a:pt x="202" y="113"/>
                    </a:lnTo>
                    <a:lnTo>
                      <a:pt x="134" y="113"/>
                    </a:lnTo>
                    <a:lnTo>
                      <a:pt x="68" y="113"/>
                    </a:lnTo>
                    <a:lnTo>
                      <a:pt x="36" y="115"/>
                    </a:lnTo>
                    <a:lnTo>
                      <a:pt x="3" y="117"/>
                    </a:lnTo>
                    <a:lnTo>
                      <a:pt x="1" y="91"/>
                    </a:lnTo>
                    <a:lnTo>
                      <a:pt x="0" y="63"/>
                    </a:lnTo>
                    <a:lnTo>
                      <a:pt x="0" y="36"/>
                    </a:lnTo>
                    <a:lnTo>
                      <a:pt x="2" y="8"/>
                    </a:lnTo>
                    <a:lnTo>
                      <a:pt x="34" y="7"/>
                    </a:lnTo>
                    <a:lnTo>
                      <a:pt x="67" y="5"/>
                    </a:lnTo>
                    <a:lnTo>
                      <a:pt x="133" y="2"/>
                    </a:lnTo>
                    <a:lnTo>
                      <a:pt x="166" y="1"/>
                    </a:lnTo>
                    <a:lnTo>
                      <a:pt x="199" y="0"/>
                    </a:lnTo>
                    <a:lnTo>
                      <a:pt x="231" y="1"/>
                    </a:lnTo>
                    <a:lnTo>
                      <a:pt x="265"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01" name="Freeform 63"/>
              <p:cNvSpPr>
                <a:spLocks/>
              </p:cNvSpPr>
              <p:nvPr/>
            </p:nvSpPr>
            <p:spPr bwMode="auto">
              <a:xfrm>
                <a:off x="763" y="2513"/>
                <a:ext cx="61" cy="80"/>
              </a:xfrm>
              <a:custGeom>
                <a:avLst/>
                <a:gdLst>
                  <a:gd name="T0" fmla="*/ 57 w 61"/>
                  <a:gd name="T1" fmla="*/ 7 h 80"/>
                  <a:gd name="T2" fmla="*/ 56 w 61"/>
                  <a:gd name="T3" fmla="*/ 11 h 80"/>
                  <a:gd name="T4" fmla="*/ 55 w 61"/>
                  <a:gd name="T5" fmla="*/ 17 h 80"/>
                  <a:gd name="T6" fmla="*/ 53 w 61"/>
                  <a:gd name="T7" fmla="*/ 21 h 80"/>
                  <a:gd name="T8" fmla="*/ 50 w 61"/>
                  <a:gd name="T9" fmla="*/ 21 h 80"/>
                  <a:gd name="T10" fmla="*/ 45 w 61"/>
                  <a:gd name="T11" fmla="*/ 15 h 80"/>
                  <a:gd name="T12" fmla="*/ 38 w 61"/>
                  <a:gd name="T13" fmla="*/ 12 h 80"/>
                  <a:gd name="T14" fmla="*/ 24 w 61"/>
                  <a:gd name="T15" fmla="*/ 12 h 80"/>
                  <a:gd name="T16" fmla="*/ 19 w 61"/>
                  <a:gd name="T17" fmla="*/ 15 h 80"/>
                  <a:gd name="T18" fmla="*/ 11 w 61"/>
                  <a:gd name="T19" fmla="*/ 26 h 80"/>
                  <a:gd name="T20" fmla="*/ 7 w 61"/>
                  <a:gd name="T21" fmla="*/ 44 h 80"/>
                  <a:gd name="T22" fmla="*/ 7 w 61"/>
                  <a:gd name="T23" fmla="*/ 52 h 80"/>
                  <a:gd name="T24" fmla="*/ 14 w 61"/>
                  <a:gd name="T25" fmla="*/ 68 h 80"/>
                  <a:gd name="T26" fmla="*/ 20 w 61"/>
                  <a:gd name="T27" fmla="*/ 73 h 80"/>
                  <a:gd name="T28" fmla="*/ 42 w 61"/>
                  <a:gd name="T29" fmla="*/ 69 h 80"/>
                  <a:gd name="T30" fmla="*/ 58 w 61"/>
                  <a:gd name="T31" fmla="*/ 58 h 80"/>
                  <a:gd name="T32" fmla="*/ 60 w 61"/>
                  <a:gd name="T33" fmla="*/ 60 h 80"/>
                  <a:gd name="T34" fmla="*/ 61 w 61"/>
                  <a:gd name="T35" fmla="*/ 63 h 80"/>
                  <a:gd name="T36" fmla="*/ 52 w 61"/>
                  <a:gd name="T37" fmla="*/ 71 h 80"/>
                  <a:gd name="T38" fmla="*/ 42 w 61"/>
                  <a:gd name="T39" fmla="*/ 77 h 80"/>
                  <a:gd name="T40" fmla="*/ 31 w 61"/>
                  <a:gd name="T41" fmla="*/ 80 h 80"/>
                  <a:gd name="T42" fmla="*/ 18 w 61"/>
                  <a:gd name="T43" fmla="*/ 80 h 80"/>
                  <a:gd name="T44" fmla="*/ 14 w 61"/>
                  <a:gd name="T45" fmla="*/ 77 h 80"/>
                  <a:gd name="T46" fmla="*/ 7 w 61"/>
                  <a:gd name="T47" fmla="*/ 68 h 80"/>
                  <a:gd name="T48" fmla="*/ 1 w 61"/>
                  <a:gd name="T49" fmla="*/ 58 h 80"/>
                  <a:gd name="T50" fmla="*/ 0 w 61"/>
                  <a:gd name="T51" fmla="*/ 46 h 80"/>
                  <a:gd name="T52" fmla="*/ 0 w 61"/>
                  <a:gd name="T53" fmla="*/ 40 h 80"/>
                  <a:gd name="T54" fmla="*/ 6 w 61"/>
                  <a:gd name="T55" fmla="*/ 24 h 80"/>
                  <a:gd name="T56" fmla="*/ 11 w 61"/>
                  <a:gd name="T57" fmla="*/ 14 h 80"/>
                  <a:gd name="T58" fmla="*/ 20 w 61"/>
                  <a:gd name="T59" fmla="*/ 7 h 80"/>
                  <a:gd name="T60" fmla="*/ 26 w 61"/>
                  <a:gd name="T61" fmla="*/ 6 h 80"/>
                  <a:gd name="T62" fmla="*/ 44 w 61"/>
                  <a:gd name="T63" fmla="*/ 7 h 80"/>
                  <a:gd name="T64" fmla="*/ 49 w 61"/>
                  <a:gd name="T65" fmla="*/ 8 h 80"/>
                  <a:gd name="T66" fmla="*/ 52 w 61"/>
                  <a:gd name="T67" fmla="*/ 1 h 80"/>
                  <a:gd name="T68" fmla="*/ 54 w 61"/>
                  <a:gd name="T69" fmla="*/ 0 h 80"/>
                  <a:gd name="T70" fmla="*/ 57 w 61"/>
                  <a:gd name="T71" fmla="*/ 3 h 80"/>
                  <a:gd name="T72" fmla="*/ 57 w 61"/>
                  <a:gd name="T73" fmla="*/ 7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1" h="80">
                    <a:moveTo>
                      <a:pt x="57" y="7"/>
                    </a:moveTo>
                    <a:lnTo>
                      <a:pt x="57" y="7"/>
                    </a:lnTo>
                    <a:lnTo>
                      <a:pt x="56" y="9"/>
                    </a:lnTo>
                    <a:lnTo>
                      <a:pt x="56" y="11"/>
                    </a:lnTo>
                    <a:lnTo>
                      <a:pt x="56" y="15"/>
                    </a:lnTo>
                    <a:lnTo>
                      <a:pt x="55" y="17"/>
                    </a:lnTo>
                    <a:lnTo>
                      <a:pt x="54" y="19"/>
                    </a:lnTo>
                    <a:lnTo>
                      <a:pt x="53" y="21"/>
                    </a:lnTo>
                    <a:lnTo>
                      <a:pt x="50" y="21"/>
                    </a:lnTo>
                    <a:lnTo>
                      <a:pt x="48" y="17"/>
                    </a:lnTo>
                    <a:lnTo>
                      <a:pt x="45" y="15"/>
                    </a:lnTo>
                    <a:lnTo>
                      <a:pt x="42" y="13"/>
                    </a:lnTo>
                    <a:lnTo>
                      <a:pt x="38" y="12"/>
                    </a:lnTo>
                    <a:lnTo>
                      <a:pt x="31" y="12"/>
                    </a:lnTo>
                    <a:lnTo>
                      <a:pt x="24" y="12"/>
                    </a:lnTo>
                    <a:lnTo>
                      <a:pt x="19" y="15"/>
                    </a:lnTo>
                    <a:lnTo>
                      <a:pt x="16" y="18"/>
                    </a:lnTo>
                    <a:lnTo>
                      <a:pt x="11" y="26"/>
                    </a:lnTo>
                    <a:lnTo>
                      <a:pt x="8" y="34"/>
                    </a:lnTo>
                    <a:lnTo>
                      <a:pt x="7" y="44"/>
                    </a:lnTo>
                    <a:lnTo>
                      <a:pt x="7" y="52"/>
                    </a:lnTo>
                    <a:lnTo>
                      <a:pt x="10" y="61"/>
                    </a:lnTo>
                    <a:lnTo>
                      <a:pt x="14" y="68"/>
                    </a:lnTo>
                    <a:lnTo>
                      <a:pt x="20" y="73"/>
                    </a:lnTo>
                    <a:lnTo>
                      <a:pt x="31" y="72"/>
                    </a:lnTo>
                    <a:lnTo>
                      <a:pt x="42" y="69"/>
                    </a:lnTo>
                    <a:lnTo>
                      <a:pt x="50" y="64"/>
                    </a:lnTo>
                    <a:lnTo>
                      <a:pt x="58" y="58"/>
                    </a:lnTo>
                    <a:lnTo>
                      <a:pt x="60" y="60"/>
                    </a:lnTo>
                    <a:lnTo>
                      <a:pt x="61" y="63"/>
                    </a:lnTo>
                    <a:lnTo>
                      <a:pt x="56" y="67"/>
                    </a:lnTo>
                    <a:lnTo>
                      <a:pt x="52" y="71"/>
                    </a:lnTo>
                    <a:lnTo>
                      <a:pt x="47" y="75"/>
                    </a:lnTo>
                    <a:lnTo>
                      <a:pt x="42" y="77"/>
                    </a:lnTo>
                    <a:lnTo>
                      <a:pt x="36" y="79"/>
                    </a:lnTo>
                    <a:lnTo>
                      <a:pt x="31" y="80"/>
                    </a:lnTo>
                    <a:lnTo>
                      <a:pt x="25" y="80"/>
                    </a:lnTo>
                    <a:lnTo>
                      <a:pt x="18" y="80"/>
                    </a:lnTo>
                    <a:lnTo>
                      <a:pt x="14" y="77"/>
                    </a:lnTo>
                    <a:lnTo>
                      <a:pt x="10" y="72"/>
                    </a:lnTo>
                    <a:lnTo>
                      <a:pt x="7" y="68"/>
                    </a:lnTo>
                    <a:lnTo>
                      <a:pt x="3" y="63"/>
                    </a:lnTo>
                    <a:lnTo>
                      <a:pt x="1" y="58"/>
                    </a:lnTo>
                    <a:lnTo>
                      <a:pt x="0" y="52"/>
                    </a:lnTo>
                    <a:lnTo>
                      <a:pt x="0" y="46"/>
                    </a:lnTo>
                    <a:lnTo>
                      <a:pt x="0" y="40"/>
                    </a:lnTo>
                    <a:lnTo>
                      <a:pt x="3" y="29"/>
                    </a:lnTo>
                    <a:lnTo>
                      <a:pt x="6" y="24"/>
                    </a:lnTo>
                    <a:lnTo>
                      <a:pt x="8" y="18"/>
                    </a:lnTo>
                    <a:lnTo>
                      <a:pt x="11" y="14"/>
                    </a:lnTo>
                    <a:lnTo>
                      <a:pt x="15" y="10"/>
                    </a:lnTo>
                    <a:lnTo>
                      <a:pt x="20" y="7"/>
                    </a:lnTo>
                    <a:lnTo>
                      <a:pt x="26" y="6"/>
                    </a:lnTo>
                    <a:lnTo>
                      <a:pt x="37" y="6"/>
                    </a:lnTo>
                    <a:lnTo>
                      <a:pt x="44" y="7"/>
                    </a:lnTo>
                    <a:lnTo>
                      <a:pt x="49" y="8"/>
                    </a:lnTo>
                    <a:lnTo>
                      <a:pt x="51" y="4"/>
                    </a:lnTo>
                    <a:lnTo>
                      <a:pt x="52" y="1"/>
                    </a:lnTo>
                    <a:lnTo>
                      <a:pt x="54" y="0"/>
                    </a:lnTo>
                    <a:lnTo>
                      <a:pt x="56" y="1"/>
                    </a:lnTo>
                    <a:lnTo>
                      <a:pt x="57" y="3"/>
                    </a:lnTo>
                    <a:lnTo>
                      <a:pt x="57" y="5"/>
                    </a:lnTo>
                    <a:lnTo>
                      <a:pt x="5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02" name="Freeform 64"/>
              <p:cNvSpPr>
                <a:spLocks/>
              </p:cNvSpPr>
              <p:nvPr/>
            </p:nvSpPr>
            <p:spPr bwMode="auto">
              <a:xfrm>
                <a:off x="763" y="2513"/>
                <a:ext cx="61" cy="80"/>
              </a:xfrm>
              <a:custGeom>
                <a:avLst/>
                <a:gdLst>
                  <a:gd name="T0" fmla="*/ 57 w 61"/>
                  <a:gd name="T1" fmla="*/ 7 h 80"/>
                  <a:gd name="T2" fmla="*/ 56 w 61"/>
                  <a:gd name="T3" fmla="*/ 11 h 80"/>
                  <a:gd name="T4" fmla="*/ 55 w 61"/>
                  <a:gd name="T5" fmla="*/ 17 h 80"/>
                  <a:gd name="T6" fmla="*/ 53 w 61"/>
                  <a:gd name="T7" fmla="*/ 21 h 80"/>
                  <a:gd name="T8" fmla="*/ 50 w 61"/>
                  <a:gd name="T9" fmla="*/ 21 h 80"/>
                  <a:gd name="T10" fmla="*/ 45 w 61"/>
                  <a:gd name="T11" fmla="*/ 15 h 80"/>
                  <a:gd name="T12" fmla="*/ 38 w 61"/>
                  <a:gd name="T13" fmla="*/ 12 h 80"/>
                  <a:gd name="T14" fmla="*/ 24 w 61"/>
                  <a:gd name="T15" fmla="*/ 12 h 80"/>
                  <a:gd name="T16" fmla="*/ 19 w 61"/>
                  <a:gd name="T17" fmla="*/ 15 h 80"/>
                  <a:gd name="T18" fmla="*/ 11 w 61"/>
                  <a:gd name="T19" fmla="*/ 26 h 80"/>
                  <a:gd name="T20" fmla="*/ 7 w 61"/>
                  <a:gd name="T21" fmla="*/ 44 h 80"/>
                  <a:gd name="T22" fmla="*/ 7 w 61"/>
                  <a:gd name="T23" fmla="*/ 52 h 80"/>
                  <a:gd name="T24" fmla="*/ 14 w 61"/>
                  <a:gd name="T25" fmla="*/ 68 h 80"/>
                  <a:gd name="T26" fmla="*/ 20 w 61"/>
                  <a:gd name="T27" fmla="*/ 73 h 80"/>
                  <a:gd name="T28" fmla="*/ 42 w 61"/>
                  <a:gd name="T29" fmla="*/ 69 h 80"/>
                  <a:gd name="T30" fmla="*/ 58 w 61"/>
                  <a:gd name="T31" fmla="*/ 58 h 80"/>
                  <a:gd name="T32" fmla="*/ 60 w 61"/>
                  <a:gd name="T33" fmla="*/ 60 h 80"/>
                  <a:gd name="T34" fmla="*/ 61 w 61"/>
                  <a:gd name="T35" fmla="*/ 63 h 80"/>
                  <a:gd name="T36" fmla="*/ 52 w 61"/>
                  <a:gd name="T37" fmla="*/ 71 h 80"/>
                  <a:gd name="T38" fmla="*/ 42 w 61"/>
                  <a:gd name="T39" fmla="*/ 77 h 80"/>
                  <a:gd name="T40" fmla="*/ 31 w 61"/>
                  <a:gd name="T41" fmla="*/ 80 h 80"/>
                  <a:gd name="T42" fmla="*/ 18 w 61"/>
                  <a:gd name="T43" fmla="*/ 80 h 80"/>
                  <a:gd name="T44" fmla="*/ 14 w 61"/>
                  <a:gd name="T45" fmla="*/ 77 h 80"/>
                  <a:gd name="T46" fmla="*/ 7 w 61"/>
                  <a:gd name="T47" fmla="*/ 68 h 80"/>
                  <a:gd name="T48" fmla="*/ 1 w 61"/>
                  <a:gd name="T49" fmla="*/ 58 h 80"/>
                  <a:gd name="T50" fmla="*/ 0 w 61"/>
                  <a:gd name="T51" fmla="*/ 46 h 80"/>
                  <a:gd name="T52" fmla="*/ 0 w 61"/>
                  <a:gd name="T53" fmla="*/ 40 h 80"/>
                  <a:gd name="T54" fmla="*/ 6 w 61"/>
                  <a:gd name="T55" fmla="*/ 24 h 80"/>
                  <a:gd name="T56" fmla="*/ 11 w 61"/>
                  <a:gd name="T57" fmla="*/ 14 h 80"/>
                  <a:gd name="T58" fmla="*/ 20 w 61"/>
                  <a:gd name="T59" fmla="*/ 7 h 80"/>
                  <a:gd name="T60" fmla="*/ 26 w 61"/>
                  <a:gd name="T61" fmla="*/ 6 h 80"/>
                  <a:gd name="T62" fmla="*/ 44 w 61"/>
                  <a:gd name="T63" fmla="*/ 7 h 80"/>
                  <a:gd name="T64" fmla="*/ 49 w 61"/>
                  <a:gd name="T65" fmla="*/ 8 h 80"/>
                  <a:gd name="T66" fmla="*/ 52 w 61"/>
                  <a:gd name="T67" fmla="*/ 1 h 80"/>
                  <a:gd name="T68" fmla="*/ 54 w 61"/>
                  <a:gd name="T69" fmla="*/ 0 h 80"/>
                  <a:gd name="T70" fmla="*/ 57 w 61"/>
                  <a:gd name="T71" fmla="*/ 3 h 80"/>
                  <a:gd name="T72" fmla="*/ 57 w 61"/>
                  <a:gd name="T73" fmla="*/ 7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1" h="80">
                    <a:moveTo>
                      <a:pt x="57" y="7"/>
                    </a:moveTo>
                    <a:lnTo>
                      <a:pt x="57" y="7"/>
                    </a:lnTo>
                    <a:lnTo>
                      <a:pt x="56" y="9"/>
                    </a:lnTo>
                    <a:lnTo>
                      <a:pt x="56" y="11"/>
                    </a:lnTo>
                    <a:lnTo>
                      <a:pt x="56" y="15"/>
                    </a:lnTo>
                    <a:lnTo>
                      <a:pt x="55" y="17"/>
                    </a:lnTo>
                    <a:lnTo>
                      <a:pt x="54" y="19"/>
                    </a:lnTo>
                    <a:lnTo>
                      <a:pt x="53" y="21"/>
                    </a:lnTo>
                    <a:lnTo>
                      <a:pt x="50" y="21"/>
                    </a:lnTo>
                    <a:lnTo>
                      <a:pt x="48" y="17"/>
                    </a:lnTo>
                    <a:lnTo>
                      <a:pt x="45" y="15"/>
                    </a:lnTo>
                    <a:lnTo>
                      <a:pt x="42" y="13"/>
                    </a:lnTo>
                    <a:lnTo>
                      <a:pt x="38" y="12"/>
                    </a:lnTo>
                    <a:lnTo>
                      <a:pt x="31" y="12"/>
                    </a:lnTo>
                    <a:lnTo>
                      <a:pt x="24" y="12"/>
                    </a:lnTo>
                    <a:lnTo>
                      <a:pt x="19" y="15"/>
                    </a:lnTo>
                    <a:lnTo>
                      <a:pt x="16" y="18"/>
                    </a:lnTo>
                    <a:lnTo>
                      <a:pt x="11" y="26"/>
                    </a:lnTo>
                    <a:lnTo>
                      <a:pt x="8" y="34"/>
                    </a:lnTo>
                    <a:lnTo>
                      <a:pt x="7" y="44"/>
                    </a:lnTo>
                    <a:lnTo>
                      <a:pt x="7" y="52"/>
                    </a:lnTo>
                    <a:lnTo>
                      <a:pt x="10" y="61"/>
                    </a:lnTo>
                    <a:lnTo>
                      <a:pt x="14" y="68"/>
                    </a:lnTo>
                    <a:lnTo>
                      <a:pt x="20" y="73"/>
                    </a:lnTo>
                    <a:lnTo>
                      <a:pt x="31" y="72"/>
                    </a:lnTo>
                    <a:lnTo>
                      <a:pt x="42" y="69"/>
                    </a:lnTo>
                    <a:lnTo>
                      <a:pt x="50" y="64"/>
                    </a:lnTo>
                    <a:lnTo>
                      <a:pt x="58" y="58"/>
                    </a:lnTo>
                    <a:lnTo>
                      <a:pt x="60" y="60"/>
                    </a:lnTo>
                    <a:lnTo>
                      <a:pt x="61" y="63"/>
                    </a:lnTo>
                    <a:lnTo>
                      <a:pt x="56" y="67"/>
                    </a:lnTo>
                    <a:lnTo>
                      <a:pt x="52" y="71"/>
                    </a:lnTo>
                    <a:lnTo>
                      <a:pt x="47" y="75"/>
                    </a:lnTo>
                    <a:lnTo>
                      <a:pt x="42" y="77"/>
                    </a:lnTo>
                    <a:lnTo>
                      <a:pt x="36" y="79"/>
                    </a:lnTo>
                    <a:lnTo>
                      <a:pt x="31" y="80"/>
                    </a:lnTo>
                    <a:lnTo>
                      <a:pt x="25" y="80"/>
                    </a:lnTo>
                    <a:lnTo>
                      <a:pt x="18" y="80"/>
                    </a:lnTo>
                    <a:lnTo>
                      <a:pt x="14" y="77"/>
                    </a:lnTo>
                    <a:lnTo>
                      <a:pt x="10" y="72"/>
                    </a:lnTo>
                    <a:lnTo>
                      <a:pt x="7" y="68"/>
                    </a:lnTo>
                    <a:lnTo>
                      <a:pt x="3" y="63"/>
                    </a:lnTo>
                    <a:lnTo>
                      <a:pt x="1" y="58"/>
                    </a:lnTo>
                    <a:lnTo>
                      <a:pt x="0" y="52"/>
                    </a:lnTo>
                    <a:lnTo>
                      <a:pt x="0" y="46"/>
                    </a:lnTo>
                    <a:lnTo>
                      <a:pt x="0" y="40"/>
                    </a:lnTo>
                    <a:lnTo>
                      <a:pt x="3" y="29"/>
                    </a:lnTo>
                    <a:lnTo>
                      <a:pt x="6" y="24"/>
                    </a:lnTo>
                    <a:lnTo>
                      <a:pt x="8" y="18"/>
                    </a:lnTo>
                    <a:lnTo>
                      <a:pt x="11" y="14"/>
                    </a:lnTo>
                    <a:lnTo>
                      <a:pt x="15" y="10"/>
                    </a:lnTo>
                    <a:lnTo>
                      <a:pt x="20" y="7"/>
                    </a:lnTo>
                    <a:lnTo>
                      <a:pt x="26" y="6"/>
                    </a:lnTo>
                    <a:lnTo>
                      <a:pt x="37" y="6"/>
                    </a:lnTo>
                    <a:lnTo>
                      <a:pt x="44" y="7"/>
                    </a:lnTo>
                    <a:lnTo>
                      <a:pt x="49" y="8"/>
                    </a:lnTo>
                    <a:lnTo>
                      <a:pt x="51" y="4"/>
                    </a:lnTo>
                    <a:lnTo>
                      <a:pt x="52" y="1"/>
                    </a:lnTo>
                    <a:lnTo>
                      <a:pt x="54" y="0"/>
                    </a:lnTo>
                    <a:lnTo>
                      <a:pt x="56" y="1"/>
                    </a:lnTo>
                    <a:lnTo>
                      <a:pt x="57" y="3"/>
                    </a:lnTo>
                    <a:lnTo>
                      <a:pt x="57" y="5"/>
                    </a:lnTo>
                    <a:lnTo>
                      <a:pt x="5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03" name="Freeform 65"/>
              <p:cNvSpPr>
                <a:spLocks/>
              </p:cNvSpPr>
              <p:nvPr/>
            </p:nvSpPr>
            <p:spPr bwMode="auto">
              <a:xfrm>
                <a:off x="630" y="2525"/>
                <a:ext cx="101" cy="72"/>
              </a:xfrm>
              <a:custGeom>
                <a:avLst/>
                <a:gdLst>
                  <a:gd name="T0" fmla="*/ 100 w 101"/>
                  <a:gd name="T1" fmla="*/ 1 h 72"/>
                  <a:gd name="T2" fmla="*/ 100 w 101"/>
                  <a:gd name="T3" fmla="*/ 4 h 72"/>
                  <a:gd name="T4" fmla="*/ 95 w 101"/>
                  <a:gd name="T5" fmla="*/ 6 h 72"/>
                  <a:gd name="T6" fmla="*/ 93 w 101"/>
                  <a:gd name="T7" fmla="*/ 7 h 72"/>
                  <a:gd name="T8" fmla="*/ 86 w 101"/>
                  <a:gd name="T9" fmla="*/ 23 h 72"/>
                  <a:gd name="T10" fmla="*/ 76 w 101"/>
                  <a:gd name="T11" fmla="*/ 56 h 72"/>
                  <a:gd name="T12" fmla="*/ 69 w 101"/>
                  <a:gd name="T13" fmla="*/ 72 h 72"/>
                  <a:gd name="T14" fmla="*/ 66 w 101"/>
                  <a:gd name="T15" fmla="*/ 71 h 72"/>
                  <a:gd name="T16" fmla="*/ 63 w 101"/>
                  <a:gd name="T17" fmla="*/ 68 h 72"/>
                  <a:gd name="T18" fmla="*/ 60 w 101"/>
                  <a:gd name="T19" fmla="*/ 60 h 72"/>
                  <a:gd name="T20" fmla="*/ 54 w 101"/>
                  <a:gd name="T21" fmla="*/ 41 h 72"/>
                  <a:gd name="T22" fmla="*/ 47 w 101"/>
                  <a:gd name="T23" fmla="*/ 23 h 72"/>
                  <a:gd name="T24" fmla="*/ 44 w 101"/>
                  <a:gd name="T25" fmla="*/ 30 h 72"/>
                  <a:gd name="T26" fmla="*/ 40 w 101"/>
                  <a:gd name="T27" fmla="*/ 48 h 72"/>
                  <a:gd name="T28" fmla="*/ 35 w 101"/>
                  <a:gd name="T29" fmla="*/ 72 h 72"/>
                  <a:gd name="T30" fmla="*/ 32 w 101"/>
                  <a:gd name="T31" fmla="*/ 71 h 72"/>
                  <a:gd name="T32" fmla="*/ 26 w 101"/>
                  <a:gd name="T33" fmla="*/ 63 h 72"/>
                  <a:gd name="T34" fmla="*/ 17 w 101"/>
                  <a:gd name="T35" fmla="*/ 36 h 72"/>
                  <a:gd name="T36" fmla="*/ 7 w 101"/>
                  <a:gd name="T37" fmla="*/ 9 h 72"/>
                  <a:gd name="T38" fmla="*/ 0 w 101"/>
                  <a:gd name="T39" fmla="*/ 7 h 72"/>
                  <a:gd name="T40" fmla="*/ 1 w 101"/>
                  <a:gd name="T41" fmla="*/ 4 h 72"/>
                  <a:gd name="T42" fmla="*/ 2 w 101"/>
                  <a:gd name="T43" fmla="*/ 2 h 72"/>
                  <a:gd name="T44" fmla="*/ 19 w 101"/>
                  <a:gd name="T45" fmla="*/ 2 h 72"/>
                  <a:gd name="T46" fmla="*/ 23 w 101"/>
                  <a:gd name="T47" fmla="*/ 3 h 72"/>
                  <a:gd name="T48" fmla="*/ 23 w 101"/>
                  <a:gd name="T49" fmla="*/ 6 h 72"/>
                  <a:gd name="T50" fmla="*/ 17 w 101"/>
                  <a:gd name="T51" fmla="*/ 9 h 72"/>
                  <a:gd name="T52" fmla="*/ 19 w 101"/>
                  <a:gd name="T53" fmla="*/ 20 h 72"/>
                  <a:gd name="T54" fmla="*/ 26 w 101"/>
                  <a:gd name="T55" fmla="*/ 43 h 72"/>
                  <a:gd name="T56" fmla="*/ 32 w 101"/>
                  <a:gd name="T57" fmla="*/ 54 h 72"/>
                  <a:gd name="T58" fmla="*/ 41 w 101"/>
                  <a:gd name="T59" fmla="*/ 19 h 72"/>
                  <a:gd name="T60" fmla="*/ 45 w 101"/>
                  <a:gd name="T61" fmla="*/ 9 h 72"/>
                  <a:gd name="T62" fmla="*/ 50 w 101"/>
                  <a:gd name="T63" fmla="*/ 10 h 72"/>
                  <a:gd name="T64" fmla="*/ 54 w 101"/>
                  <a:gd name="T65" fmla="*/ 18 h 72"/>
                  <a:gd name="T66" fmla="*/ 55 w 101"/>
                  <a:gd name="T67" fmla="*/ 21 h 72"/>
                  <a:gd name="T68" fmla="*/ 63 w 101"/>
                  <a:gd name="T69" fmla="*/ 50 h 72"/>
                  <a:gd name="T70" fmla="*/ 68 w 101"/>
                  <a:gd name="T71" fmla="*/ 58 h 72"/>
                  <a:gd name="T72" fmla="*/ 76 w 101"/>
                  <a:gd name="T73" fmla="*/ 33 h 72"/>
                  <a:gd name="T74" fmla="*/ 85 w 101"/>
                  <a:gd name="T75" fmla="*/ 7 h 72"/>
                  <a:gd name="T76" fmla="*/ 82 w 101"/>
                  <a:gd name="T77" fmla="*/ 6 h 72"/>
                  <a:gd name="T78" fmla="*/ 78 w 101"/>
                  <a:gd name="T79" fmla="*/ 6 h 72"/>
                  <a:gd name="T80" fmla="*/ 76 w 101"/>
                  <a:gd name="T81" fmla="*/ 1 h 72"/>
                  <a:gd name="T82" fmla="*/ 82 w 101"/>
                  <a:gd name="T83" fmla="*/ 1 h 72"/>
                  <a:gd name="T84" fmla="*/ 95 w 101"/>
                  <a:gd name="T85" fmla="*/ 0 h 72"/>
                  <a:gd name="T86" fmla="*/ 100 w 101"/>
                  <a:gd name="T87" fmla="*/ 1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1" h="72">
                    <a:moveTo>
                      <a:pt x="100" y="1"/>
                    </a:moveTo>
                    <a:lnTo>
                      <a:pt x="100" y="1"/>
                    </a:lnTo>
                    <a:lnTo>
                      <a:pt x="101" y="3"/>
                    </a:lnTo>
                    <a:lnTo>
                      <a:pt x="100" y="4"/>
                    </a:lnTo>
                    <a:lnTo>
                      <a:pt x="98" y="6"/>
                    </a:lnTo>
                    <a:lnTo>
                      <a:pt x="95" y="6"/>
                    </a:lnTo>
                    <a:lnTo>
                      <a:pt x="93" y="7"/>
                    </a:lnTo>
                    <a:lnTo>
                      <a:pt x="89" y="15"/>
                    </a:lnTo>
                    <a:lnTo>
                      <a:pt x="86" y="23"/>
                    </a:lnTo>
                    <a:lnTo>
                      <a:pt x="80" y="39"/>
                    </a:lnTo>
                    <a:lnTo>
                      <a:pt x="76" y="56"/>
                    </a:lnTo>
                    <a:lnTo>
                      <a:pt x="73" y="64"/>
                    </a:lnTo>
                    <a:lnTo>
                      <a:pt x="69" y="72"/>
                    </a:lnTo>
                    <a:lnTo>
                      <a:pt x="66" y="71"/>
                    </a:lnTo>
                    <a:lnTo>
                      <a:pt x="65" y="71"/>
                    </a:lnTo>
                    <a:lnTo>
                      <a:pt x="63" y="68"/>
                    </a:lnTo>
                    <a:lnTo>
                      <a:pt x="61" y="64"/>
                    </a:lnTo>
                    <a:lnTo>
                      <a:pt x="60" y="60"/>
                    </a:lnTo>
                    <a:lnTo>
                      <a:pt x="54" y="41"/>
                    </a:lnTo>
                    <a:lnTo>
                      <a:pt x="51" y="32"/>
                    </a:lnTo>
                    <a:lnTo>
                      <a:pt x="47" y="23"/>
                    </a:lnTo>
                    <a:lnTo>
                      <a:pt x="44" y="30"/>
                    </a:lnTo>
                    <a:lnTo>
                      <a:pt x="43" y="36"/>
                    </a:lnTo>
                    <a:lnTo>
                      <a:pt x="40" y="48"/>
                    </a:lnTo>
                    <a:lnTo>
                      <a:pt x="38" y="60"/>
                    </a:lnTo>
                    <a:lnTo>
                      <a:pt x="35" y="72"/>
                    </a:lnTo>
                    <a:lnTo>
                      <a:pt x="32" y="71"/>
                    </a:lnTo>
                    <a:lnTo>
                      <a:pt x="29" y="68"/>
                    </a:lnTo>
                    <a:lnTo>
                      <a:pt x="26" y="63"/>
                    </a:lnTo>
                    <a:lnTo>
                      <a:pt x="17" y="36"/>
                    </a:lnTo>
                    <a:lnTo>
                      <a:pt x="7" y="9"/>
                    </a:lnTo>
                    <a:lnTo>
                      <a:pt x="3" y="10"/>
                    </a:lnTo>
                    <a:lnTo>
                      <a:pt x="0" y="7"/>
                    </a:lnTo>
                    <a:lnTo>
                      <a:pt x="1" y="4"/>
                    </a:lnTo>
                    <a:lnTo>
                      <a:pt x="2" y="2"/>
                    </a:lnTo>
                    <a:lnTo>
                      <a:pt x="14" y="1"/>
                    </a:lnTo>
                    <a:lnTo>
                      <a:pt x="19" y="2"/>
                    </a:lnTo>
                    <a:lnTo>
                      <a:pt x="23" y="3"/>
                    </a:lnTo>
                    <a:lnTo>
                      <a:pt x="23" y="5"/>
                    </a:lnTo>
                    <a:lnTo>
                      <a:pt x="23" y="6"/>
                    </a:lnTo>
                    <a:lnTo>
                      <a:pt x="20" y="9"/>
                    </a:lnTo>
                    <a:lnTo>
                      <a:pt x="17" y="9"/>
                    </a:lnTo>
                    <a:lnTo>
                      <a:pt x="19" y="20"/>
                    </a:lnTo>
                    <a:lnTo>
                      <a:pt x="22" y="32"/>
                    </a:lnTo>
                    <a:lnTo>
                      <a:pt x="26" y="43"/>
                    </a:lnTo>
                    <a:lnTo>
                      <a:pt x="32" y="54"/>
                    </a:lnTo>
                    <a:lnTo>
                      <a:pt x="38" y="31"/>
                    </a:lnTo>
                    <a:lnTo>
                      <a:pt x="41" y="19"/>
                    </a:lnTo>
                    <a:lnTo>
                      <a:pt x="45" y="9"/>
                    </a:lnTo>
                    <a:lnTo>
                      <a:pt x="48" y="9"/>
                    </a:lnTo>
                    <a:lnTo>
                      <a:pt x="50" y="10"/>
                    </a:lnTo>
                    <a:lnTo>
                      <a:pt x="52" y="14"/>
                    </a:lnTo>
                    <a:lnTo>
                      <a:pt x="54" y="18"/>
                    </a:lnTo>
                    <a:lnTo>
                      <a:pt x="55" y="21"/>
                    </a:lnTo>
                    <a:lnTo>
                      <a:pt x="60" y="40"/>
                    </a:lnTo>
                    <a:lnTo>
                      <a:pt x="63" y="50"/>
                    </a:lnTo>
                    <a:lnTo>
                      <a:pt x="68" y="58"/>
                    </a:lnTo>
                    <a:lnTo>
                      <a:pt x="72" y="46"/>
                    </a:lnTo>
                    <a:lnTo>
                      <a:pt x="76" y="33"/>
                    </a:lnTo>
                    <a:lnTo>
                      <a:pt x="79" y="20"/>
                    </a:lnTo>
                    <a:lnTo>
                      <a:pt x="85" y="7"/>
                    </a:lnTo>
                    <a:lnTo>
                      <a:pt x="82" y="6"/>
                    </a:lnTo>
                    <a:lnTo>
                      <a:pt x="80" y="6"/>
                    </a:lnTo>
                    <a:lnTo>
                      <a:pt x="78" y="6"/>
                    </a:lnTo>
                    <a:lnTo>
                      <a:pt x="76" y="4"/>
                    </a:lnTo>
                    <a:lnTo>
                      <a:pt x="76" y="1"/>
                    </a:lnTo>
                    <a:lnTo>
                      <a:pt x="82" y="1"/>
                    </a:lnTo>
                    <a:lnTo>
                      <a:pt x="89" y="0"/>
                    </a:lnTo>
                    <a:lnTo>
                      <a:pt x="95" y="0"/>
                    </a:lnTo>
                    <a:lnTo>
                      <a:pt x="98" y="0"/>
                    </a:lnTo>
                    <a:lnTo>
                      <a:pt x="10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04" name="Freeform 66"/>
              <p:cNvSpPr>
                <a:spLocks/>
              </p:cNvSpPr>
              <p:nvPr/>
            </p:nvSpPr>
            <p:spPr bwMode="auto">
              <a:xfrm>
                <a:off x="630" y="2525"/>
                <a:ext cx="101" cy="72"/>
              </a:xfrm>
              <a:custGeom>
                <a:avLst/>
                <a:gdLst>
                  <a:gd name="T0" fmla="*/ 100 w 101"/>
                  <a:gd name="T1" fmla="*/ 1 h 72"/>
                  <a:gd name="T2" fmla="*/ 100 w 101"/>
                  <a:gd name="T3" fmla="*/ 4 h 72"/>
                  <a:gd name="T4" fmla="*/ 95 w 101"/>
                  <a:gd name="T5" fmla="*/ 6 h 72"/>
                  <a:gd name="T6" fmla="*/ 93 w 101"/>
                  <a:gd name="T7" fmla="*/ 7 h 72"/>
                  <a:gd name="T8" fmla="*/ 86 w 101"/>
                  <a:gd name="T9" fmla="*/ 23 h 72"/>
                  <a:gd name="T10" fmla="*/ 76 w 101"/>
                  <a:gd name="T11" fmla="*/ 56 h 72"/>
                  <a:gd name="T12" fmla="*/ 69 w 101"/>
                  <a:gd name="T13" fmla="*/ 72 h 72"/>
                  <a:gd name="T14" fmla="*/ 66 w 101"/>
                  <a:gd name="T15" fmla="*/ 71 h 72"/>
                  <a:gd name="T16" fmla="*/ 63 w 101"/>
                  <a:gd name="T17" fmla="*/ 68 h 72"/>
                  <a:gd name="T18" fmla="*/ 60 w 101"/>
                  <a:gd name="T19" fmla="*/ 60 h 72"/>
                  <a:gd name="T20" fmla="*/ 54 w 101"/>
                  <a:gd name="T21" fmla="*/ 41 h 72"/>
                  <a:gd name="T22" fmla="*/ 47 w 101"/>
                  <a:gd name="T23" fmla="*/ 23 h 72"/>
                  <a:gd name="T24" fmla="*/ 44 w 101"/>
                  <a:gd name="T25" fmla="*/ 30 h 72"/>
                  <a:gd name="T26" fmla="*/ 40 w 101"/>
                  <a:gd name="T27" fmla="*/ 48 h 72"/>
                  <a:gd name="T28" fmla="*/ 35 w 101"/>
                  <a:gd name="T29" fmla="*/ 72 h 72"/>
                  <a:gd name="T30" fmla="*/ 32 w 101"/>
                  <a:gd name="T31" fmla="*/ 71 h 72"/>
                  <a:gd name="T32" fmla="*/ 26 w 101"/>
                  <a:gd name="T33" fmla="*/ 63 h 72"/>
                  <a:gd name="T34" fmla="*/ 17 w 101"/>
                  <a:gd name="T35" fmla="*/ 36 h 72"/>
                  <a:gd name="T36" fmla="*/ 7 w 101"/>
                  <a:gd name="T37" fmla="*/ 9 h 72"/>
                  <a:gd name="T38" fmla="*/ 0 w 101"/>
                  <a:gd name="T39" fmla="*/ 7 h 72"/>
                  <a:gd name="T40" fmla="*/ 1 w 101"/>
                  <a:gd name="T41" fmla="*/ 4 h 72"/>
                  <a:gd name="T42" fmla="*/ 2 w 101"/>
                  <a:gd name="T43" fmla="*/ 2 h 72"/>
                  <a:gd name="T44" fmla="*/ 19 w 101"/>
                  <a:gd name="T45" fmla="*/ 2 h 72"/>
                  <a:gd name="T46" fmla="*/ 23 w 101"/>
                  <a:gd name="T47" fmla="*/ 3 h 72"/>
                  <a:gd name="T48" fmla="*/ 23 w 101"/>
                  <a:gd name="T49" fmla="*/ 6 h 72"/>
                  <a:gd name="T50" fmla="*/ 17 w 101"/>
                  <a:gd name="T51" fmla="*/ 9 h 72"/>
                  <a:gd name="T52" fmla="*/ 19 w 101"/>
                  <a:gd name="T53" fmla="*/ 20 h 72"/>
                  <a:gd name="T54" fmla="*/ 26 w 101"/>
                  <a:gd name="T55" fmla="*/ 43 h 72"/>
                  <a:gd name="T56" fmla="*/ 32 w 101"/>
                  <a:gd name="T57" fmla="*/ 54 h 72"/>
                  <a:gd name="T58" fmla="*/ 41 w 101"/>
                  <a:gd name="T59" fmla="*/ 19 h 72"/>
                  <a:gd name="T60" fmla="*/ 45 w 101"/>
                  <a:gd name="T61" fmla="*/ 9 h 72"/>
                  <a:gd name="T62" fmla="*/ 50 w 101"/>
                  <a:gd name="T63" fmla="*/ 10 h 72"/>
                  <a:gd name="T64" fmla="*/ 54 w 101"/>
                  <a:gd name="T65" fmla="*/ 18 h 72"/>
                  <a:gd name="T66" fmla="*/ 55 w 101"/>
                  <a:gd name="T67" fmla="*/ 21 h 72"/>
                  <a:gd name="T68" fmla="*/ 63 w 101"/>
                  <a:gd name="T69" fmla="*/ 50 h 72"/>
                  <a:gd name="T70" fmla="*/ 68 w 101"/>
                  <a:gd name="T71" fmla="*/ 58 h 72"/>
                  <a:gd name="T72" fmla="*/ 76 w 101"/>
                  <a:gd name="T73" fmla="*/ 33 h 72"/>
                  <a:gd name="T74" fmla="*/ 85 w 101"/>
                  <a:gd name="T75" fmla="*/ 7 h 72"/>
                  <a:gd name="T76" fmla="*/ 82 w 101"/>
                  <a:gd name="T77" fmla="*/ 6 h 72"/>
                  <a:gd name="T78" fmla="*/ 78 w 101"/>
                  <a:gd name="T79" fmla="*/ 6 h 72"/>
                  <a:gd name="T80" fmla="*/ 76 w 101"/>
                  <a:gd name="T81" fmla="*/ 1 h 72"/>
                  <a:gd name="T82" fmla="*/ 82 w 101"/>
                  <a:gd name="T83" fmla="*/ 1 h 72"/>
                  <a:gd name="T84" fmla="*/ 95 w 101"/>
                  <a:gd name="T85" fmla="*/ 0 h 72"/>
                  <a:gd name="T86" fmla="*/ 100 w 101"/>
                  <a:gd name="T87" fmla="*/ 1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1" h="72">
                    <a:moveTo>
                      <a:pt x="100" y="1"/>
                    </a:moveTo>
                    <a:lnTo>
                      <a:pt x="100" y="1"/>
                    </a:lnTo>
                    <a:lnTo>
                      <a:pt x="101" y="3"/>
                    </a:lnTo>
                    <a:lnTo>
                      <a:pt x="100" y="4"/>
                    </a:lnTo>
                    <a:lnTo>
                      <a:pt x="98" y="6"/>
                    </a:lnTo>
                    <a:lnTo>
                      <a:pt x="95" y="6"/>
                    </a:lnTo>
                    <a:lnTo>
                      <a:pt x="93" y="7"/>
                    </a:lnTo>
                    <a:lnTo>
                      <a:pt x="89" y="15"/>
                    </a:lnTo>
                    <a:lnTo>
                      <a:pt x="86" y="23"/>
                    </a:lnTo>
                    <a:lnTo>
                      <a:pt x="80" y="39"/>
                    </a:lnTo>
                    <a:lnTo>
                      <a:pt x="76" y="56"/>
                    </a:lnTo>
                    <a:lnTo>
                      <a:pt x="73" y="64"/>
                    </a:lnTo>
                    <a:lnTo>
                      <a:pt x="69" y="72"/>
                    </a:lnTo>
                    <a:lnTo>
                      <a:pt x="66" y="71"/>
                    </a:lnTo>
                    <a:lnTo>
                      <a:pt x="65" y="71"/>
                    </a:lnTo>
                    <a:lnTo>
                      <a:pt x="63" y="68"/>
                    </a:lnTo>
                    <a:lnTo>
                      <a:pt x="61" y="64"/>
                    </a:lnTo>
                    <a:lnTo>
                      <a:pt x="60" y="60"/>
                    </a:lnTo>
                    <a:lnTo>
                      <a:pt x="54" y="41"/>
                    </a:lnTo>
                    <a:lnTo>
                      <a:pt x="51" y="32"/>
                    </a:lnTo>
                    <a:lnTo>
                      <a:pt x="47" y="23"/>
                    </a:lnTo>
                    <a:lnTo>
                      <a:pt x="44" y="30"/>
                    </a:lnTo>
                    <a:lnTo>
                      <a:pt x="43" y="36"/>
                    </a:lnTo>
                    <a:lnTo>
                      <a:pt x="40" y="48"/>
                    </a:lnTo>
                    <a:lnTo>
                      <a:pt x="38" y="60"/>
                    </a:lnTo>
                    <a:lnTo>
                      <a:pt x="35" y="72"/>
                    </a:lnTo>
                    <a:lnTo>
                      <a:pt x="32" y="71"/>
                    </a:lnTo>
                    <a:lnTo>
                      <a:pt x="29" y="68"/>
                    </a:lnTo>
                    <a:lnTo>
                      <a:pt x="26" y="63"/>
                    </a:lnTo>
                    <a:lnTo>
                      <a:pt x="17" y="36"/>
                    </a:lnTo>
                    <a:lnTo>
                      <a:pt x="7" y="9"/>
                    </a:lnTo>
                    <a:lnTo>
                      <a:pt x="3" y="10"/>
                    </a:lnTo>
                    <a:lnTo>
                      <a:pt x="0" y="7"/>
                    </a:lnTo>
                    <a:lnTo>
                      <a:pt x="1" y="4"/>
                    </a:lnTo>
                    <a:lnTo>
                      <a:pt x="2" y="2"/>
                    </a:lnTo>
                    <a:lnTo>
                      <a:pt x="14" y="1"/>
                    </a:lnTo>
                    <a:lnTo>
                      <a:pt x="19" y="2"/>
                    </a:lnTo>
                    <a:lnTo>
                      <a:pt x="23" y="3"/>
                    </a:lnTo>
                    <a:lnTo>
                      <a:pt x="23" y="5"/>
                    </a:lnTo>
                    <a:lnTo>
                      <a:pt x="23" y="6"/>
                    </a:lnTo>
                    <a:lnTo>
                      <a:pt x="20" y="9"/>
                    </a:lnTo>
                    <a:lnTo>
                      <a:pt x="17" y="9"/>
                    </a:lnTo>
                    <a:lnTo>
                      <a:pt x="19" y="20"/>
                    </a:lnTo>
                    <a:lnTo>
                      <a:pt x="22" y="32"/>
                    </a:lnTo>
                    <a:lnTo>
                      <a:pt x="26" y="43"/>
                    </a:lnTo>
                    <a:lnTo>
                      <a:pt x="32" y="54"/>
                    </a:lnTo>
                    <a:lnTo>
                      <a:pt x="38" y="31"/>
                    </a:lnTo>
                    <a:lnTo>
                      <a:pt x="41" y="19"/>
                    </a:lnTo>
                    <a:lnTo>
                      <a:pt x="45" y="9"/>
                    </a:lnTo>
                    <a:lnTo>
                      <a:pt x="48" y="9"/>
                    </a:lnTo>
                    <a:lnTo>
                      <a:pt x="50" y="10"/>
                    </a:lnTo>
                    <a:lnTo>
                      <a:pt x="52" y="14"/>
                    </a:lnTo>
                    <a:lnTo>
                      <a:pt x="54" y="18"/>
                    </a:lnTo>
                    <a:lnTo>
                      <a:pt x="55" y="21"/>
                    </a:lnTo>
                    <a:lnTo>
                      <a:pt x="60" y="40"/>
                    </a:lnTo>
                    <a:lnTo>
                      <a:pt x="63" y="50"/>
                    </a:lnTo>
                    <a:lnTo>
                      <a:pt x="68" y="58"/>
                    </a:lnTo>
                    <a:lnTo>
                      <a:pt x="72" y="46"/>
                    </a:lnTo>
                    <a:lnTo>
                      <a:pt x="76" y="33"/>
                    </a:lnTo>
                    <a:lnTo>
                      <a:pt x="79" y="20"/>
                    </a:lnTo>
                    <a:lnTo>
                      <a:pt x="85" y="7"/>
                    </a:lnTo>
                    <a:lnTo>
                      <a:pt x="82" y="6"/>
                    </a:lnTo>
                    <a:lnTo>
                      <a:pt x="80" y="6"/>
                    </a:lnTo>
                    <a:lnTo>
                      <a:pt x="78" y="6"/>
                    </a:lnTo>
                    <a:lnTo>
                      <a:pt x="76" y="4"/>
                    </a:lnTo>
                    <a:lnTo>
                      <a:pt x="76" y="1"/>
                    </a:lnTo>
                    <a:lnTo>
                      <a:pt x="82" y="1"/>
                    </a:lnTo>
                    <a:lnTo>
                      <a:pt x="89" y="0"/>
                    </a:lnTo>
                    <a:lnTo>
                      <a:pt x="95" y="0"/>
                    </a:lnTo>
                    <a:lnTo>
                      <a:pt x="98" y="0"/>
                    </a:lnTo>
                    <a:lnTo>
                      <a:pt x="10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05" name="Freeform 67"/>
              <p:cNvSpPr>
                <a:spLocks/>
              </p:cNvSpPr>
              <p:nvPr/>
            </p:nvSpPr>
            <p:spPr bwMode="auto">
              <a:xfrm>
                <a:off x="1325" y="2650"/>
                <a:ext cx="20" cy="93"/>
              </a:xfrm>
              <a:custGeom>
                <a:avLst/>
                <a:gdLst>
                  <a:gd name="T0" fmla="*/ 20 w 20"/>
                  <a:gd name="T1" fmla="*/ 2 h 93"/>
                  <a:gd name="T2" fmla="*/ 20 w 20"/>
                  <a:gd name="T3" fmla="*/ 2 h 93"/>
                  <a:gd name="T4" fmla="*/ 15 w 20"/>
                  <a:gd name="T5" fmla="*/ 12 h 93"/>
                  <a:gd name="T6" fmla="*/ 12 w 20"/>
                  <a:gd name="T7" fmla="*/ 20 h 93"/>
                  <a:gd name="T8" fmla="*/ 10 w 20"/>
                  <a:gd name="T9" fmla="*/ 30 h 93"/>
                  <a:gd name="T10" fmla="*/ 8 w 20"/>
                  <a:gd name="T11" fmla="*/ 39 h 93"/>
                  <a:gd name="T12" fmla="*/ 7 w 20"/>
                  <a:gd name="T13" fmla="*/ 50 h 93"/>
                  <a:gd name="T14" fmla="*/ 6 w 20"/>
                  <a:gd name="T15" fmla="*/ 59 h 93"/>
                  <a:gd name="T16" fmla="*/ 7 w 20"/>
                  <a:gd name="T17" fmla="*/ 70 h 93"/>
                  <a:gd name="T18" fmla="*/ 9 w 20"/>
                  <a:gd name="T19" fmla="*/ 79 h 93"/>
                  <a:gd name="T20" fmla="*/ 9 w 20"/>
                  <a:gd name="T21" fmla="*/ 79 h 93"/>
                  <a:gd name="T22" fmla="*/ 11 w 20"/>
                  <a:gd name="T23" fmla="*/ 86 h 93"/>
                  <a:gd name="T24" fmla="*/ 13 w 20"/>
                  <a:gd name="T25" fmla="*/ 92 h 93"/>
                  <a:gd name="T26" fmla="*/ 13 w 20"/>
                  <a:gd name="T27" fmla="*/ 92 h 93"/>
                  <a:gd name="T28" fmla="*/ 11 w 20"/>
                  <a:gd name="T29" fmla="*/ 93 h 93"/>
                  <a:gd name="T30" fmla="*/ 9 w 20"/>
                  <a:gd name="T31" fmla="*/ 93 h 93"/>
                  <a:gd name="T32" fmla="*/ 7 w 20"/>
                  <a:gd name="T33" fmla="*/ 92 h 93"/>
                  <a:gd name="T34" fmla="*/ 6 w 20"/>
                  <a:gd name="T35" fmla="*/ 90 h 93"/>
                  <a:gd name="T36" fmla="*/ 6 w 20"/>
                  <a:gd name="T37" fmla="*/ 90 h 93"/>
                  <a:gd name="T38" fmla="*/ 2 w 20"/>
                  <a:gd name="T39" fmla="*/ 78 h 93"/>
                  <a:gd name="T40" fmla="*/ 0 w 20"/>
                  <a:gd name="T41" fmla="*/ 68 h 93"/>
                  <a:gd name="T42" fmla="*/ 0 w 20"/>
                  <a:gd name="T43" fmla="*/ 55 h 93"/>
                  <a:gd name="T44" fmla="*/ 1 w 20"/>
                  <a:gd name="T45" fmla="*/ 43 h 93"/>
                  <a:gd name="T46" fmla="*/ 3 w 20"/>
                  <a:gd name="T47" fmla="*/ 32 h 93"/>
                  <a:gd name="T48" fmla="*/ 6 w 20"/>
                  <a:gd name="T49" fmla="*/ 21 h 93"/>
                  <a:gd name="T50" fmla="*/ 10 w 20"/>
                  <a:gd name="T51" fmla="*/ 11 h 93"/>
                  <a:gd name="T52" fmla="*/ 15 w 20"/>
                  <a:gd name="T53" fmla="*/ 0 h 93"/>
                  <a:gd name="T54" fmla="*/ 15 w 20"/>
                  <a:gd name="T55" fmla="*/ 0 h 93"/>
                  <a:gd name="T56" fmla="*/ 17 w 20"/>
                  <a:gd name="T57" fmla="*/ 0 h 93"/>
                  <a:gd name="T58" fmla="*/ 18 w 20"/>
                  <a:gd name="T59" fmla="*/ 1 h 93"/>
                  <a:gd name="T60" fmla="*/ 20 w 20"/>
                  <a:gd name="T61" fmla="*/ 2 h 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93">
                    <a:moveTo>
                      <a:pt x="20" y="2"/>
                    </a:moveTo>
                    <a:lnTo>
                      <a:pt x="20" y="2"/>
                    </a:lnTo>
                    <a:lnTo>
                      <a:pt x="15" y="12"/>
                    </a:lnTo>
                    <a:lnTo>
                      <a:pt x="12" y="20"/>
                    </a:lnTo>
                    <a:lnTo>
                      <a:pt x="10" y="30"/>
                    </a:lnTo>
                    <a:lnTo>
                      <a:pt x="8" y="39"/>
                    </a:lnTo>
                    <a:lnTo>
                      <a:pt x="7" y="50"/>
                    </a:lnTo>
                    <a:lnTo>
                      <a:pt x="6" y="59"/>
                    </a:lnTo>
                    <a:lnTo>
                      <a:pt x="7" y="70"/>
                    </a:lnTo>
                    <a:lnTo>
                      <a:pt x="9" y="79"/>
                    </a:lnTo>
                    <a:lnTo>
                      <a:pt x="11" y="86"/>
                    </a:lnTo>
                    <a:lnTo>
                      <a:pt x="13" y="92"/>
                    </a:lnTo>
                    <a:lnTo>
                      <a:pt x="11" y="93"/>
                    </a:lnTo>
                    <a:lnTo>
                      <a:pt x="9" y="93"/>
                    </a:lnTo>
                    <a:lnTo>
                      <a:pt x="7" y="92"/>
                    </a:lnTo>
                    <a:lnTo>
                      <a:pt x="6" y="90"/>
                    </a:lnTo>
                    <a:lnTo>
                      <a:pt x="2" y="78"/>
                    </a:lnTo>
                    <a:lnTo>
                      <a:pt x="0" y="68"/>
                    </a:lnTo>
                    <a:lnTo>
                      <a:pt x="0" y="55"/>
                    </a:lnTo>
                    <a:lnTo>
                      <a:pt x="1" y="43"/>
                    </a:lnTo>
                    <a:lnTo>
                      <a:pt x="3" y="32"/>
                    </a:lnTo>
                    <a:lnTo>
                      <a:pt x="6" y="21"/>
                    </a:lnTo>
                    <a:lnTo>
                      <a:pt x="10" y="11"/>
                    </a:lnTo>
                    <a:lnTo>
                      <a:pt x="15" y="0"/>
                    </a:lnTo>
                    <a:lnTo>
                      <a:pt x="17" y="0"/>
                    </a:lnTo>
                    <a:lnTo>
                      <a:pt x="18" y="1"/>
                    </a:lnTo>
                    <a:lnTo>
                      <a:pt x="2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06" name="Freeform 68"/>
              <p:cNvSpPr>
                <a:spLocks/>
              </p:cNvSpPr>
              <p:nvPr/>
            </p:nvSpPr>
            <p:spPr bwMode="auto">
              <a:xfrm>
                <a:off x="1325" y="2650"/>
                <a:ext cx="20" cy="93"/>
              </a:xfrm>
              <a:custGeom>
                <a:avLst/>
                <a:gdLst>
                  <a:gd name="T0" fmla="*/ 20 w 20"/>
                  <a:gd name="T1" fmla="*/ 2 h 93"/>
                  <a:gd name="T2" fmla="*/ 20 w 20"/>
                  <a:gd name="T3" fmla="*/ 2 h 93"/>
                  <a:gd name="T4" fmla="*/ 15 w 20"/>
                  <a:gd name="T5" fmla="*/ 12 h 93"/>
                  <a:gd name="T6" fmla="*/ 12 w 20"/>
                  <a:gd name="T7" fmla="*/ 20 h 93"/>
                  <a:gd name="T8" fmla="*/ 10 w 20"/>
                  <a:gd name="T9" fmla="*/ 30 h 93"/>
                  <a:gd name="T10" fmla="*/ 8 w 20"/>
                  <a:gd name="T11" fmla="*/ 39 h 93"/>
                  <a:gd name="T12" fmla="*/ 7 w 20"/>
                  <a:gd name="T13" fmla="*/ 50 h 93"/>
                  <a:gd name="T14" fmla="*/ 6 w 20"/>
                  <a:gd name="T15" fmla="*/ 59 h 93"/>
                  <a:gd name="T16" fmla="*/ 7 w 20"/>
                  <a:gd name="T17" fmla="*/ 70 h 93"/>
                  <a:gd name="T18" fmla="*/ 9 w 20"/>
                  <a:gd name="T19" fmla="*/ 79 h 93"/>
                  <a:gd name="T20" fmla="*/ 9 w 20"/>
                  <a:gd name="T21" fmla="*/ 79 h 93"/>
                  <a:gd name="T22" fmla="*/ 11 w 20"/>
                  <a:gd name="T23" fmla="*/ 86 h 93"/>
                  <a:gd name="T24" fmla="*/ 13 w 20"/>
                  <a:gd name="T25" fmla="*/ 92 h 93"/>
                  <a:gd name="T26" fmla="*/ 13 w 20"/>
                  <a:gd name="T27" fmla="*/ 92 h 93"/>
                  <a:gd name="T28" fmla="*/ 11 w 20"/>
                  <a:gd name="T29" fmla="*/ 93 h 93"/>
                  <a:gd name="T30" fmla="*/ 9 w 20"/>
                  <a:gd name="T31" fmla="*/ 93 h 93"/>
                  <a:gd name="T32" fmla="*/ 7 w 20"/>
                  <a:gd name="T33" fmla="*/ 92 h 93"/>
                  <a:gd name="T34" fmla="*/ 6 w 20"/>
                  <a:gd name="T35" fmla="*/ 90 h 93"/>
                  <a:gd name="T36" fmla="*/ 6 w 20"/>
                  <a:gd name="T37" fmla="*/ 90 h 93"/>
                  <a:gd name="T38" fmla="*/ 2 w 20"/>
                  <a:gd name="T39" fmla="*/ 78 h 93"/>
                  <a:gd name="T40" fmla="*/ 0 w 20"/>
                  <a:gd name="T41" fmla="*/ 68 h 93"/>
                  <a:gd name="T42" fmla="*/ 0 w 20"/>
                  <a:gd name="T43" fmla="*/ 55 h 93"/>
                  <a:gd name="T44" fmla="*/ 1 w 20"/>
                  <a:gd name="T45" fmla="*/ 43 h 93"/>
                  <a:gd name="T46" fmla="*/ 3 w 20"/>
                  <a:gd name="T47" fmla="*/ 32 h 93"/>
                  <a:gd name="T48" fmla="*/ 6 w 20"/>
                  <a:gd name="T49" fmla="*/ 21 h 93"/>
                  <a:gd name="T50" fmla="*/ 10 w 20"/>
                  <a:gd name="T51" fmla="*/ 11 h 93"/>
                  <a:gd name="T52" fmla="*/ 15 w 20"/>
                  <a:gd name="T53" fmla="*/ 0 h 93"/>
                  <a:gd name="T54" fmla="*/ 15 w 20"/>
                  <a:gd name="T55" fmla="*/ 0 h 93"/>
                  <a:gd name="T56" fmla="*/ 17 w 20"/>
                  <a:gd name="T57" fmla="*/ 0 h 93"/>
                  <a:gd name="T58" fmla="*/ 18 w 20"/>
                  <a:gd name="T59" fmla="*/ 1 h 93"/>
                  <a:gd name="T60" fmla="*/ 20 w 20"/>
                  <a:gd name="T61" fmla="*/ 2 h 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93">
                    <a:moveTo>
                      <a:pt x="20" y="2"/>
                    </a:moveTo>
                    <a:lnTo>
                      <a:pt x="20" y="2"/>
                    </a:lnTo>
                    <a:lnTo>
                      <a:pt x="15" y="12"/>
                    </a:lnTo>
                    <a:lnTo>
                      <a:pt x="12" y="20"/>
                    </a:lnTo>
                    <a:lnTo>
                      <a:pt x="10" y="30"/>
                    </a:lnTo>
                    <a:lnTo>
                      <a:pt x="8" y="39"/>
                    </a:lnTo>
                    <a:lnTo>
                      <a:pt x="7" y="50"/>
                    </a:lnTo>
                    <a:lnTo>
                      <a:pt x="6" y="59"/>
                    </a:lnTo>
                    <a:lnTo>
                      <a:pt x="7" y="70"/>
                    </a:lnTo>
                    <a:lnTo>
                      <a:pt x="9" y="79"/>
                    </a:lnTo>
                    <a:lnTo>
                      <a:pt x="11" y="86"/>
                    </a:lnTo>
                    <a:lnTo>
                      <a:pt x="13" y="92"/>
                    </a:lnTo>
                    <a:lnTo>
                      <a:pt x="11" y="93"/>
                    </a:lnTo>
                    <a:lnTo>
                      <a:pt x="9" y="93"/>
                    </a:lnTo>
                    <a:lnTo>
                      <a:pt x="7" y="92"/>
                    </a:lnTo>
                    <a:lnTo>
                      <a:pt x="6" y="90"/>
                    </a:lnTo>
                    <a:lnTo>
                      <a:pt x="2" y="78"/>
                    </a:lnTo>
                    <a:lnTo>
                      <a:pt x="0" y="68"/>
                    </a:lnTo>
                    <a:lnTo>
                      <a:pt x="0" y="55"/>
                    </a:lnTo>
                    <a:lnTo>
                      <a:pt x="1" y="43"/>
                    </a:lnTo>
                    <a:lnTo>
                      <a:pt x="3" y="32"/>
                    </a:lnTo>
                    <a:lnTo>
                      <a:pt x="6" y="21"/>
                    </a:lnTo>
                    <a:lnTo>
                      <a:pt x="10" y="11"/>
                    </a:lnTo>
                    <a:lnTo>
                      <a:pt x="15" y="0"/>
                    </a:lnTo>
                    <a:lnTo>
                      <a:pt x="17" y="0"/>
                    </a:lnTo>
                    <a:lnTo>
                      <a:pt x="18" y="1"/>
                    </a:lnTo>
                    <a:lnTo>
                      <a:pt x="2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07" name="Freeform 69"/>
              <p:cNvSpPr>
                <a:spLocks/>
              </p:cNvSpPr>
              <p:nvPr/>
            </p:nvSpPr>
            <p:spPr bwMode="auto">
              <a:xfrm>
                <a:off x="1403" y="2679"/>
                <a:ext cx="40" cy="39"/>
              </a:xfrm>
              <a:custGeom>
                <a:avLst/>
                <a:gdLst>
                  <a:gd name="T0" fmla="*/ 40 w 40"/>
                  <a:gd name="T1" fmla="*/ 10 h 39"/>
                  <a:gd name="T2" fmla="*/ 40 w 40"/>
                  <a:gd name="T3" fmla="*/ 10 h 39"/>
                  <a:gd name="T4" fmla="*/ 40 w 40"/>
                  <a:gd name="T5" fmla="*/ 14 h 39"/>
                  <a:gd name="T6" fmla="*/ 39 w 40"/>
                  <a:gd name="T7" fmla="*/ 15 h 39"/>
                  <a:gd name="T8" fmla="*/ 37 w 40"/>
                  <a:gd name="T9" fmla="*/ 17 h 39"/>
                  <a:gd name="T10" fmla="*/ 37 w 40"/>
                  <a:gd name="T11" fmla="*/ 17 h 39"/>
                  <a:gd name="T12" fmla="*/ 36 w 40"/>
                  <a:gd name="T13" fmla="*/ 15 h 39"/>
                  <a:gd name="T14" fmla="*/ 34 w 40"/>
                  <a:gd name="T15" fmla="*/ 13 h 39"/>
                  <a:gd name="T16" fmla="*/ 32 w 40"/>
                  <a:gd name="T17" fmla="*/ 9 h 39"/>
                  <a:gd name="T18" fmla="*/ 31 w 40"/>
                  <a:gd name="T19" fmla="*/ 8 h 39"/>
                  <a:gd name="T20" fmla="*/ 30 w 40"/>
                  <a:gd name="T21" fmla="*/ 7 h 39"/>
                  <a:gd name="T22" fmla="*/ 27 w 40"/>
                  <a:gd name="T23" fmla="*/ 6 h 39"/>
                  <a:gd name="T24" fmla="*/ 25 w 40"/>
                  <a:gd name="T25" fmla="*/ 7 h 39"/>
                  <a:gd name="T26" fmla="*/ 25 w 40"/>
                  <a:gd name="T27" fmla="*/ 7 h 39"/>
                  <a:gd name="T28" fmla="*/ 18 w 40"/>
                  <a:gd name="T29" fmla="*/ 14 h 39"/>
                  <a:gd name="T30" fmla="*/ 13 w 40"/>
                  <a:gd name="T31" fmla="*/ 22 h 39"/>
                  <a:gd name="T32" fmla="*/ 8 w 40"/>
                  <a:gd name="T33" fmla="*/ 30 h 39"/>
                  <a:gd name="T34" fmla="*/ 5 w 40"/>
                  <a:gd name="T35" fmla="*/ 39 h 39"/>
                  <a:gd name="T36" fmla="*/ 5 w 40"/>
                  <a:gd name="T37" fmla="*/ 39 h 39"/>
                  <a:gd name="T38" fmla="*/ 3 w 40"/>
                  <a:gd name="T39" fmla="*/ 39 h 39"/>
                  <a:gd name="T40" fmla="*/ 1 w 40"/>
                  <a:gd name="T41" fmla="*/ 38 h 39"/>
                  <a:gd name="T42" fmla="*/ 0 w 40"/>
                  <a:gd name="T43" fmla="*/ 36 h 39"/>
                  <a:gd name="T44" fmla="*/ 0 w 40"/>
                  <a:gd name="T45" fmla="*/ 36 h 39"/>
                  <a:gd name="T46" fmla="*/ 1 w 40"/>
                  <a:gd name="T47" fmla="*/ 30 h 39"/>
                  <a:gd name="T48" fmla="*/ 3 w 40"/>
                  <a:gd name="T49" fmla="*/ 25 h 39"/>
                  <a:gd name="T50" fmla="*/ 8 w 40"/>
                  <a:gd name="T51" fmla="*/ 15 h 39"/>
                  <a:gd name="T52" fmla="*/ 17 w 40"/>
                  <a:gd name="T53" fmla="*/ 7 h 39"/>
                  <a:gd name="T54" fmla="*/ 25 w 40"/>
                  <a:gd name="T55" fmla="*/ 0 h 39"/>
                  <a:gd name="T56" fmla="*/ 25 w 40"/>
                  <a:gd name="T57" fmla="*/ 0 h 39"/>
                  <a:gd name="T58" fmla="*/ 27 w 40"/>
                  <a:gd name="T59" fmla="*/ 0 h 39"/>
                  <a:gd name="T60" fmla="*/ 31 w 40"/>
                  <a:gd name="T61" fmla="*/ 0 h 39"/>
                  <a:gd name="T62" fmla="*/ 33 w 40"/>
                  <a:gd name="T63" fmla="*/ 1 h 39"/>
                  <a:gd name="T64" fmla="*/ 35 w 40"/>
                  <a:gd name="T65" fmla="*/ 2 h 39"/>
                  <a:gd name="T66" fmla="*/ 38 w 40"/>
                  <a:gd name="T67" fmla="*/ 6 h 39"/>
                  <a:gd name="T68" fmla="*/ 40 w 40"/>
                  <a:gd name="T69" fmla="*/ 10 h 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 h="39">
                    <a:moveTo>
                      <a:pt x="40" y="10"/>
                    </a:moveTo>
                    <a:lnTo>
                      <a:pt x="40" y="10"/>
                    </a:lnTo>
                    <a:lnTo>
                      <a:pt x="40" y="14"/>
                    </a:lnTo>
                    <a:lnTo>
                      <a:pt x="39" y="15"/>
                    </a:lnTo>
                    <a:lnTo>
                      <a:pt x="37" y="17"/>
                    </a:lnTo>
                    <a:lnTo>
                      <a:pt x="36" y="15"/>
                    </a:lnTo>
                    <a:lnTo>
                      <a:pt x="34" y="13"/>
                    </a:lnTo>
                    <a:lnTo>
                      <a:pt x="32" y="9"/>
                    </a:lnTo>
                    <a:lnTo>
                      <a:pt x="31" y="8"/>
                    </a:lnTo>
                    <a:lnTo>
                      <a:pt x="30" y="7"/>
                    </a:lnTo>
                    <a:lnTo>
                      <a:pt x="27" y="6"/>
                    </a:lnTo>
                    <a:lnTo>
                      <a:pt x="25" y="7"/>
                    </a:lnTo>
                    <a:lnTo>
                      <a:pt x="18" y="14"/>
                    </a:lnTo>
                    <a:lnTo>
                      <a:pt x="13" y="22"/>
                    </a:lnTo>
                    <a:lnTo>
                      <a:pt x="8" y="30"/>
                    </a:lnTo>
                    <a:lnTo>
                      <a:pt x="5" y="39"/>
                    </a:lnTo>
                    <a:lnTo>
                      <a:pt x="3" y="39"/>
                    </a:lnTo>
                    <a:lnTo>
                      <a:pt x="1" y="38"/>
                    </a:lnTo>
                    <a:lnTo>
                      <a:pt x="0" y="36"/>
                    </a:lnTo>
                    <a:lnTo>
                      <a:pt x="1" y="30"/>
                    </a:lnTo>
                    <a:lnTo>
                      <a:pt x="3" y="25"/>
                    </a:lnTo>
                    <a:lnTo>
                      <a:pt x="8" y="15"/>
                    </a:lnTo>
                    <a:lnTo>
                      <a:pt x="17" y="7"/>
                    </a:lnTo>
                    <a:lnTo>
                      <a:pt x="25" y="0"/>
                    </a:lnTo>
                    <a:lnTo>
                      <a:pt x="27" y="0"/>
                    </a:lnTo>
                    <a:lnTo>
                      <a:pt x="31" y="0"/>
                    </a:lnTo>
                    <a:lnTo>
                      <a:pt x="33" y="1"/>
                    </a:lnTo>
                    <a:lnTo>
                      <a:pt x="35" y="2"/>
                    </a:lnTo>
                    <a:lnTo>
                      <a:pt x="38" y="6"/>
                    </a:lnTo>
                    <a:lnTo>
                      <a:pt x="4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08" name="Freeform 70"/>
              <p:cNvSpPr>
                <a:spLocks/>
              </p:cNvSpPr>
              <p:nvPr/>
            </p:nvSpPr>
            <p:spPr bwMode="auto">
              <a:xfrm>
                <a:off x="1403" y="2679"/>
                <a:ext cx="40" cy="39"/>
              </a:xfrm>
              <a:custGeom>
                <a:avLst/>
                <a:gdLst>
                  <a:gd name="T0" fmla="*/ 40 w 40"/>
                  <a:gd name="T1" fmla="*/ 10 h 39"/>
                  <a:gd name="T2" fmla="*/ 40 w 40"/>
                  <a:gd name="T3" fmla="*/ 10 h 39"/>
                  <a:gd name="T4" fmla="*/ 40 w 40"/>
                  <a:gd name="T5" fmla="*/ 14 h 39"/>
                  <a:gd name="T6" fmla="*/ 39 w 40"/>
                  <a:gd name="T7" fmla="*/ 15 h 39"/>
                  <a:gd name="T8" fmla="*/ 37 w 40"/>
                  <a:gd name="T9" fmla="*/ 17 h 39"/>
                  <a:gd name="T10" fmla="*/ 37 w 40"/>
                  <a:gd name="T11" fmla="*/ 17 h 39"/>
                  <a:gd name="T12" fmla="*/ 36 w 40"/>
                  <a:gd name="T13" fmla="*/ 15 h 39"/>
                  <a:gd name="T14" fmla="*/ 34 w 40"/>
                  <a:gd name="T15" fmla="*/ 13 h 39"/>
                  <a:gd name="T16" fmla="*/ 32 w 40"/>
                  <a:gd name="T17" fmla="*/ 9 h 39"/>
                  <a:gd name="T18" fmla="*/ 31 w 40"/>
                  <a:gd name="T19" fmla="*/ 8 h 39"/>
                  <a:gd name="T20" fmla="*/ 30 w 40"/>
                  <a:gd name="T21" fmla="*/ 7 h 39"/>
                  <a:gd name="T22" fmla="*/ 27 w 40"/>
                  <a:gd name="T23" fmla="*/ 6 h 39"/>
                  <a:gd name="T24" fmla="*/ 25 w 40"/>
                  <a:gd name="T25" fmla="*/ 7 h 39"/>
                  <a:gd name="T26" fmla="*/ 25 w 40"/>
                  <a:gd name="T27" fmla="*/ 7 h 39"/>
                  <a:gd name="T28" fmla="*/ 18 w 40"/>
                  <a:gd name="T29" fmla="*/ 14 h 39"/>
                  <a:gd name="T30" fmla="*/ 13 w 40"/>
                  <a:gd name="T31" fmla="*/ 22 h 39"/>
                  <a:gd name="T32" fmla="*/ 8 w 40"/>
                  <a:gd name="T33" fmla="*/ 30 h 39"/>
                  <a:gd name="T34" fmla="*/ 5 w 40"/>
                  <a:gd name="T35" fmla="*/ 39 h 39"/>
                  <a:gd name="T36" fmla="*/ 5 w 40"/>
                  <a:gd name="T37" fmla="*/ 39 h 39"/>
                  <a:gd name="T38" fmla="*/ 3 w 40"/>
                  <a:gd name="T39" fmla="*/ 39 h 39"/>
                  <a:gd name="T40" fmla="*/ 1 w 40"/>
                  <a:gd name="T41" fmla="*/ 38 h 39"/>
                  <a:gd name="T42" fmla="*/ 0 w 40"/>
                  <a:gd name="T43" fmla="*/ 36 h 39"/>
                  <a:gd name="T44" fmla="*/ 0 w 40"/>
                  <a:gd name="T45" fmla="*/ 36 h 39"/>
                  <a:gd name="T46" fmla="*/ 1 w 40"/>
                  <a:gd name="T47" fmla="*/ 30 h 39"/>
                  <a:gd name="T48" fmla="*/ 3 w 40"/>
                  <a:gd name="T49" fmla="*/ 25 h 39"/>
                  <a:gd name="T50" fmla="*/ 8 w 40"/>
                  <a:gd name="T51" fmla="*/ 15 h 39"/>
                  <a:gd name="T52" fmla="*/ 17 w 40"/>
                  <a:gd name="T53" fmla="*/ 7 h 39"/>
                  <a:gd name="T54" fmla="*/ 25 w 40"/>
                  <a:gd name="T55" fmla="*/ 0 h 39"/>
                  <a:gd name="T56" fmla="*/ 25 w 40"/>
                  <a:gd name="T57" fmla="*/ 0 h 39"/>
                  <a:gd name="T58" fmla="*/ 27 w 40"/>
                  <a:gd name="T59" fmla="*/ 0 h 39"/>
                  <a:gd name="T60" fmla="*/ 31 w 40"/>
                  <a:gd name="T61" fmla="*/ 0 h 39"/>
                  <a:gd name="T62" fmla="*/ 33 w 40"/>
                  <a:gd name="T63" fmla="*/ 1 h 39"/>
                  <a:gd name="T64" fmla="*/ 35 w 40"/>
                  <a:gd name="T65" fmla="*/ 2 h 39"/>
                  <a:gd name="T66" fmla="*/ 38 w 40"/>
                  <a:gd name="T67" fmla="*/ 6 h 39"/>
                  <a:gd name="T68" fmla="*/ 40 w 40"/>
                  <a:gd name="T69" fmla="*/ 10 h 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 h="39">
                    <a:moveTo>
                      <a:pt x="40" y="10"/>
                    </a:moveTo>
                    <a:lnTo>
                      <a:pt x="40" y="10"/>
                    </a:lnTo>
                    <a:lnTo>
                      <a:pt x="40" y="14"/>
                    </a:lnTo>
                    <a:lnTo>
                      <a:pt x="39" y="15"/>
                    </a:lnTo>
                    <a:lnTo>
                      <a:pt x="37" y="17"/>
                    </a:lnTo>
                    <a:lnTo>
                      <a:pt x="36" y="15"/>
                    </a:lnTo>
                    <a:lnTo>
                      <a:pt x="34" y="13"/>
                    </a:lnTo>
                    <a:lnTo>
                      <a:pt x="32" y="9"/>
                    </a:lnTo>
                    <a:lnTo>
                      <a:pt x="31" y="8"/>
                    </a:lnTo>
                    <a:lnTo>
                      <a:pt x="30" y="7"/>
                    </a:lnTo>
                    <a:lnTo>
                      <a:pt x="27" y="6"/>
                    </a:lnTo>
                    <a:lnTo>
                      <a:pt x="25" y="7"/>
                    </a:lnTo>
                    <a:lnTo>
                      <a:pt x="18" y="14"/>
                    </a:lnTo>
                    <a:lnTo>
                      <a:pt x="13" y="22"/>
                    </a:lnTo>
                    <a:lnTo>
                      <a:pt x="8" y="30"/>
                    </a:lnTo>
                    <a:lnTo>
                      <a:pt x="5" y="39"/>
                    </a:lnTo>
                    <a:lnTo>
                      <a:pt x="3" y="39"/>
                    </a:lnTo>
                    <a:lnTo>
                      <a:pt x="1" y="38"/>
                    </a:lnTo>
                    <a:lnTo>
                      <a:pt x="0" y="36"/>
                    </a:lnTo>
                    <a:lnTo>
                      <a:pt x="1" y="30"/>
                    </a:lnTo>
                    <a:lnTo>
                      <a:pt x="3" y="25"/>
                    </a:lnTo>
                    <a:lnTo>
                      <a:pt x="8" y="15"/>
                    </a:lnTo>
                    <a:lnTo>
                      <a:pt x="17" y="7"/>
                    </a:lnTo>
                    <a:lnTo>
                      <a:pt x="25" y="0"/>
                    </a:lnTo>
                    <a:lnTo>
                      <a:pt x="27" y="0"/>
                    </a:lnTo>
                    <a:lnTo>
                      <a:pt x="31" y="0"/>
                    </a:lnTo>
                    <a:lnTo>
                      <a:pt x="33" y="1"/>
                    </a:lnTo>
                    <a:lnTo>
                      <a:pt x="35" y="2"/>
                    </a:lnTo>
                    <a:lnTo>
                      <a:pt x="38" y="6"/>
                    </a:lnTo>
                    <a:lnTo>
                      <a:pt x="4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09" name="Freeform 71"/>
              <p:cNvSpPr>
                <a:spLocks/>
              </p:cNvSpPr>
              <p:nvPr/>
            </p:nvSpPr>
            <p:spPr bwMode="auto">
              <a:xfrm>
                <a:off x="1079" y="2686"/>
                <a:ext cx="31" cy="110"/>
              </a:xfrm>
              <a:custGeom>
                <a:avLst/>
                <a:gdLst>
                  <a:gd name="T0" fmla="*/ 5 w 31"/>
                  <a:gd name="T1" fmla="*/ 0 h 110"/>
                  <a:gd name="T2" fmla="*/ 5 w 31"/>
                  <a:gd name="T3" fmla="*/ 0 h 110"/>
                  <a:gd name="T4" fmla="*/ 13 w 31"/>
                  <a:gd name="T5" fmla="*/ 19 h 110"/>
                  <a:gd name="T6" fmla="*/ 19 w 31"/>
                  <a:gd name="T7" fmla="*/ 38 h 110"/>
                  <a:gd name="T8" fmla="*/ 31 w 31"/>
                  <a:gd name="T9" fmla="*/ 77 h 110"/>
                  <a:gd name="T10" fmla="*/ 31 w 31"/>
                  <a:gd name="T11" fmla="*/ 77 h 110"/>
                  <a:gd name="T12" fmla="*/ 26 w 31"/>
                  <a:gd name="T13" fmla="*/ 79 h 110"/>
                  <a:gd name="T14" fmla="*/ 22 w 31"/>
                  <a:gd name="T15" fmla="*/ 82 h 110"/>
                  <a:gd name="T16" fmla="*/ 18 w 31"/>
                  <a:gd name="T17" fmla="*/ 85 h 110"/>
                  <a:gd name="T18" fmla="*/ 15 w 31"/>
                  <a:gd name="T19" fmla="*/ 89 h 110"/>
                  <a:gd name="T20" fmla="*/ 9 w 31"/>
                  <a:gd name="T21" fmla="*/ 97 h 110"/>
                  <a:gd name="T22" fmla="*/ 7 w 31"/>
                  <a:gd name="T23" fmla="*/ 102 h 110"/>
                  <a:gd name="T24" fmla="*/ 6 w 31"/>
                  <a:gd name="T25" fmla="*/ 107 h 110"/>
                  <a:gd name="T26" fmla="*/ 3 w 31"/>
                  <a:gd name="T27" fmla="*/ 110 h 110"/>
                  <a:gd name="T28" fmla="*/ 3 w 31"/>
                  <a:gd name="T29" fmla="*/ 110 h 110"/>
                  <a:gd name="T30" fmla="*/ 3 w 31"/>
                  <a:gd name="T31" fmla="*/ 83 h 110"/>
                  <a:gd name="T32" fmla="*/ 2 w 31"/>
                  <a:gd name="T33" fmla="*/ 55 h 110"/>
                  <a:gd name="T34" fmla="*/ 0 w 31"/>
                  <a:gd name="T35" fmla="*/ 28 h 110"/>
                  <a:gd name="T36" fmla="*/ 0 w 31"/>
                  <a:gd name="T37" fmla="*/ 0 h 110"/>
                  <a:gd name="T38" fmla="*/ 5 w 31"/>
                  <a:gd name="T39" fmla="*/ 0 h 1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 h="110">
                    <a:moveTo>
                      <a:pt x="5" y="0"/>
                    </a:moveTo>
                    <a:lnTo>
                      <a:pt x="5" y="0"/>
                    </a:lnTo>
                    <a:lnTo>
                      <a:pt x="13" y="19"/>
                    </a:lnTo>
                    <a:lnTo>
                      <a:pt x="19" y="38"/>
                    </a:lnTo>
                    <a:lnTo>
                      <a:pt x="31" y="77"/>
                    </a:lnTo>
                    <a:lnTo>
                      <a:pt x="26" y="79"/>
                    </a:lnTo>
                    <a:lnTo>
                      <a:pt x="22" y="82"/>
                    </a:lnTo>
                    <a:lnTo>
                      <a:pt x="18" y="85"/>
                    </a:lnTo>
                    <a:lnTo>
                      <a:pt x="15" y="89"/>
                    </a:lnTo>
                    <a:lnTo>
                      <a:pt x="9" y="97"/>
                    </a:lnTo>
                    <a:lnTo>
                      <a:pt x="7" y="102"/>
                    </a:lnTo>
                    <a:lnTo>
                      <a:pt x="6" y="107"/>
                    </a:lnTo>
                    <a:lnTo>
                      <a:pt x="3" y="110"/>
                    </a:lnTo>
                    <a:lnTo>
                      <a:pt x="3" y="83"/>
                    </a:lnTo>
                    <a:lnTo>
                      <a:pt x="2" y="55"/>
                    </a:lnTo>
                    <a:lnTo>
                      <a:pt x="0" y="28"/>
                    </a:lnTo>
                    <a:lnTo>
                      <a:pt x="0"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10" name="Freeform 72"/>
              <p:cNvSpPr>
                <a:spLocks/>
              </p:cNvSpPr>
              <p:nvPr/>
            </p:nvSpPr>
            <p:spPr bwMode="auto">
              <a:xfrm>
                <a:off x="1456" y="2744"/>
                <a:ext cx="123" cy="190"/>
              </a:xfrm>
              <a:custGeom>
                <a:avLst/>
                <a:gdLst>
                  <a:gd name="T0" fmla="*/ 51 w 123"/>
                  <a:gd name="T1" fmla="*/ 2 h 190"/>
                  <a:gd name="T2" fmla="*/ 76 w 123"/>
                  <a:gd name="T3" fmla="*/ 29 h 190"/>
                  <a:gd name="T4" fmla="*/ 103 w 123"/>
                  <a:gd name="T5" fmla="*/ 54 h 190"/>
                  <a:gd name="T6" fmla="*/ 113 w 123"/>
                  <a:gd name="T7" fmla="*/ 68 h 190"/>
                  <a:gd name="T8" fmla="*/ 121 w 123"/>
                  <a:gd name="T9" fmla="*/ 83 h 190"/>
                  <a:gd name="T10" fmla="*/ 123 w 123"/>
                  <a:gd name="T11" fmla="*/ 100 h 190"/>
                  <a:gd name="T12" fmla="*/ 121 w 123"/>
                  <a:gd name="T13" fmla="*/ 119 h 190"/>
                  <a:gd name="T14" fmla="*/ 115 w 123"/>
                  <a:gd name="T15" fmla="*/ 130 h 190"/>
                  <a:gd name="T16" fmla="*/ 102 w 123"/>
                  <a:gd name="T17" fmla="*/ 151 h 190"/>
                  <a:gd name="T18" fmla="*/ 84 w 123"/>
                  <a:gd name="T19" fmla="*/ 169 h 190"/>
                  <a:gd name="T20" fmla="*/ 62 w 123"/>
                  <a:gd name="T21" fmla="*/ 182 h 190"/>
                  <a:gd name="T22" fmla="*/ 52 w 123"/>
                  <a:gd name="T23" fmla="*/ 188 h 190"/>
                  <a:gd name="T24" fmla="*/ 30 w 123"/>
                  <a:gd name="T25" fmla="*/ 190 h 190"/>
                  <a:gd name="T26" fmla="*/ 15 w 123"/>
                  <a:gd name="T27" fmla="*/ 184 h 190"/>
                  <a:gd name="T28" fmla="*/ 9 w 123"/>
                  <a:gd name="T29" fmla="*/ 182 h 190"/>
                  <a:gd name="T30" fmla="*/ 4 w 123"/>
                  <a:gd name="T31" fmla="*/ 175 h 190"/>
                  <a:gd name="T32" fmla="*/ 0 w 123"/>
                  <a:gd name="T33" fmla="*/ 158 h 190"/>
                  <a:gd name="T34" fmla="*/ 1 w 123"/>
                  <a:gd name="T35" fmla="*/ 148 h 190"/>
                  <a:gd name="T36" fmla="*/ 9 w 123"/>
                  <a:gd name="T37" fmla="*/ 137 h 190"/>
                  <a:gd name="T38" fmla="*/ 14 w 123"/>
                  <a:gd name="T39" fmla="*/ 135 h 190"/>
                  <a:gd name="T40" fmla="*/ 12 w 123"/>
                  <a:gd name="T41" fmla="*/ 120 h 190"/>
                  <a:gd name="T42" fmla="*/ 13 w 123"/>
                  <a:gd name="T43" fmla="*/ 115 h 190"/>
                  <a:gd name="T44" fmla="*/ 18 w 123"/>
                  <a:gd name="T45" fmla="*/ 111 h 190"/>
                  <a:gd name="T46" fmla="*/ 31 w 123"/>
                  <a:gd name="T47" fmla="*/ 107 h 190"/>
                  <a:gd name="T48" fmla="*/ 35 w 123"/>
                  <a:gd name="T49" fmla="*/ 103 h 190"/>
                  <a:gd name="T50" fmla="*/ 34 w 123"/>
                  <a:gd name="T51" fmla="*/ 90 h 190"/>
                  <a:gd name="T52" fmla="*/ 35 w 123"/>
                  <a:gd name="T53" fmla="*/ 81 h 190"/>
                  <a:gd name="T54" fmla="*/ 36 w 123"/>
                  <a:gd name="T55" fmla="*/ 79 h 190"/>
                  <a:gd name="T56" fmla="*/ 44 w 123"/>
                  <a:gd name="T57" fmla="*/ 72 h 190"/>
                  <a:gd name="T58" fmla="*/ 62 w 123"/>
                  <a:gd name="T59" fmla="*/ 67 h 190"/>
                  <a:gd name="T60" fmla="*/ 70 w 123"/>
                  <a:gd name="T61" fmla="*/ 61 h 190"/>
                  <a:gd name="T62" fmla="*/ 70 w 123"/>
                  <a:gd name="T63" fmla="*/ 58 h 190"/>
                  <a:gd name="T64" fmla="*/ 65 w 123"/>
                  <a:gd name="T65" fmla="*/ 55 h 190"/>
                  <a:gd name="T66" fmla="*/ 59 w 123"/>
                  <a:gd name="T67" fmla="*/ 52 h 190"/>
                  <a:gd name="T68" fmla="*/ 58 w 123"/>
                  <a:gd name="T69" fmla="*/ 51 h 190"/>
                  <a:gd name="T70" fmla="*/ 50 w 123"/>
                  <a:gd name="T71" fmla="*/ 43 h 190"/>
                  <a:gd name="T72" fmla="*/ 45 w 123"/>
                  <a:gd name="T73" fmla="*/ 34 h 190"/>
                  <a:gd name="T74" fmla="*/ 39 w 123"/>
                  <a:gd name="T75" fmla="*/ 19 h 190"/>
                  <a:gd name="T76" fmla="*/ 36 w 123"/>
                  <a:gd name="T77" fmla="*/ 15 h 190"/>
                  <a:gd name="T78" fmla="*/ 36 w 123"/>
                  <a:gd name="T79" fmla="*/ 9 h 190"/>
                  <a:gd name="T80" fmla="*/ 39 w 123"/>
                  <a:gd name="T81" fmla="*/ 3 h 190"/>
                  <a:gd name="T82" fmla="*/ 44 w 123"/>
                  <a:gd name="T83" fmla="*/ 0 h 190"/>
                  <a:gd name="T84" fmla="*/ 51 w 123"/>
                  <a:gd name="T85" fmla="*/ 2 h 1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3" h="190">
                    <a:moveTo>
                      <a:pt x="51" y="2"/>
                    </a:moveTo>
                    <a:lnTo>
                      <a:pt x="51" y="2"/>
                    </a:lnTo>
                    <a:lnTo>
                      <a:pt x="62" y="16"/>
                    </a:lnTo>
                    <a:lnTo>
                      <a:pt x="76" y="29"/>
                    </a:lnTo>
                    <a:lnTo>
                      <a:pt x="90" y="40"/>
                    </a:lnTo>
                    <a:lnTo>
                      <a:pt x="103" y="54"/>
                    </a:lnTo>
                    <a:lnTo>
                      <a:pt x="108" y="61"/>
                    </a:lnTo>
                    <a:lnTo>
                      <a:pt x="113" y="68"/>
                    </a:lnTo>
                    <a:lnTo>
                      <a:pt x="117" y="74"/>
                    </a:lnTo>
                    <a:lnTo>
                      <a:pt x="121" y="83"/>
                    </a:lnTo>
                    <a:lnTo>
                      <a:pt x="123" y="91"/>
                    </a:lnTo>
                    <a:lnTo>
                      <a:pt x="123" y="100"/>
                    </a:lnTo>
                    <a:lnTo>
                      <a:pt x="123" y="109"/>
                    </a:lnTo>
                    <a:lnTo>
                      <a:pt x="121" y="119"/>
                    </a:lnTo>
                    <a:lnTo>
                      <a:pt x="115" y="130"/>
                    </a:lnTo>
                    <a:lnTo>
                      <a:pt x="109" y="141"/>
                    </a:lnTo>
                    <a:lnTo>
                      <a:pt x="102" y="151"/>
                    </a:lnTo>
                    <a:lnTo>
                      <a:pt x="93" y="160"/>
                    </a:lnTo>
                    <a:lnTo>
                      <a:pt x="84" y="169"/>
                    </a:lnTo>
                    <a:lnTo>
                      <a:pt x="73" y="176"/>
                    </a:lnTo>
                    <a:lnTo>
                      <a:pt x="62" y="182"/>
                    </a:lnTo>
                    <a:lnTo>
                      <a:pt x="52" y="188"/>
                    </a:lnTo>
                    <a:lnTo>
                      <a:pt x="40" y="190"/>
                    </a:lnTo>
                    <a:lnTo>
                      <a:pt x="30" y="190"/>
                    </a:lnTo>
                    <a:lnTo>
                      <a:pt x="19" y="187"/>
                    </a:lnTo>
                    <a:lnTo>
                      <a:pt x="15" y="184"/>
                    </a:lnTo>
                    <a:lnTo>
                      <a:pt x="9" y="182"/>
                    </a:lnTo>
                    <a:lnTo>
                      <a:pt x="6" y="179"/>
                    </a:lnTo>
                    <a:lnTo>
                      <a:pt x="4" y="175"/>
                    </a:lnTo>
                    <a:lnTo>
                      <a:pt x="1" y="166"/>
                    </a:lnTo>
                    <a:lnTo>
                      <a:pt x="0" y="158"/>
                    </a:lnTo>
                    <a:lnTo>
                      <a:pt x="1" y="148"/>
                    </a:lnTo>
                    <a:lnTo>
                      <a:pt x="6" y="141"/>
                    </a:lnTo>
                    <a:lnTo>
                      <a:pt x="9" y="137"/>
                    </a:lnTo>
                    <a:lnTo>
                      <a:pt x="14" y="135"/>
                    </a:lnTo>
                    <a:lnTo>
                      <a:pt x="13" y="124"/>
                    </a:lnTo>
                    <a:lnTo>
                      <a:pt x="12" y="120"/>
                    </a:lnTo>
                    <a:lnTo>
                      <a:pt x="13" y="115"/>
                    </a:lnTo>
                    <a:lnTo>
                      <a:pt x="16" y="112"/>
                    </a:lnTo>
                    <a:lnTo>
                      <a:pt x="18" y="111"/>
                    </a:lnTo>
                    <a:lnTo>
                      <a:pt x="24" y="109"/>
                    </a:lnTo>
                    <a:lnTo>
                      <a:pt x="31" y="107"/>
                    </a:lnTo>
                    <a:lnTo>
                      <a:pt x="33" y="105"/>
                    </a:lnTo>
                    <a:lnTo>
                      <a:pt x="35" y="103"/>
                    </a:lnTo>
                    <a:lnTo>
                      <a:pt x="34" y="90"/>
                    </a:lnTo>
                    <a:lnTo>
                      <a:pt x="34" y="84"/>
                    </a:lnTo>
                    <a:lnTo>
                      <a:pt x="35" y="81"/>
                    </a:lnTo>
                    <a:lnTo>
                      <a:pt x="36" y="79"/>
                    </a:lnTo>
                    <a:lnTo>
                      <a:pt x="40" y="74"/>
                    </a:lnTo>
                    <a:lnTo>
                      <a:pt x="44" y="72"/>
                    </a:lnTo>
                    <a:lnTo>
                      <a:pt x="53" y="70"/>
                    </a:lnTo>
                    <a:lnTo>
                      <a:pt x="62" y="67"/>
                    </a:lnTo>
                    <a:lnTo>
                      <a:pt x="67" y="65"/>
                    </a:lnTo>
                    <a:lnTo>
                      <a:pt x="70" y="61"/>
                    </a:lnTo>
                    <a:lnTo>
                      <a:pt x="70" y="58"/>
                    </a:lnTo>
                    <a:lnTo>
                      <a:pt x="68" y="57"/>
                    </a:lnTo>
                    <a:lnTo>
                      <a:pt x="65" y="55"/>
                    </a:lnTo>
                    <a:lnTo>
                      <a:pt x="60" y="53"/>
                    </a:lnTo>
                    <a:lnTo>
                      <a:pt x="59" y="52"/>
                    </a:lnTo>
                    <a:lnTo>
                      <a:pt x="58" y="51"/>
                    </a:lnTo>
                    <a:lnTo>
                      <a:pt x="53" y="47"/>
                    </a:lnTo>
                    <a:lnTo>
                      <a:pt x="50" y="43"/>
                    </a:lnTo>
                    <a:lnTo>
                      <a:pt x="48" y="38"/>
                    </a:lnTo>
                    <a:lnTo>
                      <a:pt x="45" y="34"/>
                    </a:lnTo>
                    <a:lnTo>
                      <a:pt x="41" y="25"/>
                    </a:lnTo>
                    <a:lnTo>
                      <a:pt x="39" y="19"/>
                    </a:lnTo>
                    <a:lnTo>
                      <a:pt x="36" y="15"/>
                    </a:lnTo>
                    <a:lnTo>
                      <a:pt x="35" y="12"/>
                    </a:lnTo>
                    <a:lnTo>
                      <a:pt x="36" y="9"/>
                    </a:lnTo>
                    <a:lnTo>
                      <a:pt x="37" y="6"/>
                    </a:lnTo>
                    <a:lnTo>
                      <a:pt x="39" y="3"/>
                    </a:lnTo>
                    <a:lnTo>
                      <a:pt x="41" y="1"/>
                    </a:lnTo>
                    <a:lnTo>
                      <a:pt x="44" y="0"/>
                    </a:lnTo>
                    <a:lnTo>
                      <a:pt x="48" y="0"/>
                    </a:lnTo>
                    <a:lnTo>
                      <a:pt x="51" y="2"/>
                    </a:lnTo>
                    <a:close/>
                  </a:path>
                </a:pathLst>
              </a:custGeom>
              <a:solidFill>
                <a:srgbClr val="FDC5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11" name="Freeform 73"/>
              <p:cNvSpPr>
                <a:spLocks/>
              </p:cNvSpPr>
              <p:nvPr/>
            </p:nvSpPr>
            <p:spPr bwMode="auto">
              <a:xfrm>
                <a:off x="1456" y="2744"/>
                <a:ext cx="123" cy="190"/>
              </a:xfrm>
              <a:custGeom>
                <a:avLst/>
                <a:gdLst>
                  <a:gd name="T0" fmla="*/ 51 w 123"/>
                  <a:gd name="T1" fmla="*/ 2 h 190"/>
                  <a:gd name="T2" fmla="*/ 76 w 123"/>
                  <a:gd name="T3" fmla="*/ 29 h 190"/>
                  <a:gd name="T4" fmla="*/ 103 w 123"/>
                  <a:gd name="T5" fmla="*/ 54 h 190"/>
                  <a:gd name="T6" fmla="*/ 113 w 123"/>
                  <a:gd name="T7" fmla="*/ 68 h 190"/>
                  <a:gd name="T8" fmla="*/ 121 w 123"/>
                  <a:gd name="T9" fmla="*/ 83 h 190"/>
                  <a:gd name="T10" fmla="*/ 123 w 123"/>
                  <a:gd name="T11" fmla="*/ 100 h 190"/>
                  <a:gd name="T12" fmla="*/ 121 w 123"/>
                  <a:gd name="T13" fmla="*/ 119 h 190"/>
                  <a:gd name="T14" fmla="*/ 115 w 123"/>
                  <a:gd name="T15" fmla="*/ 130 h 190"/>
                  <a:gd name="T16" fmla="*/ 102 w 123"/>
                  <a:gd name="T17" fmla="*/ 151 h 190"/>
                  <a:gd name="T18" fmla="*/ 84 w 123"/>
                  <a:gd name="T19" fmla="*/ 169 h 190"/>
                  <a:gd name="T20" fmla="*/ 62 w 123"/>
                  <a:gd name="T21" fmla="*/ 182 h 190"/>
                  <a:gd name="T22" fmla="*/ 52 w 123"/>
                  <a:gd name="T23" fmla="*/ 188 h 190"/>
                  <a:gd name="T24" fmla="*/ 30 w 123"/>
                  <a:gd name="T25" fmla="*/ 190 h 190"/>
                  <a:gd name="T26" fmla="*/ 15 w 123"/>
                  <a:gd name="T27" fmla="*/ 184 h 190"/>
                  <a:gd name="T28" fmla="*/ 9 w 123"/>
                  <a:gd name="T29" fmla="*/ 182 h 190"/>
                  <a:gd name="T30" fmla="*/ 4 w 123"/>
                  <a:gd name="T31" fmla="*/ 175 h 190"/>
                  <a:gd name="T32" fmla="*/ 0 w 123"/>
                  <a:gd name="T33" fmla="*/ 158 h 190"/>
                  <a:gd name="T34" fmla="*/ 1 w 123"/>
                  <a:gd name="T35" fmla="*/ 148 h 190"/>
                  <a:gd name="T36" fmla="*/ 9 w 123"/>
                  <a:gd name="T37" fmla="*/ 137 h 190"/>
                  <a:gd name="T38" fmla="*/ 14 w 123"/>
                  <a:gd name="T39" fmla="*/ 135 h 190"/>
                  <a:gd name="T40" fmla="*/ 12 w 123"/>
                  <a:gd name="T41" fmla="*/ 120 h 190"/>
                  <a:gd name="T42" fmla="*/ 13 w 123"/>
                  <a:gd name="T43" fmla="*/ 115 h 190"/>
                  <a:gd name="T44" fmla="*/ 18 w 123"/>
                  <a:gd name="T45" fmla="*/ 111 h 190"/>
                  <a:gd name="T46" fmla="*/ 31 w 123"/>
                  <a:gd name="T47" fmla="*/ 107 h 190"/>
                  <a:gd name="T48" fmla="*/ 35 w 123"/>
                  <a:gd name="T49" fmla="*/ 103 h 190"/>
                  <a:gd name="T50" fmla="*/ 34 w 123"/>
                  <a:gd name="T51" fmla="*/ 90 h 190"/>
                  <a:gd name="T52" fmla="*/ 35 w 123"/>
                  <a:gd name="T53" fmla="*/ 81 h 190"/>
                  <a:gd name="T54" fmla="*/ 36 w 123"/>
                  <a:gd name="T55" fmla="*/ 79 h 190"/>
                  <a:gd name="T56" fmla="*/ 44 w 123"/>
                  <a:gd name="T57" fmla="*/ 72 h 190"/>
                  <a:gd name="T58" fmla="*/ 62 w 123"/>
                  <a:gd name="T59" fmla="*/ 67 h 190"/>
                  <a:gd name="T60" fmla="*/ 70 w 123"/>
                  <a:gd name="T61" fmla="*/ 61 h 190"/>
                  <a:gd name="T62" fmla="*/ 70 w 123"/>
                  <a:gd name="T63" fmla="*/ 58 h 190"/>
                  <a:gd name="T64" fmla="*/ 65 w 123"/>
                  <a:gd name="T65" fmla="*/ 55 h 190"/>
                  <a:gd name="T66" fmla="*/ 59 w 123"/>
                  <a:gd name="T67" fmla="*/ 52 h 190"/>
                  <a:gd name="T68" fmla="*/ 58 w 123"/>
                  <a:gd name="T69" fmla="*/ 51 h 190"/>
                  <a:gd name="T70" fmla="*/ 50 w 123"/>
                  <a:gd name="T71" fmla="*/ 43 h 190"/>
                  <a:gd name="T72" fmla="*/ 45 w 123"/>
                  <a:gd name="T73" fmla="*/ 34 h 190"/>
                  <a:gd name="T74" fmla="*/ 39 w 123"/>
                  <a:gd name="T75" fmla="*/ 19 h 190"/>
                  <a:gd name="T76" fmla="*/ 36 w 123"/>
                  <a:gd name="T77" fmla="*/ 15 h 190"/>
                  <a:gd name="T78" fmla="*/ 36 w 123"/>
                  <a:gd name="T79" fmla="*/ 9 h 190"/>
                  <a:gd name="T80" fmla="*/ 39 w 123"/>
                  <a:gd name="T81" fmla="*/ 3 h 190"/>
                  <a:gd name="T82" fmla="*/ 44 w 123"/>
                  <a:gd name="T83" fmla="*/ 0 h 190"/>
                  <a:gd name="T84" fmla="*/ 51 w 123"/>
                  <a:gd name="T85" fmla="*/ 2 h 1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3" h="190">
                    <a:moveTo>
                      <a:pt x="51" y="2"/>
                    </a:moveTo>
                    <a:lnTo>
                      <a:pt x="51" y="2"/>
                    </a:lnTo>
                    <a:lnTo>
                      <a:pt x="62" y="16"/>
                    </a:lnTo>
                    <a:lnTo>
                      <a:pt x="76" y="29"/>
                    </a:lnTo>
                    <a:lnTo>
                      <a:pt x="90" y="40"/>
                    </a:lnTo>
                    <a:lnTo>
                      <a:pt x="103" y="54"/>
                    </a:lnTo>
                    <a:lnTo>
                      <a:pt x="108" y="61"/>
                    </a:lnTo>
                    <a:lnTo>
                      <a:pt x="113" y="68"/>
                    </a:lnTo>
                    <a:lnTo>
                      <a:pt x="117" y="74"/>
                    </a:lnTo>
                    <a:lnTo>
                      <a:pt x="121" y="83"/>
                    </a:lnTo>
                    <a:lnTo>
                      <a:pt x="123" y="91"/>
                    </a:lnTo>
                    <a:lnTo>
                      <a:pt x="123" y="100"/>
                    </a:lnTo>
                    <a:lnTo>
                      <a:pt x="123" y="109"/>
                    </a:lnTo>
                    <a:lnTo>
                      <a:pt x="121" y="119"/>
                    </a:lnTo>
                    <a:lnTo>
                      <a:pt x="115" y="130"/>
                    </a:lnTo>
                    <a:lnTo>
                      <a:pt x="109" y="141"/>
                    </a:lnTo>
                    <a:lnTo>
                      <a:pt x="102" y="151"/>
                    </a:lnTo>
                    <a:lnTo>
                      <a:pt x="93" y="160"/>
                    </a:lnTo>
                    <a:lnTo>
                      <a:pt x="84" y="169"/>
                    </a:lnTo>
                    <a:lnTo>
                      <a:pt x="73" y="176"/>
                    </a:lnTo>
                    <a:lnTo>
                      <a:pt x="62" y="182"/>
                    </a:lnTo>
                    <a:lnTo>
                      <a:pt x="52" y="188"/>
                    </a:lnTo>
                    <a:lnTo>
                      <a:pt x="40" y="190"/>
                    </a:lnTo>
                    <a:lnTo>
                      <a:pt x="30" y="190"/>
                    </a:lnTo>
                    <a:lnTo>
                      <a:pt x="19" y="187"/>
                    </a:lnTo>
                    <a:lnTo>
                      <a:pt x="15" y="184"/>
                    </a:lnTo>
                    <a:lnTo>
                      <a:pt x="9" y="182"/>
                    </a:lnTo>
                    <a:lnTo>
                      <a:pt x="6" y="179"/>
                    </a:lnTo>
                    <a:lnTo>
                      <a:pt x="4" y="175"/>
                    </a:lnTo>
                    <a:lnTo>
                      <a:pt x="1" y="166"/>
                    </a:lnTo>
                    <a:lnTo>
                      <a:pt x="0" y="158"/>
                    </a:lnTo>
                    <a:lnTo>
                      <a:pt x="1" y="148"/>
                    </a:lnTo>
                    <a:lnTo>
                      <a:pt x="6" y="141"/>
                    </a:lnTo>
                    <a:lnTo>
                      <a:pt x="9" y="137"/>
                    </a:lnTo>
                    <a:lnTo>
                      <a:pt x="14" y="135"/>
                    </a:lnTo>
                    <a:lnTo>
                      <a:pt x="13" y="124"/>
                    </a:lnTo>
                    <a:lnTo>
                      <a:pt x="12" y="120"/>
                    </a:lnTo>
                    <a:lnTo>
                      <a:pt x="13" y="115"/>
                    </a:lnTo>
                    <a:lnTo>
                      <a:pt x="16" y="112"/>
                    </a:lnTo>
                    <a:lnTo>
                      <a:pt x="18" y="111"/>
                    </a:lnTo>
                    <a:lnTo>
                      <a:pt x="24" y="109"/>
                    </a:lnTo>
                    <a:lnTo>
                      <a:pt x="31" y="107"/>
                    </a:lnTo>
                    <a:lnTo>
                      <a:pt x="33" y="105"/>
                    </a:lnTo>
                    <a:lnTo>
                      <a:pt x="35" y="103"/>
                    </a:lnTo>
                    <a:lnTo>
                      <a:pt x="34" y="90"/>
                    </a:lnTo>
                    <a:lnTo>
                      <a:pt x="34" y="84"/>
                    </a:lnTo>
                    <a:lnTo>
                      <a:pt x="35" y="81"/>
                    </a:lnTo>
                    <a:lnTo>
                      <a:pt x="36" y="79"/>
                    </a:lnTo>
                    <a:lnTo>
                      <a:pt x="40" y="74"/>
                    </a:lnTo>
                    <a:lnTo>
                      <a:pt x="44" y="72"/>
                    </a:lnTo>
                    <a:lnTo>
                      <a:pt x="53" y="70"/>
                    </a:lnTo>
                    <a:lnTo>
                      <a:pt x="62" y="67"/>
                    </a:lnTo>
                    <a:lnTo>
                      <a:pt x="67" y="65"/>
                    </a:lnTo>
                    <a:lnTo>
                      <a:pt x="70" y="61"/>
                    </a:lnTo>
                    <a:lnTo>
                      <a:pt x="70" y="58"/>
                    </a:lnTo>
                    <a:lnTo>
                      <a:pt x="68" y="57"/>
                    </a:lnTo>
                    <a:lnTo>
                      <a:pt x="65" y="55"/>
                    </a:lnTo>
                    <a:lnTo>
                      <a:pt x="60" y="53"/>
                    </a:lnTo>
                    <a:lnTo>
                      <a:pt x="59" y="52"/>
                    </a:lnTo>
                    <a:lnTo>
                      <a:pt x="58" y="51"/>
                    </a:lnTo>
                    <a:lnTo>
                      <a:pt x="53" y="47"/>
                    </a:lnTo>
                    <a:lnTo>
                      <a:pt x="50" y="43"/>
                    </a:lnTo>
                    <a:lnTo>
                      <a:pt x="48" y="38"/>
                    </a:lnTo>
                    <a:lnTo>
                      <a:pt x="45" y="34"/>
                    </a:lnTo>
                    <a:lnTo>
                      <a:pt x="41" y="25"/>
                    </a:lnTo>
                    <a:lnTo>
                      <a:pt x="39" y="19"/>
                    </a:lnTo>
                    <a:lnTo>
                      <a:pt x="36" y="15"/>
                    </a:lnTo>
                    <a:lnTo>
                      <a:pt x="35" y="12"/>
                    </a:lnTo>
                    <a:lnTo>
                      <a:pt x="36" y="9"/>
                    </a:lnTo>
                    <a:lnTo>
                      <a:pt x="37" y="6"/>
                    </a:lnTo>
                    <a:lnTo>
                      <a:pt x="39" y="3"/>
                    </a:lnTo>
                    <a:lnTo>
                      <a:pt x="41" y="1"/>
                    </a:lnTo>
                    <a:lnTo>
                      <a:pt x="44" y="0"/>
                    </a:lnTo>
                    <a:lnTo>
                      <a:pt x="48" y="0"/>
                    </a:lnTo>
                    <a:lnTo>
                      <a:pt x="51"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12" name="Freeform 74"/>
              <p:cNvSpPr>
                <a:spLocks/>
              </p:cNvSpPr>
              <p:nvPr/>
            </p:nvSpPr>
            <p:spPr bwMode="auto">
              <a:xfrm>
                <a:off x="1562" y="2756"/>
                <a:ext cx="28" cy="58"/>
              </a:xfrm>
              <a:custGeom>
                <a:avLst/>
                <a:gdLst>
                  <a:gd name="T0" fmla="*/ 28 w 28"/>
                  <a:gd name="T1" fmla="*/ 6 h 58"/>
                  <a:gd name="T2" fmla="*/ 28 w 28"/>
                  <a:gd name="T3" fmla="*/ 6 h 58"/>
                  <a:gd name="T4" fmla="*/ 28 w 28"/>
                  <a:gd name="T5" fmla="*/ 19 h 58"/>
                  <a:gd name="T6" fmla="*/ 28 w 28"/>
                  <a:gd name="T7" fmla="*/ 33 h 58"/>
                  <a:gd name="T8" fmla="*/ 26 w 28"/>
                  <a:gd name="T9" fmla="*/ 45 h 58"/>
                  <a:gd name="T10" fmla="*/ 23 w 28"/>
                  <a:gd name="T11" fmla="*/ 58 h 58"/>
                  <a:gd name="T12" fmla="*/ 23 w 28"/>
                  <a:gd name="T13" fmla="*/ 58 h 58"/>
                  <a:gd name="T14" fmla="*/ 20 w 28"/>
                  <a:gd name="T15" fmla="*/ 53 h 58"/>
                  <a:gd name="T16" fmla="*/ 16 w 28"/>
                  <a:gd name="T17" fmla="*/ 46 h 58"/>
                  <a:gd name="T18" fmla="*/ 10 w 28"/>
                  <a:gd name="T19" fmla="*/ 40 h 58"/>
                  <a:gd name="T20" fmla="*/ 5 w 28"/>
                  <a:gd name="T21" fmla="*/ 34 h 58"/>
                  <a:gd name="T22" fmla="*/ 1 w 28"/>
                  <a:gd name="T23" fmla="*/ 26 h 58"/>
                  <a:gd name="T24" fmla="*/ 0 w 28"/>
                  <a:gd name="T25" fmla="*/ 23 h 58"/>
                  <a:gd name="T26" fmla="*/ 0 w 28"/>
                  <a:gd name="T27" fmla="*/ 20 h 58"/>
                  <a:gd name="T28" fmla="*/ 1 w 28"/>
                  <a:gd name="T29" fmla="*/ 16 h 58"/>
                  <a:gd name="T30" fmla="*/ 3 w 28"/>
                  <a:gd name="T31" fmla="*/ 13 h 58"/>
                  <a:gd name="T32" fmla="*/ 5 w 28"/>
                  <a:gd name="T33" fmla="*/ 9 h 58"/>
                  <a:gd name="T34" fmla="*/ 9 w 28"/>
                  <a:gd name="T35" fmla="*/ 5 h 58"/>
                  <a:gd name="T36" fmla="*/ 9 w 28"/>
                  <a:gd name="T37" fmla="*/ 5 h 58"/>
                  <a:gd name="T38" fmla="*/ 11 w 28"/>
                  <a:gd name="T39" fmla="*/ 3 h 58"/>
                  <a:gd name="T40" fmla="*/ 14 w 28"/>
                  <a:gd name="T41" fmla="*/ 1 h 58"/>
                  <a:gd name="T42" fmla="*/ 17 w 28"/>
                  <a:gd name="T43" fmla="*/ 0 h 58"/>
                  <a:gd name="T44" fmla="*/ 19 w 28"/>
                  <a:gd name="T45" fmla="*/ 0 h 58"/>
                  <a:gd name="T46" fmla="*/ 22 w 28"/>
                  <a:gd name="T47" fmla="*/ 0 h 58"/>
                  <a:gd name="T48" fmla="*/ 25 w 28"/>
                  <a:gd name="T49" fmla="*/ 1 h 58"/>
                  <a:gd name="T50" fmla="*/ 26 w 28"/>
                  <a:gd name="T51" fmla="*/ 3 h 58"/>
                  <a:gd name="T52" fmla="*/ 28 w 28"/>
                  <a:gd name="T53" fmla="*/ 6 h 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8" h="58">
                    <a:moveTo>
                      <a:pt x="28" y="6"/>
                    </a:moveTo>
                    <a:lnTo>
                      <a:pt x="28" y="6"/>
                    </a:lnTo>
                    <a:lnTo>
                      <a:pt x="28" y="19"/>
                    </a:lnTo>
                    <a:lnTo>
                      <a:pt x="28" y="33"/>
                    </a:lnTo>
                    <a:lnTo>
                      <a:pt x="26" y="45"/>
                    </a:lnTo>
                    <a:lnTo>
                      <a:pt x="23" y="58"/>
                    </a:lnTo>
                    <a:lnTo>
                      <a:pt x="20" y="53"/>
                    </a:lnTo>
                    <a:lnTo>
                      <a:pt x="16" y="46"/>
                    </a:lnTo>
                    <a:lnTo>
                      <a:pt x="10" y="40"/>
                    </a:lnTo>
                    <a:lnTo>
                      <a:pt x="5" y="34"/>
                    </a:lnTo>
                    <a:lnTo>
                      <a:pt x="1" y="26"/>
                    </a:lnTo>
                    <a:lnTo>
                      <a:pt x="0" y="23"/>
                    </a:lnTo>
                    <a:lnTo>
                      <a:pt x="0" y="20"/>
                    </a:lnTo>
                    <a:lnTo>
                      <a:pt x="1" y="16"/>
                    </a:lnTo>
                    <a:lnTo>
                      <a:pt x="3" y="13"/>
                    </a:lnTo>
                    <a:lnTo>
                      <a:pt x="5" y="9"/>
                    </a:lnTo>
                    <a:lnTo>
                      <a:pt x="9" y="5"/>
                    </a:lnTo>
                    <a:lnTo>
                      <a:pt x="11" y="3"/>
                    </a:lnTo>
                    <a:lnTo>
                      <a:pt x="14" y="1"/>
                    </a:lnTo>
                    <a:lnTo>
                      <a:pt x="17" y="0"/>
                    </a:lnTo>
                    <a:lnTo>
                      <a:pt x="19" y="0"/>
                    </a:lnTo>
                    <a:lnTo>
                      <a:pt x="22" y="0"/>
                    </a:lnTo>
                    <a:lnTo>
                      <a:pt x="25" y="1"/>
                    </a:lnTo>
                    <a:lnTo>
                      <a:pt x="26" y="3"/>
                    </a:lnTo>
                    <a:lnTo>
                      <a:pt x="28" y="6"/>
                    </a:lnTo>
                    <a:close/>
                  </a:path>
                </a:pathLst>
              </a:custGeom>
              <a:solidFill>
                <a:srgbClr val="FDC5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13" name="Freeform 75"/>
              <p:cNvSpPr>
                <a:spLocks/>
              </p:cNvSpPr>
              <p:nvPr/>
            </p:nvSpPr>
            <p:spPr bwMode="auto">
              <a:xfrm>
                <a:off x="1562" y="2756"/>
                <a:ext cx="28" cy="58"/>
              </a:xfrm>
              <a:custGeom>
                <a:avLst/>
                <a:gdLst>
                  <a:gd name="T0" fmla="*/ 28 w 28"/>
                  <a:gd name="T1" fmla="*/ 6 h 58"/>
                  <a:gd name="T2" fmla="*/ 28 w 28"/>
                  <a:gd name="T3" fmla="*/ 6 h 58"/>
                  <a:gd name="T4" fmla="*/ 28 w 28"/>
                  <a:gd name="T5" fmla="*/ 19 h 58"/>
                  <a:gd name="T6" fmla="*/ 28 w 28"/>
                  <a:gd name="T7" fmla="*/ 33 h 58"/>
                  <a:gd name="T8" fmla="*/ 26 w 28"/>
                  <a:gd name="T9" fmla="*/ 45 h 58"/>
                  <a:gd name="T10" fmla="*/ 23 w 28"/>
                  <a:gd name="T11" fmla="*/ 58 h 58"/>
                  <a:gd name="T12" fmla="*/ 23 w 28"/>
                  <a:gd name="T13" fmla="*/ 58 h 58"/>
                  <a:gd name="T14" fmla="*/ 20 w 28"/>
                  <a:gd name="T15" fmla="*/ 53 h 58"/>
                  <a:gd name="T16" fmla="*/ 16 w 28"/>
                  <a:gd name="T17" fmla="*/ 46 h 58"/>
                  <a:gd name="T18" fmla="*/ 10 w 28"/>
                  <a:gd name="T19" fmla="*/ 40 h 58"/>
                  <a:gd name="T20" fmla="*/ 5 w 28"/>
                  <a:gd name="T21" fmla="*/ 34 h 58"/>
                  <a:gd name="T22" fmla="*/ 1 w 28"/>
                  <a:gd name="T23" fmla="*/ 26 h 58"/>
                  <a:gd name="T24" fmla="*/ 0 w 28"/>
                  <a:gd name="T25" fmla="*/ 23 h 58"/>
                  <a:gd name="T26" fmla="*/ 0 w 28"/>
                  <a:gd name="T27" fmla="*/ 20 h 58"/>
                  <a:gd name="T28" fmla="*/ 1 w 28"/>
                  <a:gd name="T29" fmla="*/ 16 h 58"/>
                  <a:gd name="T30" fmla="*/ 3 w 28"/>
                  <a:gd name="T31" fmla="*/ 13 h 58"/>
                  <a:gd name="T32" fmla="*/ 5 w 28"/>
                  <a:gd name="T33" fmla="*/ 9 h 58"/>
                  <a:gd name="T34" fmla="*/ 9 w 28"/>
                  <a:gd name="T35" fmla="*/ 5 h 58"/>
                  <a:gd name="T36" fmla="*/ 9 w 28"/>
                  <a:gd name="T37" fmla="*/ 5 h 58"/>
                  <a:gd name="T38" fmla="*/ 11 w 28"/>
                  <a:gd name="T39" fmla="*/ 3 h 58"/>
                  <a:gd name="T40" fmla="*/ 14 w 28"/>
                  <a:gd name="T41" fmla="*/ 1 h 58"/>
                  <a:gd name="T42" fmla="*/ 17 w 28"/>
                  <a:gd name="T43" fmla="*/ 0 h 58"/>
                  <a:gd name="T44" fmla="*/ 19 w 28"/>
                  <a:gd name="T45" fmla="*/ 0 h 58"/>
                  <a:gd name="T46" fmla="*/ 22 w 28"/>
                  <a:gd name="T47" fmla="*/ 0 h 58"/>
                  <a:gd name="T48" fmla="*/ 25 w 28"/>
                  <a:gd name="T49" fmla="*/ 1 h 58"/>
                  <a:gd name="T50" fmla="*/ 26 w 28"/>
                  <a:gd name="T51" fmla="*/ 3 h 58"/>
                  <a:gd name="T52" fmla="*/ 28 w 28"/>
                  <a:gd name="T53" fmla="*/ 6 h 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8" h="58">
                    <a:moveTo>
                      <a:pt x="28" y="6"/>
                    </a:moveTo>
                    <a:lnTo>
                      <a:pt x="28" y="6"/>
                    </a:lnTo>
                    <a:lnTo>
                      <a:pt x="28" y="19"/>
                    </a:lnTo>
                    <a:lnTo>
                      <a:pt x="28" y="33"/>
                    </a:lnTo>
                    <a:lnTo>
                      <a:pt x="26" y="45"/>
                    </a:lnTo>
                    <a:lnTo>
                      <a:pt x="23" y="58"/>
                    </a:lnTo>
                    <a:lnTo>
                      <a:pt x="20" y="53"/>
                    </a:lnTo>
                    <a:lnTo>
                      <a:pt x="16" y="46"/>
                    </a:lnTo>
                    <a:lnTo>
                      <a:pt x="10" y="40"/>
                    </a:lnTo>
                    <a:lnTo>
                      <a:pt x="5" y="34"/>
                    </a:lnTo>
                    <a:lnTo>
                      <a:pt x="1" y="26"/>
                    </a:lnTo>
                    <a:lnTo>
                      <a:pt x="0" y="23"/>
                    </a:lnTo>
                    <a:lnTo>
                      <a:pt x="0" y="20"/>
                    </a:lnTo>
                    <a:lnTo>
                      <a:pt x="1" y="16"/>
                    </a:lnTo>
                    <a:lnTo>
                      <a:pt x="3" y="13"/>
                    </a:lnTo>
                    <a:lnTo>
                      <a:pt x="5" y="9"/>
                    </a:lnTo>
                    <a:lnTo>
                      <a:pt x="9" y="5"/>
                    </a:lnTo>
                    <a:lnTo>
                      <a:pt x="11" y="3"/>
                    </a:lnTo>
                    <a:lnTo>
                      <a:pt x="14" y="1"/>
                    </a:lnTo>
                    <a:lnTo>
                      <a:pt x="17" y="0"/>
                    </a:lnTo>
                    <a:lnTo>
                      <a:pt x="19" y="0"/>
                    </a:lnTo>
                    <a:lnTo>
                      <a:pt x="22" y="0"/>
                    </a:lnTo>
                    <a:lnTo>
                      <a:pt x="25" y="1"/>
                    </a:lnTo>
                    <a:lnTo>
                      <a:pt x="26" y="3"/>
                    </a:lnTo>
                    <a:lnTo>
                      <a:pt x="28"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14" name="Freeform 76"/>
              <p:cNvSpPr>
                <a:spLocks/>
              </p:cNvSpPr>
              <p:nvPr/>
            </p:nvSpPr>
            <p:spPr bwMode="auto">
              <a:xfrm>
                <a:off x="1465" y="2771"/>
                <a:ext cx="39" cy="37"/>
              </a:xfrm>
              <a:custGeom>
                <a:avLst/>
                <a:gdLst>
                  <a:gd name="T0" fmla="*/ 39 w 39"/>
                  <a:gd name="T1" fmla="*/ 31 h 37"/>
                  <a:gd name="T2" fmla="*/ 39 w 39"/>
                  <a:gd name="T3" fmla="*/ 31 h 37"/>
                  <a:gd name="T4" fmla="*/ 33 w 39"/>
                  <a:gd name="T5" fmla="*/ 36 h 37"/>
                  <a:gd name="T6" fmla="*/ 28 w 39"/>
                  <a:gd name="T7" fmla="*/ 37 h 37"/>
                  <a:gd name="T8" fmla="*/ 24 w 39"/>
                  <a:gd name="T9" fmla="*/ 35 h 37"/>
                  <a:gd name="T10" fmla="*/ 18 w 39"/>
                  <a:gd name="T11" fmla="*/ 33 h 37"/>
                  <a:gd name="T12" fmla="*/ 10 w 39"/>
                  <a:gd name="T13" fmla="*/ 26 h 37"/>
                  <a:gd name="T14" fmla="*/ 5 w 39"/>
                  <a:gd name="T15" fmla="*/ 24 h 37"/>
                  <a:gd name="T16" fmla="*/ 0 w 39"/>
                  <a:gd name="T17" fmla="*/ 23 h 37"/>
                  <a:gd name="T18" fmla="*/ 0 w 39"/>
                  <a:gd name="T19" fmla="*/ 23 h 37"/>
                  <a:gd name="T20" fmla="*/ 4 w 39"/>
                  <a:gd name="T21" fmla="*/ 17 h 37"/>
                  <a:gd name="T22" fmla="*/ 8 w 39"/>
                  <a:gd name="T23" fmla="*/ 10 h 37"/>
                  <a:gd name="T24" fmla="*/ 18 w 39"/>
                  <a:gd name="T25" fmla="*/ 0 h 37"/>
                  <a:gd name="T26" fmla="*/ 18 w 39"/>
                  <a:gd name="T27" fmla="*/ 0 h 37"/>
                  <a:gd name="T28" fmla="*/ 27 w 39"/>
                  <a:gd name="T29" fmla="*/ 16 h 37"/>
                  <a:gd name="T30" fmla="*/ 32 w 39"/>
                  <a:gd name="T31" fmla="*/ 24 h 37"/>
                  <a:gd name="T32" fmla="*/ 39 w 39"/>
                  <a:gd name="T33" fmla="*/ 31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7">
                    <a:moveTo>
                      <a:pt x="39" y="31"/>
                    </a:moveTo>
                    <a:lnTo>
                      <a:pt x="39" y="31"/>
                    </a:lnTo>
                    <a:lnTo>
                      <a:pt x="33" y="36"/>
                    </a:lnTo>
                    <a:lnTo>
                      <a:pt x="28" y="37"/>
                    </a:lnTo>
                    <a:lnTo>
                      <a:pt x="24" y="35"/>
                    </a:lnTo>
                    <a:lnTo>
                      <a:pt x="18" y="33"/>
                    </a:lnTo>
                    <a:lnTo>
                      <a:pt x="10" y="26"/>
                    </a:lnTo>
                    <a:lnTo>
                      <a:pt x="5" y="24"/>
                    </a:lnTo>
                    <a:lnTo>
                      <a:pt x="0" y="23"/>
                    </a:lnTo>
                    <a:lnTo>
                      <a:pt x="4" y="17"/>
                    </a:lnTo>
                    <a:lnTo>
                      <a:pt x="8" y="10"/>
                    </a:lnTo>
                    <a:lnTo>
                      <a:pt x="18" y="0"/>
                    </a:lnTo>
                    <a:lnTo>
                      <a:pt x="27" y="16"/>
                    </a:lnTo>
                    <a:lnTo>
                      <a:pt x="32" y="24"/>
                    </a:lnTo>
                    <a:lnTo>
                      <a:pt x="39"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15" name="Freeform 77"/>
              <p:cNvSpPr>
                <a:spLocks/>
              </p:cNvSpPr>
              <p:nvPr/>
            </p:nvSpPr>
            <p:spPr bwMode="auto">
              <a:xfrm>
                <a:off x="1465" y="2771"/>
                <a:ext cx="39" cy="37"/>
              </a:xfrm>
              <a:custGeom>
                <a:avLst/>
                <a:gdLst>
                  <a:gd name="T0" fmla="*/ 39 w 39"/>
                  <a:gd name="T1" fmla="*/ 31 h 37"/>
                  <a:gd name="T2" fmla="*/ 39 w 39"/>
                  <a:gd name="T3" fmla="*/ 31 h 37"/>
                  <a:gd name="T4" fmla="*/ 33 w 39"/>
                  <a:gd name="T5" fmla="*/ 36 h 37"/>
                  <a:gd name="T6" fmla="*/ 28 w 39"/>
                  <a:gd name="T7" fmla="*/ 37 h 37"/>
                  <a:gd name="T8" fmla="*/ 24 w 39"/>
                  <a:gd name="T9" fmla="*/ 35 h 37"/>
                  <a:gd name="T10" fmla="*/ 18 w 39"/>
                  <a:gd name="T11" fmla="*/ 33 h 37"/>
                  <a:gd name="T12" fmla="*/ 10 w 39"/>
                  <a:gd name="T13" fmla="*/ 26 h 37"/>
                  <a:gd name="T14" fmla="*/ 5 w 39"/>
                  <a:gd name="T15" fmla="*/ 24 h 37"/>
                  <a:gd name="T16" fmla="*/ 0 w 39"/>
                  <a:gd name="T17" fmla="*/ 23 h 37"/>
                  <a:gd name="T18" fmla="*/ 0 w 39"/>
                  <a:gd name="T19" fmla="*/ 23 h 37"/>
                  <a:gd name="T20" fmla="*/ 4 w 39"/>
                  <a:gd name="T21" fmla="*/ 17 h 37"/>
                  <a:gd name="T22" fmla="*/ 8 w 39"/>
                  <a:gd name="T23" fmla="*/ 10 h 37"/>
                  <a:gd name="T24" fmla="*/ 18 w 39"/>
                  <a:gd name="T25" fmla="*/ 0 h 37"/>
                  <a:gd name="T26" fmla="*/ 18 w 39"/>
                  <a:gd name="T27" fmla="*/ 0 h 37"/>
                  <a:gd name="T28" fmla="*/ 27 w 39"/>
                  <a:gd name="T29" fmla="*/ 16 h 37"/>
                  <a:gd name="T30" fmla="*/ 32 w 39"/>
                  <a:gd name="T31" fmla="*/ 24 h 37"/>
                  <a:gd name="T32" fmla="*/ 39 w 39"/>
                  <a:gd name="T33" fmla="*/ 31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7">
                    <a:moveTo>
                      <a:pt x="39" y="31"/>
                    </a:moveTo>
                    <a:lnTo>
                      <a:pt x="39" y="31"/>
                    </a:lnTo>
                    <a:lnTo>
                      <a:pt x="33" y="36"/>
                    </a:lnTo>
                    <a:lnTo>
                      <a:pt x="28" y="37"/>
                    </a:lnTo>
                    <a:lnTo>
                      <a:pt x="24" y="35"/>
                    </a:lnTo>
                    <a:lnTo>
                      <a:pt x="18" y="33"/>
                    </a:lnTo>
                    <a:lnTo>
                      <a:pt x="10" y="26"/>
                    </a:lnTo>
                    <a:lnTo>
                      <a:pt x="5" y="24"/>
                    </a:lnTo>
                    <a:lnTo>
                      <a:pt x="0" y="23"/>
                    </a:lnTo>
                    <a:lnTo>
                      <a:pt x="4" y="17"/>
                    </a:lnTo>
                    <a:lnTo>
                      <a:pt x="8" y="10"/>
                    </a:lnTo>
                    <a:lnTo>
                      <a:pt x="18" y="0"/>
                    </a:lnTo>
                    <a:lnTo>
                      <a:pt x="27" y="16"/>
                    </a:lnTo>
                    <a:lnTo>
                      <a:pt x="32" y="24"/>
                    </a:lnTo>
                    <a:lnTo>
                      <a:pt x="39"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16" name="Freeform 78"/>
              <p:cNvSpPr>
                <a:spLocks/>
              </p:cNvSpPr>
              <p:nvPr/>
            </p:nvSpPr>
            <p:spPr bwMode="auto">
              <a:xfrm>
                <a:off x="856" y="2777"/>
                <a:ext cx="794" cy="702"/>
              </a:xfrm>
              <a:custGeom>
                <a:avLst/>
                <a:gdLst>
                  <a:gd name="T0" fmla="*/ 285 w 794"/>
                  <a:gd name="T1" fmla="*/ 56 h 702"/>
                  <a:gd name="T2" fmla="*/ 337 w 794"/>
                  <a:gd name="T3" fmla="*/ 172 h 702"/>
                  <a:gd name="T4" fmla="*/ 354 w 794"/>
                  <a:gd name="T5" fmla="*/ 177 h 702"/>
                  <a:gd name="T6" fmla="*/ 369 w 794"/>
                  <a:gd name="T7" fmla="*/ 142 h 702"/>
                  <a:gd name="T8" fmla="*/ 416 w 794"/>
                  <a:gd name="T9" fmla="*/ 135 h 702"/>
                  <a:gd name="T10" fmla="*/ 511 w 794"/>
                  <a:gd name="T11" fmla="*/ 207 h 702"/>
                  <a:gd name="T12" fmla="*/ 552 w 794"/>
                  <a:gd name="T13" fmla="*/ 180 h 702"/>
                  <a:gd name="T14" fmla="*/ 586 w 794"/>
                  <a:gd name="T15" fmla="*/ 106 h 702"/>
                  <a:gd name="T16" fmla="*/ 587 w 794"/>
                  <a:gd name="T17" fmla="*/ 126 h 702"/>
                  <a:gd name="T18" fmla="*/ 607 w 794"/>
                  <a:gd name="T19" fmla="*/ 161 h 702"/>
                  <a:gd name="T20" fmla="*/ 659 w 794"/>
                  <a:gd name="T21" fmla="*/ 164 h 702"/>
                  <a:gd name="T22" fmla="*/ 710 w 794"/>
                  <a:gd name="T23" fmla="*/ 127 h 702"/>
                  <a:gd name="T24" fmla="*/ 769 w 794"/>
                  <a:gd name="T25" fmla="*/ 220 h 702"/>
                  <a:gd name="T26" fmla="*/ 794 w 794"/>
                  <a:gd name="T27" fmla="*/ 346 h 702"/>
                  <a:gd name="T28" fmla="*/ 772 w 794"/>
                  <a:gd name="T29" fmla="*/ 414 h 702"/>
                  <a:gd name="T30" fmla="*/ 681 w 794"/>
                  <a:gd name="T31" fmla="*/ 451 h 702"/>
                  <a:gd name="T32" fmla="*/ 660 w 794"/>
                  <a:gd name="T33" fmla="*/ 437 h 702"/>
                  <a:gd name="T34" fmla="*/ 667 w 794"/>
                  <a:gd name="T35" fmla="*/ 281 h 702"/>
                  <a:gd name="T36" fmla="*/ 652 w 794"/>
                  <a:gd name="T37" fmla="*/ 227 h 702"/>
                  <a:gd name="T38" fmla="*/ 655 w 794"/>
                  <a:gd name="T39" fmla="*/ 284 h 702"/>
                  <a:gd name="T40" fmla="*/ 656 w 794"/>
                  <a:gd name="T41" fmla="*/ 399 h 702"/>
                  <a:gd name="T42" fmla="*/ 642 w 794"/>
                  <a:gd name="T43" fmla="*/ 440 h 702"/>
                  <a:gd name="T44" fmla="*/ 584 w 794"/>
                  <a:gd name="T45" fmla="*/ 527 h 702"/>
                  <a:gd name="T46" fmla="*/ 526 w 794"/>
                  <a:gd name="T47" fmla="*/ 631 h 702"/>
                  <a:gd name="T48" fmla="*/ 527 w 794"/>
                  <a:gd name="T49" fmla="*/ 654 h 702"/>
                  <a:gd name="T50" fmla="*/ 523 w 794"/>
                  <a:gd name="T51" fmla="*/ 678 h 702"/>
                  <a:gd name="T52" fmla="*/ 511 w 794"/>
                  <a:gd name="T53" fmla="*/ 672 h 702"/>
                  <a:gd name="T54" fmla="*/ 501 w 794"/>
                  <a:gd name="T55" fmla="*/ 681 h 702"/>
                  <a:gd name="T56" fmla="*/ 458 w 794"/>
                  <a:gd name="T57" fmla="*/ 702 h 702"/>
                  <a:gd name="T58" fmla="*/ 321 w 794"/>
                  <a:gd name="T59" fmla="*/ 678 h 702"/>
                  <a:gd name="T60" fmla="*/ 263 w 794"/>
                  <a:gd name="T61" fmla="*/ 632 h 702"/>
                  <a:gd name="T62" fmla="*/ 244 w 794"/>
                  <a:gd name="T63" fmla="*/ 614 h 702"/>
                  <a:gd name="T64" fmla="*/ 190 w 794"/>
                  <a:gd name="T65" fmla="*/ 608 h 702"/>
                  <a:gd name="T66" fmla="*/ 180 w 794"/>
                  <a:gd name="T67" fmla="*/ 485 h 702"/>
                  <a:gd name="T68" fmla="*/ 217 w 794"/>
                  <a:gd name="T69" fmla="*/ 309 h 702"/>
                  <a:gd name="T70" fmla="*/ 242 w 794"/>
                  <a:gd name="T71" fmla="*/ 244 h 702"/>
                  <a:gd name="T72" fmla="*/ 195 w 794"/>
                  <a:gd name="T73" fmla="*/ 330 h 702"/>
                  <a:gd name="T74" fmla="*/ 167 w 794"/>
                  <a:gd name="T75" fmla="*/ 491 h 702"/>
                  <a:gd name="T76" fmla="*/ 152 w 794"/>
                  <a:gd name="T77" fmla="*/ 608 h 702"/>
                  <a:gd name="T78" fmla="*/ 79 w 794"/>
                  <a:gd name="T79" fmla="*/ 606 h 702"/>
                  <a:gd name="T80" fmla="*/ 80 w 794"/>
                  <a:gd name="T81" fmla="*/ 592 h 702"/>
                  <a:gd name="T82" fmla="*/ 65 w 794"/>
                  <a:gd name="T83" fmla="*/ 603 h 702"/>
                  <a:gd name="T84" fmla="*/ 50 w 794"/>
                  <a:gd name="T85" fmla="*/ 572 h 702"/>
                  <a:gd name="T86" fmla="*/ 39 w 794"/>
                  <a:gd name="T87" fmla="*/ 463 h 702"/>
                  <a:gd name="T88" fmla="*/ 81 w 794"/>
                  <a:gd name="T89" fmla="*/ 297 h 702"/>
                  <a:gd name="T90" fmla="*/ 138 w 794"/>
                  <a:gd name="T91" fmla="*/ 176 h 702"/>
                  <a:gd name="T92" fmla="*/ 138 w 794"/>
                  <a:gd name="T93" fmla="*/ 157 h 702"/>
                  <a:gd name="T94" fmla="*/ 77 w 794"/>
                  <a:gd name="T95" fmla="*/ 275 h 702"/>
                  <a:gd name="T96" fmla="*/ 32 w 794"/>
                  <a:gd name="T97" fmla="*/ 418 h 702"/>
                  <a:gd name="T98" fmla="*/ 33 w 794"/>
                  <a:gd name="T99" fmla="*/ 553 h 702"/>
                  <a:gd name="T100" fmla="*/ 8 w 794"/>
                  <a:gd name="T101" fmla="*/ 556 h 702"/>
                  <a:gd name="T102" fmla="*/ 3 w 794"/>
                  <a:gd name="T103" fmla="*/ 524 h 702"/>
                  <a:gd name="T104" fmla="*/ 17 w 794"/>
                  <a:gd name="T105" fmla="*/ 501 h 702"/>
                  <a:gd name="T106" fmla="*/ 26 w 794"/>
                  <a:gd name="T107" fmla="*/ 376 h 702"/>
                  <a:gd name="T108" fmla="*/ 97 w 794"/>
                  <a:gd name="T109" fmla="*/ 202 h 702"/>
                  <a:gd name="T110" fmla="*/ 239 w 794"/>
                  <a:gd name="T111" fmla="*/ 23 h 702"/>
                  <a:gd name="T112" fmla="*/ 251 w 794"/>
                  <a:gd name="T113" fmla="*/ 0 h 7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94" h="702">
                    <a:moveTo>
                      <a:pt x="261" y="13"/>
                    </a:moveTo>
                    <a:lnTo>
                      <a:pt x="261" y="13"/>
                    </a:lnTo>
                    <a:lnTo>
                      <a:pt x="264" y="13"/>
                    </a:lnTo>
                    <a:lnTo>
                      <a:pt x="267" y="14"/>
                    </a:lnTo>
                    <a:lnTo>
                      <a:pt x="274" y="16"/>
                    </a:lnTo>
                    <a:lnTo>
                      <a:pt x="285" y="56"/>
                    </a:lnTo>
                    <a:lnTo>
                      <a:pt x="293" y="76"/>
                    </a:lnTo>
                    <a:lnTo>
                      <a:pt x="300" y="95"/>
                    </a:lnTo>
                    <a:lnTo>
                      <a:pt x="308" y="115"/>
                    </a:lnTo>
                    <a:lnTo>
                      <a:pt x="317" y="135"/>
                    </a:lnTo>
                    <a:lnTo>
                      <a:pt x="327" y="153"/>
                    </a:lnTo>
                    <a:lnTo>
                      <a:pt x="337" y="172"/>
                    </a:lnTo>
                    <a:lnTo>
                      <a:pt x="345" y="178"/>
                    </a:lnTo>
                    <a:lnTo>
                      <a:pt x="346" y="179"/>
                    </a:lnTo>
                    <a:lnTo>
                      <a:pt x="348" y="180"/>
                    </a:lnTo>
                    <a:lnTo>
                      <a:pt x="350" y="180"/>
                    </a:lnTo>
                    <a:lnTo>
                      <a:pt x="353" y="178"/>
                    </a:lnTo>
                    <a:lnTo>
                      <a:pt x="354" y="177"/>
                    </a:lnTo>
                    <a:lnTo>
                      <a:pt x="355" y="175"/>
                    </a:lnTo>
                    <a:lnTo>
                      <a:pt x="355" y="171"/>
                    </a:lnTo>
                    <a:lnTo>
                      <a:pt x="355" y="166"/>
                    </a:lnTo>
                    <a:lnTo>
                      <a:pt x="356" y="162"/>
                    </a:lnTo>
                    <a:lnTo>
                      <a:pt x="364" y="149"/>
                    </a:lnTo>
                    <a:lnTo>
                      <a:pt x="369" y="142"/>
                    </a:lnTo>
                    <a:lnTo>
                      <a:pt x="374" y="137"/>
                    </a:lnTo>
                    <a:lnTo>
                      <a:pt x="381" y="131"/>
                    </a:lnTo>
                    <a:lnTo>
                      <a:pt x="387" y="127"/>
                    </a:lnTo>
                    <a:lnTo>
                      <a:pt x="394" y="125"/>
                    </a:lnTo>
                    <a:lnTo>
                      <a:pt x="402" y="124"/>
                    </a:lnTo>
                    <a:lnTo>
                      <a:pt x="416" y="135"/>
                    </a:lnTo>
                    <a:lnTo>
                      <a:pt x="429" y="146"/>
                    </a:lnTo>
                    <a:lnTo>
                      <a:pt x="455" y="169"/>
                    </a:lnTo>
                    <a:lnTo>
                      <a:pt x="469" y="180"/>
                    </a:lnTo>
                    <a:lnTo>
                      <a:pt x="482" y="191"/>
                    </a:lnTo>
                    <a:lnTo>
                      <a:pt x="496" y="199"/>
                    </a:lnTo>
                    <a:lnTo>
                      <a:pt x="511" y="207"/>
                    </a:lnTo>
                    <a:lnTo>
                      <a:pt x="518" y="208"/>
                    </a:lnTo>
                    <a:lnTo>
                      <a:pt x="524" y="208"/>
                    </a:lnTo>
                    <a:lnTo>
                      <a:pt x="530" y="204"/>
                    </a:lnTo>
                    <a:lnTo>
                      <a:pt x="535" y="200"/>
                    </a:lnTo>
                    <a:lnTo>
                      <a:pt x="540" y="195"/>
                    </a:lnTo>
                    <a:lnTo>
                      <a:pt x="544" y="190"/>
                    </a:lnTo>
                    <a:lnTo>
                      <a:pt x="552" y="180"/>
                    </a:lnTo>
                    <a:lnTo>
                      <a:pt x="561" y="162"/>
                    </a:lnTo>
                    <a:lnTo>
                      <a:pt x="570" y="143"/>
                    </a:lnTo>
                    <a:lnTo>
                      <a:pt x="578" y="125"/>
                    </a:lnTo>
                    <a:lnTo>
                      <a:pt x="584" y="105"/>
                    </a:lnTo>
                    <a:lnTo>
                      <a:pt x="586" y="106"/>
                    </a:lnTo>
                    <a:lnTo>
                      <a:pt x="588" y="107"/>
                    </a:lnTo>
                    <a:lnTo>
                      <a:pt x="589" y="109"/>
                    </a:lnTo>
                    <a:lnTo>
                      <a:pt x="589" y="110"/>
                    </a:lnTo>
                    <a:lnTo>
                      <a:pt x="589" y="115"/>
                    </a:lnTo>
                    <a:lnTo>
                      <a:pt x="587" y="120"/>
                    </a:lnTo>
                    <a:lnTo>
                      <a:pt x="587" y="126"/>
                    </a:lnTo>
                    <a:lnTo>
                      <a:pt x="587" y="131"/>
                    </a:lnTo>
                    <a:lnTo>
                      <a:pt x="589" y="138"/>
                    </a:lnTo>
                    <a:lnTo>
                      <a:pt x="591" y="143"/>
                    </a:lnTo>
                    <a:lnTo>
                      <a:pt x="595" y="148"/>
                    </a:lnTo>
                    <a:lnTo>
                      <a:pt x="598" y="153"/>
                    </a:lnTo>
                    <a:lnTo>
                      <a:pt x="602" y="157"/>
                    </a:lnTo>
                    <a:lnTo>
                      <a:pt x="607" y="161"/>
                    </a:lnTo>
                    <a:lnTo>
                      <a:pt x="615" y="165"/>
                    </a:lnTo>
                    <a:lnTo>
                      <a:pt x="623" y="167"/>
                    </a:lnTo>
                    <a:lnTo>
                      <a:pt x="633" y="168"/>
                    </a:lnTo>
                    <a:lnTo>
                      <a:pt x="641" y="168"/>
                    </a:lnTo>
                    <a:lnTo>
                      <a:pt x="651" y="167"/>
                    </a:lnTo>
                    <a:lnTo>
                      <a:pt x="659" y="164"/>
                    </a:lnTo>
                    <a:lnTo>
                      <a:pt x="668" y="161"/>
                    </a:lnTo>
                    <a:lnTo>
                      <a:pt x="675" y="156"/>
                    </a:lnTo>
                    <a:lnTo>
                      <a:pt x="681" y="153"/>
                    </a:lnTo>
                    <a:lnTo>
                      <a:pt x="687" y="147"/>
                    </a:lnTo>
                    <a:lnTo>
                      <a:pt x="698" y="138"/>
                    </a:lnTo>
                    <a:lnTo>
                      <a:pt x="710" y="127"/>
                    </a:lnTo>
                    <a:lnTo>
                      <a:pt x="721" y="119"/>
                    </a:lnTo>
                    <a:lnTo>
                      <a:pt x="732" y="138"/>
                    </a:lnTo>
                    <a:lnTo>
                      <a:pt x="743" y="158"/>
                    </a:lnTo>
                    <a:lnTo>
                      <a:pt x="752" y="179"/>
                    </a:lnTo>
                    <a:lnTo>
                      <a:pt x="761" y="199"/>
                    </a:lnTo>
                    <a:lnTo>
                      <a:pt x="769" y="220"/>
                    </a:lnTo>
                    <a:lnTo>
                      <a:pt x="777" y="243"/>
                    </a:lnTo>
                    <a:lnTo>
                      <a:pt x="783" y="264"/>
                    </a:lnTo>
                    <a:lnTo>
                      <a:pt x="788" y="286"/>
                    </a:lnTo>
                    <a:lnTo>
                      <a:pt x="792" y="316"/>
                    </a:lnTo>
                    <a:lnTo>
                      <a:pt x="793" y="332"/>
                    </a:lnTo>
                    <a:lnTo>
                      <a:pt x="794" y="346"/>
                    </a:lnTo>
                    <a:lnTo>
                      <a:pt x="793" y="361"/>
                    </a:lnTo>
                    <a:lnTo>
                      <a:pt x="791" y="375"/>
                    </a:lnTo>
                    <a:lnTo>
                      <a:pt x="786" y="389"/>
                    </a:lnTo>
                    <a:lnTo>
                      <a:pt x="783" y="396"/>
                    </a:lnTo>
                    <a:lnTo>
                      <a:pt x="780" y="402"/>
                    </a:lnTo>
                    <a:lnTo>
                      <a:pt x="772" y="414"/>
                    </a:lnTo>
                    <a:lnTo>
                      <a:pt x="761" y="426"/>
                    </a:lnTo>
                    <a:lnTo>
                      <a:pt x="750" y="434"/>
                    </a:lnTo>
                    <a:lnTo>
                      <a:pt x="738" y="442"/>
                    </a:lnTo>
                    <a:lnTo>
                      <a:pt x="725" y="447"/>
                    </a:lnTo>
                    <a:lnTo>
                      <a:pt x="711" y="451"/>
                    </a:lnTo>
                    <a:lnTo>
                      <a:pt x="696" y="452"/>
                    </a:lnTo>
                    <a:lnTo>
                      <a:pt x="681" y="451"/>
                    </a:lnTo>
                    <a:lnTo>
                      <a:pt x="675" y="448"/>
                    </a:lnTo>
                    <a:lnTo>
                      <a:pt x="669" y="447"/>
                    </a:lnTo>
                    <a:lnTo>
                      <a:pt x="666" y="445"/>
                    </a:lnTo>
                    <a:lnTo>
                      <a:pt x="663" y="444"/>
                    </a:lnTo>
                    <a:lnTo>
                      <a:pt x="661" y="441"/>
                    </a:lnTo>
                    <a:lnTo>
                      <a:pt x="660" y="437"/>
                    </a:lnTo>
                    <a:lnTo>
                      <a:pt x="666" y="413"/>
                    </a:lnTo>
                    <a:lnTo>
                      <a:pt x="669" y="387"/>
                    </a:lnTo>
                    <a:lnTo>
                      <a:pt x="670" y="360"/>
                    </a:lnTo>
                    <a:lnTo>
                      <a:pt x="671" y="334"/>
                    </a:lnTo>
                    <a:lnTo>
                      <a:pt x="670" y="307"/>
                    </a:lnTo>
                    <a:lnTo>
                      <a:pt x="667" y="281"/>
                    </a:lnTo>
                    <a:lnTo>
                      <a:pt x="663" y="255"/>
                    </a:lnTo>
                    <a:lnTo>
                      <a:pt x="658" y="231"/>
                    </a:lnTo>
                    <a:lnTo>
                      <a:pt x="656" y="227"/>
                    </a:lnTo>
                    <a:lnTo>
                      <a:pt x="654" y="226"/>
                    </a:lnTo>
                    <a:lnTo>
                      <a:pt x="652" y="227"/>
                    </a:lnTo>
                    <a:lnTo>
                      <a:pt x="650" y="228"/>
                    </a:lnTo>
                    <a:lnTo>
                      <a:pt x="648" y="231"/>
                    </a:lnTo>
                    <a:lnTo>
                      <a:pt x="648" y="236"/>
                    </a:lnTo>
                    <a:lnTo>
                      <a:pt x="649" y="248"/>
                    </a:lnTo>
                    <a:lnTo>
                      <a:pt x="652" y="266"/>
                    </a:lnTo>
                    <a:lnTo>
                      <a:pt x="655" y="284"/>
                    </a:lnTo>
                    <a:lnTo>
                      <a:pt x="657" y="303"/>
                    </a:lnTo>
                    <a:lnTo>
                      <a:pt x="659" y="322"/>
                    </a:lnTo>
                    <a:lnTo>
                      <a:pt x="659" y="341"/>
                    </a:lnTo>
                    <a:lnTo>
                      <a:pt x="659" y="361"/>
                    </a:lnTo>
                    <a:lnTo>
                      <a:pt x="658" y="380"/>
                    </a:lnTo>
                    <a:lnTo>
                      <a:pt x="656" y="399"/>
                    </a:lnTo>
                    <a:lnTo>
                      <a:pt x="651" y="430"/>
                    </a:lnTo>
                    <a:lnTo>
                      <a:pt x="644" y="431"/>
                    </a:lnTo>
                    <a:lnTo>
                      <a:pt x="642" y="433"/>
                    </a:lnTo>
                    <a:lnTo>
                      <a:pt x="640" y="435"/>
                    </a:lnTo>
                    <a:lnTo>
                      <a:pt x="642" y="440"/>
                    </a:lnTo>
                    <a:lnTo>
                      <a:pt x="645" y="444"/>
                    </a:lnTo>
                    <a:lnTo>
                      <a:pt x="635" y="462"/>
                    </a:lnTo>
                    <a:lnTo>
                      <a:pt x="623" y="479"/>
                    </a:lnTo>
                    <a:lnTo>
                      <a:pt x="611" y="495"/>
                    </a:lnTo>
                    <a:lnTo>
                      <a:pt x="597" y="512"/>
                    </a:lnTo>
                    <a:lnTo>
                      <a:pt x="584" y="527"/>
                    </a:lnTo>
                    <a:lnTo>
                      <a:pt x="571" y="544"/>
                    </a:lnTo>
                    <a:lnTo>
                      <a:pt x="560" y="561"/>
                    </a:lnTo>
                    <a:lnTo>
                      <a:pt x="550" y="579"/>
                    </a:lnTo>
                    <a:lnTo>
                      <a:pt x="542" y="596"/>
                    </a:lnTo>
                    <a:lnTo>
                      <a:pt x="533" y="614"/>
                    </a:lnTo>
                    <a:lnTo>
                      <a:pt x="526" y="631"/>
                    </a:lnTo>
                    <a:lnTo>
                      <a:pt x="517" y="649"/>
                    </a:lnTo>
                    <a:lnTo>
                      <a:pt x="519" y="652"/>
                    </a:lnTo>
                    <a:lnTo>
                      <a:pt x="522" y="656"/>
                    </a:lnTo>
                    <a:lnTo>
                      <a:pt x="525" y="656"/>
                    </a:lnTo>
                    <a:lnTo>
                      <a:pt x="527" y="654"/>
                    </a:lnTo>
                    <a:lnTo>
                      <a:pt x="531" y="650"/>
                    </a:lnTo>
                    <a:lnTo>
                      <a:pt x="531" y="660"/>
                    </a:lnTo>
                    <a:lnTo>
                      <a:pt x="530" y="664"/>
                    </a:lnTo>
                    <a:lnTo>
                      <a:pt x="528" y="669"/>
                    </a:lnTo>
                    <a:lnTo>
                      <a:pt x="526" y="674"/>
                    </a:lnTo>
                    <a:lnTo>
                      <a:pt x="523" y="678"/>
                    </a:lnTo>
                    <a:lnTo>
                      <a:pt x="518" y="681"/>
                    </a:lnTo>
                    <a:lnTo>
                      <a:pt x="514" y="684"/>
                    </a:lnTo>
                    <a:lnTo>
                      <a:pt x="513" y="683"/>
                    </a:lnTo>
                    <a:lnTo>
                      <a:pt x="512" y="680"/>
                    </a:lnTo>
                    <a:lnTo>
                      <a:pt x="512" y="675"/>
                    </a:lnTo>
                    <a:lnTo>
                      <a:pt x="511" y="672"/>
                    </a:lnTo>
                    <a:lnTo>
                      <a:pt x="510" y="671"/>
                    </a:lnTo>
                    <a:lnTo>
                      <a:pt x="508" y="670"/>
                    </a:lnTo>
                    <a:lnTo>
                      <a:pt x="504" y="670"/>
                    </a:lnTo>
                    <a:lnTo>
                      <a:pt x="502" y="672"/>
                    </a:lnTo>
                    <a:lnTo>
                      <a:pt x="501" y="676"/>
                    </a:lnTo>
                    <a:lnTo>
                      <a:pt x="501" y="681"/>
                    </a:lnTo>
                    <a:lnTo>
                      <a:pt x="502" y="687"/>
                    </a:lnTo>
                    <a:lnTo>
                      <a:pt x="504" y="693"/>
                    </a:lnTo>
                    <a:lnTo>
                      <a:pt x="496" y="696"/>
                    </a:lnTo>
                    <a:lnTo>
                      <a:pt x="489" y="698"/>
                    </a:lnTo>
                    <a:lnTo>
                      <a:pt x="474" y="701"/>
                    </a:lnTo>
                    <a:lnTo>
                      <a:pt x="458" y="702"/>
                    </a:lnTo>
                    <a:lnTo>
                      <a:pt x="443" y="702"/>
                    </a:lnTo>
                    <a:lnTo>
                      <a:pt x="427" y="701"/>
                    </a:lnTo>
                    <a:lnTo>
                      <a:pt x="411" y="699"/>
                    </a:lnTo>
                    <a:lnTo>
                      <a:pt x="381" y="694"/>
                    </a:lnTo>
                    <a:lnTo>
                      <a:pt x="351" y="685"/>
                    </a:lnTo>
                    <a:lnTo>
                      <a:pt x="321" y="678"/>
                    </a:lnTo>
                    <a:lnTo>
                      <a:pt x="308" y="674"/>
                    </a:lnTo>
                    <a:lnTo>
                      <a:pt x="293" y="668"/>
                    </a:lnTo>
                    <a:lnTo>
                      <a:pt x="279" y="662"/>
                    </a:lnTo>
                    <a:lnTo>
                      <a:pt x="265" y="656"/>
                    </a:lnTo>
                    <a:lnTo>
                      <a:pt x="265" y="640"/>
                    </a:lnTo>
                    <a:lnTo>
                      <a:pt x="263" y="632"/>
                    </a:lnTo>
                    <a:lnTo>
                      <a:pt x="262" y="628"/>
                    </a:lnTo>
                    <a:lnTo>
                      <a:pt x="260" y="625"/>
                    </a:lnTo>
                    <a:lnTo>
                      <a:pt x="257" y="621"/>
                    </a:lnTo>
                    <a:lnTo>
                      <a:pt x="253" y="618"/>
                    </a:lnTo>
                    <a:lnTo>
                      <a:pt x="248" y="616"/>
                    </a:lnTo>
                    <a:lnTo>
                      <a:pt x="244" y="614"/>
                    </a:lnTo>
                    <a:lnTo>
                      <a:pt x="233" y="613"/>
                    </a:lnTo>
                    <a:lnTo>
                      <a:pt x="224" y="613"/>
                    </a:lnTo>
                    <a:lnTo>
                      <a:pt x="213" y="613"/>
                    </a:lnTo>
                    <a:lnTo>
                      <a:pt x="203" y="612"/>
                    </a:lnTo>
                    <a:lnTo>
                      <a:pt x="198" y="611"/>
                    </a:lnTo>
                    <a:lnTo>
                      <a:pt x="194" y="610"/>
                    </a:lnTo>
                    <a:lnTo>
                      <a:pt x="190" y="608"/>
                    </a:lnTo>
                    <a:lnTo>
                      <a:pt x="186" y="605"/>
                    </a:lnTo>
                    <a:lnTo>
                      <a:pt x="182" y="582"/>
                    </a:lnTo>
                    <a:lnTo>
                      <a:pt x="179" y="558"/>
                    </a:lnTo>
                    <a:lnTo>
                      <a:pt x="178" y="535"/>
                    </a:lnTo>
                    <a:lnTo>
                      <a:pt x="179" y="509"/>
                    </a:lnTo>
                    <a:lnTo>
                      <a:pt x="180" y="485"/>
                    </a:lnTo>
                    <a:lnTo>
                      <a:pt x="183" y="461"/>
                    </a:lnTo>
                    <a:lnTo>
                      <a:pt x="187" y="413"/>
                    </a:lnTo>
                    <a:lnTo>
                      <a:pt x="197" y="371"/>
                    </a:lnTo>
                    <a:lnTo>
                      <a:pt x="203" y="350"/>
                    </a:lnTo>
                    <a:lnTo>
                      <a:pt x="209" y="329"/>
                    </a:lnTo>
                    <a:lnTo>
                      <a:pt x="217" y="309"/>
                    </a:lnTo>
                    <a:lnTo>
                      <a:pt x="224" y="289"/>
                    </a:lnTo>
                    <a:lnTo>
                      <a:pt x="235" y="270"/>
                    </a:lnTo>
                    <a:lnTo>
                      <a:pt x="246" y="252"/>
                    </a:lnTo>
                    <a:lnTo>
                      <a:pt x="245" y="249"/>
                    </a:lnTo>
                    <a:lnTo>
                      <a:pt x="244" y="246"/>
                    </a:lnTo>
                    <a:lnTo>
                      <a:pt x="242" y="244"/>
                    </a:lnTo>
                    <a:lnTo>
                      <a:pt x="240" y="243"/>
                    </a:lnTo>
                    <a:lnTo>
                      <a:pt x="228" y="258"/>
                    </a:lnTo>
                    <a:lnTo>
                      <a:pt x="218" y="275"/>
                    </a:lnTo>
                    <a:lnTo>
                      <a:pt x="209" y="293"/>
                    </a:lnTo>
                    <a:lnTo>
                      <a:pt x="203" y="311"/>
                    </a:lnTo>
                    <a:lnTo>
                      <a:pt x="195" y="330"/>
                    </a:lnTo>
                    <a:lnTo>
                      <a:pt x="190" y="348"/>
                    </a:lnTo>
                    <a:lnTo>
                      <a:pt x="179" y="387"/>
                    </a:lnTo>
                    <a:lnTo>
                      <a:pt x="175" y="412"/>
                    </a:lnTo>
                    <a:lnTo>
                      <a:pt x="172" y="438"/>
                    </a:lnTo>
                    <a:lnTo>
                      <a:pt x="169" y="465"/>
                    </a:lnTo>
                    <a:lnTo>
                      <a:pt x="167" y="491"/>
                    </a:lnTo>
                    <a:lnTo>
                      <a:pt x="167" y="519"/>
                    </a:lnTo>
                    <a:lnTo>
                      <a:pt x="167" y="545"/>
                    </a:lnTo>
                    <a:lnTo>
                      <a:pt x="169" y="572"/>
                    </a:lnTo>
                    <a:lnTo>
                      <a:pt x="172" y="598"/>
                    </a:lnTo>
                    <a:lnTo>
                      <a:pt x="162" y="604"/>
                    </a:lnTo>
                    <a:lnTo>
                      <a:pt x="152" y="608"/>
                    </a:lnTo>
                    <a:lnTo>
                      <a:pt x="140" y="611"/>
                    </a:lnTo>
                    <a:lnTo>
                      <a:pt x="129" y="613"/>
                    </a:lnTo>
                    <a:lnTo>
                      <a:pt x="117" y="613"/>
                    </a:lnTo>
                    <a:lnTo>
                      <a:pt x="105" y="613"/>
                    </a:lnTo>
                    <a:lnTo>
                      <a:pt x="94" y="611"/>
                    </a:lnTo>
                    <a:lnTo>
                      <a:pt x="83" y="608"/>
                    </a:lnTo>
                    <a:lnTo>
                      <a:pt x="79" y="606"/>
                    </a:lnTo>
                    <a:lnTo>
                      <a:pt x="82" y="600"/>
                    </a:lnTo>
                    <a:lnTo>
                      <a:pt x="83" y="598"/>
                    </a:lnTo>
                    <a:lnTo>
                      <a:pt x="83" y="595"/>
                    </a:lnTo>
                    <a:lnTo>
                      <a:pt x="82" y="593"/>
                    </a:lnTo>
                    <a:lnTo>
                      <a:pt x="80" y="592"/>
                    </a:lnTo>
                    <a:lnTo>
                      <a:pt x="76" y="592"/>
                    </a:lnTo>
                    <a:lnTo>
                      <a:pt x="74" y="594"/>
                    </a:lnTo>
                    <a:lnTo>
                      <a:pt x="71" y="595"/>
                    </a:lnTo>
                    <a:lnTo>
                      <a:pt x="68" y="600"/>
                    </a:lnTo>
                    <a:lnTo>
                      <a:pt x="66" y="602"/>
                    </a:lnTo>
                    <a:lnTo>
                      <a:pt x="65" y="603"/>
                    </a:lnTo>
                    <a:lnTo>
                      <a:pt x="63" y="604"/>
                    </a:lnTo>
                    <a:lnTo>
                      <a:pt x="60" y="603"/>
                    </a:lnTo>
                    <a:lnTo>
                      <a:pt x="57" y="598"/>
                    </a:lnTo>
                    <a:lnTo>
                      <a:pt x="54" y="593"/>
                    </a:lnTo>
                    <a:lnTo>
                      <a:pt x="51" y="582"/>
                    </a:lnTo>
                    <a:lnTo>
                      <a:pt x="50" y="572"/>
                    </a:lnTo>
                    <a:lnTo>
                      <a:pt x="48" y="561"/>
                    </a:lnTo>
                    <a:lnTo>
                      <a:pt x="43" y="542"/>
                    </a:lnTo>
                    <a:lnTo>
                      <a:pt x="41" y="522"/>
                    </a:lnTo>
                    <a:lnTo>
                      <a:pt x="39" y="502"/>
                    </a:lnTo>
                    <a:lnTo>
                      <a:pt x="39" y="483"/>
                    </a:lnTo>
                    <a:lnTo>
                      <a:pt x="39" y="463"/>
                    </a:lnTo>
                    <a:lnTo>
                      <a:pt x="41" y="444"/>
                    </a:lnTo>
                    <a:lnTo>
                      <a:pt x="44" y="425"/>
                    </a:lnTo>
                    <a:lnTo>
                      <a:pt x="47" y="406"/>
                    </a:lnTo>
                    <a:lnTo>
                      <a:pt x="51" y="388"/>
                    </a:lnTo>
                    <a:lnTo>
                      <a:pt x="57" y="369"/>
                    </a:lnTo>
                    <a:lnTo>
                      <a:pt x="68" y="332"/>
                    </a:lnTo>
                    <a:lnTo>
                      <a:pt x="81" y="297"/>
                    </a:lnTo>
                    <a:lnTo>
                      <a:pt x="96" y="262"/>
                    </a:lnTo>
                    <a:lnTo>
                      <a:pt x="107" y="237"/>
                    </a:lnTo>
                    <a:lnTo>
                      <a:pt x="118" y="212"/>
                    </a:lnTo>
                    <a:lnTo>
                      <a:pt x="123" y="199"/>
                    </a:lnTo>
                    <a:lnTo>
                      <a:pt x="131" y="187"/>
                    </a:lnTo>
                    <a:lnTo>
                      <a:pt x="138" y="176"/>
                    </a:lnTo>
                    <a:lnTo>
                      <a:pt x="147" y="164"/>
                    </a:lnTo>
                    <a:lnTo>
                      <a:pt x="147" y="162"/>
                    </a:lnTo>
                    <a:lnTo>
                      <a:pt x="146" y="160"/>
                    </a:lnTo>
                    <a:lnTo>
                      <a:pt x="144" y="158"/>
                    </a:lnTo>
                    <a:lnTo>
                      <a:pt x="142" y="157"/>
                    </a:lnTo>
                    <a:lnTo>
                      <a:pt x="138" y="157"/>
                    </a:lnTo>
                    <a:lnTo>
                      <a:pt x="128" y="171"/>
                    </a:lnTo>
                    <a:lnTo>
                      <a:pt x="119" y="185"/>
                    </a:lnTo>
                    <a:lnTo>
                      <a:pt x="111" y="200"/>
                    </a:lnTo>
                    <a:lnTo>
                      <a:pt x="104" y="215"/>
                    </a:lnTo>
                    <a:lnTo>
                      <a:pt x="90" y="245"/>
                    </a:lnTo>
                    <a:lnTo>
                      <a:pt x="77" y="275"/>
                    </a:lnTo>
                    <a:lnTo>
                      <a:pt x="63" y="309"/>
                    </a:lnTo>
                    <a:lnTo>
                      <a:pt x="50" y="344"/>
                    </a:lnTo>
                    <a:lnTo>
                      <a:pt x="45" y="362"/>
                    </a:lnTo>
                    <a:lnTo>
                      <a:pt x="41" y="380"/>
                    </a:lnTo>
                    <a:lnTo>
                      <a:pt x="36" y="399"/>
                    </a:lnTo>
                    <a:lnTo>
                      <a:pt x="32" y="418"/>
                    </a:lnTo>
                    <a:lnTo>
                      <a:pt x="30" y="437"/>
                    </a:lnTo>
                    <a:lnTo>
                      <a:pt x="28" y="456"/>
                    </a:lnTo>
                    <a:lnTo>
                      <a:pt x="27" y="476"/>
                    </a:lnTo>
                    <a:lnTo>
                      <a:pt x="27" y="495"/>
                    </a:lnTo>
                    <a:lnTo>
                      <a:pt x="28" y="514"/>
                    </a:lnTo>
                    <a:lnTo>
                      <a:pt x="30" y="533"/>
                    </a:lnTo>
                    <a:lnTo>
                      <a:pt x="33" y="553"/>
                    </a:lnTo>
                    <a:lnTo>
                      <a:pt x="38" y="572"/>
                    </a:lnTo>
                    <a:lnTo>
                      <a:pt x="28" y="570"/>
                    </a:lnTo>
                    <a:lnTo>
                      <a:pt x="19" y="567"/>
                    </a:lnTo>
                    <a:lnTo>
                      <a:pt x="15" y="563"/>
                    </a:lnTo>
                    <a:lnTo>
                      <a:pt x="11" y="560"/>
                    </a:lnTo>
                    <a:lnTo>
                      <a:pt x="8" y="556"/>
                    </a:lnTo>
                    <a:lnTo>
                      <a:pt x="5" y="552"/>
                    </a:lnTo>
                    <a:lnTo>
                      <a:pt x="3" y="548"/>
                    </a:lnTo>
                    <a:lnTo>
                      <a:pt x="1" y="543"/>
                    </a:lnTo>
                    <a:lnTo>
                      <a:pt x="0" y="538"/>
                    </a:lnTo>
                    <a:lnTo>
                      <a:pt x="0" y="534"/>
                    </a:lnTo>
                    <a:lnTo>
                      <a:pt x="3" y="524"/>
                    </a:lnTo>
                    <a:lnTo>
                      <a:pt x="5" y="515"/>
                    </a:lnTo>
                    <a:lnTo>
                      <a:pt x="6" y="513"/>
                    </a:lnTo>
                    <a:lnTo>
                      <a:pt x="8" y="510"/>
                    </a:lnTo>
                    <a:lnTo>
                      <a:pt x="12" y="507"/>
                    </a:lnTo>
                    <a:lnTo>
                      <a:pt x="16" y="503"/>
                    </a:lnTo>
                    <a:lnTo>
                      <a:pt x="17" y="501"/>
                    </a:lnTo>
                    <a:lnTo>
                      <a:pt x="17" y="498"/>
                    </a:lnTo>
                    <a:lnTo>
                      <a:pt x="12" y="494"/>
                    </a:lnTo>
                    <a:lnTo>
                      <a:pt x="12" y="463"/>
                    </a:lnTo>
                    <a:lnTo>
                      <a:pt x="15" y="433"/>
                    </a:lnTo>
                    <a:lnTo>
                      <a:pt x="19" y="405"/>
                    </a:lnTo>
                    <a:lnTo>
                      <a:pt x="26" y="376"/>
                    </a:lnTo>
                    <a:lnTo>
                      <a:pt x="33" y="348"/>
                    </a:lnTo>
                    <a:lnTo>
                      <a:pt x="42" y="321"/>
                    </a:lnTo>
                    <a:lnTo>
                      <a:pt x="51" y="293"/>
                    </a:lnTo>
                    <a:lnTo>
                      <a:pt x="62" y="267"/>
                    </a:lnTo>
                    <a:lnTo>
                      <a:pt x="79" y="234"/>
                    </a:lnTo>
                    <a:lnTo>
                      <a:pt x="97" y="202"/>
                    </a:lnTo>
                    <a:lnTo>
                      <a:pt x="117" y="171"/>
                    </a:lnTo>
                    <a:lnTo>
                      <a:pt x="138" y="140"/>
                    </a:lnTo>
                    <a:lnTo>
                      <a:pt x="161" y="109"/>
                    </a:lnTo>
                    <a:lnTo>
                      <a:pt x="186" y="79"/>
                    </a:lnTo>
                    <a:lnTo>
                      <a:pt x="211" y="51"/>
                    </a:lnTo>
                    <a:lnTo>
                      <a:pt x="239" y="23"/>
                    </a:lnTo>
                    <a:lnTo>
                      <a:pt x="241" y="20"/>
                    </a:lnTo>
                    <a:lnTo>
                      <a:pt x="242" y="17"/>
                    </a:lnTo>
                    <a:lnTo>
                      <a:pt x="244" y="11"/>
                    </a:lnTo>
                    <a:lnTo>
                      <a:pt x="246" y="4"/>
                    </a:lnTo>
                    <a:lnTo>
                      <a:pt x="249" y="2"/>
                    </a:lnTo>
                    <a:lnTo>
                      <a:pt x="251" y="0"/>
                    </a:lnTo>
                    <a:lnTo>
                      <a:pt x="256" y="7"/>
                    </a:lnTo>
                    <a:lnTo>
                      <a:pt x="258" y="11"/>
                    </a:lnTo>
                    <a:lnTo>
                      <a:pt x="261" y="13"/>
                    </a:lnTo>
                    <a:close/>
                  </a:path>
                </a:pathLst>
              </a:custGeom>
              <a:solidFill>
                <a:srgbClr val="2E64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17" name="Freeform 79"/>
              <p:cNvSpPr>
                <a:spLocks/>
              </p:cNvSpPr>
              <p:nvPr/>
            </p:nvSpPr>
            <p:spPr bwMode="auto">
              <a:xfrm>
                <a:off x="856" y="2777"/>
                <a:ext cx="794" cy="702"/>
              </a:xfrm>
              <a:custGeom>
                <a:avLst/>
                <a:gdLst>
                  <a:gd name="T0" fmla="*/ 285 w 794"/>
                  <a:gd name="T1" fmla="*/ 56 h 702"/>
                  <a:gd name="T2" fmla="*/ 337 w 794"/>
                  <a:gd name="T3" fmla="*/ 172 h 702"/>
                  <a:gd name="T4" fmla="*/ 354 w 794"/>
                  <a:gd name="T5" fmla="*/ 177 h 702"/>
                  <a:gd name="T6" fmla="*/ 369 w 794"/>
                  <a:gd name="T7" fmla="*/ 142 h 702"/>
                  <a:gd name="T8" fmla="*/ 416 w 794"/>
                  <a:gd name="T9" fmla="*/ 135 h 702"/>
                  <a:gd name="T10" fmla="*/ 511 w 794"/>
                  <a:gd name="T11" fmla="*/ 207 h 702"/>
                  <a:gd name="T12" fmla="*/ 552 w 794"/>
                  <a:gd name="T13" fmla="*/ 180 h 702"/>
                  <a:gd name="T14" fmla="*/ 586 w 794"/>
                  <a:gd name="T15" fmla="*/ 106 h 702"/>
                  <a:gd name="T16" fmla="*/ 587 w 794"/>
                  <a:gd name="T17" fmla="*/ 126 h 702"/>
                  <a:gd name="T18" fmla="*/ 607 w 794"/>
                  <a:gd name="T19" fmla="*/ 161 h 702"/>
                  <a:gd name="T20" fmla="*/ 659 w 794"/>
                  <a:gd name="T21" fmla="*/ 164 h 702"/>
                  <a:gd name="T22" fmla="*/ 710 w 794"/>
                  <a:gd name="T23" fmla="*/ 127 h 702"/>
                  <a:gd name="T24" fmla="*/ 769 w 794"/>
                  <a:gd name="T25" fmla="*/ 220 h 702"/>
                  <a:gd name="T26" fmla="*/ 794 w 794"/>
                  <a:gd name="T27" fmla="*/ 346 h 702"/>
                  <a:gd name="T28" fmla="*/ 772 w 794"/>
                  <a:gd name="T29" fmla="*/ 414 h 702"/>
                  <a:gd name="T30" fmla="*/ 681 w 794"/>
                  <a:gd name="T31" fmla="*/ 451 h 702"/>
                  <a:gd name="T32" fmla="*/ 660 w 794"/>
                  <a:gd name="T33" fmla="*/ 437 h 702"/>
                  <a:gd name="T34" fmla="*/ 667 w 794"/>
                  <a:gd name="T35" fmla="*/ 281 h 702"/>
                  <a:gd name="T36" fmla="*/ 652 w 794"/>
                  <a:gd name="T37" fmla="*/ 227 h 702"/>
                  <a:gd name="T38" fmla="*/ 655 w 794"/>
                  <a:gd name="T39" fmla="*/ 284 h 702"/>
                  <a:gd name="T40" fmla="*/ 656 w 794"/>
                  <a:gd name="T41" fmla="*/ 399 h 702"/>
                  <a:gd name="T42" fmla="*/ 642 w 794"/>
                  <a:gd name="T43" fmla="*/ 440 h 702"/>
                  <a:gd name="T44" fmla="*/ 584 w 794"/>
                  <a:gd name="T45" fmla="*/ 527 h 702"/>
                  <a:gd name="T46" fmla="*/ 526 w 794"/>
                  <a:gd name="T47" fmla="*/ 631 h 702"/>
                  <a:gd name="T48" fmla="*/ 527 w 794"/>
                  <a:gd name="T49" fmla="*/ 654 h 702"/>
                  <a:gd name="T50" fmla="*/ 523 w 794"/>
                  <a:gd name="T51" fmla="*/ 678 h 702"/>
                  <a:gd name="T52" fmla="*/ 511 w 794"/>
                  <a:gd name="T53" fmla="*/ 672 h 702"/>
                  <a:gd name="T54" fmla="*/ 501 w 794"/>
                  <a:gd name="T55" fmla="*/ 681 h 702"/>
                  <a:gd name="T56" fmla="*/ 458 w 794"/>
                  <a:gd name="T57" fmla="*/ 702 h 702"/>
                  <a:gd name="T58" fmla="*/ 321 w 794"/>
                  <a:gd name="T59" fmla="*/ 678 h 702"/>
                  <a:gd name="T60" fmla="*/ 263 w 794"/>
                  <a:gd name="T61" fmla="*/ 632 h 702"/>
                  <a:gd name="T62" fmla="*/ 244 w 794"/>
                  <a:gd name="T63" fmla="*/ 614 h 702"/>
                  <a:gd name="T64" fmla="*/ 190 w 794"/>
                  <a:gd name="T65" fmla="*/ 608 h 702"/>
                  <a:gd name="T66" fmla="*/ 180 w 794"/>
                  <a:gd name="T67" fmla="*/ 485 h 702"/>
                  <a:gd name="T68" fmla="*/ 217 w 794"/>
                  <a:gd name="T69" fmla="*/ 309 h 702"/>
                  <a:gd name="T70" fmla="*/ 242 w 794"/>
                  <a:gd name="T71" fmla="*/ 244 h 702"/>
                  <a:gd name="T72" fmla="*/ 195 w 794"/>
                  <a:gd name="T73" fmla="*/ 330 h 702"/>
                  <a:gd name="T74" fmla="*/ 167 w 794"/>
                  <a:gd name="T75" fmla="*/ 491 h 702"/>
                  <a:gd name="T76" fmla="*/ 152 w 794"/>
                  <a:gd name="T77" fmla="*/ 608 h 702"/>
                  <a:gd name="T78" fmla="*/ 79 w 794"/>
                  <a:gd name="T79" fmla="*/ 606 h 702"/>
                  <a:gd name="T80" fmla="*/ 80 w 794"/>
                  <a:gd name="T81" fmla="*/ 592 h 702"/>
                  <a:gd name="T82" fmla="*/ 65 w 794"/>
                  <a:gd name="T83" fmla="*/ 603 h 702"/>
                  <a:gd name="T84" fmla="*/ 50 w 794"/>
                  <a:gd name="T85" fmla="*/ 572 h 702"/>
                  <a:gd name="T86" fmla="*/ 39 w 794"/>
                  <a:gd name="T87" fmla="*/ 463 h 702"/>
                  <a:gd name="T88" fmla="*/ 81 w 794"/>
                  <a:gd name="T89" fmla="*/ 297 h 702"/>
                  <a:gd name="T90" fmla="*/ 138 w 794"/>
                  <a:gd name="T91" fmla="*/ 176 h 702"/>
                  <a:gd name="T92" fmla="*/ 138 w 794"/>
                  <a:gd name="T93" fmla="*/ 157 h 702"/>
                  <a:gd name="T94" fmla="*/ 77 w 794"/>
                  <a:gd name="T95" fmla="*/ 275 h 702"/>
                  <a:gd name="T96" fmla="*/ 32 w 794"/>
                  <a:gd name="T97" fmla="*/ 418 h 702"/>
                  <a:gd name="T98" fmla="*/ 33 w 794"/>
                  <a:gd name="T99" fmla="*/ 553 h 702"/>
                  <a:gd name="T100" fmla="*/ 8 w 794"/>
                  <a:gd name="T101" fmla="*/ 556 h 702"/>
                  <a:gd name="T102" fmla="*/ 3 w 794"/>
                  <a:gd name="T103" fmla="*/ 524 h 702"/>
                  <a:gd name="T104" fmla="*/ 17 w 794"/>
                  <a:gd name="T105" fmla="*/ 501 h 702"/>
                  <a:gd name="T106" fmla="*/ 26 w 794"/>
                  <a:gd name="T107" fmla="*/ 376 h 702"/>
                  <a:gd name="T108" fmla="*/ 97 w 794"/>
                  <a:gd name="T109" fmla="*/ 202 h 702"/>
                  <a:gd name="T110" fmla="*/ 239 w 794"/>
                  <a:gd name="T111" fmla="*/ 23 h 702"/>
                  <a:gd name="T112" fmla="*/ 251 w 794"/>
                  <a:gd name="T113" fmla="*/ 0 h 7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94" h="702">
                    <a:moveTo>
                      <a:pt x="261" y="13"/>
                    </a:moveTo>
                    <a:lnTo>
                      <a:pt x="261" y="13"/>
                    </a:lnTo>
                    <a:lnTo>
                      <a:pt x="264" y="13"/>
                    </a:lnTo>
                    <a:lnTo>
                      <a:pt x="267" y="14"/>
                    </a:lnTo>
                    <a:lnTo>
                      <a:pt x="274" y="16"/>
                    </a:lnTo>
                    <a:lnTo>
                      <a:pt x="285" y="56"/>
                    </a:lnTo>
                    <a:lnTo>
                      <a:pt x="293" y="76"/>
                    </a:lnTo>
                    <a:lnTo>
                      <a:pt x="300" y="95"/>
                    </a:lnTo>
                    <a:lnTo>
                      <a:pt x="308" y="115"/>
                    </a:lnTo>
                    <a:lnTo>
                      <a:pt x="317" y="135"/>
                    </a:lnTo>
                    <a:lnTo>
                      <a:pt x="327" y="153"/>
                    </a:lnTo>
                    <a:lnTo>
                      <a:pt x="337" y="172"/>
                    </a:lnTo>
                    <a:lnTo>
                      <a:pt x="345" y="178"/>
                    </a:lnTo>
                    <a:lnTo>
                      <a:pt x="346" y="179"/>
                    </a:lnTo>
                    <a:lnTo>
                      <a:pt x="348" y="180"/>
                    </a:lnTo>
                    <a:lnTo>
                      <a:pt x="350" y="180"/>
                    </a:lnTo>
                    <a:lnTo>
                      <a:pt x="353" y="178"/>
                    </a:lnTo>
                    <a:lnTo>
                      <a:pt x="354" y="177"/>
                    </a:lnTo>
                    <a:lnTo>
                      <a:pt x="355" y="175"/>
                    </a:lnTo>
                    <a:lnTo>
                      <a:pt x="355" y="171"/>
                    </a:lnTo>
                    <a:lnTo>
                      <a:pt x="355" y="166"/>
                    </a:lnTo>
                    <a:lnTo>
                      <a:pt x="356" y="162"/>
                    </a:lnTo>
                    <a:lnTo>
                      <a:pt x="364" y="149"/>
                    </a:lnTo>
                    <a:lnTo>
                      <a:pt x="369" y="142"/>
                    </a:lnTo>
                    <a:lnTo>
                      <a:pt x="374" y="137"/>
                    </a:lnTo>
                    <a:lnTo>
                      <a:pt x="381" y="131"/>
                    </a:lnTo>
                    <a:lnTo>
                      <a:pt x="387" y="127"/>
                    </a:lnTo>
                    <a:lnTo>
                      <a:pt x="394" y="125"/>
                    </a:lnTo>
                    <a:lnTo>
                      <a:pt x="402" y="124"/>
                    </a:lnTo>
                    <a:lnTo>
                      <a:pt x="416" y="135"/>
                    </a:lnTo>
                    <a:lnTo>
                      <a:pt x="429" y="146"/>
                    </a:lnTo>
                    <a:lnTo>
                      <a:pt x="455" y="169"/>
                    </a:lnTo>
                    <a:lnTo>
                      <a:pt x="469" y="180"/>
                    </a:lnTo>
                    <a:lnTo>
                      <a:pt x="482" y="191"/>
                    </a:lnTo>
                    <a:lnTo>
                      <a:pt x="496" y="199"/>
                    </a:lnTo>
                    <a:lnTo>
                      <a:pt x="511" y="207"/>
                    </a:lnTo>
                    <a:lnTo>
                      <a:pt x="518" y="208"/>
                    </a:lnTo>
                    <a:lnTo>
                      <a:pt x="524" y="208"/>
                    </a:lnTo>
                    <a:lnTo>
                      <a:pt x="530" y="204"/>
                    </a:lnTo>
                    <a:lnTo>
                      <a:pt x="535" y="200"/>
                    </a:lnTo>
                    <a:lnTo>
                      <a:pt x="540" y="195"/>
                    </a:lnTo>
                    <a:lnTo>
                      <a:pt x="544" y="190"/>
                    </a:lnTo>
                    <a:lnTo>
                      <a:pt x="552" y="180"/>
                    </a:lnTo>
                    <a:lnTo>
                      <a:pt x="561" y="162"/>
                    </a:lnTo>
                    <a:lnTo>
                      <a:pt x="570" y="143"/>
                    </a:lnTo>
                    <a:lnTo>
                      <a:pt x="578" y="125"/>
                    </a:lnTo>
                    <a:lnTo>
                      <a:pt x="584" y="105"/>
                    </a:lnTo>
                    <a:lnTo>
                      <a:pt x="586" y="106"/>
                    </a:lnTo>
                    <a:lnTo>
                      <a:pt x="588" y="107"/>
                    </a:lnTo>
                    <a:lnTo>
                      <a:pt x="589" y="109"/>
                    </a:lnTo>
                    <a:lnTo>
                      <a:pt x="589" y="110"/>
                    </a:lnTo>
                    <a:lnTo>
                      <a:pt x="589" y="115"/>
                    </a:lnTo>
                    <a:lnTo>
                      <a:pt x="587" y="120"/>
                    </a:lnTo>
                    <a:lnTo>
                      <a:pt x="587" y="126"/>
                    </a:lnTo>
                    <a:lnTo>
                      <a:pt x="587" y="131"/>
                    </a:lnTo>
                    <a:lnTo>
                      <a:pt x="589" y="138"/>
                    </a:lnTo>
                    <a:lnTo>
                      <a:pt x="591" y="143"/>
                    </a:lnTo>
                    <a:lnTo>
                      <a:pt x="595" y="148"/>
                    </a:lnTo>
                    <a:lnTo>
                      <a:pt x="598" y="153"/>
                    </a:lnTo>
                    <a:lnTo>
                      <a:pt x="602" y="157"/>
                    </a:lnTo>
                    <a:lnTo>
                      <a:pt x="607" y="161"/>
                    </a:lnTo>
                    <a:lnTo>
                      <a:pt x="615" y="165"/>
                    </a:lnTo>
                    <a:lnTo>
                      <a:pt x="623" y="167"/>
                    </a:lnTo>
                    <a:lnTo>
                      <a:pt x="633" y="168"/>
                    </a:lnTo>
                    <a:lnTo>
                      <a:pt x="641" y="168"/>
                    </a:lnTo>
                    <a:lnTo>
                      <a:pt x="651" y="167"/>
                    </a:lnTo>
                    <a:lnTo>
                      <a:pt x="659" y="164"/>
                    </a:lnTo>
                    <a:lnTo>
                      <a:pt x="668" y="161"/>
                    </a:lnTo>
                    <a:lnTo>
                      <a:pt x="675" y="156"/>
                    </a:lnTo>
                    <a:lnTo>
                      <a:pt x="681" y="153"/>
                    </a:lnTo>
                    <a:lnTo>
                      <a:pt x="687" y="147"/>
                    </a:lnTo>
                    <a:lnTo>
                      <a:pt x="698" y="138"/>
                    </a:lnTo>
                    <a:lnTo>
                      <a:pt x="710" y="127"/>
                    </a:lnTo>
                    <a:lnTo>
                      <a:pt x="721" y="119"/>
                    </a:lnTo>
                    <a:lnTo>
                      <a:pt x="732" y="138"/>
                    </a:lnTo>
                    <a:lnTo>
                      <a:pt x="743" y="158"/>
                    </a:lnTo>
                    <a:lnTo>
                      <a:pt x="752" y="179"/>
                    </a:lnTo>
                    <a:lnTo>
                      <a:pt x="761" y="199"/>
                    </a:lnTo>
                    <a:lnTo>
                      <a:pt x="769" y="220"/>
                    </a:lnTo>
                    <a:lnTo>
                      <a:pt x="777" y="243"/>
                    </a:lnTo>
                    <a:lnTo>
                      <a:pt x="783" y="264"/>
                    </a:lnTo>
                    <a:lnTo>
                      <a:pt x="788" y="286"/>
                    </a:lnTo>
                    <a:lnTo>
                      <a:pt x="792" y="316"/>
                    </a:lnTo>
                    <a:lnTo>
                      <a:pt x="793" y="332"/>
                    </a:lnTo>
                    <a:lnTo>
                      <a:pt x="794" y="346"/>
                    </a:lnTo>
                    <a:lnTo>
                      <a:pt x="793" y="361"/>
                    </a:lnTo>
                    <a:lnTo>
                      <a:pt x="791" y="375"/>
                    </a:lnTo>
                    <a:lnTo>
                      <a:pt x="786" y="389"/>
                    </a:lnTo>
                    <a:lnTo>
                      <a:pt x="783" y="396"/>
                    </a:lnTo>
                    <a:lnTo>
                      <a:pt x="780" y="402"/>
                    </a:lnTo>
                    <a:lnTo>
                      <a:pt x="772" y="414"/>
                    </a:lnTo>
                    <a:lnTo>
                      <a:pt x="761" y="426"/>
                    </a:lnTo>
                    <a:lnTo>
                      <a:pt x="750" y="434"/>
                    </a:lnTo>
                    <a:lnTo>
                      <a:pt x="738" y="442"/>
                    </a:lnTo>
                    <a:lnTo>
                      <a:pt x="725" y="447"/>
                    </a:lnTo>
                    <a:lnTo>
                      <a:pt x="711" y="451"/>
                    </a:lnTo>
                    <a:lnTo>
                      <a:pt x="696" y="452"/>
                    </a:lnTo>
                    <a:lnTo>
                      <a:pt x="681" y="451"/>
                    </a:lnTo>
                    <a:lnTo>
                      <a:pt x="675" y="448"/>
                    </a:lnTo>
                    <a:lnTo>
                      <a:pt x="669" y="447"/>
                    </a:lnTo>
                    <a:lnTo>
                      <a:pt x="666" y="445"/>
                    </a:lnTo>
                    <a:lnTo>
                      <a:pt x="663" y="444"/>
                    </a:lnTo>
                    <a:lnTo>
                      <a:pt x="661" y="441"/>
                    </a:lnTo>
                    <a:lnTo>
                      <a:pt x="660" y="437"/>
                    </a:lnTo>
                    <a:lnTo>
                      <a:pt x="666" y="413"/>
                    </a:lnTo>
                    <a:lnTo>
                      <a:pt x="669" y="387"/>
                    </a:lnTo>
                    <a:lnTo>
                      <a:pt x="670" y="360"/>
                    </a:lnTo>
                    <a:lnTo>
                      <a:pt x="671" y="334"/>
                    </a:lnTo>
                    <a:lnTo>
                      <a:pt x="670" y="307"/>
                    </a:lnTo>
                    <a:lnTo>
                      <a:pt x="667" y="281"/>
                    </a:lnTo>
                    <a:lnTo>
                      <a:pt x="663" y="255"/>
                    </a:lnTo>
                    <a:lnTo>
                      <a:pt x="658" y="231"/>
                    </a:lnTo>
                    <a:lnTo>
                      <a:pt x="656" y="227"/>
                    </a:lnTo>
                    <a:lnTo>
                      <a:pt x="654" y="226"/>
                    </a:lnTo>
                    <a:lnTo>
                      <a:pt x="652" y="227"/>
                    </a:lnTo>
                    <a:lnTo>
                      <a:pt x="650" y="228"/>
                    </a:lnTo>
                    <a:lnTo>
                      <a:pt x="648" y="231"/>
                    </a:lnTo>
                    <a:lnTo>
                      <a:pt x="648" y="236"/>
                    </a:lnTo>
                    <a:lnTo>
                      <a:pt x="649" y="248"/>
                    </a:lnTo>
                    <a:lnTo>
                      <a:pt x="652" y="266"/>
                    </a:lnTo>
                    <a:lnTo>
                      <a:pt x="655" y="284"/>
                    </a:lnTo>
                    <a:lnTo>
                      <a:pt x="657" y="303"/>
                    </a:lnTo>
                    <a:lnTo>
                      <a:pt x="659" y="322"/>
                    </a:lnTo>
                    <a:lnTo>
                      <a:pt x="659" y="341"/>
                    </a:lnTo>
                    <a:lnTo>
                      <a:pt x="659" y="361"/>
                    </a:lnTo>
                    <a:lnTo>
                      <a:pt x="658" y="380"/>
                    </a:lnTo>
                    <a:lnTo>
                      <a:pt x="656" y="399"/>
                    </a:lnTo>
                    <a:lnTo>
                      <a:pt x="651" y="430"/>
                    </a:lnTo>
                    <a:lnTo>
                      <a:pt x="644" y="431"/>
                    </a:lnTo>
                    <a:lnTo>
                      <a:pt x="642" y="433"/>
                    </a:lnTo>
                    <a:lnTo>
                      <a:pt x="640" y="435"/>
                    </a:lnTo>
                    <a:lnTo>
                      <a:pt x="642" y="440"/>
                    </a:lnTo>
                    <a:lnTo>
                      <a:pt x="645" y="444"/>
                    </a:lnTo>
                    <a:lnTo>
                      <a:pt x="635" y="462"/>
                    </a:lnTo>
                    <a:lnTo>
                      <a:pt x="623" y="479"/>
                    </a:lnTo>
                    <a:lnTo>
                      <a:pt x="611" y="495"/>
                    </a:lnTo>
                    <a:lnTo>
                      <a:pt x="597" y="512"/>
                    </a:lnTo>
                    <a:lnTo>
                      <a:pt x="584" y="527"/>
                    </a:lnTo>
                    <a:lnTo>
                      <a:pt x="571" y="544"/>
                    </a:lnTo>
                    <a:lnTo>
                      <a:pt x="560" y="561"/>
                    </a:lnTo>
                    <a:lnTo>
                      <a:pt x="550" y="579"/>
                    </a:lnTo>
                    <a:lnTo>
                      <a:pt x="542" y="596"/>
                    </a:lnTo>
                    <a:lnTo>
                      <a:pt x="533" y="614"/>
                    </a:lnTo>
                    <a:lnTo>
                      <a:pt x="526" y="631"/>
                    </a:lnTo>
                    <a:lnTo>
                      <a:pt x="517" y="649"/>
                    </a:lnTo>
                    <a:lnTo>
                      <a:pt x="519" y="652"/>
                    </a:lnTo>
                    <a:lnTo>
                      <a:pt x="522" y="656"/>
                    </a:lnTo>
                    <a:lnTo>
                      <a:pt x="525" y="656"/>
                    </a:lnTo>
                    <a:lnTo>
                      <a:pt x="527" y="654"/>
                    </a:lnTo>
                    <a:lnTo>
                      <a:pt x="531" y="650"/>
                    </a:lnTo>
                    <a:lnTo>
                      <a:pt x="531" y="660"/>
                    </a:lnTo>
                    <a:lnTo>
                      <a:pt x="530" y="664"/>
                    </a:lnTo>
                    <a:lnTo>
                      <a:pt x="528" y="669"/>
                    </a:lnTo>
                    <a:lnTo>
                      <a:pt x="526" y="674"/>
                    </a:lnTo>
                    <a:lnTo>
                      <a:pt x="523" y="678"/>
                    </a:lnTo>
                    <a:lnTo>
                      <a:pt x="518" y="681"/>
                    </a:lnTo>
                    <a:lnTo>
                      <a:pt x="514" y="684"/>
                    </a:lnTo>
                    <a:lnTo>
                      <a:pt x="513" y="683"/>
                    </a:lnTo>
                    <a:lnTo>
                      <a:pt x="512" y="680"/>
                    </a:lnTo>
                    <a:lnTo>
                      <a:pt x="512" y="675"/>
                    </a:lnTo>
                    <a:lnTo>
                      <a:pt x="511" y="672"/>
                    </a:lnTo>
                    <a:lnTo>
                      <a:pt x="510" y="671"/>
                    </a:lnTo>
                    <a:lnTo>
                      <a:pt x="508" y="670"/>
                    </a:lnTo>
                    <a:lnTo>
                      <a:pt x="504" y="670"/>
                    </a:lnTo>
                    <a:lnTo>
                      <a:pt x="502" y="672"/>
                    </a:lnTo>
                    <a:lnTo>
                      <a:pt x="501" y="676"/>
                    </a:lnTo>
                    <a:lnTo>
                      <a:pt x="501" y="681"/>
                    </a:lnTo>
                    <a:lnTo>
                      <a:pt x="502" y="687"/>
                    </a:lnTo>
                    <a:lnTo>
                      <a:pt x="504" y="693"/>
                    </a:lnTo>
                    <a:lnTo>
                      <a:pt x="496" y="696"/>
                    </a:lnTo>
                    <a:lnTo>
                      <a:pt x="489" y="698"/>
                    </a:lnTo>
                    <a:lnTo>
                      <a:pt x="474" y="701"/>
                    </a:lnTo>
                    <a:lnTo>
                      <a:pt x="458" y="702"/>
                    </a:lnTo>
                    <a:lnTo>
                      <a:pt x="443" y="702"/>
                    </a:lnTo>
                    <a:lnTo>
                      <a:pt x="427" y="701"/>
                    </a:lnTo>
                    <a:lnTo>
                      <a:pt x="411" y="699"/>
                    </a:lnTo>
                    <a:lnTo>
                      <a:pt x="381" y="694"/>
                    </a:lnTo>
                    <a:lnTo>
                      <a:pt x="351" y="685"/>
                    </a:lnTo>
                    <a:lnTo>
                      <a:pt x="321" y="678"/>
                    </a:lnTo>
                    <a:lnTo>
                      <a:pt x="308" y="674"/>
                    </a:lnTo>
                    <a:lnTo>
                      <a:pt x="293" y="668"/>
                    </a:lnTo>
                    <a:lnTo>
                      <a:pt x="279" y="662"/>
                    </a:lnTo>
                    <a:lnTo>
                      <a:pt x="265" y="656"/>
                    </a:lnTo>
                    <a:lnTo>
                      <a:pt x="265" y="640"/>
                    </a:lnTo>
                    <a:lnTo>
                      <a:pt x="263" y="632"/>
                    </a:lnTo>
                    <a:lnTo>
                      <a:pt x="262" y="628"/>
                    </a:lnTo>
                    <a:lnTo>
                      <a:pt x="260" y="625"/>
                    </a:lnTo>
                    <a:lnTo>
                      <a:pt x="257" y="621"/>
                    </a:lnTo>
                    <a:lnTo>
                      <a:pt x="253" y="618"/>
                    </a:lnTo>
                    <a:lnTo>
                      <a:pt x="248" y="616"/>
                    </a:lnTo>
                    <a:lnTo>
                      <a:pt x="244" y="614"/>
                    </a:lnTo>
                    <a:lnTo>
                      <a:pt x="233" y="613"/>
                    </a:lnTo>
                    <a:lnTo>
                      <a:pt x="224" y="613"/>
                    </a:lnTo>
                    <a:lnTo>
                      <a:pt x="213" y="613"/>
                    </a:lnTo>
                    <a:lnTo>
                      <a:pt x="203" y="612"/>
                    </a:lnTo>
                    <a:lnTo>
                      <a:pt x="198" y="611"/>
                    </a:lnTo>
                    <a:lnTo>
                      <a:pt x="194" y="610"/>
                    </a:lnTo>
                    <a:lnTo>
                      <a:pt x="190" y="608"/>
                    </a:lnTo>
                    <a:lnTo>
                      <a:pt x="186" y="605"/>
                    </a:lnTo>
                    <a:lnTo>
                      <a:pt x="182" y="582"/>
                    </a:lnTo>
                    <a:lnTo>
                      <a:pt x="179" y="558"/>
                    </a:lnTo>
                    <a:lnTo>
                      <a:pt x="178" y="535"/>
                    </a:lnTo>
                    <a:lnTo>
                      <a:pt x="179" y="509"/>
                    </a:lnTo>
                    <a:lnTo>
                      <a:pt x="180" y="485"/>
                    </a:lnTo>
                    <a:lnTo>
                      <a:pt x="183" y="461"/>
                    </a:lnTo>
                    <a:lnTo>
                      <a:pt x="187" y="413"/>
                    </a:lnTo>
                    <a:lnTo>
                      <a:pt x="197" y="371"/>
                    </a:lnTo>
                    <a:lnTo>
                      <a:pt x="203" y="350"/>
                    </a:lnTo>
                    <a:lnTo>
                      <a:pt x="209" y="329"/>
                    </a:lnTo>
                    <a:lnTo>
                      <a:pt x="217" y="309"/>
                    </a:lnTo>
                    <a:lnTo>
                      <a:pt x="224" y="289"/>
                    </a:lnTo>
                    <a:lnTo>
                      <a:pt x="235" y="270"/>
                    </a:lnTo>
                    <a:lnTo>
                      <a:pt x="246" y="252"/>
                    </a:lnTo>
                    <a:lnTo>
                      <a:pt x="245" y="249"/>
                    </a:lnTo>
                    <a:lnTo>
                      <a:pt x="244" y="246"/>
                    </a:lnTo>
                    <a:lnTo>
                      <a:pt x="242" y="244"/>
                    </a:lnTo>
                    <a:lnTo>
                      <a:pt x="240" y="243"/>
                    </a:lnTo>
                    <a:lnTo>
                      <a:pt x="228" y="258"/>
                    </a:lnTo>
                    <a:lnTo>
                      <a:pt x="218" y="275"/>
                    </a:lnTo>
                    <a:lnTo>
                      <a:pt x="209" y="293"/>
                    </a:lnTo>
                    <a:lnTo>
                      <a:pt x="203" y="311"/>
                    </a:lnTo>
                    <a:lnTo>
                      <a:pt x="195" y="330"/>
                    </a:lnTo>
                    <a:lnTo>
                      <a:pt x="190" y="348"/>
                    </a:lnTo>
                    <a:lnTo>
                      <a:pt x="179" y="387"/>
                    </a:lnTo>
                    <a:lnTo>
                      <a:pt x="175" y="412"/>
                    </a:lnTo>
                    <a:lnTo>
                      <a:pt x="172" y="438"/>
                    </a:lnTo>
                    <a:lnTo>
                      <a:pt x="169" y="465"/>
                    </a:lnTo>
                    <a:lnTo>
                      <a:pt x="167" y="491"/>
                    </a:lnTo>
                    <a:lnTo>
                      <a:pt x="167" y="519"/>
                    </a:lnTo>
                    <a:lnTo>
                      <a:pt x="167" y="545"/>
                    </a:lnTo>
                    <a:lnTo>
                      <a:pt x="169" y="572"/>
                    </a:lnTo>
                    <a:lnTo>
                      <a:pt x="172" y="598"/>
                    </a:lnTo>
                    <a:lnTo>
                      <a:pt x="162" y="604"/>
                    </a:lnTo>
                    <a:lnTo>
                      <a:pt x="152" y="608"/>
                    </a:lnTo>
                    <a:lnTo>
                      <a:pt x="140" y="611"/>
                    </a:lnTo>
                    <a:lnTo>
                      <a:pt x="129" y="613"/>
                    </a:lnTo>
                    <a:lnTo>
                      <a:pt x="117" y="613"/>
                    </a:lnTo>
                    <a:lnTo>
                      <a:pt x="105" y="613"/>
                    </a:lnTo>
                    <a:lnTo>
                      <a:pt x="94" y="611"/>
                    </a:lnTo>
                    <a:lnTo>
                      <a:pt x="83" y="608"/>
                    </a:lnTo>
                    <a:lnTo>
                      <a:pt x="79" y="606"/>
                    </a:lnTo>
                    <a:lnTo>
                      <a:pt x="82" y="600"/>
                    </a:lnTo>
                    <a:lnTo>
                      <a:pt x="83" y="598"/>
                    </a:lnTo>
                    <a:lnTo>
                      <a:pt x="83" y="595"/>
                    </a:lnTo>
                    <a:lnTo>
                      <a:pt x="82" y="593"/>
                    </a:lnTo>
                    <a:lnTo>
                      <a:pt x="80" y="592"/>
                    </a:lnTo>
                    <a:lnTo>
                      <a:pt x="76" y="592"/>
                    </a:lnTo>
                    <a:lnTo>
                      <a:pt x="74" y="594"/>
                    </a:lnTo>
                    <a:lnTo>
                      <a:pt x="71" y="595"/>
                    </a:lnTo>
                    <a:lnTo>
                      <a:pt x="68" y="600"/>
                    </a:lnTo>
                    <a:lnTo>
                      <a:pt x="66" y="602"/>
                    </a:lnTo>
                    <a:lnTo>
                      <a:pt x="65" y="603"/>
                    </a:lnTo>
                    <a:lnTo>
                      <a:pt x="63" y="604"/>
                    </a:lnTo>
                    <a:lnTo>
                      <a:pt x="60" y="603"/>
                    </a:lnTo>
                    <a:lnTo>
                      <a:pt x="57" y="598"/>
                    </a:lnTo>
                    <a:lnTo>
                      <a:pt x="54" y="593"/>
                    </a:lnTo>
                    <a:lnTo>
                      <a:pt x="51" y="582"/>
                    </a:lnTo>
                    <a:lnTo>
                      <a:pt x="50" y="572"/>
                    </a:lnTo>
                    <a:lnTo>
                      <a:pt x="48" y="561"/>
                    </a:lnTo>
                    <a:lnTo>
                      <a:pt x="43" y="542"/>
                    </a:lnTo>
                    <a:lnTo>
                      <a:pt x="41" y="522"/>
                    </a:lnTo>
                    <a:lnTo>
                      <a:pt x="39" y="502"/>
                    </a:lnTo>
                    <a:lnTo>
                      <a:pt x="39" y="483"/>
                    </a:lnTo>
                    <a:lnTo>
                      <a:pt x="39" y="463"/>
                    </a:lnTo>
                    <a:lnTo>
                      <a:pt x="41" y="444"/>
                    </a:lnTo>
                    <a:lnTo>
                      <a:pt x="44" y="425"/>
                    </a:lnTo>
                    <a:lnTo>
                      <a:pt x="47" y="406"/>
                    </a:lnTo>
                    <a:lnTo>
                      <a:pt x="51" y="388"/>
                    </a:lnTo>
                    <a:lnTo>
                      <a:pt x="57" y="369"/>
                    </a:lnTo>
                    <a:lnTo>
                      <a:pt x="68" y="332"/>
                    </a:lnTo>
                    <a:lnTo>
                      <a:pt x="81" y="297"/>
                    </a:lnTo>
                    <a:lnTo>
                      <a:pt x="96" y="262"/>
                    </a:lnTo>
                    <a:lnTo>
                      <a:pt x="107" y="237"/>
                    </a:lnTo>
                    <a:lnTo>
                      <a:pt x="118" y="212"/>
                    </a:lnTo>
                    <a:lnTo>
                      <a:pt x="123" y="199"/>
                    </a:lnTo>
                    <a:lnTo>
                      <a:pt x="131" y="187"/>
                    </a:lnTo>
                    <a:lnTo>
                      <a:pt x="138" y="176"/>
                    </a:lnTo>
                    <a:lnTo>
                      <a:pt x="147" y="164"/>
                    </a:lnTo>
                    <a:lnTo>
                      <a:pt x="147" y="162"/>
                    </a:lnTo>
                    <a:lnTo>
                      <a:pt x="146" y="160"/>
                    </a:lnTo>
                    <a:lnTo>
                      <a:pt x="144" y="158"/>
                    </a:lnTo>
                    <a:lnTo>
                      <a:pt x="142" y="157"/>
                    </a:lnTo>
                    <a:lnTo>
                      <a:pt x="138" y="157"/>
                    </a:lnTo>
                    <a:lnTo>
                      <a:pt x="128" y="171"/>
                    </a:lnTo>
                    <a:lnTo>
                      <a:pt x="119" y="185"/>
                    </a:lnTo>
                    <a:lnTo>
                      <a:pt x="111" y="200"/>
                    </a:lnTo>
                    <a:lnTo>
                      <a:pt x="104" y="215"/>
                    </a:lnTo>
                    <a:lnTo>
                      <a:pt x="90" y="245"/>
                    </a:lnTo>
                    <a:lnTo>
                      <a:pt x="77" y="275"/>
                    </a:lnTo>
                    <a:lnTo>
                      <a:pt x="63" y="309"/>
                    </a:lnTo>
                    <a:lnTo>
                      <a:pt x="50" y="344"/>
                    </a:lnTo>
                    <a:lnTo>
                      <a:pt x="45" y="362"/>
                    </a:lnTo>
                    <a:lnTo>
                      <a:pt x="41" y="380"/>
                    </a:lnTo>
                    <a:lnTo>
                      <a:pt x="36" y="399"/>
                    </a:lnTo>
                    <a:lnTo>
                      <a:pt x="32" y="418"/>
                    </a:lnTo>
                    <a:lnTo>
                      <a:pt x="30" y="437"/>
                    </a:lnTo>
                    <a:lnTo>
                      <a:pt x="28" y="456"/>
                    </a:lnTo>
                    <a:lnTo>
                      <a:pt x="27" y="476"/>
                    </a:lnTo>
                    <a:lnTo>
                      <a:pt x="27" y="495"/>
                    </a:lnTo>
                    <a:lnTo>
                      <a:pt x="28" y="514"/>
                    </a:lnTo>
                    <a:lnTo>
                      <a:pt x="30" y="533"/>
                    </a:lnTo>
                    <a:lnTo>
                      <a:pt x="33" y="553"/>
                    </a:lnTo>
                    <a:lnTo>
                      <a:pt x="38" y="572"/>
                    </a:lnTo>
                    <a:lnTo>
                      <a:pt x="28" y="570"/>
                    </a:lnTo>
                    <a:lnTo>
                      <a:pt x="19" y="567"/>
                    </a:lnTo>
                    <a:lnTo>
                      <a:pt x="15" y="563"/>
                    </a:lnTo>
                    <a:lnTo>
                      <a:pt x="11" y="560"/>
                    </a:lnTo>
                    <a:lnTo>
                      <a:pt x="8" y="556"/>
                    </a:lnTo>
                    <a:lnTo>
                      <a:pt x="5" y="552"/>
                    </a:lnTo>
                    <a:lnTo>
                      <a:pt x="3" y="548"/>
                    </a:lnTo>
                    <a:lnTo>
                      <a:pt x="1" y="543"/>
                    </a:lnTo>
                    <a:lnTo>
                      <a:pt x="0" y="538"/>
                    </a:lnTo>
                    <a:lnTo>
                      <a:pt x="0" y="534"/>
                    </a:lnTo>
                    <a:lnTo>
                      <a:pt x="3" y="524"/>
                    </a:lnTo>
                    <a:lnTo>
                      <a:pt x="5" y="515"/>
                    </a:lnTo>
                    <a:lnTo>
                      <a:pt x="6" y="513"/>
                    </a:lnTo>
                    <a:lnTo>
                      <a:pt x="8" y="510"/>
                    </a:lnTo>
                    <a:lnTo>
                      <a:pt x="12" y="507"/>
                    </a:lnTo>
                    <a:lnTo>
                      <a:pt x="16" y="503"/>
                    </a:lnTo>
                    <a:lnTo>
                      <a:pt x="17" y="501"/>
                    </a:lnTo>
                    <a:lnTo>
                      <a:pt x="17" y="498"/>
                    </a:lnTo>
                    <a:lnTo>
                      <a:pt x="12" y="494"/>
                    </a:lnTo>
                    <a:lnTo>
                      <a:pt x="12" y="463"/>
                    </a:lnTo>
                    <a:lnTo>
                      <a:pt x="15" y="433"/>
                    </a:lnTo>
                    <a:lnTo>
                      <a:pt x="19" y="405"/>
                    </a:lnTo>
                    <a:lnTo>
                      <a:pt x="26" y="376"/>
                    </a:lnTo>
                    <a:lnTo>
                      <a:pt x="33" y="348"/>
                    </a:lnTo>
                    <a:lnTo>
                      <a:pt x="42" y="321"/>
                    </a:lnTo>
                    <a:lnTo>
                      <a:pt x="51" y="293"/>
                    </a:lnTo>
                    <a:lnTo>
                      <a:pt x="62" y="267"/>
                    </a:lnTo>
                    <a:lnTo>
                      <a:pt x="79" y="234"/>
                    </a:lnTo>
                    <a:lnTo>
                      <a:pt x="97" y="202"/>
                    </a:lnTo>
                    <a:lnTo>
                      <a:pt x="117" y="171"/>
                    </a:lnTo>
                    <a:lnTo>
                      <a:pt x="138" y="140"/>
                    </a:lnTo>
                    <a:lnTo>
                      <a:pt x="161" y="109"/>
                    </a:lnTo>
                    <a:lnTo>
                      <a:pt x="186" y="79"/>
                    </a:lnTo>
                    <a:lnTo>
                      <a:pt x="211" y="51"/>
                    </a:lnTo>
                    <a:lnTo>
                      <a:pt x="239" y="23"/>
                    </a:lnTo>
                    <a:lnTo>
                      <a:pt x="241" y="20"/>
                    </a:lnTo>
                    <a:lnTo>
                      <a:pt x="242" y="17"/>
                    </a:lnTo>
                    <a:lnTo>
                      <a:pt x="244" y="11"/>
                    </a:lnTo>
                    <a:lnTo>
                      <a:pt x="246" y="4"/>
                    </a:lnTo>
                    <a:lnTo>
                      <a:pt x="249" y="2"/>
                    </a:lnTo>
                    <a:lnTo>
                      <a:pt x="251" y="0"/>
                    </a:lnTo>
                    <a:lnTo>
                      <a:pt x="256" y="7"/>
                    </a:lnTo>
                    <a:lnTo>
                      <a:pt x="258" y="11"/>
                    </a:lnTo>
                    <a:lnTo>
                      <a:pt x="261"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18" name="Freeform 80"/>
              <p:cNvSpPr>
                <a:spLocks/>
              </p:cNvSpPr>
              <p:nvPr/>
            </p:nvSpPr>
            <p:spPr bwMode="auto">
              <a:xfrm>
                <a:off x="1143" y="2798"/>
                <a:ext cx="134" cy="139"/>
              </a:xfrm>
              <a:custGeom>
                <a:avLst/>
                <a:gdLst>
                  <a:gd name="T0" fmla="*/ 13 w 134"/>
                  <a:gd name="T1" fmla="*/ 7 h 139"/>
                  <a:gd name="T2" fmla="*/ 13 w 134"/>
                  <a:gd name="T3" fmla="*/ 7 h 139"/>
                  <a:gd name="T4" fmla="*/ 43 w 134"/>
                  <a:gd name="T5" fmla="*/ 30 h 139"/>
                  <a:gd name="T6" fmla="*/ 72 w 134"/>
                  <a:gd name="T7" fmla="*/ 51 h 139"/>
                  <a:gd name="T8" fmla="*/ 103 w 134"/>
                  <a:gd name="T9" fmla="*/ 72 h 139"/>
                  <a:gd name="T10" fmla="*/ 134 w 134"/>
                  <a:gd name="T11" fmla="*/ 92 h 139"/>
                  <a:gd name="T12" fmla="*/ 134 w 134"/>
                  <a:gd name="T13" fmla="*/ 92 h 139"/>
                  <a:gd name="T14" fmla="*/ 127 w 134"/>
                  <a:gd name="T15" fmla="*/ 91 h 139"/>
                  <a:gd name="T16" fmla="*/ 119 w 134"/>
                  <a:gd name="T17" fmla="*/ 91 h 139"/>
                  <a:gd name="T18" fmla="*/ 112 w 134"/>
                  <a:gd name="T19" fmla="*/ 91 h 139"/>
                  <a:gd name="T20" fmla="*/ 104 w 134"/>
                  <a:gd name="T21" fmla="*/ 93 h 139"/>
                  <a:gd name="T22" fmla="*/ 97 w 134"/>
                  <a:gd name="T23" fmla="*/ 96 h 139"/>
                  <a:gd name="T24" fmla="*/ 89 w 134"/>
                  <a:gd name="T25" fmla="*/ 99 h 139"/>
                  <a:gd name="T26" fmla="*/ 82 w 134"/>
                  <a:gd name="T27" fmla="*/ 104 h 139"/>
                  <a:gd name="T28" fmla="*/ 77 w 134"/>
                  <a:gd name="T29" fmla="*/ 109 h 139"/>
                  <a:gd name="T30" fmla="*/ 77 w 134"/>
                  <a:gd name="T31" fmla="*/ 109 h 139"/>
                  <a:gd name="T32" fmla="*/ 66 w 134"/>
                  <a:gd name="T33" fmla="*/ 124 h 139"/>
                  <a:gd name="T34" fmla="*/ 62 w 134"/>
                  <a:gd name="T35" fmla="*/ 132 h 139"/>
                  <a:gd name="T36" fmla="*/ 59 w 134"/>
                  <a:gd name="T37" fmla="*/ 139 h 139"/>
                  <a:gd name="T38" fmla="*/ 59 w 134"/>
                  <a:gd name="T39" fmla="*/ 139 h 139"/>
                  <a:gd name="T40" fmla="*/ 49 w 134"/>
                  <a:gd name="T41" fmla="*/ 123 h 139"/>
                  <a:gd name="T42" fmla="*/ 40 w 134"/>
                  <a:gd name="T43" fmla="*/ 106 h 139"/>
                  <a:gd name="T44" fmla="*/ 32 w 134"/>
                  <a:gd name="T45" fmla="*/ 89 h 139"/>
                  <a:gd name="T46" fmla="*/ 25 w 134"/>
                  <a:gd name="T47" fmla="*/ 72 h 139"/>
                  <a:gd name="T48" fmla="*/ 12 w 134"/>
                  <a:gd name="T49" fmla="*/ 36 h 139"/>
                  <a:gd name="T50" fmla="*/ 0 w 134"/>
                  <a:gd name="T51" fmla="*/ 0 h 139"/>
                  <a:gd name="T52" fmla="*/ 13 w 134"/>
                  <a:gd name="T53" fmla="*/ 7 h 1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4" h="139">
                    <a:moveTo>
                      <a:pt x="13" y="7"/>
                    </a:moveTo>
                    <a:lnTo>
                      <a:pt x="13" y="7"/>
                    </a:lnTo>
                    <a:lnTo>
                      <a:pt x="43" y="30"/>
                    </a:lnTo>
                    <a:lnTo>
                      <a:pt x="72" y="51"/>
                    </a:lnTo>
                    <a:lnTo>
                      <a:pt x="103" y="72"/>
                    </a:lnTo>
                    <a:lnTo>
                      <a:pt x="134" y="92"/>
                    </a:lnTo>
                    <a:lnTo>
                      <a:pt x="127" y="91"/>
                    </a:lnTo>
                    <a:lnTo>
                      <a:pt x="119" y="91"/>
                    </a:lnTo>
                    <a:lnTo>
                      <a:pt x="112" y="91"/>
                    </a:lnTo>
                    <a:lnTo>
                      <a:pt x="104" y="93"/>
                    </a:lnTo>
                    <a:lnTo>
                      <a:pt x="97" y="96"/>
                    </a:lnTo>
                    <a:lnTo>
                      <a:pt x="89" y="99"/>
                    </a:lnTo>
                    <a:lnTo>
                      <a:pt x="82" y="104"/>
                    </a:lnTo>
                    <a:lnTo>
                      <a:pt x="77" y="109"/>
                    </a:lnTo>
                    <a:lnTo>
                      <a:pt x="66" y="124"/>
                    </a:lnTo>
                    <a:lnTo>
                      <a:pt x="62" y="132"/>
                    </a:lnTo>
                    <a:lnTo>
                      <a:pt x="59" y="139"/>
                    </a:lnTo>
                    <a:lnTo>
                      <a:pt x="49" y="123"/>
                    </a:lnTo>
                    <a:lnTo>
                      <a:pt x="40" y="106"/>
                    </a:lnTo>
                    <a:lnTo>
                      <a:pt x="32" y="89"/>
                    </a:lnTo>
                    <a:lnTo>
                      <a:pt x="25" y="72"/>
                    </a:lnTo>
                    <a:lnTo>
                      <a:pt x="12" y="36"/>
                    </a:lnTo>
                    <a:lnTo>
                      <a:pt x="0" y="0"/>
                    </a:lnTo>
                    <a:lnTo>
                      <a:pt x="13"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19" name="Freeform 81"/>
              <p:cNvSpPr>
                <a:spLocks/>
              </p:cNvSpPr>
              <p:nvPr/>
            </p:nvSpPr>
            <p:spPr bwMode="auto">
              <a:xfrm>
                <a:off x="1457" y="2805"/>
                <a:ext cx="26" cy="37"/>
              </a:xfrm>
              <a:custGeom>
                <a:avLst/>
                <a:gdLst>
                  <a:gd name="T0" fmla="*/ 26 w 26"/>
                  <a:gd name="T1" fmla="*/ 10 h 37"/>
                  <a:gd name="T2" fmla="*/ 26 w 26"/>
                  <a:gd name="T3" fmla="*/ 10 h 37"/>
                  <a:gd name="T4" fmla="*/ 23 w 26"/>
                  <a:gd name="T5" fmla="*/ 15 h 37"/>
                  <a:gd name="T6" fmla="*/ 21 w 26"/>
                  <a:gd name="T7" fmla="*/ 22 h 37"/>
                  <a:gd name="T8" fmla="*/ 20 w 26"/>
                  <a:gd name="T9" fmla="*/ 28 h 37"/>
                  <a:gd name="T10" fmla="*/ 21 w 26"/>
                  <a:gd name="T11" fmla="*/ 36 h 37"/>
                  <a:gd name="T12" fmla="*/ 18 w 26"/>
                  <a:gd name="T13" fmla="*/ 37 h 37"/>
                  <a:gd name="T14" fmla="*/ 18 w 26"/>
                  <a:gd name="T15" fmla="*/ 37 h 37"/>
                  <a:gd name="T16" fmla="*/ 16 w 26"/>
                  <a:gd name="T17" fmla="*/ 32 h 37"/>
                  <a:gd name="T18" fmla="*/ 13 w 26"/>
                  <a:gd name="T19" fmla="*/ 28 h 37"/>
                  <a:gd name="T20" fmla="*/ 5 w 26"/>
                  <a:gd name="T21" fmla="*/ 20 h 37"/>
                  <a:gd name="T22" fmla="*/ 2 w 26"/>
                  <a:gd name="T23" fmla="*/ 15 h 37"/>
                  <a:gd name="T24" fmla="*/ 0 w 26"/>
                  <a:gd name="T25" fmla="*/ 10 h 37"/>
                  <a:gd name="T26" fmla="*/ 0 w 26"/>
                  <a:gd name="T27" fmla="*/ 6 h 37"/>
                  <a:gd name="T28" fmla="*/ 2 w 26"/>
                  <a:gd name="T29" fmla="*/ 0 h 37"/>
                  <a:gd name="T30" fmla="*/ 2 w 26"/>
                  <a:gd name="T31" fmla="*/ 0 h 37"/>
                  <a:gd name="T32" fmla="*/ 8 w 26"/>
                  <a:gd name="T33" fmla="*/ 2 h 37"/>
                  <a:gd name="T34" fmla="*/ 14 w 26"/>
                  <a:gd name="T35" fmla="*/ 4 h 37"/>
                  <a:gd name="T36" fmla="*/ 26 w 26"/>
                  <a:gd name="T37" fmla="*/ 10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 h="37">
                    <a:moveTo>
                      <a:pt x="26" y="10"/>
                    </a:moveTo>
                    <a:lnTo>
                      <a:pt x="26" y="10"/>
                    </a:lnTo>
                    <a:lnTo>
                      <a:pt x="23" y="15"/>
                    </a:lnTo>
                    <a:lnTo>
                      <a:pt x="21" y="22"/>
                    </a:lnTo>
                    <a:lnTo>
                      <a:pt x="20" y="28"/>
                    </a:lnTo>
                    <a:lnTo>
                      <a:pt x="21" y="36"/>
                    </a:lnTo>
                    <a:lnTo>
                      <a:pt x="18" y="37"/>
                    </a:lnTo>
                    <a:lnTo>
                      <a:pt x="16" y="32"/>
                    </a:lnTo>
                    <a:lnTo>
                      <a:pt x="13" y="28"/>
                    </a:lnTo>
                    <a:lnTo>
                      <a:pt x="5" y="20"/>
                    </a:lnTo>
                    <a:lnTo>
                      <a:pt x="2" y="15"/>
                    </a:lnTo>
                    <a:lnTo>
                      <a:pt x="0" y="10"/>
                    </a:lnTo>
                    <a:lnTo>
                      <a:pt x="0" y="6"/>
                    </a:lnTo>
                    <a:lnTo>
                      <a:pt x="2" y="0"/>
                    </a:lnTo>
                    <a:lnTo>
                      <a:pt x="8" y="2"/>
                    </a:lnTo>
                    <a:lnTo>
                      <a:pt x="14" y="4"/>
                    </a:lnTo>
                    <a:lnTo>
                      <a:pt x="26" y="10"/>
                    </a:lnTo>
                    <a:close/>
                  </a:path>
                </a:pathLst>
              </a:custGeom>
              <a:solidFill>
                <a:srgbClr val="2E64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20" name="Freeform 82"/>
              <p:cNvSpPr>
                <a:spLocks/>
              </p:cNvSpPr>
              <p:nvPr/>
            </p:nvSpPr>
            <p:spPr bwMode="auto">
              <a:xfrm>
                <a:off x="1457" y="2805"/>
                <a:ext cx="26" cy="37"/>
              </a:xfrm>
              <a:custGeom>
                <a:avLst/>
                <a:gdLst>
                  <a:gd name="T0" fmla="*/ 26 w 26"/>
                  <a:gd name="T1" fmla="*/ 10 h 37"/>
                  <a:gd name="T2" fmla="*/ 26 w 26"/>
                  <a:gd name="T3" fmla="*/ 10 h 37"/>
                  <a:gd name="T4" fmla="*/ 23 w 26"/>
                  <a:gd name="T5" fmla="*/ 15 h 37"/>
                  <a:gd name="T6" fmla="*/ 21 w 26"/>
                  <a:gd name="T7" fmla="*/ 22 h 37"/>
                  <a:gd name="T8" fmla="*/ 20 w 26"/>
                  <a:gd name="T9" fmla="*/ 28 h 37"/>
                  <a:gd name="T10" fmla="*/ 21 w 26"/>
                  <a:gd name="T11" fmla="*/ 36 h 37"/>
                  <a:gd name="T12" fmla="*/ 18 w 26"/>
                  <a:gd name="T13" fmla="*/ 37 h 37"/>
                  <a:gd name="T14" fmla="*/ 18 w 26"/>
                  <a:gd name="T15" fmla="*/ 37 h 37"/>
                  <a:gd name="T16" fmla="*/ 16 w 26"/>
                  <a:gd name="T17" fmla="*/ 32 h 37"/>
                  <a:gd name="T18" fmla="*/ 13 w 26"/>
                  <a:gd name="T19" fmla="*/ 28 h 37"/>
                  <a:gd name="T20" fmla="*/ 5 w 26"/>
                  <a:gd name="T21" fmla="*/ 20 h 37"/>
                  <a:gd name="T22" fmla="*/ 2 w 26"/>
                  <a:gd name="T23" fmla="*/ 15 h 37"/>
                  <a:gd name="T24" fmla="*/ 0 w 26"/>
                  <a:gd name="T25" fmla="*/ 10 h 37"/>
                  <a:gd name="T26" fmla="*/ 0 w 26"/>
                  <a:gd name="T27" fmla="*/ 6 h 37"/>
                  <a:gd name="T28" fmla="*/ 2 w 26"/>
                  <a:gd name="T29" fmla="*/ 0 h 37"/>
                  <a:gd name="T30" fmla="*/ 2 w 26"/>
                  <a:gd name="T31" fmla="*/ 0 h 37"/>
                  <a:gd name="T32" fmla="*/ 8 w 26"/>
                  <a:gd name="T33" fmla="*/ 2 h 37"/>
                  <a:gd name="T34" fmla="*/ 14 w 26"/>
                  <a:gd name="T35" fmla="*/ 4 h 37"/>
                  <a:gd name="T36" fmla="*/ 26 w 26"/>
                  <a:gd name="T37" fmla="*/ 10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 h="37">
                    <a:moveTo>
                      <a:pt x="26" y="10"/>
                    </a:moveTo>
                    <a:lnTo>
                      <a:pt x="26" y="10"/>
                    </a:lnTo>
                    <a:lnTo>
                      <a:pt x="23" y="15"/>
                    </a:lnTo>
                    <a:lnTo>
                      <a:pt x="21" y="22"/>
                    </a:lnTo>
                    <a:lnTo>
                      <a:pt x="20" y="28"/>
                    </a:lnTo>
                    <a:lnTo>
                      <a:pt x="21" y="36"/>
                    </a:lnTo>
                    <a:lnTo>
                      <a:pt x="18" y="37"/>
                    </a:lnTo>
                    <a:lnTo>
                      <a:pt x="16" y="32"/>
                    </a:lnTo>
                    <a:lnTo>
                      <a:pt x="13" y="28"/>
                    </a:lnTo>
                    <a:lnTo>
                      <a:pt x="5" y="20"/>
                    </a:lnTo>
                    <a:lnTo>
                      <a:pt x="2" y="15"/>
                    </a:lnTo>
                    <a:lnTo>
                      <a:pt x="0" y="10"/>
                    </a:lnTo>
                    <a:lnTo>
                      <a:pt x="0" y="6"/>
                    </a:lnTo>
                    <a:lnTo>
                      <a:pt x="2" y="0"/>
                    </a:lnTo>
                    <a:lnTo>
                      <a:pt x="8" y="2"/>
                    </a:lnTo>
                    <a:lnTo>
                      <a:pt x="14" y="4"/>
                    </a:lnTo>
                    <a:lnTo>
                      <a:pt x="26"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21" name="Freeform 83"/>
              <p:cNvSpPr>
                <a:spLocks/>
              </p:cNvSpPr>
              <p:nvPr/>
            </p:nvSpPr>
            <p:spPr bwMode="auto">
              <a:xfrm>
                <a:off x="1427" y="2824"/>
                <a:ext cx="36" cy="52"/>
              </a:xfrm>
              <a:custGeom>
                <a:avLst/>
                <a:gdLst>
                  <a:gd name="T0" fmla="*/ 36 w 36"/>
                  <a:gd name="T1" fmla="*/ 26 h 52"/>
                  <a:gd name="T2" fmla="*/ 36 w 36"/>
                  <a:gd name="T3" fmla="*/ 26 h 52"/>
                  <a:gd name="T4" fmla="*/ 34 w 36"/>
                  <a:gd name="T5" fmla="*/ 28 h 52"/>
                  <a:gd name="T6" fmla="*/ 32 w 36"/>
                  <a:gd name="T7" fmla="*/ 30 h 52"/>
                  <a:gd name="T8" fmla="*/ 29 w 36"/>
                  <a:gd name="T9" fmla="*/ 37 h 52"/>
                  <a:gd name="T10" fmla="*/ 29 w 36"/>
                  <a:gd name="T11" fmla="*/ 44 h 52"/>
                  <a:gd name="T12" fmla="*/ 29 w 36"/>
                  <a:gd name="T13" fmla="*/ 50 h 52"/>
                  <a:gd name="T14" fmla="*/ 29 w 36"/>
                  <a:gd name="T15" fmla="*/ 50 h 52"/>
                  <a:gd name="T16" fmla="*/ 28 w 36"/>
                  <a:gd name="T17" fmla="*/ 52 h 52"/>
                  <a:gd name="T18" fmla="*/ 26 w 36"/>
                  <a:gd name="T19" fmla="*/ 52 h 52"/>
                  <a:gd name="T20" fmla="*/ 23 w 36"/>
                  <a:gd name="T21" fmla="*/ 50 h 52"/>
                  <a:gd name="T22" fmla="*/ 19 w 36"/>
                  <a:gd name="T23" fmla="*/ 48 h 52"/>
                  <a:gd name="T24" fmla="*/ 16 w 36"/>
                  <a:gd name="T25" fmla="*/ 47 h 52"/>
                  <a:gd name="T26" fmla="*/ 0 w 36"/>
                  <a:gd name="T27" fmla="*/ 46 h 52"/>
                  <a:gd name="T28" fmla="*/ 0 w 36"/>
                  <a:gd name="T29" fmla="*/ 46 h 52"/>
                  <a:gd name="T30" fmla="*/ 1 w 36"/>
                  <a:gd name="T31" fmla="*/ 44 h 52"/>
                  <a:gd name="T32" fmla="*/ 2 w 36"/>
                  <a:gd name="T33" fmla="*/ 42 h 52"/>
                  <a:gd name="T34" fmla="*/ 1 w 36"/>
                  <a:gd name="T35" fmla="*/ 39 h 52"/>
                  <a:gd name="T36" fmla="*/ 0 w 36"/>
                  <a:gd name="T37" fmla="*/ 35 h 52"/>
                  <a:gd name="T38" fmla="*/ 0 w 36"/>
                  <a:gd name="T39" fmla="*/ 34 h 52"/>
                  <a:gd name="T40" fmla="*/ 1 w 36"/>
                  <a:gd name="T41" fmla="*/ 31 h 52"/>
                  <a:gd name="T42" fmla="*/ 19 w 36"/>
                  <a:gd name="T43" fmla="*/ 0 h 52"/>
                  <a:gd name="T44" fmla="*/ 19 w 36"/>
                  <a:gd name="T45" fmla="*/ 0 h 52"/>
                  <a:gd name="T46" fmla="*/ 30 w 36"/>
                  <a:gd name="T47" fmla="*/ 11 h 52"/>
                  <a:gd name="T48" fmla="*/ 34 w 36"/>
                  <a:gd name="T49" fmla="*/ 19 h 52"/>
                  <a:gd name="T50" fmla="*/ 36 w 36"/>
                  <a:gd name="T51" fmla="*/ 26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6" h="52">
                    <a:moveTo>
                      <a:pt x="36" y="26"/>
                    </a:moveTo>
                    <a:lnTo>
                      <a:pt x="36" y="26"/>
                    </a:lnTo>
                    <a:lnTo>
                      <a:pt x="34" y="28"/>
                    </a:lnTo>
                    <a:lnTo>
                      <a:pt x="32" y="30"/>
                    </a:lnTo>
                    <a:lnTo>
                      <a:pt x="29" y="37"/>
                    </a:lnTo>
                    <a:lnTo>
                      <a:pt x="29" y="44"/>
                    </a:lnTo>
                    <a:lnTo>
                      <a:pt x="29" y="50"/>
                    </a:lnTo>
                    <a:lnTo>
                      <a:pt x="28" y="52"/>
                    </a:lnTo>
                    <a:lnTo>
                      <a:pt x="26" y="52"/>
                    </a:lnTo>
                    <a:lnTo>
                      <a:pt x="23" y="50"/>
                    </a:lnTo>
                    <a:lnTo>
                      <a:pt x="19" y="48"/>
                    </a:lnTo>
                    <a:lnTo>
                      <a:pt x="16" y="47"/>
                    </a:lnTo>
                    <a:lnTo>
                      <a:pt x="0" y="46"/>
                    </a:lnTo>
                    <a:lnTo>
                      <a:pt x="1" y="44"/>
                    </a:lnTo>
                    <a:lnTo>
                      <a:pt x="2" y="42"/>
                    </a:lnTo>
                    <a:lnTo>
                      <a:pt x="1" y="39"/>
                    </a:lnTo>
                    <a:lnTo>
                      <a:pt x="0" y="35"/>
                    </a:lnTo>
                    <a:lnTo>
                      <a:pt x="0" y="34"/>
                    </a:lnTo>
                    <a:lnTo>
                      <a:pt x="1" y="31"/>
                    </a:lnTo>
                    <a:lnTo>
                      <a:pt x="19" y="0"/>
                    </a:lnTo>
                    <a:lnTo>
                      <a:pt x="30" y="11"/>
                    </a:lnTo>
                    <a:lnTo>
                      <a:pt x="34" y="19"/>
                    </a:lnTo>
                    <a:lnTo>
                      <a:pt x="3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22" name="Freeform 84"/>
              <p:cNvSpPr>
                <a:spLocks/>
              </p:cNvSpPr>
              <p:nvPr/>
            </p:nvSpPr>
            <p:spPr bwMode="auto">
              <a:xfrm>
                <a:off x="1427" y="2824"/>
                <a:ext cx="36" cy="52"/>
              </a:xfrm>
              <a:custGeom>
                <a:avLst/>
                <a:gdLst>
                  <a:gd name="T0" fmla="*/ 36 w 36"/>
                  <a:gd name="T1" fmla="*/ 26 h 52"/>
                  <a:gd name="T2" fmla="*/ 36 w 36"/>
                  <a:gd name="T3" fmla="*/ 26 h 52"/>
                  <a:gd name="T4" fmla="*/ 34 w 36"/>
                  <a:gd name="T5" fmla="*/ 28 h 52"/>
                  <a:gd name="T6" fmla="*/ 32 w 36"/>
                  <a:gd name="T7" fmla="*/ 30 h 52"/>
                  <a:gd name="T8" fmla="*/ 29 w 36"/>
                  <a:gd name="T9" fmla="*/ 37 h 52"/>
                  <a:gd name="T10" fmla="*/ 29 w 36"/>
                  <a:gd name="T11" fmla="*/ 44 h 52"/>
                  <a:gd name="T12" fmla="*/ 29 w 36"/>
                  <a:gd name="T13" fmla="*/ 50 h 52"/>
                  <a:gd name="T14" fmla="*/ 29 w 36"/>
                  <a:gd name="T15" fmla="*/ 50 h 52"/>
                  <a:gd name="T16" fmla="*/ 28 w 36"/>
                  <a:gd name="T17" fmla="*/ 52 h 52"/>
                  <a:gd name="T18" fmla="*/ 26 w 36"/>
                  <a:gd name="T19" fmla="*/ 52 h 52"/>
                  <a:gd name="T20" fmla="*/ 23 w 36"/>
                  <a:gd name="T21" fmla="*/ 50 h 52"/>
                  <a:gd name="T22" fmla="*/ 19 w 36"/>
                  <a:gd name="T23" fmla="*/ 48 h 52"/>
                  <a:gd name="T24" fmla="*/ 16 w 36"/>
                  <a:gd name="T25" fmla="*/ 47 h 52"/>
                  <a:gd name="T26" fmla="*/ 0 w 36"/>
                  <a:gd name="T27" fmla="*/ 46 h 52"/>
                  <a:gd name="T28" fmla="*/ 0 w 36"/>
                  <a:gd name="T29" fmla="*/ 46 h 52"/>
                  <a:gd name="T30" fmla="*/ 1 w 36"/>
                  <a:gd name="T31" fmla="*/ 44 h 52"/>
                  <a:gd name="T32" fmla="*/ 2 w 36"/>
                  <a:gd name="T33" fmla="*/ 42 h 52"/>
                  <a:gd name="T34" fmla="*/ 1 w 36"/>
                  <a:gd name="T35" fmla="*/ 39 h 52"/>
                  <a:gd name="T36" fmla="*/ 0 w 36"/>
                  <a:gd name="T37" fmla="*/ 35 h 52"/>
                  <a:gd name="T38" fmla="*/ 0 w 36"/>
                  <a:gd name="T39" fmla="*/ 34 h 52"/>
                  <a:gd name="T40" fmla="*/ 1 w 36"/>
                  <a:gd name="T41" fmla="*/ 31 h 52"/>
                  <a:gd name="T42" fmla="*/ 19 w 36"/>
                  <a:gd name="T43" fmla="*/ 0 h 52"/>
                  <a:gd name="T44" fmla="*/ 19 w 36"/>
                  <a:gd name="T45" fmla="*/ 0 h 52"/>
                  <a:gd name="T46" fmla="*/ 30 w 36"/>
                  <a:gd name="T47" fmla="*/ 11 h 52"/>
                  <a:gd name="T48" fmla="*/ 34 w 36"/>
                  <a:gd name="T49" fmla="*/ 19 h 52"/>
                  <a:gd name="T50" fmla="*/ 36 w 36"/>
                  <a:gd name="T51" fmla="*/ 26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6" h="52">
                    <a:moveTo>
                      <a:pt x="36" y="26"/>
                    </a:moveTo>
                    <a:lnTo>
                      <a:pt x="36" y="26"/>
                    </a:lnTo>
                    <a:lnTo>
                      <a:pt x="34" y="28"/>
                    </a:lnTo>
                    <a:lnTo>
                      <a:pt x="32" y="30"/>
                    </a:lnTo>
                    <a:lnTo>
                      <a:pt x="29" y="37"/>
                    </a:lnTo>
                    <a:lnTo>
                      <a:pt x="29" y="44"/>
                    </a:lnTo>
                    <a:lnTo>
                      <a:pt x="29" y="50"/>
                    </a:lnTo>
                    <a:lnTo>
                      <a:pt x="28" y="52"/>
                    </a:lnTo>
                    <a:lnTo>
                      <a:pt x="26" y="52"/>
                    </a:lnTo>
                    <a:lnTo>
                      <a:pt x="23" y="50"/>
                    </a:lnTo>
                    <a:lnTo>
                      <a:pt x="19" y="48"/>
                    </a:lnTo>
                    <a:lnTo>
                      <a:pt x="16" y="47"/>
                    </a:lnTo>
                    <a:lnTo>
                      <a:pt x="0" y="46"/>
                    </a:lnTo>
                    <a:lnTo>
                      <a:pt x="1" y="44"/>
                    </a:lnTo>
                    <a:lnTo>
                      <a:pt x="2" y="42"/>
                    </a:lnTo>
                    <a:lnTo>
                      <a:pt x="1" y="39"/>
                    </a:lnTo>
                    <a:lnTo>
                      <a:pt x="0" y="35"/>
                    </a:lnTo>
                    <a:lnTo>
                      <a:pt x="0" y="34"/>
                    </a:lnTo>
                    <a:lnTo>
                      <a:pt x="1" y="31"/>
                    </a:lnTo>
                    <a:lnTo>
                      <a:pt x="19" y="0"/>
                    </a:lnTo>
                    <a:lnTo>
                      <a:pt x="30" y="11"/>
                    </a:lnTo>
                    <a:lnTo>
                      <a:pt x="34" y="19"/>
                    </a:lnTo>
                    <a:lnTo>
                      <a:pt x="36"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23" name="Freeform 85"/>
              <p:cNvSpPr>
                <a:spLocks/>
              </p:cNvSpPr>
              <p:nvPr/>
            </p:nvSpPr>
            <p:spPr bwMode="auto">
              <a:xfrm>
                <a:off x="1052" y="2883"/>
                <a:ext cx="63" cy="65"/>
              </a:xfrm>
              <a:custGeom>
                <a:avLst/>
                <a:gdLst>
                  <a:gd name="T0" fmla="*/ 61 w 63"/>
                  <a:gd name="T1" fmla="*/ 39 h 65"/>
                  <a:gd name="T2" fmla="*/ 61 w 63"/>
                  <a:gd name="T3" fmla="*/ 39 h 65"/>
                  <a:gd name="T4" fmla="*/ 63 w 63"/>
                  <a:gd name="T5" fmla="*/ 45 h 65"/>
                  <a:gd name="T6" fmla="*/ 63 w 63"/>
                  <a:gd name="T7" fmla="*/ 52 h 65"/>
                  <a:gd name="T8" fmla="*/ 63 w 63"/>
                  <a:gd name="T9" fmla="*/ 58 h 65"/>
                  <a:gd name="T10" fmla="*/ 60 w 63"/>
                  <a:gd name="T11" fmla="*/ 65 h 65"/>
                  <a:gd name="T12" fmla="*/ 60 w 63"/>
                  <a:gd name="T13" fmla="*/ 65 h 65"/>
                  <a:gd name="T14" fmla="*/ 57 w 63"/>
                  <a:gd name="T15" fmla="*/ 63 h 65"/>
                  <a:gd name="T16" fmla="*/ 54 w 63"/>
                  <a:gd name="T17" fmla="*/ 62 h 65"/>
                  <a:gd name="T18" fmla="*/ 53 w 63"/>
                  <a:gd name="T19" fmla="*/ 60 h 65"/>
                  <a:gd name="T20" fmla="*/ 53 w 63"/>
                  <a:gd name="T21" fmla="*/ 58 h 65"/>
                  <a:gd name="T22" fmla="*/ 54 w 63"/>
                  <a:gd name="T23" fmla="*/ 53 h 65"/>
                  <a:gd name="T24" fmla="*/ 53 w 63"/>
                  <a:gd name="T25" fmla="*/ 50 h 65"/>
                  <a:gd name="T26" fmla="*/ 53 w 63"/>
                  <a:gd name="T27" fmla="*/ 47 h 65"/>
                  <a:gd name="T28" fmla="*/ 53 w 63"/>
                  <a:gd name="T29" fmla="*/ 47 h 65"/>
                  <a:gd name="T30" fmla="*/ 51 w 63"/>
                  <a:gd name="T31" fmla="*/ 40 h 65"/>
                  <a:gd name="T32" fmla="*/ 48 w 63"/>
                  <a:gd name="T33" fmla="*/ 35 h 65"/>
                  <a:gd name="T34" fmla="*/ 45 w 63"/>
                  <a:gd name="T35" fmla="*/ 30 h 65"/>
                  <a:gd name="T36" fmla="*/ 41 w 63"/>
                  <a:gd name="T37" fmla="*/ 24 h 65"/>
                  <a:gd name="T38" fmla="*/ 35 w 63"/>
                  <a:gd name="T39" fmla="*/ 20 h 65"/>
                  <a:gd name="T40" fmla="*/ 29 w 63"/>
                  <a:gd name="T41" fmla="*/ 16 h 65"/>
                  <a:gd name="T42" fmla="*/ 18 w 63"/>
                  <a:gd name="T43" fmla="*/ 9 h 65"/>
                  <a:gd name="T44" fmla="*/ 18 w 63"/>
                  <a:gd name="T45" fmla="*/ 9 h 65"/>
                  <a:gd name="T46" fmla="*/ 15 w 63"/>
                  <a:gd name="T47" fmla="*/ 8 h 65"/>
                  <a:gd name="T48" fmla="*/ 13 w 63"/>
                  <a:gd name="T49" fmla="*/ 9 h 65"/>
                  <a:gd name="T50" fmla="*/ 8 w 63"/>
                  <a:gd name="T51" fmla="*/ 13 h 65"/>
                  <a:gd name="T52" fmla="*/ 6 w 63"/>
                  <a:gd name="T53" fmla="*/ 14 h 65"/>
                  <a:gd name="T54" fmla="*/ 4 w 63"/>
                  <a:gd name="T55" fmla="*/ 14 h 65"/>
                  <a:gd name="T56" fmla="*/ 2 w 63"/>
                  <a:gd name="T57" fmla="*/ 12 h 65"/>
                  <a:gd name="T58" fmla="*/ 1 w 63"/>
                  <a:gd name="T59" fmla="*/ 8 h 65"/>
                  <a:gd name="T60" fmla="*/ 1 w 63"/>
                  <a:gd name="T61" fmla="*/ 8 h 65"/>
                  <a:gd name="T62" fmla="*/ 0 w 63"/>
                  <a:gd name="T63" fmla="*/ 6 h 65"/>
                  <a:gd name="T64" fmla="*/ 2 w 63"/>
                  <a:gd name="T65" fmla="*/ 4 h 65"/>
                  <a:gd name="T66" fmla="*/ 5 w 63"/>
                  <a:gd name="T67" fmla="*/ 1 h 65"/>
                  <a:gd name="T68" fmla="*/ 5 w 63"/>
                  <a:gd name="T69" fmla="*/ 1 h 65"/>
                  <a:gd name="T70" fmla="*/ 10 w 63"/>
                  <a:gd name="T71" fmla="*/ 0 h 65"/>
                  <a:gd name="T72" fmla="*/ 14 w 63"/>
                  <a:gd name="T73" fmla="*/ 0 h 65"/>
                  <a:gd name="T74" fmla="*/ 18 w 63"/>
                  <a:gd name="T75" fmla="*/ 0 h 65"/>
                  <a:gd name="T76" fmla="*/ 23 w 63"/>
                  <a:gd name="T77" fmla="*/ 1 h 65"/>
                  <a:gd name="T78" fmla="*/ 31 w 63"/>
                  <a:gd name="T79" fmla="*/ 4 h 65"/>
                  <a:gd name="T80" fmla="*/ 40 w 63"/>
                  <a:gd name="T81" fmla="*/ 9 h 65"/>
                  <a:gd name="T82" fmla="*/ 46 w 63"/>
                  <a:gd name="T83" fmla="*/ 16 h 65"/>
                  <a:gd name="T84" fmla="*/ 52 w 63"/>
                  <a:gd name="T85" fmla="*/ 23 h 65"/>
                  <a:gd name="T86" fmla="*/ 58 w 63"/>
                  <a:gd name="T87" fmla="*/ 31 h 65"/>
                  <a:gd name="T88" fmla="*/ 61 w 63"/>
                  <a:gd name="T89" fmla="*/ 39 h 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3" h="65">
                    <a:moveTo>
                      <a:pt x="61" y="39"/>
                    </a:moveTo>
                    <a:lnTo>
                      <a:pt x="61" y="39"/>
                    </a:lnTo>
                    <a:lnTo>
                      <a:pt x="63" y="45"/>
                    </a:lnTo>
                    <a:lnTo>
                      <a:pt x="63" y="52"/>
                    </a:lnTo>
                    <a:lnTo>
                      <a:pt x="63" y="58"/>
                    </a:lnTo>
                    <a:lnTo>
                      <a:pt x="60" y="65"/>
                    </a:lnTo>
                    <a:lnTo>
                      <a:pt x="57" y="63"/>
                    </a:lnTo>
                    <a:lnTo>
                      <a:pt x="54" y="62"/>
                    </a:lnTo>
                    <a:lnTo>
                      <a:pt x="53" y="60"/>
                    </a:lnTo>
                    <a:lnTo>
                      <a:pt x="53" y="58"/>
                    </a:lnTo>
                    <a:lnTo>
                      <a:pt x="54" y="53"/>
                    </a:lnTo>
                    <a:lnTo>
                      <a:pt x="53" y="50"/>
                    </a:lnTo>
                    <a:lnTo>
                      <a:pt x="53" y="47"/>
                    </a:lnTo>
                    <a:lnTo>
                      <a:pt x="51" y="40"/>
                    </a:lnTo>
                    <a:lnTo>
                      <a:pt x="48" y="35"/>
                    </a:lnTo>
                    <a:lnTo>
                      <a:pt x="45" y="30"/>
                    </a:lnTo>
                    <a:lnTo>
                      <a:pt x="41" y="24"/>
                    </a:lnTo>
                    <a:lnTo>
                      <a:pt x="35" y="20"/>
                    </a:lnTo>
                    <a:lnTo>
                      <a:pt x="29" y="16"/>
                    </a:lnTo>
                    <a:lnTo>
                      <a:pt x="18" y="9"/>
                    </a:lnTo>
                    <a:lnTo>
                      <a:pt x="15" y="8"/>
                    </a:lnTo>
                    <a:lnTo>
                      <a:pt x="13" y="9"/>
                    </a:lnTo>
                    <a:lnTo>
                      <a:pt x="8" y="13"/>
                    </a:lnTo>
                    <a:lnTo>
                      <a:pt x="6" y="14"/>
                    </a:lnTo>
                    <a:lnTo>
                      <a:pt x="4" y="14"/>
                    </a:lnTo>
                    <a:lnTo>
                      <a:pt x="2" y="12"/>
                    </a:lnTo>
                    <a:lnTo>
                      <a:pt x="1" y="8"/>
                    </a:lnTo>
                    <a:lnTo>
                      <a:pt x="0" y="6"/>
                    </a:lnTo>
                    <a:lnTo>
                      <a:pt x="2" y="4"/>
                    </a:lnTo>
                    <a:lnTo>
                      <a:pt x="5" y="1"/>
                    </a:lnTo>
                    <a:lnTo>
                      <a:pt x="10" y="0"/>
                    </a:lnTo>
                    <a:lnTo>
                      <a:pt x="14" y="0"/>
                    </a:lnTo>
                    <a:lnTo>
                      <a:pt x="18" y="0"/>
                    </a:lnTo>
                    <a:lnTo>
                      <a:pt x="23" y="1"/>
                    </a:lnTo>
                    <a:lnTo>
                      <a:pt x="31" y="4"/>
                    </a:lnTo>
                    <a:lnTo>
                      <a:pt x="40" y="9"/>
                    </a:lnTo>
                    <a:lnTo>
                      <a:pt x="46" y="16"/>
                    </a:lnTo>
                    <a:lnTo>
                      <a:pt x="52" y="23"/>
                    </a:lnTo>
                    <a:lnTo>
                      <a:pt x="58" y="31"/>
                    </a:lnTo>
                    <a:lnTo>
                      <a:pt x="61"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24" name="Freeform 86"/>
              <p:cNvSpPr>
                <a:spLocks/>
              </p:cNvSpPr>
              <p:nvPr/>
            </p:nvSpPr>
            <p:spPr bwMode="auto">
              <a:xfrm>
                <a:off x="1052" y="2883"/>
                <a:ext cx="63" cy="65"/>
              </a:xfrm>
              <a:custGeom>
                <a:avLst/>
                <a:gdLst>
                  <a:gd name="T0" fmla="*/ 61 w 63"/>
                  <a:gd name="T1" fmla="*/ 39 h 65"/>
                  <a:gd name="T2" fmla="*/ 61 w 63"/>
                  <a:gd name="T3" fmla="*/ 39 h 65"/>
                  <a:gd name="T4" fmla="*/ 63 w 63"/>
                  <a:gd name="T5" fmla="*/ 45 h 65"/>
                  <a:gd name="T6" fmla="*/ 63 w 63"/>
                  <a:gd name="T7" fmla="*/ 52 h 65"/>
                  <a:gd name="T8" fmla="*/ 63 w 63"/>
                  <a:gd name="T9" fmla="*/ 58 h 65"/>
                  <a:gd name="T10" fmla="*/ 60 w 63"/>
                  <a:gd name="T11" fmla="*/ 65 h 65"/>
                  <a:gd name="T12" fmla="*/ 60 w 63"/>
                  <a:gd name="T13" fmla="*/ 65 h 65"/>
                  <a:gd name="T14" fmla="*/ 57 w 63"/>
                  <a:gd name="T15" fmla="*/ 63 h 65"/>
                  <a:gd name="T16" fmla="*/ 54 w 63"/>
                  <a:gd name="T17" fmla="*/ 62 h 65"/>
                  <a:gd name="T18" fmla="*/ 53 w 63"/>
                  <a:gd name="T19" fmla="*/ 60 h 65"/>
                  <a:gd name="T20" fmla="*/ 53 w 63"/>
                  <a:gd name="T21" fmla="*/ 58 h 65"/>
                  <a:gd name="T22" fmla="*/ 54 w 63"/>
                  <a:gd name="T23" fmla="*/ 53 h 65"/>
                  <a:gd name="T24" fmla="*/ 53 w 63"/>
                  <a:gd name="T25" fmla="*/ 50 h 65"/>
                  <a:gd name="T26" fmla="*/ 53 w 63"/>
                  <a:gd name="T27" fmla="*/ 47 h 65"/>
                  <a:gd name="T28" fmla="*/ 53 w 63"/>
                  <a:gd name="T29" fmla="*/ 47 h 65"/>
                  <a:gd name="T30" fmla="*/ 51 w 63"/>
                  <a:gd name="T31" fmla="*/ 40 h 65"/>
                  <a:gd name="T32" fmla="*/ 48 w 63"/>
                  <a:gd name="T33" fmla="*/ 35 h 65"/>
                  <a:gd name="T34" fmla="*/ 45 w 63"/>
                  <a:gd name="T35" fmla="*/ 30 h 65"/>
                  <a:gd name="T36" fmla="*/ 41 w 63"/>
                  <a:gd name="T37" fmla="*/ 24 h 65"/>
                  <a:gd name="T38" fmla="*/ 35 w 63"/>
                  <a:gd name="T39" fmla="*/ 20 h 65"/>
                  <a:gd name="T40" fmla="*/ 29 w 63"/>
                  <a:gd name="T41" fmla="*/ 16 h 65"/>
                  <a:gd name="T42" fmla="*/ 18 w 63"/>
                  <a:gd name="T43" fmla="*/ 9 h 65"/>
                  <a:gd name="T44" fmla="*/ 18 w 63"/>
                  <a:gd name="T45" fmla="*/ 9 h 65"/>
                  <a:gd name="T46" fmla="*/ 15 w 63"/>
                  <a:gd name="T47" fmla="*/ 8 h 65"/>
                  <a:gd name="T48" fmla="*/ 13 w 63"/>
                  <a:gd name="T49" fmla="*/ 9 h 65"/>
                  <a:gd name="T50" fmla="*/ 8 w 63"/>
                  <a:gd name="T51" fmla="*/ 13 h 65"/>
                  <a:gd name="T52" fmla="*/ 6 w 63"/>
                  <a:gd name="T53" fmla="*/ 14 h 65"/>
                  <a:gd name="T54" fmla="*/ 4 w 63"/>
                  <a:gd name="T55" fmla="*/ 14 h 65"/>
                  <a:gd name="T56" fmla="*/ 2 w 63"/>
                  <a:gd name="T57" fmla="*/ 12 h 65"/>
                  <a:gd name="T58" fmla="*/ 1 w 63"/>
                  <a:gd name="T59" fmla="*/ 8 h 65"/>
                  <a:gd name="T60" fmla="*/ 1 w 63"/>
                  <a:gd name="T61" fmla="*/ 8 h 65"/>
                  <a:gd name="T62" fmla="*/ 0 w 63"/>
                  <a:gd name="T63" fmla="*/ 6 h 65"/>
                  <a:gd name="T64" fmla="*/ 2 w 63"/>
                  <a:gd name="T65" fmla="*/ 4 h 65"/>
                  <a:gd name="T66" fmla="*/ 5 w 63"/>
                  <a:gd name="T67" fmla="*/ 1 h 65"/>
                  <a:gd name="T68" fmla="*/ 5 w 63"/>
                  <a:gd name="T69" fmla="*/ 1 h 65"/>
                  <a:gd name="T70" fmla="*/ 10 w 63"/>
                  <a:gd name="T71" fmla="*/ 0 h 65"/>
                  <a:gd name="T72" fmla="*/ 14 w 63"/>
                  <a:gd name="T73" fmla="*/ 0 h 65"/>
                  <a:gd name="T74" fmla="*/ 18 w 63"/>
                  <a:gd name="T75" fmla="*/ 0 h 65"/>
                  <a:gd name="T76" fmla="*/ 23 w 63"/>
                  <a:gd name="T77" fmla="*/ 1 h 65"/>
                  <a:gd name="T78" fmla="*/ 31 w 63"/>
                  <a:gd name="T79" fmla="*/ 4 h 65"/>
                  <a:gd name="T80" fmla="*/ 40 w 63"/>
                  <a:gd name="T81" fmla="*/ 9 h 65"/>
                  <a:gd name="T82" fmla="*/ 46 w 63"/>
                  <a:gd name="T83" fmla="*/ 16 h 65"/>
                  <a:gd name="T84" fmla="*/ 52 w 63"/>
                  <a:gd name="T85" fmla="*/ 23 h 65"/>
                  <a:gd name="T86" fmla="*/ 58 w 63"/>
                  <a:gd name="T87" fmla="*/ 31 h 65"/>
                  <a:gd name="T88" fmla="*/ 61 w 63"/>
                  <a:gd name="T89" fmla="*/ 39 h 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3" h="65">
                    <a:moveTo>
                      <a:pt x="61" y="39"/>
                    </a:moveTo>
                    <a:lnTo>
                      <a:pt x="61" y="39"/>
                    </a:lnTo>
                    <a:lnTo>
                      <a:pt x="63" y="45"/>
                    </a:lnTo>
                    <a:lnTo>
                      <a:pt x="63" y="52"/>
                    </a:lnTo>
                    <a:lnTo>
                      <a:pt x="63" y="58"/>
                    </a:lnTo>
                    <a:lnTo>
                      <a:pt x="60" y="65"/>
                    </a:lnTo>
                    <a:lnTo>
                      <a:pt x="57" y="63"/>
                    </a:lnTo>
                    <a:lnTo>
                      <a:pt x="54" y="62"/>
                    </a:lnTo>
                    <a:lnTo>
                      <a:pt x="53" y="60"/>
                    </a:lnTo>
                    <a:lnTo>
                      <a:pt x="53" y="58"/>
                    </a:lnTo>
                    <a:lnTo>
                      <a:pt x="54" y="53"/>
                    </a:lnTo>
                    <a:lnTo>
                      <a:pt x="53" y="50"/>
                    </a:lnTo>
                    <a:lnTo>
                      <a:pt x="53" y="47"/>
                    </a:lnTo>
                    <a:lnTo>
                      <a:pt x="51" y="40"/>
                    </a:lnTo>
                    <a:lnTo>
                      <a:pt x="48" y="35"/>
                    </a:lnTo>
                    <a:lnTo>
                      <a:pt x="45" y="30"/>
                    </a:lnTo>
                    <a:lnTo>
                      <a:pt x="41" y="24"/>
                    </a:lnTo>
                    <a:lnTo>
                      <a:pt x="35" y="20"/>
                    </a:lnTo>
                    <a:lnTo>
                      <a:pt x="29" y="16"/>
                    </a:lnTo>
                    <a:lnTo>
                      <a:pt x="18" y="9"/>
                    </a:lnTo>
                    <a:lnTo>
                      <a:pt x="15" y="8"/>
                    </a:lnTo>
                    <a:lnTo>
                      <a:pt x="13" y="9"/>
                    </a:lnTo>
                    <a:lnTo>
                      <a:pt x="8" y="13"/>
                    </a:lnTo>
                    <a:lnTo>
                      <a:pt x="6" y="14"/>
                    </a:lnTo>
                    <a:lnTo>
                      <a:pt x="4" y="14"/>
                    </a:lnTo>
                    <a:lnTo>
                      <a:pt x="2" y="12"/>
                    </a:lnTo>
                    <a:lnTo>
                      <a:pt x="1" y="8"/>
                    </a:lnTo>
                    <a:lnTo>
                      <a:pt x="0" y="6"/>
                    </a:lnTo>
                    <a:lnTo>
                      <a:pt x="2" y="4"/>
                    </a:lnTo>
                    <a:lnTo>
                      <a:pt x="5" y="1"/>
                    </a:lnTo>
                    <a:lnTo>
                      <a:pt x="10" y="0"/>
                    </a:lnTo>
                    <a:lnTo>
                      <a:pt x="14" y="0"/>
                    </a:lnTo>
                    <a:lnTo>
                      <a:pt x="18" y="0"/>
                    </a:lnTo>
                    <a:lnTo>
                      <a:pt x="23" y="1"/>
                    </a:lnTo>
                    <a:lnTo>
                      <a:pt x="31" y="4"/>
                    </a:lnTo>
                    <a:lnTo>
                      <a:pt x="40" y="9"/>
                    </a:lnTo>
                    <a:lnTo>
                      <a:pt x="46" y="16"/>
                    </a:lnTo>
                    <a:lnTo>
                      <a:pt x="52" y="23"/>
                    </a:lnTo>
                    <a:lnTo>
                      <a:pt x="58" y="31"/>
                    </a:lnTo>
                    <a:lnTo>
                      <a:pt x="61"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25" name="Freeform 87"/>
              <p:cNvSpPr>
                <a:spLocks/>
              </p:cNvSpPr>
              <p:nvPr/>
            </p:nvSpPr>
            <p:spPr bwMode="auto">
              <a:xfrm>
                <a:off x="1280" y="2885"/>
                <a:ext cx="146" cy="88"/>
              </a:xfrm>
              <a:custGeom>
                <a:avLst/>
                <a:gdLst>
                  <a:gd name="T0" fmla="*/ 146 w 146"/>
                  <a:gd name="T1" fmla="*/ 0 h 88"/>
                  <a:gd name="T2" fmla="*/ 146 w 146"/>
                  <a:gd name="T3" fmla="*/ 0 h 88"/>
                  <a:gd name="T4" fmla="*/ 138 w 146"/>
                  <a:gd name="T5" fmla="*/ 23 h 88"/>
                  <a:gd name="T6" fmla="*/ 127 w 146"/>
                  <a:gd name="T7" fmla="*/ 47 h 88"/>
                  <a:gd name="T8" fmla="*/ 122 w 146"/>
                  <a:gd name="T9" fmla="*/ 58 h 88"/>
                  <a:gd name="T10" fmla="*/ 116 w 146"/>
                  <a:gd name="T11" fmla="*/ 69 h 88"/>
                  <a:gd name="T12" fmla="*/ 107 w 146"/>
                  <a:gd name="T13" fmla="*/ 78 h 88"/>
                  <a:gd name="T14" fmla="*/ 98 w 146"/>
                  <a:gd name="T15" fmla="*/ 88 h 88"/>
                  <a:gd name="T16" fmla="*/ 98 w 146"/>
                  <a:gd name="T17" fmla="*/ 88 h 88"/>
                  <a:gd name="T18" fmla="*/ 89 w 146"/>
                  <a:gd name="T19" fmla="*/ 87 h 88"/>
                  <a:gd name="T20" fmla="*/ 83 w 146"/>
                  <a:gd name="T21" fmla="*/ 85 h 88"/>
                  <a:gd name="T22" fmla="*/ 75 w 146"/>
                  <a:gd name="T23" fmla="*/ 82 h 88"/>
                  <a:gd name="T24" fmla="*/ 69 w 146"/>
                  <a:gd name="T25" fmla="*/ 77 h 88"/>
                  <a:gd name="T26" fmla="*/ 56 w 146"/>
                  <a:gd name="T27" fmla="*/ 67 h 88"/>
                  <a:gd name="T28" fmla="*/ 45 w 146"/>
                  <a:gd name="T29" fmla="*/ 57 h 88"/>
                  <a:gd name="T30" fmla="*/ 0 w 146"/>
                  <a:gd name="T31" fmla="*/ 19 h 88"/>
                  <a:gd name="T32" fmla="*/ 26 w 146"/>
                  <a:gd name="T33" fmla="*/ 19 h 88"/>
                  <a:gd name="T34" fmla="*/ 26 w 146"/>
                  <a:gd name="T35" fmla="*/ 19 h 88"/>
                  <a:gd name="T36" fmla="*/ 36 w 146"/>
                  <a:gd name="T37" fmla="*/ 23 h 88"/>
                  <a:gd name="T38" fmla="*/ 47 w 146"/>
                  <a:gd name="T39" fmla="*/ 29 h 88"/>
                  <a:gd name="T40" fmla="*/ 57 w 146"/>
                  <a:gd name="T41" fmla="*/ 34 h 88"/>
                  <a:gd name="T42" fmla="*/ 69 w 146"/>
                  <a:gd name="T43" fmla="*/ 38 h 88"/>
                  <a:gd name="T44" fmla="*/ 81 w 146"/>
                  <a:gd name="T45" fmla="*/ 41 h 88"/>
                  <a:gd name="T46" fmla="*/ 86 w 146"/>
                  <a:gd name="T47" fmla="*/ 42 h 88"/>
                  <a:gd name="T48" fmla="*/ 92 w 146"/>
                  <a:gd name="T49" fmla="*/ 42 h 88"/>
                  <a:gd name="T50" fmla="*/ 98 w 146"/>
                  <a:gd name="T51" fmla="*/ 41 h 88"/>
                  <a:gd name="T52" fmla="*/ 104 w 146"/>
                  <a:gd name="T53" fmla="*/ 40 h 88"/>
                  <a:gd name="T54" fmla="*/ 109 w 146"/>
                  <a:gd name="T55" fmla="*/ 38 h 88"/>
                  <a:gd name="T56" fmla="*/ 116 w 146"/>
                  <a:gd name="T57" fmla="*/ 35 h 88"/>
                  <a:gd name="T58" fmla="*/ 116 w 146"/>
                  <a:gd name="T59" fmla="*/ 35 h 88"/>
                  <a:gd name="T60" fmla="*/ 120 w 146"/>
                  <a:gd name="T61" fmla="*/ 31 h 88"/>
                  <a:gd name="T62" fmla="*/ 124 w 146"/>
                  <a:gd name="T63" fmla="*/ 27 h 88"/>
                  <a:gd name="T64" fmla="*/ 130 w 146"/>
                  <a:gd name="T65" fmla="*/ 18 h 88"/>
                  <a:gd name="T66" fmla="*/ 136 w 146"/>
                  <a:gd name="T67" fmla="*/ 9 h 88"/>
                  <a:gd name="T68" fmla="*/ 143 w 146"/>
                  <a:gd name="T69" fmla="*/ 0 h 88"/>
                  <a:gd name="T70" fmla="*/ 146 w 146"/>
                  <a:gd name="T71" fmla="*/ 0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6" h="88">
                    <a:moveTo>
                      <a:pt x="146" y="0"/>
                    </a:moveTo>
                    <a:lnTo>
                      <a:pt x="146" y="0"/>
                    </a:lnTo>
                    <a:lnTo>
                      <a:pt x="138" y="23"/>
                    </a:lnTo>
                    <a:lnTo>
                      <a:pt x="127" y="47"/>
                    </a:lnTo>
                    <a:lnTo>
                      <a:pt x="122" y="58"/>
                    </a:lnTo>
                    <a:lnTo>
                      <a:pt x="116" y="69"/>
                    </a:lnTo>
                    <a:lnTo>
                      <a:pt x="107" y="78"/>
                    </a:lnTo>
                    <a:lnTo>
                      <a:pt x="98" y="88"/>
                    </a:lnTo>
                    <a:lnTo>
                      <a:pt x="89" y="87"/>
                    </a:lnTo>
                    <a:lnTo>
                      <a:pt x="83" y="85"/>
                    </a:lnTo>
                    <a:lnTo>
                      <a:pt x="75" y="82"/>
                    </a:lnTo>
                    <a:lnTo>
                      <a:pt x="69" y="77"/>
                    </a:lnTo>
                    <a:lnTo>
                      <a:pt x="56" y="67"/>
                    </a:lnTo>
                    <a:lnTo>
                      <a:pt x="45" y="57"/>
                    </a:lnTo>
                    <a:lnTo>
                      <a:pt x="0" y="19"/>
                    </a:lnTo>
                    <a:lnTo>
                      <a:pt x="26" y="19"/>
                    </a:lnTo>
                    <a:lnTo>
                      <a:pt x="36" y="23"/>
                    </a:lnTo>
                    <a:lnTo>
                      <a:pt x="47" y="29"/>
                    </a:lnTo>
                    <a:lnTo>
                      <a:pt x="57" y="34"/>
                    </a:lnTo>
                    <a:lnTo>
                      <a:pt x="69" y="38"/>
                    </a:lnTo>
                    <a:lnTo>
                      <a:pt x="81" y="41"/>
                    </a:lnTo>
                    <a:lnTo>
                      <a:pt x="86" y="42"/>
                    </a:lnTo>
                    <a:lnTo>
                      <a:pt x="92" y="42"/>
                    </a:lnTo>
                    <a:lnTo>
                      <a:pt x="98" y="41"/>
                    </a:lnTo>
                    <a:lnTo>
                      <a:pt x="104" y="40"/>
                    </a:lnTo>
                    <a:lnTo>
                      <a:pt x="109" y="38"/>
                    </a:lnTo>
                    <a:lnTo>
                      <a:pt x="116" y="35"/>
                    </a:lnTo>
                    <a:lnTo>
                      <a:pt x="120" y="31"/>
                    </a:lnTo>
                    <a:lnTo>
                      <a:pt x="124" y="27"/>
                    </a:lnTo>
                    <a:lnTo>
                      <a:pt x="130" y="18"/>
                    </a:lnTo>
                    <a:lnTo>
                      <a:pt x="136" y="9"/>
                    </a:lnTo>
                    <a:lnTo>
                      <a:pt x="143" y="0"/>
                    </a:lnTo>
                    <a:lnTo>
                      <a:pt x="1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26" name="Freeform 88"/>
              <p:cNvSpPr>
                <a:spLocks/>
              </p:cNvSpPr>
              <p:nvPr/>
            </p:nvSpPr>
            <p:spPr bwMode="auto">
              <a:xfrm>
                <a:off x="470" y="2994"/>
                <a:ext cx="77" cy="70"/>
              </a:xfrm>
              <a:custGeom>
                <a:avLst/>
                <a:gdLst>
                  <a:gd name="T0" fmla="*/ 68 w 77"/>
                  <a:gd name="T1" fmla="*/ 14 h 70"/>
                  <a:gd name="T2" fmla="*/ 68 w 77"/>
                  <a:gd name="T3" fmla="*/ 14 h 70"/>
                  <a:gd name="T4" fmla="*/ 71 w 77"/>
                  <a:gd name="T5" fmla="*/ 17 h 70"/>
                  <a:gd name="T6" fmla="*/ 73 w 77"/>
                  <a:gd name="T7" fmla="*/ 20 h 70"/>
                  <a:gd name="T8" fmla="*/ 75 w 77"/>
                  <a:gd name="T9" fmla="*/ 23 h 70"/>
                  <a:gd name="T10" fmla="*/ 76 w 77"/>
                  <a:gd name="T11" fmla="*/ 28 h 70"/>
                  <a:gd name="T12" fmla="*/ 77 w 77"/>
                  <a:gd name="T13" fmla="*/ 35 h 70"/>
                  <a:gd name="T14" fmla="*/ 76 w 77"/>
                  <a:gd name="T15" fmla="*/ 43 h 70"/>
                  <a:gd name="T16" fmla="*/ 76 w 77"/>
                  <a:gd name="T17" fmla="*/ 43 h 70"/>
                  <a:gd name="T18" fmla="*/ 74 w 77"/>
                  <a:gd name="T19" fmla="*/ 48 h 70"/>
                  <a:gd name="T20" fmla="*/ 71 w 77"/>
                  <a:gd name="T21" fmla="*/ 50 h 70"/>
                  <a:gd name="T22" fmla="*/ 67 w 77"/>
                  <a:gd name="T23" fmla="*/ 52 h 70"/>
                  <a:gd name="T24" fmla="*/ 62 w 77"/>
                  <a:gd name="T25" fmla="*/ 54 h 70"/>
                  <a:gd name="T26" fmla="*/ 59 w 77"/>
                  <a:gd name="T27" fmla="*/ 55 h 70"/>
                  <a:gd name="T28" fmla="*/ 55 w 77"/>
                  <a:gd name="T29" fmla="*/ 57 h 70"/>
                  <a:gd name="T30" fmla="*/ 51 w 77"/>
                  <a:gd name="T31" fmla="*/ 61 h 70"/>
                  <a:gd name="T32" fmla="*/ 49 w 77"/>
                  <a:gd name="T33" fmla="*/ 65 h 70"/>
                  <a:gd name="T34" fmla="*/ 49 w 77"/>
                  <a:gd name="T35" fmla="*/ 65 h 70"/>
                  <a:gd name="T36" fmla="*/ 42 w 77"/>
                  <a:gd name="T37" fmla="*/ 68 h 70"/>
                  <a:gd name="T38" fmla="*/ 35 w 77"/>
                  <a:gd name="T39" fmla="*/ 70 h 70"/>
                  <a:gd name="T40" fmla="*/ 27 w 77"/>
                  <a:gd name="T41" fmla="*/ 70 h 70"/>
                  <a:gd name="T42" fmla="*/ 20 w 77"/>
                  <a:gd name="T43" fmla="*/ 69 h 70"/>
                  <a:gd name="T44" fmla="*/ 20 w 77"/>
                  <a:gd name="T45" fmla="*/ 69 h 70"/>
                  <a:gd name="T46" fmla="*/ 15 w 77"/>
                  <a:gd name="T47" fmla="*/ 67 h 70"/>
                  <a:gd name="T48" fmla="*/ 11 w 77"/>
                  <a:gd name="T49" fmla="*/ 64 h 70"/>
                  <a:gd name="T50" fmla="*/ 8 w 77"/>
                  <a:gd name="T51" fmla="*/ 61 h 70"/>
                  <a:gd name="T52" fmla="*/ 6 w 77"/>
                  <a:gd name="T53" fmla="*/ 56 h 70"/>
                  <a:gd name="T54" fmla="*/ 2 w 77"/>
                  <a:gd name="T55" fmla="*/ 47 h 70"/>
                  <a:gd name="T56" fmla="*/ 0 w 77"/>
                  <a:gd name="T57" fmla="*/ 37 h 70"/>
                  <a:gd name="T58" fmla="*/ 0 w 77"/>
                  <a:gd name="T59" fmla="*/ 37 h 70"/>
                  <a:gd name="T60" fmla="*/ 1 w 77"/>
                  <a:gd name="T61" fmla="*/ 32 h 70"/>
                  <a:gd name="T62" fmla="*/ 1 w 77"/>
                  <a:gd name="T63" fmla="*/ 27 h 70"/>
                  <a:gd name="T64" fmla="*/ 3 w 77"/>
                  <a:gd name="T65" fmla="*/ 21 h 70"/>
                  <a:gd name="T66" fmla="*/ 5 w 77"/>
                  <a:gd name="T67" fmla="*/ 16 h 70"/>
                  <a:gd name="T68" fmla="*/ 8 w 77"/>
                  <a:gd name="T69" fmla="*/ 11 h 70"/>
                  <a:gd name="T70" fmla="*/ 11 w 77"/>
                  <a:gd name="T71" fmla="*/ 8 h 70"/>
                  <a:gd name="T72" fmla="*/ 16 w 77"/>
                  <a:gd name="T73" fmla="*/ 3 h 70"/>
                  <a:gd name="T74" fmla="*/ 21 w 77"/>
                  <a:gd name="T75" fmla="*/ 1 h 70"/>
                  <a:gd name="T76" fmla="*/ 21 w 77"/>
                  <a:gd name="T77" fmla="*/ 1 h 70"/>
                  <a:gd name="T78" fmla="*/ 31 w 77"/>
                  <a:gd name="T79" fmla="*/ 0 h 70"/>
                  <a:gd name="T80" fmla="*/ 36 w 77"/>
                  <a:gd name="T81" fmla="*/ 0 h 70"/>
                  <a:gd name="T82" fmla="*/ 41 w 77"/>
                  <a:gd name="T83" fmla="*/ 1 h 70"/>
                  <a:gd name="T84" fmla="*/ 46 w 77"/>
                  <a:gd name="T85" fmla="*/ 3 h 70"/>
                  <a:gd name="T86" fmla="*/ 51 w 77"/>
                  <a:gd name="T87" fmla="*/ 5 h 70"/>
                  <a:gd name="T88" fmla="*/ 55 w 77"/>
                  <a:gd name="T89" fmla="*/ 9 h 70"/>
                  <a:gd name="T90" fmla="*/ 58 w 77"/>
                  <a:gd name="T91" fmla="*/ 12 h 70"/>
                  <a:gd name="T92" fmla="*/ 68 w 77"/>
                  <a:gd name="T93" fmla="*/ 14 h 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7" h="70">
                    <a:moveTo>
                      <a:pt x="68" y="14"/>
                    </a:moveTo>
                    <a:lnTo>
                      <a:pt x="68" y="14"/>
                    </a:lnTo>
                    <a:lnTo>
                      <a:pt x="71" y="17"/>
                    </a:lnTo>
                    <a:lnTo>
                      <a:pt x="73" y="20"/>
                    </a:lnTo>
                    <a:lnTo>
                      <a:pt x="75" y="23"/>
                    </a:lnTo>
                    <a:lnTo>
                      <a:pt x="76" y="28"/>
                    </a:lnTo>
                    <a:lnTo>
                      <a:pt x="77" y="35"/>
                    </a:lnTo>
                    <a:lnTo>
                      <a:pt x="76" y="43"/>
                    </a:lnTo>
                    <a:lnTo>
                      <a:pt x="74" y="48"/>
                    </a:lnTo>
                    <a:lnTo>
                      <a:pt x="71" y="50"/>
                    </a:lnTo>
                    <a:lnTo>
                      <a:pt x="67" y="52"/>
                    </a:lnTo>
                    <a:lnTo>
                      <a:pt x="62" y="54"/>
                    </a:lnTo>
                    <a:lnTo>
                      <a:pt x="59" y="55"/>
                    </a:lnTo>
                    <a:lnTo>
                      <a:pt x="55" y="57"/>
                    </a:lnTo>
                    <a:lnTo>
                      <a:pt x="51" y="61"/>
                    </a:lnTo>
                    <a:lnTo>
                      <a:pt x="49" y="65"/>
                    </a:lnTo>
                    <a:lnTo>
                      <a:pt x="42" y="68"/>
                    </a:lnTo>
                    <a:lnTo>
                      <a:pt x="35" y="70"/>
                    </a:lnTo>
                    <a:lnTo>
                      <a:pt x="27" y="70"/>
                    </a:lnTo>
                    <a:lnTo>
                      <a:pt x="20" y="69"/>
                    </a:lnTo>
                    <a:lnTo>
                      <a:pt x="15" y="67"/>
                    </a:lnTo>
                    <a:lnTo>
                      <a:pt x="11" y="64"/>
                    </a:lnTo>
                    <a:lnTo>
                      <a:pt x="8" y="61"/>
                    </a:lnTo>
                    <a:lnTo>
                      <a:pt x="6" y="56"/>
                    </a:lnTo>
                    <a:lnTo>
                      <a:pt x="2" y="47"/>
                    </a:lnTo>
                    <a:lnTo>
                      <a:pt x="0" y="37"/>
                    </a:lnTo>
                    <a:lnTo>
                      <a:pt x="1" y="32"/>
                    </a:lnTo>
                    <a:lnTo>
                      <a:pt x="1" y="27"/>
                    </a:lnTo>
                    <a:lnTo>
                      <a:pt x="3" y="21"/>
                    </a:lnTo>
                    <a:lnTo>
                      <a:pt x="5" y="16"/>
                    </a:lnTo>
                    <a:lnTo>
                      <a:pt x="8" y="11"/>
                    </a:lnTo>
                    <a:lnTo>
                      <a:pt x="11" y="8"/>
                    </a:lnTo>
                    <a:lnTo>
                      <a:pt x="16" y="3"/>
                    </a:lnTo>
                    <a:lnTo>
                      <a:pt x="21" y="1"/>
                    </a:lnTo>
                    <a:lnTo>
                      <a:pt x="31" y="0"/>
                    </a:lnTo>
                    <a:lnTo>
                      <a:pt x="36" y="0"/>
                    </a:lnTo>
                    <a:lnTo>
                      <a:pt x="41" y="1"/>
                    </a:lnTo>
                    <a:lnTo>
                      <a:pt x="46" y="3"/>
                    </a:lnTo>
                    <a:lnTo>
                      <a:pt x="51" y="5"/>
                    </a:lnTo>
                    <a:lnTo>
                      <a:pt x="55" y="9"/>
                    </a:lnTo>
                    <a:lnTo>
                      <a:pt x="58" y="12"/>
                    </a:lnTo>
                    <a:lnTo>
                      <a:pt x="6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27" name="Freeform 89"/>
              <p:cNvSpPr>
                <a:spLocks/>
              </p:cNvSpPr>
              <p:nvPr/>
            </p:nvSpPr>
            <p:spPr bwMode="auto">
              <a:xfrm>
                <a:off x="478" y="3002"/>
                <a:ext cx="47" cy="54"/>
              </a:xfrm>
              <a:custGeom>
                <a:avLst/>
                <a:gdLst>
                  <a:gd name="T0" fmla="*/ 47 w 47"/>
                  <a:gd name="T1" fmla="*/ 13 h 54"/>
                  <a:gd name="T2" fmla="*/ 47 w 47"/>
                  <a:gd name="T3" fmla="*/ 13 h 54"/>
                  <a:gd name="T4" fmla="*/ 47 w 47"/>
                  <a:gd name="T5" fmla="*/ 23 h 54"/>
                  <a:gd name="T6" fmla="*/ 47 w 47"/>
                  <a:gd name="T7" fmla="*/ 32 h 54"/>
                  <a:gd name="T8" fmla="*/ 44 w 47"/>
                  <a:gd name="T9" fmla="*/ 41 h 54"/>
                  <a:gd name="T10" fmla="*/ 42 w 47"/>
                  <a:gd name="T11" fmla="*/ 44 h 54"/>
                  <a:gd name="T12" fmla="*/ 39 w 47"/>
                  <a:gd name="T13" fmla="*/ 48 h 54"/>
                  <a:gd name="T14" fmla="*/ 39 w 47"/>
                  <a:gd name="T15" fmla="*/ 48 h 54"/>
                  <a:gd name="T16" fmla="*/ 32 w 47"/>
                  <a:gd name="T17" fmla="*/ 51 h 54"/>
                  <a:gd name="T18" fmla="*/ 26 w 47"/>
                  <a:gd name="T19" fmla="*/ 54 h 54"/>
                  <a:gd name="T20" fmla="*/ 18 w 47"/>
                  <a:gd name="T21" fmla="*/ 54 h 54"/>
                  <a:gd name="T22" fmla="*/ 11 w 47"/>
                  <a:gd name="T23" fmla="*/ 53 h 54"/>
                  <a:gd name="T24" fmla="*/ 11 w 47"/>
                  <a:gd name="T25" fmla="*/ 53 h 54"/>
                  <a:gd name="T26" fmla="*/ 8 w 47"/>
                  <a:gd name="T27" fmla="*/ 48 h 54"/>
                  <a:gd name="T28" fmla="*/ 5 w 47"/>
                  <a:gd name="T29" fmla="*/ 45 h 54"/>
                  <a:gd name="T30" fmla="*/ 3 w 47"/>
                  <a:gd name="T31" fmla="*/ 41 h 54"/>
                  <a:gd name="T32" fmla="*/ 1 w 47"/>
                  <a:gd name="T33" fmla="*/ 36 h 54"/>
                  <a:gd name="T34" fmla="*/ 0 w 47"/>
                  <a:gd name="T35" fmla="*/ 27 h 54"/>
                  <a:gd name="T36" fmla="*/ 0 w 47"/>
                  <a:gd name="T37" fmla="*/ 18 h 54"/>
                  <a:gd name="T38" fmla="*/ 0 w 47"/>
                  <a:gd name="T39" fmla="*/ 18 h 54"/>
                  <a:gd name="T40" fmla="*/ 3 w 47"/>
                  <a:gd name="T41" fmla="*/ 11 h 54"/>
                  <a:gd name="T42" fmla="*/ 7 w 47"/>
                  <a:gd name="T43" fmla="*/ 6 h 54"/>
                  <a:gd name="T44" fmla="*/ 12 w 47"/>
                  <a:gd name="T45" fmla="*/ 2 h 54"/>
                  <a:gd name="T46" fmla="*/ 14 w 47"/>
                  <a:gd name="T47" fmla="*/ 0 h 54"/>
                  <a:gd name="T48" fmla="*/ 17 w 47"/>
                  <a:gd name="T49" fmla="*/ 0 h 54"/>
                  <a:gd name="T50" fmla="*/ 17 w 47"/>
                  <a:gd name="T51" fmla="*/ 0 h 54"/>
                  <a:gd name="T52" fmla="*/ 26 w 47"/>
                  <a:gd name="T53" fmla="*/ 0 h 54"/>
                  <a:gd name="T54" fmla="*/ 34 w 47"/>
                  <a:gd name="T55" fmla="*/ 2 h 54"/>
                  <a:gd name="T56" fmla="*/ 38 w 47"/>
                  <a:gd name="T57" fmla="*/ 4 h 54"/>
                  <a:gd name="T58" fmla="*/ 42 w 47"/>
                  <a:gd name="T59" fmla="*/ 6 h 54"/>
                  <a:gd name="T60" fmla="*/ 44 w 47"/>
                  <a:gd name="T61" fmla="*/ 9 h 54"/>
                  <a:gd name="T62" fmla="*/ 47 w 47"/>
                  <a:gd name="T63" fmla="*/ 13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7" h="54">
                    <a:moveTo>
                      <a:pt x="47" y="13"/>
                    </a:moveTo>
                    <a:lnTo>
                      <a:pt x="47" y="13"/>
                    </a:lnTo>
                    <a:lnTo>
                      <a:pt x="47" y="23"/>
                    </a:lnTo>
                    <a:lnTo>
                      <a:pt x="47" y="32"/>
                    </a:lnTo>
                    <a:lnTo>
                      <a:pt x="44" y="41"/>
                    </a:lnTo>
                    <a:lnTo>
                      <a:pt x="42" y="44"/>
                    </a:lnTo>
                    <a:lnTo>
                      <a:pt x="39" y="48"/>
                    </a:lnTo>
                    <a:lnTo>
                      <a:pt x="32" y="51"/>
                    </a:lnTo>
                    <a:lnTo>
                      <a:pt x="26" y="54"/>
                    </a:lnTo>
                    <a:lnTo>
                      <a:pt x="18" y="54"/>
                    </a:lnTo>
                    <a:lnTo>
                      <a:pt x="11" y="53"/>
                    </a:lnTo>
                    <a:lnTo>
                      <a:pt x="8" y="48"/>
                    </a:lnTo>
                    <a:lnTo>
                      <a:pt x="5" y="45"/>
                    </a:lnTo>
                    <a:lnTo>
                      <a:pt x="3" y="41"/>
                    </a:lnTo>
                    <a:lnTo>
                      <a:pt x="1" y="36"/>
                    </a:lnTo>
                    <a:lnTo>
                      <a:pt x="0" y="27"/>
                    </a:lnTo>
                    <a:lnTo>
                      <a:pt x="0" y="18"/>
                    </a:lnTo>
                    <a:lnTo>
                      <a:pt x="3" y="11"/>
                    </a:lnTo>
                    <a:lnTo>
                      <a:pt x="7" y="6"/>
                    </a:lnTo>
                    <a:lnTo>
                      <a:pt x="12" y="2"/>
                    </a:lnTo>
                    <a:lnTo>
                      <a:pt x="14" y="0"/>
                    </a:lnTo>
                    <a:lnTo>
                      <a:pt x="17" y="0"/>
                    </a:lnTo>
                    <a:lnTo>
                      <a:pt x="26" y="0"/>
                    </a:lnTo>
                    <a:lnTo>
                      <a:pt x="34" y="2"/>
                    </a:lnTo>
                    <a:lnTo>
                      <a:pt x="38" y="4"/>
                    </a:lnTo>
                    <a:lnTo>
                      <a:pt x="42" y="6"/>
                    </a:lnTo>
                    <a:lnTo>
                      <a:pt x="44" y="9"/>
                    </a:lnTo>
                    <a:lnTo>
                      <a:pt x="47"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28" name="Freeform 90"/>
              <p:cNvSpPr>
                <a:spLocks/>
              </p:cNvSpPr>
              <p:nvPr/>
            </p:nvSpPr>
            <p:spPr bwMode="auto">
              <a:xfrm>
                <a:off x="478" y="3002"/>
                <a:ext cx="47" cy="54"/>
              </a:xfrm>
              <a:custGeom>
                <a:avLst/>
                <a:gdLst>
                  <a:gd name="T0" fmla="*/ 47 w 47"/>
                  <a:gd name="T1" fmla="*/ 13 h 54"/>
                  <a:gd name="T2" fmla="*/ 47 w 47"/>
                  <a:gd name="T3" fmla="*/ 13 h 54"/>
                  <a:gd name="T4" fmla="*/ 47 w 47"/>
                  <a:gd name="T5" fmla="*/ 23 h 54"/>
                  <a:gd name="T6" fmla="*/ 47 w 47"/>
                  <a:gd name="T7" fmla="*/ 32 h 54"/>
                  <a:gd name="T8" fmla="*/ 44 w 47"/>
                  <a:gd name="T9" fmla="*/ 41 h 54"/>
                  <a:gd name="T10" fmla="*/ 42 w 47"/>
                  <a:gd name="T11" fmla="*/ 44 h 54"/>
                  <a:gd name="T12" fmla="*/ 39 w 47"/>
                  <a:gd name="T13" fmla="*/ 48 h 54"/>
                  <a:gd name="T14" fmla="*/ 39 w 47"/>
                  <a:gd name="T15" fmla="*/ 48 h 54"/>
                  <a:gd name="T16" fmla="*/ 32 w 47"/>
                  <a:gd name="T17" fmla="*/ 51 h 54"/>
                  <a:gd name="T18" fmla="*/ 26 w 47"/>
                  <a:gd name="T19" fmla="*/ 54 h 54"/>
                  <a:gd name="T20" fmla="*/ 18 w 47"/>
                  <a:gd name="T21" fmla="*/ 54 h 54"/>
                  <a:gd name="T22" fmla="*/ 11 w 47"/>
                  <a:gd name="T23" fmla="*/ 53 h 54"/>
                  <a:gd name="T24" fmla="*/ 11 w 47"/>
                  <a:gd name="T25" fmla="*/ 53 h 54"/>
                  <a:gd name="T26" fmla="*/ 8 w 47"/>
                  <a:gd name="T27" fmla="*/ 48 h 54"/>
                  <a:gd name="T28" fmla="*/ 5 w 47"/>
                  <a:gd name="T29" fmla="*/ 45 h 54"/>
                  <a:gd name="T30" fmla="*/ 3 w 47"/>
                  <a:gd name="T31" fmla="*/ 41 h 54"/>
                  <a:gd name="T32" fmla="*/ 1 w 47"/>
                  <a:gd name="T33" fmla="*/ 36 h 54"/>
                  <a:gd name="T34" fmla="*/ 0 w 47"/>
                  <a:gd name="T35" fmla="*/ 27 h 54"/>
                  <a:gd name="T36" fmla="*/ 0 w 47"/>
                  <a:gd name="T37" fmla="*/ 18 h 54"/>
                  <a:gd name="T38" fmla="*/ 0 w 47"/>
                  <a:gd name="T39" fmla="*/ 18 h 54"/>
                  <a:gd name="T40" fmla="*/ 3 w 47"/>
                  <a:gd name="T41" fmla="*/ 11 h 54"/>
                  <a:gd name="T42" fmla="*/ 7 w 47"/>
                  <a:gd name="T43" fmla="*/ 6 h 54"/>
                  <a:gd name="T44" fmla="*/ 12 w 47"/>
                  <a:gd name="T45" fmla="*/ 2 h 54"/>
                  <a:gd name="T46" fmla="*/ 14 w 47"/>
                  <a:gd name="T47" fmla="*/ 0 h 54"/>
                  <a:gd name="T48" fmla="*/ 17 w 47"/>
                  <a:gd name="T49" fmla="*/ 0 h 54"/>
                  <a:gd name="T50" fmla="*/ 17 w 47"/>
                  <a:gd name="T51" fmla="*/ 0 h 54"/>
                  <a:gd name="T52" fmla="*/ 26 w 47"/>
                  <a:gd name="T53" fmla="*/ 0 h 54"/>
                  <a:gd name="T54" fmla="*/ 34 w 47"/>
                  <a:gd name="T55" fmla="*/ 2 h 54"/>
                  <a:gd name="T56" fmla="*/ 38 w 47"/>
                  <a:gd name="T57" fmla="*/ 4 h 54"/>
                  <a:gd name="T58" fmla="*/ 42 w 47"/>
                  <a:gd name="T59" fmla="*/ 6 h 54"/>
                  <a:gd name="T60" fmla="*/ 44 w 47"/>
                  <a:gd name="T61" fmla="*/ 9 h 54"/>
                  <a:gd name="T62" fmla="*/ 47 w 47"/>
                  <a:gd name="T63" fmla="*/ 13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7" h="54">
                    <a:moveTo>
                      <a:pt x="47" y="13"/>
                    </a:moveTo>
                    <a:lnTo>
                      <a:pt x="47" y="13"/>
                    </a:lnTo>
                    <a:lnTo>
                      <a:pt x="47" y="23"/>
                    </a:lnTo>
                    <a:lnTo>
                      <a:pt x="47" y="32"/>
                    </a:lnTo>
                    <a:lnTo>
                      <a:pt x="44" y="41"/>
                    </a:lnTo>
                    <a:lnTo>
                      <a:pt x="42" y="44"/>
                    </a:lnTo>
                    <a:lnTo>
                      <a:pt x="39" y="48"/>
                    </a:lnTo>
                    <a:lnTo>
                      <a:pt x="32" y="51"/>
                    </a:lnTo>
                    <a:lnTo>
                      <a:pt x="26" y="54"/>
                    </a:lnTo>
                    <a:lnTo>
                      <a:pt x="18" y="54"/>
                    </a:lnTo>
                    <a:lnTo>
                      <a:pt x="11" y="53"/>
                    </a:lnTo>
                    <a:lnTo>
                      <a:pt x="8" y="48"/>
                    </a:lnTo>
                    <a:lnTo>
                      <a:pt x="5" y="45"/>
                    </a:lnTo>
                    <a:lnTo>
                      <a:pt x="3" y="41"/>
                    </a:lnTo>
                    <a:lnTo>
                      <a:pt x="1" y="36"/>
                    </a:lnTo>
                    <a:lnTo>
                      <a:pt x="0" y="27"/>
                    </a:lnTo>
                    <a:lnTo>
                      <a:pt x="0" y="18"/>
                    </a:lnTo>
                    <a:lnTo>
                      <a:pt x="3" y="11"/>
                    </a:lnTo>
                    <a:lnTo>
                      <a:pt x="7" y="6"/>
                    </a:lnTo>
                    <a:lnTo>
                      <a:pt x="12" y="2"/>
                    </a:lnTo>
                    <a:lnTo>
                      <a:pt x="14" y="0"/>
                    </a:lnTo>
                    <a:lnTo>
                      <a:pt x="17" y="0"/>
                    </a:lnTo>
                    <a:lnTo>
                      <a:pt x="26" y="0"/>
                    </a:lnTo>
                    <a:lnTo>
                      <a:pt x="34" y="2"/>
                    </a:lnTo>
                    <a:lnTo>
                      <a:pt x="38" y="4"/>
                    </a:lnTo>
                    <a:lnTo>
                      <a:pt x="42" y="6"/>
                    </a:lnTo>
                    <a:lnTo>
                      <a:pt x="44" y="9"/>
                    </a:lnTo>
                    <a:lnTo>
                      <a:pt x="47"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29" name="Freeform 91"/>
              <p:cNvSpPr>
                <a:spLocks/>
              </p:cNvSpPr>
              <p:nvPr/>
            </p:nvSpPr>
            <p:spPr bwMode="auto">
              <a:xfrm>
                <a:off x="499" y="3008"/>
                <a:ext cx="16" cy="43"/>
              </a:xfrm>
              <a:custGeom>
                <a:avLst/>
                <a:gdLst>
                  <a:gd name="T0" fmla="*/ 16 w 16"/>
                  <a:gd name="T1" fmla="*/ 14 h 43"/>
                  <a:gd name="T2" fmla="*/ 16 w 16"/>
                  <a:gd name="T3" fmla="*/ 14 h 43"/>
                  <a:gd name="T4" fmla="*/ 16 w 16"/>
                  <a:gd name="T5" fmla="*/ 22 h 43"/>
                  <a:gd name="T6" fmla="*/ 15 w 16"/>
                  <a:gd name="T7" fmla="*/ 30 h 43"/>
                  <a:gd name="T8" fmla="*/ 13 w 16"/>
                  <a:gd name="T9" fmla="*/ 34 h 43"/>
                  <a:gd name="T10" fmla="*/ 11 w 16"/>
                  <a:gd name="T11" fmla="*/ 37 h 43"/>
                  <a:gd name="T12" fmla="*/ 9 w 16"/>
                  <a:gd name="T13" fmla="*/ 40 h 43"/>
                  <a:gd name="T14" fmla="*/ 5 w 16"/>
                  <a:gd name="T15" fmla="*/ 43 h 43"/>
                  <a:gd name="T16" fmla="*/ 5 w 16"/>
                  <a:gd name="T17" fmla="*/ 43 h 43"/>
                  <a:gd name="T18" fmla="*/ 4 w 16"/>
                  <a:gd name="T19" fmla="*/ 43 h 43"/>
                  <a:gd name="T20" fmla="*/ 3 w 16"/>
                  <a:gd name="T21" fmla="*/ 42 h 43"/>
                  <a:gd name="T22" fmla="*/ 0 w 16"/>
                  <a:gd name="T23" fmla="*/ 41 h 43"/>
                  <a:gd name="T24" fmla="*/ 0 w 16"/>
                  <a:gd name="T25" fmla="*/ 41 h 43"/>
                  <a:gd name="T26" fmla="*/ 5 w 16"/>
                  <a:gd name="T27" fmla="*/ 35 h 43"/>
                  <a:gd name="T28" fmla="*/ 8 w 16"/>
                  <a:gd name="T29" fmla="*/ 30 h 43"/>
                  <a:gd name="T30" fmla="*/ 10 w 16"/>
                  <a:gd name="T31" fmla="*/ 25 h 43"/>
                  <a:gd name="T32" fmla="*/ 10 w 16"/>
                  <a:gd name="T33" fmla="*/ 22 h 43"/>
                  <a:gd name="T34" fmla="*/ 10 w 16"/>
                  <a:gd name="T35" fmla="*/ 19 h 43"/>
                  <a:gd name="T36" fmla="*/ 9 w 16"/>
                  <a:gd name="T37" fmla="*/ 15 h 43"/>
                  <a:gd name="T38" fmla="*/ 9 w 16"/>
                  <a:gd name="T39" fmla="*/ 15 h 43"/>
                  <a:gd name="T40" fmla="*/ 4 w 16"/>
                  <a:gd name="T41" fmla="*/ 7 h 43"/>
                  <a:gd name="T42" fmla="*/ 3 w 16"/>
                  <a:gd name="T43" fmla="*/ 4 h 43"/>
                  <a:gd name="T44" fmla="*/ 3 w 16"/>
                  <a:gd name="T45" fmla="*/ 2 h 43"/>
                  <a:gd name="T46" fmla="*/ 4 w 16"/>
                  <a:gd name="T47" fmla="*/ 0 h 43"/>
                  <a:gd name="T48" fmla="*/ 4 w 16"/>
                  <a:gd name="T49" fmla="*/ 0 h 43"/>
                  <a:gd name="T50" fmla="*/ 8 w 16"/>
                  <a:gd name="T51" fmla="*/ 2 h 43"/>
                  <a:gd name="T52" fmla="*/ 11 w 16"/>
                  <a:gd name="T53" fmla="*/ 5 h 43"/>
                  <a:gd name="T54" fmla="*/ 16 w 16"/>
                  <a:gd name="T55" fmla="*/ 14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 h="43">
                    <a:moveTo>
                      <a:pt x="16" y="14"/>
                    </a:moveTo>
                    <a:lnTo>
                      <a:pt x="16" y="14"/>
                    </a:lnTo>
                    <a:lnTo>
                      <a:pt x="16" y="22"/>
                    </a:lnTo>
                    <a:lnTo>
                      <a:pt x="15" y="30"/>
                    </a:lnTo>
                    <a:lnTo>
                      <a:pt x="13" y="34"/>
                    </a:lnTo>
                    <a:lnTo>
                      <a:pt x="11" y="37"/>
                    </a:lnTo>
                    <a:lnTo>
                      <a:pt x="9" y="40"/>
                    </a:lnTo>
                    <a:lnTo>
                      <a:pt x="5" y="43"/>
                    </a:lnTo>
                    <a:lnTo>
                      <a:pt x="4" y="43"/>
                    </a:lnTo>
                    <a:lnTo>
                      <a:pt x="3" y="42"/>
                    </a:lnTo>
                    <a:lnTo>
                      <a:pt x="0" y="41"/>
                    </a:lnTo>
                    <a:lnTo>
                      <a:pt x="5" y="35"/>
                    </a:lnTo>
                    <a:lnTo>
                      <a:pt x="8" y="30"/>
                    </a:lnTo>
                    <a:lnTo>
                      <a:pt x="10" y="25"/>
                    </a:lnTo>
                    <a:lnTo>
                      <a:pt x="10" y="22"/>
                    </a:lnTo>
                    <a:lnTo>
                      <a:pt x="10" y="19"/>
                    </a:lnTo>
                    <a:lnTo>
                      <a:pt x="9" y="15"/>
                    </a:lnTo>
                    <a:lnTo>
                      <a:pt x="4" y="7"/>
                    </a:lnTo>
                    <a:lnTo>
                      <a:pt x="3" y="4"/>
                    </a:lnTo>
                    <a:lnTo>
                      <a:pt x="3" y="2"/>
                    </a:lnTo>
                    <a:lnTo>
                      <a:pt x="4" y="0"/>
                    </a:lnTo>
                    <a:lnTo>
                      <a:pt x="8" y="2"/>
                    </a:lnTo>
                    <a:lnTo>
                      <a:pt x="11" y="5"/>
                    </a:lnTo>
                    <a:lnTo>
                      <a:pt x="1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30" name="Freeform 92"/>
              <p:cNvSpPr>
                <a:spLocks/>
              </p:cNvSpPr>
              <p:nvPr/>
            </p:nvSpPr>
            <p:spPr bwMode="auto">
              <a:xfrm>
                <a:off x="499" y="3008"/>
                <a:ext cx="16" cy="43"/>
              </a:xfrm>
              <a:custGeom>
                <a:avLst/>
                <a:gdLst>
                  <a:gd name="T0" fmla="*/ 16 w 16"/>
                  <a:gd name="T1" fmla="*/ 14 h 43"/>
                  <a:gd name="T2" fmla="*/ 16 w 16"/>
                  <a:gd name="T3" fmla="*/ 14 h 43"/>
                  <a:gd name="T4" fmla="*/ 16 w 16"/>
                  <a:gd name="T5" fmla="*/ 22 h 43"/>
                  <a:gd name="T6" fmla="*/ 15 w 16"/>
                  <a:gd name="T7" fmla="*/ 30 h 43"/>
                  <a:gd name="T8" fmla="*/ 13 w 16"/>
                  <a:gd name="T9" fmla="*/ 34 h 43"/>
                  <a:gd name="T10" fmla="*/ 11 w 16"/>
                  <a:gd name="T11" fmla="*/ 37 h 43"/>
                  <a:gd name="T12" fmla="*/ 9 w 16"/>
                  <a:gd name="T13" fmla="*/ 40 h 43"/>
                  <a:gd name="T14" fmla="*/ 5 w 16"/>
                  <a:gd name="T15" fmla="*/ 43 h 43"/>
                  <a:gd name="T16" fmla="*/ 5 w 16"/>
                  <a:gd name="T17" fmla="*/ 43 h 43"/>
                  <a:gd name="T18" fmla="*/ 4 w 16"/>
                  <a:gd name="T19" fmla="*/ 43 h 43"/>
                  <a:gd name="T20" fmla="*/ 3 w 16"/>
                  <a:gd name="T21" fmla="*/ 42 h 43"/>
                  <a:gd name="T22" fmla="*/ 0 w 16"/>
                  <a:gd name="T23" fmla="*/ 41 h 43"/>
                  <a:gd name="T24" fmla="*/ 0 w 16"/>
                  <a:gd name="T25" fmla="*/ 41 h 43"/>
                  <a:gd name="T26" fmla="*/ 5 w 16"/>
                  <a:gd name="T27" fmla="*/ 35 h 43"/>
                  <a:gd name="T28" fmla="*/ 8 w 16"/>
                  <a:gd name="T29" fmla="*/ 30 h 43"/>
                  <a:gd name="T30" fmla="*/ 10 w 16"/>
                  <a:gd name="T31" fmla="*/ 25 h 43"/>
                  <a:gd name="T32" fmla="*/ 10 w 16"/>
                  <a:gd name="T33" fmla="*/ 22 h 43"/>
                  <a:gd name="T34" fmla="*/ 10 w 16"/>
                  <a:gd name="T35" fmla="*/ 19 h 43"/>
                  <a:gd name="T36" fmla="*/ 9 w 16"/>
                  <a:gd name="T37" fmla="*/ 15 h 43"/>
                  <a:gd name="T38" fmla="*/ 9 w 16"/>
                  <a:gd name="T39" fmla="*/ 15 h 43"/>
                  <a:gd name="T40" fmla="*/ 4 w 16"/>
                  <a:gd name="T41" fmla="*/ 7 h 43"/>
                  <a:gd name="T42" fmla="*/ 3 w 16"/>
                  <a:gd name="T43" fmla="*/ 4 h 43"/>
                  <a:gd name="T44" fmla="*/ 3 w 16"/>
                  <a:gd name="T45" fmla="*/ 2 h 43"/>
                  <a:gd name="T46" fmla="*/ 4 w 16"/>
                  <a:gd name="T47" fmla="*/ 0 h 43"/>
                  <a:gd name="T48" fmla="*/ 4 w 16"/>
                  <a:gd name="T49" fmla="*/ 0 h 43"/>
                  <a:gd name="T50" fmla="*/ 8 w 16"/>
                  <a:gd name="T51" fmla="*/ 2 h 43"/>
                  <a:gd name="T52" fmla="*/ 11 w 16"/>
                  <a:gd name="T53" fmla="*/ 5 h 43"/>
                  <a:gd name="T54" fmla="*/ 16 w 16"/>
                  <a:gd name="T55" fmla="*/ 14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 h="43">
                    <a:moveTo>
                      <a:pt x="16" y="14"/>
                    </a:moveTo>
                    <a:lnTo>
                      <a:pt x="16" y="14"/>
                    </a:lnTo>
                    <a:lnTo>
                      <a:pt x="16" y="22"/>
                    </a:lnTo>
                    <a:lnTo>
                      <a:pt x="15" y="30"/>
                    </a:lnTo>
                    <a:lnTo>
                      <a:pt x="13" y="34"/>
                    </a:lnTo>
                    <a:lnTo>
                      <a:pt x="11" y="37"/>
                    </a:lnTo>
                    <a:lnTo>
                      <a:pt x="9" y="40"/>
                    </a:lnTo>
                    <a:lnTo>
                      <a:pt x="5" y="43"/>
                    </a:lnTo>
                    <a:lnTo>
                      <a:pt x="4" y="43"/>
                    </a:lnTo>
                    <a:lnTo>
                      <a:pt x="3" y="42"/>
                    </a:lnTo>
                    <a:lnTo>
                      <a:pt x="0" y="41"/>
                    </a:lnTo>
                    <a:lnTo>
                      <a:pt x="5" y="35"/>
                    </a:lnTo>
                    <a:lnTo>
                      <a:pt x="8" y="30"/>
                    </a:lnTo>
                    <a:lnTo>
                      <a:pt x="10" y="25"/>
                    </a:lnTo>
                    <a:lnTo>
                      <a:pt x="10" y="22"/>
                    </a:lnTo>
                    <a:lnTo>
                      <a:pt x="10" y="19"/>
                    </a:lnTo>
                    <a:lnTo>
                      <a:pt x="9" y="15"/>
                    </a:lnTo>
                    <a:lnTo>
                      <a:pt x="4" y="7"/>
                    </a:lnTo>
                    <a:lnTo>
                      <a:pt x="3" y="4"/>
                    </a:lnTo>
                    <a:lnTo>
                      <a:pt x="3" y="2"/>
                    </a:lnTo>
                    <a:lnTo>
                      <a:pt x="4" y="0"/>
                    </a:lnTo>
                    <a:lnTo>
                      <a:pt x="8" y="2"/>
                    </a:lnTo>
                    <a:lnTo>
                      <a:pt x="11" y="5"/>
                    </a:lnTo>
                    <a:lnTo>
                      <a:pt x="16"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31" name="Freeform 93"/>
              <p:cNvSpPr>
                <a:spLocks/>
              </p:cNvSpPr>
              <p:nvPr/>
            </p:nvSpPr>
            <p:spPr bwMode="auto">
              <a:xfrm>
                <a:off x="532" y="3015"/>
                <a:ext cx="8" cy="26"/>
              </a:xfrm>
              <a:custGeom>
                <a:avLst/>
                <a:gdLst>
                  <a:gd name="T0" fmla="*/ 8 w 8"/>
                  <a:gd name="T1" fmla="*/ 10 h 26"/>
                  <a:gd name="T2" fmla="*/ 8 w 8"/>
                  <a:gd name="T3" fmla="*/ 10 h 26"/>
                  <a:gd name="T4" fmla="*/ 8 w 8"/>
                  <a:gd name="T5" fmla="*/ 14 h 26"/>
                  <a:gd name="T6" fmla="*/ 7 w 8"/>
                  <a:gd name="T7" fmla="*/ 18 h 26"/>
                  <a:gd name="T8" fmla="*/ 4 w 8"/>
                  <a:gd name="T9" fmla="*/ 23 h 26"/>
                  <a:gd name="T10" fmla="*/ 0 w 8"/>
                  <a:gd name="T11" fmla="*/ 26 h 26"/>
                  <a:gd name="T12" fmla="*/ 0 w 8"/>
                  <a:gd name="T13" fmla="*/ 26 h 26"/>
                  <a:gd name="T14" fmla="*/ 1 w 8"/>
                  <a:gd name="T15" fmla="*/ 20 h 26"/>
                  <a:gd name="T16" fmla="*/ 2 w 8"/>
                  <a:gd name="T17" fmla="*/ 14 h 26"/>
                  <a:gd name="T18" fmla="*/ 2 w 8"/>
                  <a:gd name="T19" fmla="*/ 7 h 26"/>
                  <a:gd name="T20" fmla="*/ 1 w 8"/>
                  <a:gd name="T21" fmla="*/ 4 h 26"/>
                  <a:gd name="T22" fmla="*/ 0 w 8"/>
                  <a:gd name="T23" fmla="*/ 0 h 26"/>
                  <a:gd name="T24" fmla="*/ 0 w 8"/>
                  <a:gd name="T25" fmla="*/ 0 h 26"/>
                  <a:gd name="T26" fmla="*/ 4 w 8"/>
                  <a:gd name="T27" fmla="*/ 1 h 26"/>
                  <a:gd name="T28" fmla="*/ 5 w 8"/>
                  <a:gd name="T29" fmla="*/ 4 h 26"/>
                  <a:gd name="T30" fmla="*/ 7 w 8"/>
                  <a:gd name="T31" fmla="*/ 7 h 26"/>
                  <a:gd name="T32" fmla="*/ 8 w 8"/>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26">
                    <a:moveTo>
                      <a:pt x="8" y="10"/>
                    </a:moveTo>
                    <a:lnTo>
                      <a:pt x="8" y="10"/>
                    </a:lnTo>
                    <a:lnTo>
                      <a:pt x="8" y="14"/>
                    </a:lnTo>
                    <a:lnTo>
                      <a:pt x="7" y="18"/>
                    </a:lnTo>
                    <a:lnTo>
                      <a:pt x="4" y="23"/>
                    </a:lnTo>
                    <a:lnTo>
                      <a:pt x="0" y="26"/>
                    </a:lnTo>
                    <a:lnTo>
                      <a:pt x="1" y="20"/>
                    </a:lnTo>
                    <a:lnTo>
                      <a:pt x="2" y="14"/>
                    </a:lnTo>
                    <a:lnTo>
                      <a:pt x="2" y="7"/>
                    </a:lnTo>
                    <a:lnTo>
                      <a:pt x="1" y="4"/>
                    </a:lnTo>
                    <a:lnTo>
                      <a:pt x="0" y="0"/>
                    </a:lnTo>
                    <a:lnTo>
                      <a:pt x="4" y="1"/>
                    </a:lnTo>
                    <a:lnTo>
                      <a:pt x="5" y="4"/>
                    </a:lnTo>
                    <a:lnTo>
                      <a:pt x="7" y="7"/>
                    </a:lnTo>
                    <a:lnTo>
                      <a:pt x="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32" name="Freeform 94"/>
              <p:cNvSpPr>
                <a:spLocks/>
              </p:cNvSpPr>
              <p:nvPr/>
            </p:nvSpPr>
            <p:spPr bwMode="auto">
              <a:xfrm>
                <a:off x="532" y="3015"/>
                <a:ext cx="8" cy="26"/>
              </a:xfrm>
              <a:custGeom>
                <a:avLst/>
                <a:gdLst>
                  <a:gd name="T0" fmla="*/ 8 w 8"/>
                  <a:gd name="T1" fmla="*/ 10 h 26"/>
                  <a:gd name="T2" fmla="*/ 8 w 8"/>
                  <a:gd name="T3" fmla="*/ 10 h 26"/>
                  <a:gd name="T4" fmla="*/ 8 w 8"/>
                  <a:gd name="T5" fmla="*/ 14 h 26"/>
                  <a:gd name="T6" fmla="*/ 7 w 8"/>
                  <a:gd name="T7" fmla="*/ 18 h 26"/>
                  <a:gd name="T8" fmla="*/ 4 w 8"/>
                  <a:gd name="T9" fmla="*/ 23 h 26"/>
                  <a:gd name="T10" fmla="*/ 0 w 8"/>
                  <a:gd name="T11" fmla="*/ 26 h 26"/>
                  <a:gd name="T12" fmla="*/ 0 w 8"/>
                  <a:gd name="T13" fmla="*/ 26 h 26"/>
                  <a:gd name="T14" fmla="*/ 1 w 8"/>
                  <a:gd name="T15" fmla="*/ 20 h 26"/>
                  <a:gd name="T16" fmla="*/ 2 w 8"/>
                  <a:gd name="T17" fmla="*/ 14 h 26"/>
                  <a:gd name="T18" fmla="*/ 2 w 8"/>
                  <a:gd name="T19" fmla="*/ 7 h 26"/>
                  <a:gd name="T20" fmla="*/ 1 w 8"/>
                  <a:gd name="T21" fmla="*/ 4 h 26"/>
                  <a:gd name="T22" fmla="*/ 0 w 8"/>
                  <a:gd name="T23" fmla="*/ 0 h 26"/>
                  <a:gd name="T24" fmla="*/ 0 w 8"/>
                  <a:gd name="T25" fmla="*/ 0 h 26"/>
                  <a:gd name="T26" fmla="*/ 4 w 8"/>
                  <a:gd name="T27" fmla="*/ 1 h 26"/>
                  <a:gd name="T28" fmla="*/ 5 w 8"/>
                  <a:gd name="T29" fmla="*/ 4 h 26"/>
                  <a:gd name="T30" fmla="*/ 7 w 8"/>
                  <a:gd name="T31" fmla="*/ 7 h 26"/>
                  <a:gd name="T32" fmla="*/ 8 w 8"/>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26">
                    <a:moveTo>
                      <a:pt x="8" y="10"/>
                    </a:moveTo>
                    <a:lnTo>
                      <a:pt x="8" y="10"/>
                    </a:lnTo>
                    <a:lnTo>
                      <a:pt x="8" y="14"/>
                    </a:lnTo>
                    <a:lnTo>
                      <a:pt x="7" y="18"/>
                    </a:lnTo>
                    <a:lnTo>
                      <a:pt x="4" y="23"/>
                    </a:lnTo>
                    <a:lnTo>
                      <a:pt x="0" y="26"/>
                    </a:lnTo>
                    <a:lnTo>
                      <a:pt x="1" y="20"/>
                    </a:lnTo>
                    <a:lnTo>
                      <a:pt x="2" y="14"/>
                    </a:lnTo>
                    <a:lnTo>
                      <a:pt x="2" y="7"/>
                    </a:lnTo>
                    <a:lnTo>
                      <a:pt x="1" y="4"/>
                    </a:lnTo>
                    <a:lnTo>
                      <a:pt x="0" y="0"/>
                    </a:lnTo>
                    <a:lnTo>
                      <a:pt x="4" y="1"/>
                    </a:lnTo>
                    <a:lnTo>
                      <a:pt x="5" y="4"/>
                    </a:lnTo>
                    <a:lnTo>
                      <a:pt x="7" y="7"/>
                    </a:lnTo>
                    <a:lnTo>
                      <a:pt x="8"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33" name="Freeform 95"/>
              <p:cNvSpPr>
                <a:spLocks/>
              </p:cNvSpPr>
              <p:nvPr/>
            </p:nvSpPr>
            <p:spPr bwMode="auto">
              <a:xfrm>
                <a:off x="1084" y="3169"/>
                <a:ext cx="238" cy="241"/>
              </a:xfrm>
              <a:custGeom>
                <a:avLst/>
                <a:gdLst>
                  <a:gd name="T0" fmla="*/ 8 w 238"/>
                  <a:gd name="T1" fmla="*/ 0 h 241"/>
                  <a:gd name="T2" fmla="*/ 8 w 238"/>
                  <a:gd name="T3" fmla="*/ 0 h 241"/>
                  <a:gd name="T4" fmla="*/ 8 w 238"/>
                  <a:gd name="T5" fmla="*/ 5 h 241"/>
                  <a:gd name="T6" fmla="*/ 8 w 238"/>
                  <a:gd name="T7" fmla="*/ 10 h 241"/>
                  <a:gd name="T8" fmla="*/ 11 w 238"/>
                  <a:gd name="T9" fmla="*/ 20 h 241"/>
                  <a:gd name="T10" fmla="*/ 15 w 238"/>
                  <a:gd name="T11" fmla="*/ 30 h 241"/>
                  <a:gd name="T12" fmla="*/ 18 w 238"/>
                  <a:gd name="T13" fmla="*/ 38 h 241"/>
                  <a:gd name="T14" fmla="*/ 18 w 238"/>
                  <a:gd name="T15" fmla="*/ 38 h 241"/>
                  <a:gd name="T16" fmla="*/ 28 w 238"/>
                  <a:gd name="T17" fmla="*/ 63 h 241"/>
                  <a:gd name="T18" fmla="*/ 39 w 238"/>
                  <a:gd name="T19" fmla="*/ 89 h 241"/>
                  <a:gd name="T20" fmla="*/ 53 w 238"/>
                  <a:gd name="T21" fmla="*/ 113 h 241"/>
                  <a:gd name="T22" fmla="*/ 69 w 238"/>
                  <a:gd name="T23" fmla="*/ 136 h 241"/>
                  <a:gd name="T24" fmla="*/ 77 w 238"/>
                  <a:gd name="T25" fmla="*/ 147 h 241"/>
                  <a:gd name="T26" fmla="*/ 87 w 238"/>
                  <a:gd name="T27" fmla="*/ 159 h 241"/>
                  <a:gd name="T28" fmla="*/ 97 w 238"/>
                  <a:gd name="T29" fmla="*/ 168 h 241"/>
                  <a:gd name="T30" fmla="*/ 107 w 238"/>
                  <a:gd name="T31" fmla="*/ 179 h 241"/>
                  <a:gd name="T32" fmla="*/ 118 w 238"/>
                  <a:gd name="T33" fmla="*/ 188 h 241"/>
                  <a:gd name="T34" fmla="*/ 129 w 238"/>
                  <a:gd name="T35" fmla="*/ 197 h 241"/>
                  <a:gd name="T36" fmla="*/ 141 w 238"/>
                  <a:gd name="T37" fmla="*/ 205 h 241"/>
                  <a:gd name="T38" fmla="*/ 153 w 238"/>
                  <a:gd name="T39" fmla="*/ 213 h 241"/>
                  <a:gd name="T40" fmla="*/ 153 w 238"/>
                  <a:gd name="T41" fmla="*/ 213 h 241"/>
                  <a:gd name="T42" fmla="*/ 163 w 238"/>
                  <a:gd name="T43" fmla="*/ 218 h 241"/>
                  <a:gd name="T44" fmla="*/ 173 w 238"/>
                  <a:gd name="T45" fmla="*/ 222 h 241"/>
                  <a:gd name="T46" fmla="*/ 194 w 238"/>
                  <a:gd name="T47" fmla="*/ 229 h 241"/>
                  <a:gd name="T48" fmla="*/ 216 w 238"/>
                  <a:gd name="T49" fmla="*/ 234 h 241"/>
                  <a:gd name="T50" fmla="*/ 238 w 238"/>
                  <a:gd name="T51" fmla="*/ 239 h 241"/>
                  <a:gd name="T52" fmla="*/ 238 w 238"/>
                  <a:gd name="T53" fmla="*/ 241 h 241"/>
                  <a:gd name="T54" fmla="*/ 238 w 238"/>
                  <a:gd name="T55" fmla="*/ 241 h 241"/>
                  <a:gd name="T56" fmla="*/ 223 w 238"/>
                  <a:gd name="T57" fmla="*/ 241 h 241"/>
                  <a:gd name="T58" fmla="*/ 207 w 238"/>
                  <a:gd name="T59" fmla="*/ 238 h 241"/>
                  <a:gd name="T60" fmla="*/ 191 w 238"/>
                  <a:gd name="T61" fmla="*/ 235 h 241"/>
                  <a:gd name="T62" fmla="*/ 176 w 238"/>
                  <a:gd name="T63" fmla="*/ 230 h 241"/>
                  <a:gd name="T64" fmla="*/ 161 w 238"/>
                  <a:gd name="T65" fmla="*/ 223 h 241"/>
                  <a:gd name="T66" fmla="*/ 146 w 238"/>
                  <a:gd name="T67" fmla="*/ 215 h 241"/>
                  <a:gd name="T68" fmla="*/ 133 w 238"/>
                  <a:gd name="T69" fmla="*/ 206 h 241"/>
                  <a:gd name="T70" fmla="*/ 120 w 238"/>
                  <a:gd name="T71" fmla="*/ 197 h 241"/>
                  <a:gd name="T72" fmla="*/ 107 w 238"/>
                  <a:gd name="T73" fmla="*/ 186 h 241"/>
                  <a:gd name="T74" fmla="*/ 94 w 238"/>
                  <a:gd name="T75" fmla="*/ 175 h 241"/>
                  <a:gd name="T76" fmla="*/ 83 w 238"/>
                  <a:gd name="T77" fmla="*/ 163 h 241"/>
                  <a:gd name="T78" fmla="*/ 72 w 238"/>
                  <a:gd name="T79" fmla="*/ 150 h 241"/>
                  <a:gd name="T80" fmla="*/ 62 w 238"/>
                  <a:gd name="T81" fmla="*/ 138 h 241"/>
                  <a:gd name="T82" fmla="*/ 52 w 238"/>
                  <a:gd name="T83" fmla="*/ 124 h 241"/>
                  <a:gd name="T84" fmla="*/ 44 w 238"/>
                  <a:gd name="T85" fmla="*/ 110 h 241"/>
                  <a:gd name="T86" fmla="*/ 35 w 238"/>
                  <a:gd name="T87" fmla="*/ 96 h 241"/>
                  <a:gd name="T88" fmla="*/ 35 w 238"/>
                  <a:gd name="T89" fmla="*/ 96 h 241"/>
                  <a:gd name="T90" fmla="*/ 30 w 238"/>
                  <a:gd name="T91" fmla="*/ 87 h 241"/>
                  <a:gd name="T92" fmla="*/ 25 w 238"/>
                  <a:gd name="T93" fmla="*/ 76 h 241"/>
                  <a:gd name="T94" fmla="*/ 17 w 238"/>
                  <a:gd name="T95" fmla="*/ 55 h 241"/>
                  <a:gd name="T96" fmla="*/ 10 w 238"/>
                  <a:gd name="T97" fmla="*/ 34 h 241"/>
                  <a:gd name="T98" fmla="*/ 1 w 238"/>
                  <a:gd name="T99" fmla="*/ 13 h 241"/>
                  <a:gd name="T100" fmla="*/ 1 w 238"/>
                  <a:gd name="T101" fmla="*/ 13 h 241"/>
                  <a:gd name="T102" fmla="*/ 0 w 238"/>
                  <a:gd name="T103" fmla="*/ 8 h 241"/>
                  <a:gd name="T104" fmla="*/ 1 w 238"/>
                  <a:gd name="T105" fmla="*/ 3 h 241"/>
                  <a:gd name="T106" fmla="*/ 1 w 238"/>
                  <a:gd name="T107" fmla="*/ 1 h 241"/>
                  <a:gd name="T108" fmla="*/ 3 w 238"/>
                  <a:gd name="T109" fmla="*/ 0 h 241"/>
                  <a:gd name="T110" fmla="*/ 4 w 238"/>
                  <a:gd name="T111" fmla="*/ 0 h 241"/>
                  <a:gd name="T112" fmla="*/ 8 w 238"/>
                  <a:gd name="T113" fmla="*/ 0 h 2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38" h="241">
                    <a:moveTo>
                      <a:pt x="8" y="0"/>
                    </a:moveTo>
                    <a:lnTo>
                      <a:pt x="8" y="0"/>
                    </a:lnTo>
                    <a:lnTo>
                      <a:pt x="8" y="5"/>
                    </a:lnTo>
                    <a:lnTo>
                      <a:pt x="8" y="10"/>
                    </a:lnTo>
                    <a:lnTo>
                      <a:pt x="11" y="20"/>
                    </a:lnTo>
                    <a:lnTo>
                      <a:pt x="15" y="30"/>
                    </a:lnTo>
                    <a:lnTo>
                      <a:pt x="18" y="38"/>
                    </a:lnTo>
                    <a:lnTo>
                      <a:pt x="28" y="63"/>
                    </a:lnTo>
                    <a:lnTo>
                      <a:pt x="39" y="89"/>
                    </a:lnTo>
                    <a:lnTo>
                      <a:pt x="53" y="113"/>
                    </a:lnTo>
                    <a:lnTo>
                      <a:pt x="69" y="136"/>
                    </a:lnTo>
                    <a:lnTo>
                      <a:pt x="77" y="147"/>
                    </a:lnTo>
                    <a:lnTo>
                      <a:pt x="87" y="159"/>
                    </a:lnTo>
                    <a:lnTo>
                      <a:pt x="97" y="168"/>
                    </a:lnTo>
                    <a:lnTo>
                      <a:pt x="107" y="179"/>
                    </a:lnTo>
                    <a:lnTo>
                      <a:pt x="118" y="188"/>
                    </a:lnTo>
                    <a:lnTo>
                      <a:pt x="129" y="197"/>
                    </a:lnTo>
                    <a:lnTo>
                      <a:pt x="141" y="205"/>
                    </a:lnTo>
                    <a:lnTo>
                      <a:pt x="153" y="213"/>
                    </a:lnTo>
                    <a:lnTo>
                      <a:pt x="163" y="218"/>
                    </a:lnTo>
                    <a:lnTo>
                      <a:pt x="173" y="222"/>
                    </a:lnTo>
                    <a:lnTo>
                      <a:pt x="194" y="229"/>
                    </a:lnTo>
                    <a:lnTo>
                      <a:pt x="216" y="234"/>
                    </a:lnTo>
                    <a:lnTo>
                      <a:pt x="238" y="239"/>
                    </a:lnTo>
                    <a:lnTo>
                      <a:pt x="238" y="241"/>
                    </a:lnTo>
                    <a:lnTo>
                      <a:pt x="223" y="241"/>
                    </a:lnTo>
                    <a:lnTo>
                      <a:pt x="207" y="238"/>
                    </a:lnTo>
                    <a:lnTo>
                      <a:pt x="191" y="235"/>
                    </a:lnTo>
                    <a:lnTo>
                      <a:pt x="176" y="230"/>
                    </a:lnTo>
                    <a:lnTo>
                      <a:pt x="161" y="223"/>
                    </a:lnTo>
                    <a:lnTo>
                      <a:pt x="146" y="215"/>
                    </a:lnTo>
                    <a:lnTo>
                      <a:pt x="133" y="206"/>
                    </a:lnTo>
                    <a:lnTo>
                      <a:pt x="120" y="197"/>
                    </a:lnTo>
                    <a:lnTo>
                      <a:pt x="107" y="186"/>
                    </a:lnTo>
                    <a:lnTo>
                      <a:pt x="94" y="175"/>
                    </a:lnTo>
                    <a:lnTo>
                      <a:pt x="83" y="163"/>
                    </a:lnTo>
                    <a:lnTo>
                      <a:pt x="72" y="150"/>
                    </a:lnTo>
                    <a:lnTo>
                      <a:pt x="62" y="138"/>
                    </a:lnTo>
                    <a:lnTo>
                      <a:pt x="52" y="124"/>
                    </a:lnTo>
                    <a:lnTo>
                      <a:pt x="44" y="110"/>
                    </a:lnTo>
                    <a:lnTo>
                      <a:pt x="35" y="96"/>
                    </a:lnTo>
                    <a:lnTo>
                      <a:pt x="30" y="87"/>
                    </a:lnTo>
                    <a:lnTo>
                      <a:pt x="25" y="76"/>
                    </a:lnTo>
                    <a:lnTo>
                      <a:pt x="17" y="55"/>
                    </a:lnTo>
                    <a:lnTo>
                      <a:pt x="10" y="34"/>
                    </a:lnTo>
                    <a:lnTo>
                      <a:pt x="1" y="13"/>
                    </a:lnTo>
                    <a:lnTo>
                      <a:pt x="0" y="8"/>
                    </a:lnTo>
                    <a:lnTo>
                      <a:pt x="1" y="3"/>
                    </a:lnTo>
                    <a:lnTo>
                      <a:pt x="1" y="1"/>
                    </a:lnTo>
                    <a:lnTo>
                      <a:pt x="3" y="0"/>
                    </a:lnTo>
                    <a:lnTo>
                      <a:pt x="4"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34" name="Freeform 96"/>
              <p:cNvSpPr>
                <a:spLocks/>
              </p:cNvSpPr>
              <p:nvPr/>
            </p:nvSpPr>
            <p:spPr bwMode="auto">
              <a:xfrm>
                <a:off x="1084" y="3169"/>
                <a:ext cx="238" cy="241"/>
              </a:xfrm>
              <a:custGeom>
                <a:avLst/>
                <a:gdLst>
                  <a:gd name="T0" fmla="*/ 8 w 238"/>
                  <a:gd name="T1" fmla="*/ 0 h 241"/>
                  <a:gd name="T2" fmla="*/ 8 w 238"/>
                  <a:gd name="T3" fmla="*/ 0 h 241"/>
                  <a:gd name="T4" fmla="*/ 8 w 238"/>
                  <a:gd name="T5" fmla="*/ 5 h 241"/>
                  <a:gd name="T6" fmla="*/ 8 w 238"/>
                  <a:gd name="T7" fmla="*/ 10 h 241"/>
                  <a:gd name="T8" fmla="*/ 11 w 238"/>
                  <a:gd name="T9" fmla="*/ 20 h 241"/>
                  <a:gd name="T10" fmla="*/ 15 w 238"/>
                  <a:gd name="T11" fmla="*/ 30 h 241"/>
                  <a:gd name="T12" fmla="*/ 18 w 238"/>
                  <a:gd name="T13" fmla="*/ 38 h 241"/>
                  <a:gd name="T14" fmla="*/ 18 w 238"/>
                  <a:gd name="T15" fmla="*/ 38 h 241"/>
                  <a:gd name="T16" fmla="*/ 28 w 238"/>
                  <a:gd name="T17" fmla="*/ 63 h 241"/>
                  <a:gd name="T18" fmla="*/ 39 w 238"/>
                  <a:gd name="T19" fmla="*/ 89 h 241"/>
                  <a:gd name="T20" fmla="*/ 53 w 238"/>
                  <a:gd name="T21" fmla="*/ 113 h 241"/>
                  <a:gd name="T22" fmla="*/ 69 w 238"/>
                  <a:gd name="T23" fmla="*/ 136 h 241"/>
                  <a:gd name="T24" fmla="*/ 77 w 238"/>
                  <a:gd name="T25" fmla="*/ 147 h 241"/>
                  <a:gd name="T26" fmla="*/ 87 w 238"/>
                  <a:gd name="T27" fmla="*/ 159 h 241"/>
                  <a:gd name="T28" fmla="*/ 97 w 238"/>
                  <a:gd name="T29" fmla="*/ 168 h 241"/>
                  <a:gd name="T30" fmla="*/ 107 w 238"/>
                  <a:gd name="T31" fmla="*/ 179 h 241"/>
                  <a:gd name="T32" fmla="*/ 118 w 238"/>
                  <a:gd name="T33" fmla="*/ 188 h 241"/>
                  <a:gd name="T34" fmla="*/ 129 w 238"/>
                  <a:gd name="T35" fmla="*/ 197 h 241"/>
                  <a:gd name="T36" fmla="*/ 141 w 238"/>
                  <a:gd name="T37" fmla="*/ 205 h 241"/>
                  <a:gd name="T38" fmla="*/ 153 w 238"/>
                  <a:gd name="T39" fmla="*/ 213 h 241"/>
                  <a:gd name="T40" fmla="*/ 153 w 238"/>
                  <a:gd name="T41" fmla="*/ 213 h 241"/>
                  <a:gd name="T42" fmla="*/ 163 w 238"/>
                  <a:gd name="T43" fmla="*/ 218 h 241"/>
                  <a:gd name="T44" fmla="*/ 173 w 238"/>
                  <a:gd name="T45" fmla="*/ 222 h 241"/>
                  <a:gd name="T46" fmla="*/ 194 w 238"/>
                  <a:gd name="T47" fmla="*/ 229 h 241"/>
                  <a:gd name="T48" fmla="*/ 216 w 238"/>
                  <a:gd name="T49" fmla="*/ 234 h 241"/>
                  <a:gd name="T50" fmla="*/ 238 w 238"/>
                  <a:gd name="T51" fmla="*/ 239 h 241"/>
                  <a:gd name="T52" fmla="*/ 238 w 238"/>
                  <a:gd name="T53" fmla="*/ 241 h 241"/>
                  <a:gd name="T54" fmla="*/ 238 w 238"/>
                  <a:gd name="T55" fmla="*/ 241 h 241"/>
                  <a:gd name="T56" fmla="*/ 223 w 238"/>
                  <a:gd name="T57" fmla="*/ 241 h 241"/>
                  <a:gd name="T58" fmla="*/ 207 w 238"/>
                  <a:gd name="T59" fmla="*/ 238 h 241"/>
                  <a:gd name="T60" fmla="*/ 191 w 238"/>
                  <a:gd name="T61" fmla="*/ 235 h 241"/>
                  <a:gd name="T62" fmla="*/ 176 w 238"/>
                  <a:gd name="T63" fmla="*/ 230 h 241"/>
                  <a:gd name="T64" fmla="*/ 161 w 238"/>
                  <a:gd name="T65" fmla="*/ 223 h 241"/>
                  <a:gd name="T66" fmla="*/ 146 w 238"/>
                  <a:gd name="T67" fmla="*/ 215 h 241"/>
                  <a:gd name="T68" fmla="*/ 133 w 238"/>
                  <a:gd name="T69" fmla="*/ 206 h 241"/>
                  <a:gd name="T70" fmla="*/ 120 w 238"/>
                  <a:gd name="T71" fmla="*/ 197 h 241"/>
                  <a:gd name="T72" fmla="*/ 107 w 238"/>
                  <a:gd name="T73" fmla="*/ 186 h 241"/>
                  <a:gd name="T74" fmla="*/ 94 w 238"/>
                  <a:gd name="T75" fmla="*/ 175 h 241"/>
                  <a:gd name="T76" fmla="*/ 83 w 238"/>
                  <a:gd name="T77" fmla="*/ 163 h 241"/>
                  <a:gd name="T78" fmla="*/ 72 w 238"/>
                  <a:gd name="T79" fmla="*/ 150 h 241"/>
                  <a:gd name="T80" fmla="*/ 62 w 238"/>
                  <a:gd name="T81" fmla="*/ 138 h 241"/>
                  <a:gd name="T82" fmla="*/ 52 w 238"/>
                  <a:gd name="T83" fmla="*/ 124 h 241"/>
                  <a:gd name="T84" fmla="*/ 44 w 238"/>
                  <a:gd name="T85" fmla="*/ 110 h 241"/>
                  <a:gd name="T86" fmla="*/ 35 w 238"/>
                  <a:gd name="T87" fmla="*/ 96 h 241"/>
                  <a:gd name="T88" fmla="*/ 35 w 238"/>
                  <a:gd name="T89" fmla="*/ 96 h 241"/>
                  <a:gd name="T90" fmla="*/ 30 w 238"/>
                  <a:gd name="T91" fmla="*/ 87 h 241"/>
                  <a:gd name="T92" fmla="*/ 25 w 238"/>
                  <a:gd name="T93" fmla="*/ 76 h 241"/>
                  <a:gd name="T94" fmla="*/ 17 w 238"/>
                  <a:gd name="T95" fmla="*/ 55 h 241"/>
                  <a:gd name="T96" fmla="*/ 10 w 238"/>
                  <a:gd name="T97" fmla="*/ 34 h 241"/>
                  <a:gd name="T98" fmla="*/ 1 w 238"/>
                  <a:gd name="T99" fmla="*/ 13 h 241"/>
                  <a:gd name="T100" fmla="*/ 1 w 238"/>
                  <a:gd name="T101" fmla="*/ 13 h 241"/>
                  <a:gd name="T102" fmla="*/ 0 w 238"/>
                  <a:gd name="T103" fmla="*/ 8 h 241"/>
                  <a:gd name="T104" fmla="*/ 1 w 238"/>
                  <a:gd name="T105" fmla="*/ 3 h 241"/>
                  <a:gd name="T106" fmla="*/ 1 w 238"/>
                  <a:gd name="T107" fmla="*/ 1 h 241"/>
                  <a:gd name="T108" fmla="*/ 3 w 238"/>
                  <a:gd name="T109" fmla="*/ 0 h 241"/>
                  <a:gd name="T110" fmla="*/ 4 w 238"/>
                  <a:gd name="T111" fmla="*/ 0 h 241"/>
                  <a:gd name="T112" fmla="*/ 8 w 238"/>
                  <a:gd name="T113" fmla="*/ 0 h 2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38" h="241">
                    <a:moveTo>
                      <a:pt x="8" y="0"/>
                    </a:moveTo>
                    <a:lnTo>
                      <a:pt x="8" y="0"/>
                    </a:lnTo>
                    <a:lnTo>
                      <a:pt x="8" y="5"/>
                    </a:lnTo>
                    <a:lnTo>
                      <a:pt x="8" y="10"/>
                    </a:lnTo>
                    <a:lnTo>
                      <a:pt x="11" y="20"/>
                    </a:lnTo>
                    <a:lnTo>
                      <a:pt x="15" y="30"/>
                    </a:lnTo>
                    <a:lnTo>
                      <a:pt x="18" y="38"/>
                    </a:lnTo>
                    <a:lnTo>
                      <a:pt x="28" y="63"/>
                    </a:lnTo>
                    <a:lnTo>
                      <a:pt x="39" y="89"/>
                    </a:lnTo>
                    <a:lnTo>
                      <a:pt x="53" y="113"/>
                    </a:lnTo>
                    <a:lnTo>
                      <a:pt x="69" y="136"/>
                    </a:lnTo>
                    <a:lnTo>
                      <a:pt x="77" y="147"/>
                    </a:lnTo>
                    <a:lnTo>
                      <a:pt x="87" y="159"/>
                    </a:lnTo>
                    <a:lnTo>
                      <a:pt x="97" y="168"/>
                    </a:lnTo>
                    <a:lnTo>
                      <a:pt x="107" y="179"/>
                    </a:lnTo>
                    <a:lnTo>
                      <a:pt x="118" y="188"/>
                    </a:lnTo>
                    <a:lnTo>
                      <a:pt x="129" y="197"/>
                    </a:lnTo>
                    <a:lnTo>
                      <a:pt x="141" y="205"/>
                    </a:lnTo>
                    <a:lnTo>
                      <a:pt x="153" y="213"/>
                    </a:lnTo>
                    <a:lnTo>
                      <a:pt x="163" y="218"/>
                    </a:lnTo>
                    <a:lnTo>
                      <a:pt x="173" y="222"/>
                    </a:lnTo>
                    <a:lnTo>
                      <a:pt x="194" y="229"/>
                    </a:lnTo>
                    <a:lnTo>
                      <a:pt x="216" y="234"/>
                    </a:lnTo>
                    <a:lnTo>
                      <a:pt x="238" y="239"/>
                    </a:lnTo>
                    <a:lnTo>
                      <a:pt x="238" y="241"/>
                    </a:lnTo>
                    <a:lnTo>
                      <a:pt x="223" y="241"/>
                    </a:lnTo>
                    <a:lnTo>
                      <a:pt x="207" y="238"/>
                    </a:lnTo>
                    <a:lnTo>
                      <a:pt x="191" y="235"/>
                    </a:lnTo>
                    <a:lnTo>
                      <a:pt x="176" y="230"/>
                    </a:lnTo>
                    <a:lnTo>
                      <a:pt x="161" y="223"/>
                    </a:lnTo>
                    <a:lnTo>
                      <a:pt x="146" y="215"/>
                    </a:lnTo>
                    <a:lnTo>
                      <a:pt x="133" y="206"/>
                    </a:lnTo>
                    <a:lnTo>
                      <a:pt x="120" y="197"/>
                    </a:lnTo>
                    <a:lnTo>
                      <a:pt x="107" y="186"/>
                    </a:lnTo>
                    <a:lnTo>
                      <a:pt x="94" y="175"/>
                    </a:lnTo>
                    <a:lnTo>
                      <a:pt x="83" y="163"/>
                    </a:lnTo>
                    <a:lnTo>
                      <a:pt x="72" y="150"/>
                    </a:lnTo>
                    <a:lnTo>
                      <a:pt x="62" y="138"/>
                    </a:lnTo>
                    <a:lnTo>
                      <a:pt x="52" y="124"/>
                    </a:lnTo>
                    <a:lnTo>
                      <a:pt x="44" y="110"/>
                    </a:lnTo>
                    <a:lnTo>
                      <a:pt x="35" y="96"/>
                    </a:lnTo>
                    <a:lnTo>
                      <a:pt x="30" y="87"/>
                    </a:lnTo>
                    <a:lnTo>
                      <a:pt x="25" y="76"/>
                    </a:lnTo>
                    <a:lnTo>
                      <a:pt x="17" y="55"/>
                    </a:lnTo>
                    <a:lnTo>
                      <a:pt x="10" y="34"/>
                    </a:lnTo>
                    <a:lnTo>
                      <a:pt x="1" y="13"/>
                    </a:lnTo>
                    <a:lnTo>
                      <a:pt x="0" y="8"/>
                    </a:lnTo>
                    <a:lnTo>
                      <a:pt x="1" y="3"/>
                    </a:lnTo>
                    <a:lnTo>
                      <a:pt x="1" y="1"/>
                    </a:lnTo>
                    <a:lnTo>
                      <a:pt x="3" y="0"/>
                    </a:lnTo>
                    <a:lnTo>
                      <a:pt x="4"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35" name="Freeform 97"/>
              <p:cNvSpPr>
                <a:spLocks/>
              </p:cNvSpPr>
              <p:nvPr/>
            </p:nvSpPr>
            <p:spPr bwMode="auto">
              <a:xfrm>
                <a:off x="875" y="3359"/>
                <a:ext cx="511" cy="438"/>
              </a:xfrm>
              <a:custGeom>
                <a:avLst/>
                <a:gdLst>
                  <a:gd name="T0" fmla="*/ 27 w 511"/>
                  <a:gd name="T1" fmla="*/ 23 h 438"/>
                  <a:gd name="T2" fmla="*/ 34 w 511"/>
                  <a:gd name="T3" fmla="*/ 47 h 438"/>
                  <a:gd name="T4" fmla="*/ 15 w 511"/>
                  <a:gd name="T5" fmla="*/ 92 h 438"/>
                  <a:gd name="T6" fmla="*/ 11 w 511"/>
                  <a:gd name="T7" fmla="*/ 125 h 438"/>
                  <a:gd name="T8" fmla="*/ 32 w 511"/>
                  <a:gd name="T9" fmla="*/ 132 h 438"/>
                  <a:gd name="T10" fmla="*/ 31 w 511"/>
                  <a:gd name="T11" fmla="*/ 162 h 438"/>
                  <a:gd name="T12" fmla="*/ 55 w 511"/>
                  <a:gd name="T13" fmla="*/ 167 h 438"/>
                  <a:gd name="T14" fmla="*/ 70 w 511"/>
                  <a:gd name="T15" fmla="*/ 168 h 438"/>
                  <a:gd name="T16" fmla="*/ 84 w 511"/>
                  <a:gd name="T17" fmla="*/ 192 h 438"/>
                  <a:gd name="T18" fmla="*/ 106 w 511"/>
                  <a:gd name="T19" fmla="*/ 183 h 438"/>
                  <a:gd name="T20" fmla="*/ 117 w 511"/>
                  <a:gd name="T21" fmla="*/ 140 h 438"/>
                  <a:gd name="T22" fmla="*/ 146 w 511"/>
                  <a:gd name="T23" fmla="*/ 190 h 438"/>
                  <a:gd name="T24" fmla="*/ 166 w 511"/>
                  <a:gd name="T25" fmla="*/ 185 h 438"/>
                  <a:gd name="T26" fmla="*/ 174 w 511"/>
                  <a:gd name="T27" fmla="*/ 143 h 438"/>
                  <a:gd name="T28" fmla="*/ 172 w 511"/>
                  <a:gd name="T29" fmla="*/ 93 h 438"/>
                  <a:gd name="T30" fmla="*/ 209 w 511"/>
                  <a:gd name="T31" fmla="*/ 87 h 438"/>
                  <a:gd name="T32" fmla="*/ 237 w 511"/>
                  <a:gd name="T33" fmla="*/ 85 h 438"/>
                  <a:gd name="T34" fmla="*/ 321 w 511"/>
                  <a:gd name="T35" fmla="*/ 113 h 438"/>
                  <a:gd name="T36" fmla="*/ 451 w 511"/>
                  <a:gd name="T37" fmla="*/ 132 h 438"/>
                  <a:gd name="T38" fmla="*/ 503 w 511"/>
                  <a:gd name="T39" fmla="*/ 171 h 438"/>
                  <a:gd name="T40" fmla="*/ 510 w 511"/>
                  <a:gd name="T41" fmla="*/ 259 h 438"/>
                  <a:gd name="T42" fmla="*/ 478 w 511"/>
                  <a:gd name="T43" fmla="*/ 338 h 438"/>
                  <a:gd name="T44" fmla="*/ 461 w 511"/>
                  <a:gd name="T45" fmla="*/ 368 h 438"/>
                  <a:gd name="T46" fmla="*/ 473 w 511"/>
                  <a:gd name="T47" fmla="*/ 369 h 438"/>
                  <a:gd name="T48" fmla="*/ 454 w 511"/>
                  <a:gd name="T49" fmla="*/ 386 h 438"/>
                  <a:gd name="T50" fmla="*/ 396 w 511"/>
                  <a:gd name="T51" fmla="*/ 390 h 438"/>
                  <a:gd name="T52" fmla="*/ 378 w 511"/>
                  <a:gd name="T53" fmla="*/ 370 h 438"/>
                  <a:gd name="T54" fmla="*/ 383 w 511"/>
                  <a:gd name="T55" fmla="*/ 266 h 438"/>
                  <a:gd name="T56" fmla="*/ 364 w 511"/>
                  <a:gd name="T57" fmla="*/ 224 h 438"/>
                  <a:gd name="T58" fmla="*/ 346 w 511"/>
                  <a:gd name="T59" fmla="*/ 143 h 438"/>
                  <a:gd name="T60" fmla="*/ 410 w 511"/>
                  <a:gd name="T61" fmla="*/ 164 h 438"/>
                  <a:gd name="T62" fmla="*/ 403 w 511"/>
                  <a:gd name="T63" fmla="*/ 152 h 438"/>
                  <a:gd name="T64" fmla="*/ 338 w 511"/>
                  <a:gd name="T65" fmla="*/ 134 h 438"/>
                  <a:gd name="T66" fmla="*/ 320 w 511"/>
                  <a:gd name="T67" fmla="*/ 122 h 438"/>
                  <a:gd name="T68" fmla="*/ 312 w 511"/>
                  <a:gd name="T69" fmla="*/ 132 h 438"/>
                  <a:gd name="T70" fmla="*/ 218 w 511"/>
                  <a:gd name="T71" fmla="*/ 144 h 438"/>
                  <a:gd name="T72" fmla="*/ 204 w 511"/>
                  <a:gd name="T73" fmla="*/ 157 h 438"/>
                  <a:gd name="T74" fmla="*/ 260 w 511"/>
                  <a:gd name="T75" fmla="*/ 173 h 438"/>
                  <a:gd name="T76" fmla="*/ 176 w 511"/>
                  <a:gd name="T77" fmla="*/ 200 h 438"/>
                  <a:gd name="T78" fmla="*/ 169 w 511"/>
                  <a:gd name="T79" fmla="*/ 211 h 438"/>
                  <a:gd name="T80" fmla="*/ 270 w 511"/>
                  <a:gd name="T81" fmla="*/ 180 h 438"/>
                  <a:gd name="T82" fmla="*/ 260 w 511"/>
                  <a:gd name="T83" fmla="*/ 165 h 438"/>
                  <a:gd name="T84" fmla="*/ 226 w 511"/>
                  <a:gd name="T85" fmla="*/ 151 h 438"/>
                  <a:gd name="T86" fmla="*/ 309 w 511"/>
                  <a:gd name="T87" fmla="*/ 140 h 438"/>
                  <a:gd name="T88" fmla="*/ 338 w 511"/>
                  <a:gd name="T89" fmla="*/ 208 h 438"/>
                  <a:gd name="T90" fmla="*/ 368 w 511"/>
                  <a:gd name="T91" fmla="*/ 256 h 438"/>
                  <a:gd name="T92" fmla="*/ 371 w 511"/>
                  <a:gd name="T93" fmla="*/ 335 h 438"/>
                  <a:gd name="T94" fmla="*/ 368 w 511"/>
                  <a:gd name="T95" fmla="*/ 388 h 438"/>
                  <a:gd name="T96" fmla="*/ 378 w 511"/>
                  <a:gd name="T97" fmla="*/ 386 h 438"/>
                  <a:gd name="T98" fmla="*/ 316 w 511"/>
                  <a:gd name="T99" fmla="*/ 404 h 438"/>
                  <a:gd name="T100" fmla="*/ 254 w 511"/>
                  <a:gd name="T101" fmla="*/ 421 h 438"/>
                  <a:gd name="T102" fmla="*/ 199 w 511"/>
                  <a:gd name="T103" fmla="*/ 438 h 438"/>
                  <a:gd name="T104" fmla="*/ 174 w 511"/>
                  <a:gd name="T105" fmla="*/ 397 h 438"/>
                  <a:gd name="T106" fmla="*/ 102 w 511"/>
                  <a:gd name="T107" fmla="*/ 280 h 438"/>
                  <a:gd name="T108" fmla="*/ 32 w 511"/>
                  <a:gd name="T109" fmla="*/ 191 h 438"/>
                  <a:gd name="T110" fmla="*/ 5 w 511"/>
                  <a:gd name="T111" fmla="*/ 114 h 438"/>
                  <a:gd name="T112" fmla="*/ 6 w 511"/>
                  <a:gd name="T113" fmla="*/ 0 h 438"/>
                  <a:gd name="T114" fmla="*/ 24 w 511"/>
                  <a:gd name="T115" fmla="*/ 12 h 4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1" h="438">
                    <a:moveTo>
                      <a:pt x="24" y="12"/>
                    </a:moveTo>
                    <a:lnTo>
                      <a:pt x="24" y="12"/>
                    </a:lnTo>
                    <a:lnTo>
                      <a:pt x="23" y="15"/>
                    </a:lnTo>
                    <a:lnTo>
                      <a:pt x="24" y="18"/>
                    </a:lnTo>
                    <a:lnTo>
                      <a:pt x="25" y="21"/>
                    </a:lnTo>
                    <a:lnTo>
                      <a:pt x="27" y="23"/>
                    </a:lnTo>
                    <a:lnTo>
                      <a:pt x="31" y="27"/>
                    </a:lnTo>
                    <a:lnTo>
                      <a:pt x="35" y="30"/>
                    </a:lnTo>
                    <a:lnTo>
                      <a:pt x="37" y="30"/>
                    </a:lnTo>
                    <a:lnTo>
                      <a:pt x="34" y="38"/>
                    </a:lnTo>
                    <a:lnTo>
                      <a:pt x="34" y="47"/>
                    </a:lnTo>
                    <a:lnTo>
                      <a:pt x="34" y="56"/>
                    </a:lnTo>
                    <a:lnTo>
                      <a:pt x="34" y="64"/>
                    </a:lnTo>
                    <a:lnTo>
                      <a:pt x="30" y="70"/>
                    </a:lnTo>
                    <a:lnTo>
                      <a:pt x="25" y="78"/>
                    </a:lnTo>
                    <a:lnTo>
                      <a:pt x="15" y="92"/>
                    </a:lnTo>
                    <a:lnTo>
                      <a:pt x="11" y="98"/>
                    </a:lnTo>
                    <a:lnTo>
                      <a:pt x="9" y="106"/>
                    </a:lnTo>
                    <a:lnTo>
                      <a:pt x="8" y="114"/>
                    </a:lnTo>
                    <a:lnTo>
                      <a:pt x="9" y="123"/>
                    </a:lnTo>
                    <a:lnTo>
                      <a:pt x="11" y="125"/>
                    </a:lnTo>
                    <a:lnTo>
                      <a:pt x="13" y="129"/>
                    </a:lnTo>
                    <a:lnTo>
                      <a:pt x="16" y="130"/>
                    </a:lnTo>
                    <a:lnTo>
                      <a:pt x="20" y="131"/>
                    </a:lnTo>
                    <a:lnTo>
                      <a:pt x="26" y="132"/>
                    </a:lnTo>
                    <a:lnTo>
                      <a:pt x="32" y="132"/>
                    </a:lnTo>
                    <a:lnTo>
                      <a:pt x="29" y="139"/>
                    </a:lnTo>
                    <a:lnTo>
                      <a:pt x="27" y="147"/>
                    </a:lnTo>
                    <a:lnTo>
                      <a:pt x="27" y="151"/>
                    </a:lnTo>
                    <a:lnTo>
                      <a:pt x="27" y="155"/>
                    </a:lnTo>
                    <a:lnTo>
                      <a:pt x="28" y="159"/>
                    </a:lnTo>
                    <a:lnTo>
                      <a:pt x="31" y="162"/>
                    </a:lnTo>
                    <a:lnTo>
                      <a:pt x="33" y="165"/>
                    </a:lnTo>
                    <a:lnTo>
                      <a:pt x="35" y="167"/>
                    </a:lnTo>
                    <a:lnTo>
                      <a:pt x="42" y="168"/>
                    </a:lnTo>
                    <a:lnTo>
                      <a:pt x="48" y="168"/>
                    </a:lnTo>
                    <a:lnTo>
                      <a:pt x="55" y="167"/>
                    </a:lnTo>
                    <a:lnTo>
                      <a:pt x="58" y="166"/>
                    </a:lnTo>
                    <a:lnTo>
                      <a:pt x="61" y="164"/>
                    </a:lnTo>
                    <a:lnTo>
                      <a:pt x="68" y="158"/>
                    </a:lnTo>
                    <a:lnTo>
                      <a:pt x="70" y="168"/>
                    </a:lnTo>
                    <a:lnTo>
                      <a:pt x="73" y="177"/>
                    </a:lnTo>
                    <a:lnTo>
                      <a:pt x="75" y="182"/>
                    </a:lnTo>
                    <a:lnTo>
                      <a:pt x="77" y="186"/>
                    </a:lnTo>
                    <a:lnTo>
                      <a:pt x="80" y="189"/>
                    </a:lnTo>
                    <a:lnTo>
                      <a:pt x="84" y="192"/>
                    </a:lnTo>
                    <a:lnTo>
                      <a:pt x="89" y="193"/>
                    </a:lnTo>
                    <a:lnTo>
                      <a:pt x="94" y="192"/>
                    </a:lnTo>
                    <a:lnTo>
                      <a:pt x="98" y="191"/>
                    </a:lnTo>
                    <a:lnTo>
                      <a:pt x="102" y="188"/>
                    </a:lnTo>
                    <a:lnTo>
                      <a:pt x="106" y="183"/>
                    </a:lnTo>
                    <a:lnTo>
                      <a:pt x="110" y="177"/>
                    </a:lnTo>
                    <a:lnTo>
                      <a:pt x="112" y="172"/>
                    </a:lnTo>
                    <a:lnTo>
                      <a:pt x="114" y="166"/>
                    </a:lnTo>
                    <a:lnTo>
                      <a:pt x="116" y="153"/>
                    </a:lnTo>
                    <a:lnTo>
                      <a:pt x="117" y="140"/>
                    </a:lnTo>
                    <a:lnTo>
                      <a:pt x="121" y="154"/>
                    </a:lnTo>
                    <a:lnTo>
                      <a:pt x="127" y="168"/>
                    </a:lnTo>
                    <a:lnTo>
                      <a:pt x="130" y="174"/>
                    </a:lnTo>
                    <a:lnTo>
                      <a:pt x="134" y="179"/>
                    </a:lnTo>
                    <a:lnTo>
                      <a:pt x="139" y="186"/>
                    </a:lnTo>
                    <a:lnTo>
                      <a:pt x="146" y="190"/>
                    </a:lnTo>
                    <a:lnTo>
                      <a:pt x="151" y="191"/>
                    </a:lnTo>
                    <a:lnTo>
                      <a:pt x="156" y="190"/>
                    </a:lnTo>
                    <a:lnTo>
                      <a:pt x="161" y="188"/>
                    </a:lnTo>
                    <a:lnTo>
                      <a:pt x="166" y="185"/>
                    </a:lnTo>
                    <a:lnTo>
                      <a:pt x="169" y="180"/>
                    </a:lnTo>
                    <a:lnTo>
                      <a:pt x="171" y="175"/>
                    </a:lnTo>
                    <a:lnTo>
                      <a:pt x="173" y="170"/>
                    </a:lnTo>
                    <a:lnTo>
                      <a:pt x="174" y="166"/>
                    </a:lnTo>
                    <a:lnTo>
                      <a:pt x="175" y="154"/>
                    </a:lnTo>
                    <a:lnTo>
                      <a:pt x="174" y="143"/>
                    </a:lnTo>
                    <a:lnTo>
                      <a:pt x="171" y="121"/>
                    </a:lnTo>
                    <a:lnTo>
                      <a:pt x="170" y="110"/>
                    </a:lnTo>
                    <a:lnTo>
                      <a:pt x="170" y="99"/>
                    </a:lnTo>
                    <a:lnTo>
                      <a:pt x="171" y="95"/>
                    </a:lnTo>
                    <a:lnTo>
                      <a:pt x="172" y="93"/>
                    </a:lnTo>
                    <a:lnTo>
                      <a:pt x="174" y="90"/>
                    </a:lnTo>
                    <a:lnTo>
                      <a:pt x="177" y="88"/>
                    </a:lnTo>
                    <a:lnTo>
                      <a:pt x="183" y="87"/>
                    </a:lnTo>
                    <a:lnTo>
                      <a:pt x="189" y="87"/>
                    </a:lnTo>
                    <a:lnTo>
                      <a:pt x="203" y="87"/>
                    </a:lnTo>
                    <a:lnTo>
                      <a:pt x="209" y="87"/>
                    </a:lnTo>
                    <a:lnTo>
                      <a:pt x="216" y="86"/>
                    </a:lnTo>
                    <a:lnTo>
                      <a:pt x="221" y="84"/>
                    </a:lnTo>
                    <a:lnTo>
                      <a:pt x="226" y="83"/>
                    </a:lnTo>
                    <a:lnTo>
                      <a:pt x="231" y="83"/>
                    </a:lnTo>
                    <a:lnTo>
                      <a:pt x="237" y="85"/>
                    </a:lnTo>
                    <a:lnTo>
                      <a:pt x="247" y="88"/>
                    </a:lnTo>
                    <a:lnTo>
                      <a:pt x="253" y="90"/>
                    </a:lnTo>
                    <a:lnTo>
                      <a:pt x="258" y="92"/>
                    </a:lnTo>
                    <a:lnTo>
                      <a:pt x="290" y="103"/>
                    </a:lnTo>
                    <a:lnTo>
                      <a:pt x="321" y="113"/>
                    </a:lnTo>
                    <a:lnTo>
                      <a:pt x="353" y="121"/>
                    </a:lnTo>
                    <a:lnTo>
                      <a:pt x="387" y="128"/>
                    </a:lnTo>
                    <a:lnTo>
                      <a:pt x="411" y="131"/>
                    </a:lnTo>
                    <a:lnTo>
                      <a:pt x="438" y="132"/>
                    </a:lnTo>
                    <a:lnTo>
                      <a:pt x="451" y="132"/>
                    </a:lnTo>
                    <a:lnTo>
                      <a:pt x="463" y="130"/>
                    </a:lnTo>
                    <a:lnTo>
                      <a:pt x="476" y="128"/>
                    </a:lnTo>
                    <a:lnTo>
                      <a:pt x="487" y="123"/>
                    </a:lnTo>
                    <a:lnTo>
                      <a:pt x="498" y="155"/>
                    </a:lnTo>
                    <a:lnTo>
                      <a:pt x="503" y="171"/>
                    </a:lnTo>
                    <a:lnTo>
                      <a:pt x="507" y="188"/>
                    </a:lnTo>
                    <a:lnTo>
                      <a:pt x="510" y="205"/>
                    </a:lnTo>
                    <a:lnTo>
                      <a:pt x="511" y="222"/>
                    </a:lnTo>
                    <a:lnTo>
                      <a:pt x="511" y="240"/>
                    </a:lnTo>
                    <a:lnTo>
                      <a:pt x="510" y="259"/>
                    </a:lnTo>
                    <a:lnTo>
                      <a:pt x="507" y="273"/>
                    </a:lnTo>
                    <a:lnTo>
                      <a:pt x="503" y="286"/>
                    </a:lnTo>
                    <a:lnTo>
                      <a:pt x="498" y="300"/>
                    </a:lnTo>
                    <a:lnTo>
                      <a:pt x="492" y="313"/>
                    </a:lnTo>
                    <a:lnTo>
                      <a:pt x="486" y="326"/>
                    </a:lnTo>
                    <a:lnTo>
                      <a:pt x="478" y="338"/>
                    </a:lnTo>
                    <a:lnTo>
                      <a:pt x="469" y="350"/>
                    </a:lnTo>
                    <a:lnTo>
                      <a:pt x="459" y="361"/>
                    </a:lnTo>
                    <a:lnTo>
                      <a:pt x="459" y="365"/>
                    </a:lnTo>
                    <a:lnTo>
                      <a:pt x="461" y="368"/>
                    </a:lnTo>
                    <a:lnTo>
                      <a:pt x="465" y="368"/>
                    </a:lnTo>
                    <a:lnTo>
                      <a:pt x="468" y="368"/>
                    </a:lnTo>
                    <a:lnTo>
                      <a:pt x="469" y="366"/>
                    </a:lnTo>
                    <a:lnTo>
                      <a:pt x="471" y="367"/>
                    </a:lnTo>
                    <a:lnTo>
                      <a:pt x="473" y="369"/>
                    </a:lnTo>
                    <a:lnTo>
                      <a:pt x="475" y="373"/>
                    </a:lnTo>
                    <a:lnTo>
                      <a:pt x="476" y="379"/>
                    </a:lnTo>
                    <a:lnTo>
                      <a:pt x="478" y="384"/>
                    </a:lnTo>
                    <a:lnTo>
                      <a:pt x="473" y="386"/>
                    </a:lnTo>
                    <a:lnTo>
                      <a:pt x="454" y="386"/>
                    </a:lnTo>
                    <a:lnTo>
                      <a:pt x="434" y="385"/>
                    </a:lnTo>
                    <a:lnTo>
                      <a:pt x="423" y="385"/>
                    </a:lnTo>
                    <a:lnTo>
                      <a:pt x="414" y="386"/>
                    </a:lnTo>
                    <a:lnTo>
                      <a:pt x="404" y="388"/>
                    </a:lnTo>
                    <a:lnTo>
                      <a:pt x="396" y="390"/>
                    </a:lnTo>
                    <a:lnTo>
                      <a:pt x="391" y="385"/>
                    </a:lnTo>
                    <a:lnTo>
                      <a:pt x="387" y="380"/>
                    </a:lnTo>
                    <a:lnTo>
                      <a:pt x="383" y="374"/>
                    </a:lnTo>
                    <a:lnTo>
                      <a:pt x="381" y="372"/>
                    </a:lnTo>
                    <a:lnTo>
                      <a:pt x="378" y="370"/>
                    </a:lnTo>
                    <a:lnTo>
                      <a:pt x="381" y="352"/>
                    </a:lnTo>
                    <a:lnTo>
                      <a:pt x="384" y="333"/>
                    </a:lnTo>
                    <a:lnTo>
                      <a:pt x="386" y="314"/>
                    </a:lnTo>
                    <a:lnTo>
                      <a:pt x="386" y="294"/>
                    </a:lnTo>
                    <a:lnTo>
                      <a:pt x="385" y="275"/>
                    </a:lnTo>
                    <a:lnTo>
                      <a:pt x="383" y="266"/>
                    </a:lnTo>
                    <a:lnTo>
                      <a:pt x="381" y="257"/>
                    </a:lnTo>
                    <a:lnTo>
                      <a:pt x="378" y="248"/>
                    </a:lnTo>
                    <a:lnTo>
                      <a:pt x="373" y="240"/>
                    </a:lnTo>
                    <a:lnTo>
                      <a:pt x="369" y="231"/>
                    </a:lnTo>
                    <a:lnTo>
                      <a:pt x="364" y="224"/>
                    </a:lnTo>
                    <a:lnTo>
                      <a:pt x="352" y="206"/>
                    </a:lnTo>
                    <a:lnTo>
                      <a:pt x="342" y="188"/>
                    </a:lnTo>
                    <a:lnTo>
                      <a:pt x="322" y="151"/>
                    </a:lnTo>
                    <a:lnTo>
                      <a:pt x="322" y="141"/>
                    </a:lnTo>
                    <a:lnTo>
                      <a:pt x="346" y="143"/>
                    </a:lnTo>
                    <a:lnTo>
                      <a:pt x="357" y="146"/>
                    </a:lnTo>
                    <a:lnTo>
                      <a:pt x="369" y="148"/>
                    </a:lnTo>
                    <a:lnTo>
                      <a:pt x="380" y="151"/>
                    </a:lnTo>
                    <a:lnTo>
                      <a:pt x="390" y="154"/>
                    </a:lnTo>
                    <a:lnTo>
                      <a:pt x="401" y="158"/>
                    </a:lnTo>
                    <a:lnTo>
                      <a:pt x="410" y="164"/>
                    </a:lnTo>
                    <a:lnTo>
                      <a:pt x="413" y="162"/>
                    </a:lnTo>
                    <a:lnTo>
                      <a:pt x="413" y="160"/>
                    </a:lnTo>
                    <a:lnTo>
                      <a:pt x="413" y="157"/>
                    </a:lnTo>
                    <a:lnTo>
                      <a:pt x="403" y="152"/>
                    </a:lnTo>
                    <a:lnTo>
                      <a:pt x="393" y="147"/>
                    </a:lnTo>
                    <a:lnTo>
                      <a:pt x="383" y="143"/>
                    </a:lnTo>
                    <a:lnTo>
                      <a:pt x="372" y="139"/>
                    </a:lnTo>
                    <a:lnTo>
                      <a:pt x="361" y="137"/>
                    </a:lnTo>
                    <a:lnTo>
                      <a:pt x="350" y="135"/>
                    </a:lnTo>
                    <a:lnTo>
                      <a:pt x="338" y="134"/>
                    </a:lnTo>
                    <a:lnTo>
                      <a:pt x="327" y="133"/>
                    </a:lnTo>
                    <a:lnTo>
                      <a:pt x="327" y="130"/>
                    </a:lnTo>
                    <a:lnTo>
                      <a:pt x="326" y="126"/>
                    </a:lnTo>
                    <a:lnTo>
                      <a:pt x="320" y="122"/>
                    </a:lnTo>
                    <a:lnTo>
                      <a:pt x="317" y="122"/>
                    </a:lnTo>
                    <a:lnTo>
                      <a:pt x="315" y="124"/>
                    </a:lnTo>
                    <a:lnTo>
                      <a:pt x="314" y="126"/>
                    </a:lnTo>
                    <a:lnTo>
                      <a:pt x="312" y="130"/>
                    </a:lnTo>
                    <a:lnTo>
                      <a:pt x="312" y="132"/>
                    </a:lnTo>
                    <a:lnTo>
                      <a:pt x="283" y="133"/>
                    </a:lnTo>
                    <a:lnTo>
                      <a:pt x="270" y="134"/>
                    </a:lnTo>
                    <a:lnTo>
                      <a:pt x="257" y="135"/>
                    </a:lnTo>
                    <a:lnTo>
                      <a:pt x="243" y="137"/>
                    </a:lnTo>
                    <a:lnTo>
                      <a:pt x="230" y="140"/>
                    </a:lnTo>
                    <a:lnTo>
                      <a:pt x="218" y="144"/>
                    </a:lnTo>
                    <a:lnTo>
                      <a:pt x="205" y="150"/>
                    </a:lnTo>
                    <a:lnTo>
                      <a:pt x="203" y="153"/>
                    </a:lnTo>
                    <a:lnTo>
                      <a:pt x="203" y="155"/>
                    </a:lnTo>
                    <a:lnTo>
                      <a:pt x="204" y="157"/>
                    </a:lnTo>
                    <a:lnTo>
                      <a:pt x="210" y="160"/>
                    </a:lnTo>
                    <a:lnTo>
                      <a:pt x="217" y="164"/>
                    </a:lnTo>
                    <a:lnTo>
                      <a:pt x="231" y="167"/>
                    </a:lnTo>
                    <a:lnTo>
                      <a:pt x="246" y="170"/>
                    </a:lnTo>
                    <a:lnTo>
                      <a:pt x="260" y="173"/>
                    </a:lnTo>
                    <a:lnTo>
                      <a:pt x="248" y="176"/>
                    </a:lnTo>
                    <a:lnTo>
                      <a:pt x="237" y="179"/>
                    </a:lnTo>
                    <a:lnTo>
                      <a:pt x="212" y="186"/>
                    </a:lnTo>
                    <a:lnTo>
                      <a:pt x="200" y="190"/>
                    </a:lnTo>
                    <a:lnTo>
                      <a:pt x="188" y="194"/>
                    </a:lnTo>
                    <a:lnTo>
                      <a:pt x="176" y="200"/>
                    </a:lnTo>
                    <a:lnTo>
                      <a:pt x="166" y="206"/>
                    </a:lnTo>
                    <a:lnTo>
                      <a:pt x="166" y="208"/>
                    </a:lnTo>
                    <a:lnTo>
                      <a:pt x="167" y="209"/>
                    </a:lnTo>
                    <a:lnTo>
                      <a:pt x="169" y="211"/>
                    </a:lnTo>
                    <a:lnTo>
                      <a:pt x="181" y="206"/>
                    </a:lnTo>
                    <a:lnTo>
                      <a:pt x="193" y="201"/>
                    </a:lnTo>
                    <a:lnTo>
                      <a:pt x="219" y="193"/>
                    </a:lnTo>
                    <a:lnTo>
                      <a:pt x="244" y="187"/>
                    </a:lnTo>
                    <a:lnTo>
                      <a:pt x="270" y="180"/>
                    </a:lnTo>
                    <a:lnTo>
                      <a:pt x="273" y="176"/>
                    </a:lnTo>
                    <a:lnTo>
                      <a:pt x="274" y="174"/>
                    </a:lnTo>
                    <a:lnTo>
                      <a:pt x="274" y="172"/>
                    </a:lnTo>
                    <a:lnTo>
                      <a:pt x="267" y="168"/>
                    </a:lnTo>
                    <a:lnTo>
                      <a:pt x="260" y="165"/>
                    </a:lnTo>
                    <a:lnTo>
                      <a:pt x="254" y="162"/>
                    </a:lnTo>
                    <a:lnTo>
                      <a:pt x="246" y="160"/>
                    </a:lnTo>
                    <a:lnTo>
                      <a:pt x="230" y="157"/>
                    </a:lnTo>
                    <a:lnTo>
                      <a:pt x="216" y="155"/>
                    </a:lnTo>
                    <a:lnTo>
                      <a:pt x="226" y="151"/>
                    </a:lnTo>
                    <a:lnTo>
                      <a:pt x="238" y="148"/>
                    </a:lnTo>
                    <a:lnTo>
                      <a:pt x="248" y="146"/>
                    </a:lnTo>
                    <a:lnTo>
                      <a:pt x="260" y="143"/>
                    </a:lnTo>
                    <a:lnTo>
                      <a:pt x="283" y="141"/>
                    </a:lnTo>
                    <a:lnTo>
                      <a:pt x="309" y="140"/>
                    </a:lnTo>
                    <a:lnTo>
                      <a:pt x="310" y="150"/>
                    </a:lnTo>
                    <a:lnTo>
                      <a:pt x="313" y="158"/>
                    </a:lnTo>
                    <a:lnTo>
                      <a:pt x="316" y="167"/>
                    </a:lnTo>
                    <a:lnTo>
                      <a:pt x="320" y="175"/>
                    </a:lnTo>
                    <a:lnTo>
                      <a:pt x="330" y="191"/>
                    </a:lnTo>
                    <a:lnTo>
                      <a:pt x="338" y="208"/>
                    </a:lnTo>
                    <a:lnTo>
                      <a:pt x="347" y="216"/>
                    </a:lnTo>
                    <a:lnTo>
                      <a:pt x="354" y="225"/>
                    </a:lnTo>
                    <a:lnTo>
                      <a:pt x="360" y="234"/>
                    </a:lnTo>
                    <a:lnTo>
                      <a:pt x="365" y="245"/>
                    </a:lnTo>
                    <a:lnTo>
                      <a:pt x="368" y="256"/>
                    </a:lnTo>
                    <a:lnTo>
                      <a:pt x="371" y="266"/>
                    </a:lnTo>
                    <a:lnTo>
                      <a:pt x="372" y="278"/>
                    </a:lnTo>
                    <a:lnTo>
                      <a:pt x="373" y="290"/>
                    </a:lnTo>
                    <a:lnTo>
                      <a:pt x="374" y="300"/>
                    </a:lnTo>
                    <a:lnTo>
                      <a:pt x="373" y="312"/>
                    </a:lnTo>
                    <a:lnTo>
                      <a:pt x="371" y="335"/>
                    </a:lnTo>
                    <a:lnTo>
                      <a:pt x="368" y="358"/>
                    </a:lnTo>
                    <a:lnTo>
                      <a:pt x="363" y="381"/>
                    </a:lnTo>
                    <a:lnTo>
                      <a:pt x="365" y="385"/>
                    </a:lnTo>
                    <a:lnTo>
                      <a:pt x="366" y="387"/>
                    </a:lnTo>
                    <a:lnTo>
                      <a:pt x="368" y="388"/>
                    </a:lnTo>
                    <a:lnTo>
                      <a:pt x="371" y="389"/>
                    </a:lnTo>
                    <a:lnTo>
                      <a:pt x="373" y="387"/>
                    </a:lnTo>
                    <a:lnTo>
                      <a:pt x="375" y="386"/>
                    </a:lnTo>
                    <a:lnTo>
                      <a:pt x="378" y="386"/>
                    </a:lnTo>
                    <a:lnTo>
                      <a:pt x="382" y="391"/>
                    </a:lnTo>
                    <a:lnTo>
                      <a:pt x="385" y="398"/>
                    </a:lnTo>
                    <a:lnTo>
                      <a:pt x="368" y="401"/>
                    </a:lnTo>
                    <a:lnTo>
                      <a:pt x="351" y="402"/>
                    </a:lnTo>
                    <a:lnTo>
                      <a:pt x="316" y="404"/>
                    </a:lnTo>
                    <a:lnTo>
                      <a:pt x="300" y="406"/>
                    </a:lnTo>
                    <a:lnTo>
                      <a:pt x="283" y="409"/>
                    </a:lnTo>
                    <a:lnTo>
                      <a:pt x="267" y="413"/>
                    </a:lnTo>
                    <a:lnTo>
                      <a:pt x="260" y="417"/>
                    </a:lnTo>
                    <a:lnTo>
                      <a:pt x="254" y="421"/>
                    </a:lnTo>
                    <a:lnTo>
                      <a:pt x="239" y="429"/>
                    </a:lnTo>
                    <a:lnTo>
                      <a:pt x="231" y="433"/>
                    </a:lnTo>
                    <a:lnTo>
                      <a:pt x="223" y="435"/>
                    </a:lnTo>
                    <a:lnTo>
                      <a:pt x="216" y="437"/>
                    </a:lnTo>
                    <a:lnTo>
                      <a:pt x="207" y="438"/>
                    </a:lnTo>
                    <a:lnTo>
                      <a:pt x="199" y="438"/>
                    </a:lnTo>
                    <a:lnTo>
                      <a:pt x="190" y="437"/>
                    </a:lnTo>
                    <a:lnTo>
                      <a:pt x="185" y="427"/>
                    </a:lnTo>
                    <a:lnTo>
                      <a:pt x="182" y="417"/>
                    </a:lnTo>
                    <a:lnTo>
                      <a:pt x="177" y="406"/>
                    </a:lnTo>
                    <a:lnTo>
                      <a:pt x="174" y="397"/>
                    </a:lnTo>
                    <a:lnTo>
                      <a:pt x="161" y="372"/>
                    </a:lnTo>
                    <a:lnTo>
                      <a:pt x="148" y="349"/>
                    </a:lnTo>
                    <a:lnTo>
                      <a:pt x="133" y="326"/>
                    </a:lnTo>
                    <a:lnTo>
                      <a:pt x="118" y="302"/>
                    </a:lnTo>
                    <a:lnTo>
                      <a:pt x="102" y="280"/>
                    </a:lnTo>
                    <a:lnTo>
                      <a:pt x="85" y="257"/>
                    </a:lnTo>
                    <a:lnTo>
                      <a:pt x="67" y="236"/>
                    </a:lnTo>
                    <a:lnTo>
                      <a:pt x="49" y="213"/>
                    </a:lnTo>
                    <a:lnTo>
                      <a:pt x="40" y="203"/>
                    </a:lnTo>
                    <a:lnTo>
                      <a:pt x="32" y="191"/>
                    </a:lnTo>
                    <a:lnTo>
                      <a:pt x="26" y="179"/>
                    </a:lnTo>
                    <a:lnTo>
                      <a:pt x="20" y="167"/>
                    </a:lnTo>
                    <a:lnTo>
                      <a:pt x="14" y="154"/>
                    </a:lnTo>
                    <a:lnTo>
                      <a:pt x="10" y="141"/>
                    </a:lnTo>
                    <a:lnTo>
                      <a:pt x="7" y="128"/>
                    </a:lnTo>
                    <a:lnTo>
                      <a:pt x="5" y="114"/>
                    </a:lnTo>
                    <a:lnTo>
                      <a:pt x="3" y="100"/>
                    </a:lnTo>
                    <a:lnTo>
                      <a:pt x="2" y="86"/>
                    </a:lnTo>
                    <a:lnTo>
                      <a:pt x="0" y="58"/>
                    </a:lnTo>
                    <a:lnTo>
                      <a:pt x="3" y="29"/>
                    </a:lnTo>
                    <a:lnTo>
                      <a:pt x="6" y="0"/>
                    </a:lnTo>
                    <a:lnTo>
                      <a:pt x="12" y="2"/>
                    </a:lnTo>
                    <a:lnTo>
                      <a:pt x="17" y="3"/>
                    </a:lnTo>
                    <a:lnTo>
                      <a:pt x="21" y="5"/>
                    </a:lnTo>
                    <a:lnTo>
                      <a:pt x="23" y="6"/>
                    </a:lnTo>
                    <a:lnTo>
                      <a:pt x="24" y="9"/>
                    </a:lnTo>
                    <a:lnTo>
                      <a:pt x="24" y="12"/>
                    </a:lnTo>
                    <a:close/>
                  </a:path>
                </a:pathLst>
              </a:custGeom>
              <a:solidFill>
                <a:srgbClr val="98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36" name="Freeform 98"/>
              <p:cNvSpPr>
                <a:spLocks/>
              </p:cNvSpPr>
              <p:nvPr/>
            </p:nvSpPr>
            <p:spPr bwMode="auto">
              <a:xfrm>
                <a:off x="875" y="3359"/>
                <a:ext cx="511" cy="438"/>
              </a:xfrm>
              <a:custGeom>
                <a:avLst/>
                <a:gdLst>
                  <a:gd name="T0" fmla="*/ 27 w 511"/>
                  <a:gd name="T1" fmla="*/ 23 h 438"/>
                  <a:gd name="T2" fmla="*/ 34 w 511"/>
                  <a:gd name="T3" fmla="*/ 47 h 438"/>
                  <a:gd name="T4" fmla="*/ 15 w 511"/>
                  <a:gd name="T5" fmla="*/ 92 h 438"/>
                  <a:gd name="T6" fmla="*/ 11 w 511"/>
                  <a:gd name="T7" fmla="*/ 125 h 438"/>
                  <a:gd name="T8" fmla="*/ 32 w 511"/>
                  <a:gd name="T9" fmla="*/ 132 h 438"/>
                  <a:gd name="T10" fmla="*/ 31 w 511"/>
                  <a:gd name="T11" fmla="*/ 162 h 438"/>
                  <a:gd name="T12" fmla="*/ 55 w 511"/>
                  <a:gd name="T13" fmla="*/ 167 h 438"/>
                  <a:gd name="T14" fmla="*/ 70 w 511"/>
                  <a:gd name="T15" fmla="*/ 168 h 438"/>
                  <a:gd name="T16" fmla="*/ 84 w 511"/>
                  <a:gd name="T17" fmla="*/ 192 h 438"/>
                  <a:gd name="T18" fmla="*/ 106 w 511"/>
                  <a:gd name="T19" fmla="*/ 183 h 438"/>
                  <a:gd name="T20" fmla="*/ 117 w 511"/>
                  <a:gd name="T21" fmla="*/ 140 h 438"/>
                  <a:gd name="T22" fmla="*/ 146 w 511"/>
                  <a:gd name="T23" fmla="*/ 190 h 438"/>
                  <a:gd name="T24" fmla="*/ 166 w 511"/>
                  <a:gd name="T25" fmla="*/ 185 h 438"/>
                  <a:gd name="T26" fmla="*/ 174 w 511"/>
                  <a:gd name="T27" fmla="*/ 143 h 438"/>
                  <a:gd name="T28" fmla="*/ 172 w 511"/>
                  <a:gd name="T29" fmla="*/ 93 h 438"/>
                  <a:gd name="T30" fmla="*/ 209 w 511"/>
                  <a:gd name="T31" fmla="*/ 87 h 438"/>
                  <a:gd name="T32" fmla="*/ 237 w 511"/>
                  <a:gd name="T33" fmla="*/ 85 h 438"/>
                  <a:gd name="T34" fmla="*/ 321 w 511"/>
                  <a:gd name="T35" fmla="*/ 113 h 438"/>
                  <a:gd name="T36" fmla="*/ 451 w 511"/>
                  <a:gd name="T37" fmla="*/ 132 h 438"/>
                  <a:gd name="T38" fmla="*/ 503 w 511"/>
                  <a:gd name="T39" fmla="*/ 171 h 438"/>
                  <a:gd name="T40" fmla="*/ 510 w 511"/>
                  <a:gd name="T41" fmla="*/ 259 h 438"/>
                  <a:gd name="T42" fmla="*/ 478 w 511"/>
                  <a:gd name="T43" fmla="*/ 338 h 438"/>
                  <a:gd name="T44" fmla="*/ 461 w 511"/>
                  <a:gd name="T45" fmla="*/ 368 h 438"/>
                  <a:gd name="T46" fmla="*/ 473 w 511"/>
                  <a:gd name="T47" fmla="*/ 369 h 438"/>
                  <a:gd name="T48" fmla="*/ 454 w 511"/>
                  <a:gd name="T49" fmla="*/ 386 h 438"/>
                  <a:gd name="T50" fmla="*/ 396 w 511"/>
                  <a:gd name="T51" fmla="*/ 390 h 438"/>
                  <a:gd name="T52" fmla="*/ 378 w 511"/>
                  <a:gd name="T53" fmla="*/ 370 h 438"/>
                  <a:gd name="T54" fmla="*/ 383 w 511"/>
                  <a:gd name="T55" fmla="*/ 266 h 438"/>
                  <a:gd name="T56" fmla="*/ 364 w 511"/>
                  <a:gd name="T57" fmla="*/ 224 h 438"/>
                  <a:gd name="T58" fmla="*/ 346 w 511"/>
                  <a:gd name="T59" fmla="*/ 143 h 438"/>
                  <a:gd name="T60" fmla="*/ 410 w 511"/>
                  <a:gd name="T61" fmla="*/ 164 h 438"/>
                  <a:gd name="T62" fmla="*/ 403 w 511"/>
                  <a:gd name="T63" fmla="*/ 152 h 438"/>
                  <a:gd name="T64" fmla="*/ 338 w 511"/>
                  <a:gd name="T65" fmla="*/ 134 h 438"/>
                  <a:gd name="T66" fmla="*/ 320 w 511"/>
                  <a:gd name="T67" fmla="*/ 122 h 438"/>
                  <a:gd name="T68" fmla="*/ 312 w 511"/>
                  <a:gd name="T69" fmla="*/ 132 h 438"/>
                  <a:gd name="T70" fmla="*/ 218 w 511"/>
                  <a:gd name="T71" fmla="*/ 144 h 438"/>
                  <a:gd name="T72" fmla="*/ 204 w 511"/>
                  <a:gd name="T73" fmla="*/ 157 h 438"/>
                  <a:gd name="T74" fmla="*/ 260 w 511"/>
                  <a:gd name="T75" fmla="*/ 173 h 438"/>
                  <a:gd name="T76" fmla="*/ 176 w 511"/>
                  <a:gd name="T77" fmla="*/ 200 h 438"/>
                  <a:gd name="T78" fmla="*/ 169 w 511"/>
                  <a:gd name="T79" fmla="*/ 211 h 438"/>
                  <a:gd name="T80" fmla="*/ 270 w 511"/>
                  <a:gd name="T81" fmla="*/ 180 h 438"/>
                  <a:gd name="T82" fmla="*/ 260 w 511"/>
                  <a:gd name="T83" fmla="*/ 165 h 438"/>
                  <a:gd name="T84" fmla="*/ 226 w 511"/>
                  <a:gd name="T85" fmla="*/ 151 h 438"/>
                  <a:gd name="T86" fmla="*/ 309 w 511"/>
                  <a:gd name="T87" fmla="*/ 140 h 438"/>
                  <a:gd name="T88" fmla="*/ 338 w 511"/>
                  <a:gd name="T89" fmla="*/ 208 h 438"/>
                  <a:gd name="T90" fmla="*/ 368 w 511"/>
                  <a:gd name="T91" fmla="*/ 256 h 438"/>
                  <a:gd name="T92" fmla="*/ 371 w 511"/>
                  <a:gd name="T93" fmla="*/ 335 h 438"/>
                  <a:gd name="T94" fmla="*/ 368 w 511"/>
                  <a:gd name="T95" fmla="*/ 388 h 438"/>
                  <a:gd name="T96" fmla="*/ 378 w 511"/>
                  <a:gd name="T97" fmla="*/ 386 h 438"/>
                  <a:gd name="T98" fmla="*/ 316 w 511"/>
                  <a:gd name="T99" fmla="*/ 404 h 438"/>
                  <a:gd name="T100" fmla="*/ 254 w 511"/>
                  <a:gd name="T101" fmla="*/ 421 h 438"/>
                  <a:gd name="T102" fmla="*/ 199 w 511"/>
                  <a:gd name="T103" fmla="*/ 438 h 438"/>
                  <a:gd name="T104" fmla="*/ 174 w 511"/>
                  <a:gd name="T105" fmla="*/ 397 h 438"/>
                  <a:gd name="T106" fmla="*/ 102 w 511"/>
                  <a:gd name="T107" fmla="*/ 280 h 438"/>
                  <a:gd name="T108" fmla="*/ 32 w 511"/>
                  <a:gd name="T109" fmla="*/ 191 h 438"/>
                  <a:gd name="T110" fmla="*/ 5 w 511"/>
                  <a:gd name="T111" fmla="*/ 114 h 438"/>
                  <a:gd name="T112" fmla="*/ 6 w 511"/>
                  <a:gd name="T113" fmla="*/ 0 h 438"/>
                  <a:gd name="T114" fmla="*/ 24 w 511"/>
                  <a:gd name="T115" fmla="*/ 12 h 4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1" h="438">
                    <a:moveTo>
                      <a:pt x="24" y="12"/>
                    </a:moveTo>
                    <a:lnTo>
                      <a:pt x="24" y="12"/>
                    </a:lnTo>
                    <a:lnTo>
                      <a:pt x="23" y="15"/>
                    </a:lnTo>
                    <a:lnTo>
                      <a:pt x="24" y="18"/>
                    </a:lnTo>
                    <a:lnTo>
                      <a:pt x="25" y="21"/>
                    </a:lnTo>
                    <a:lnTo>
                      <a:pt x="27" y="23"/>
                    </a:lnTo>
                    <a:lnTo>
                      <a:pt x="31" y="27"/>
                    </a:lnTo>
                    <a:lnTo>
                      <a:pt x="35" y="30"/>
                    </a:lnTo>
                    <a:lnTo>
                      <a:pt x="37" y="30"/>
                    </a:lnTo>
                    <a:lnTo>
                      <a:pt x="34" y="38"/>
                    </a:lnTo>
                    <a:lnTo>
                      <a:pt x="34" y="47"/>
                    </a:lnTo>
                    <a:lnTo>
                      <a:pt x="34" y="56"/>
                    </a:lnTo>
                    <a:lnTo>
                      <a:pt x="34" y="64"/>
                    </a:lnTo>
                    <a:lnTo>
                      <a:pt x="30" y="70"/>
                    </a:lnTo>
                    <a:lnTo>
                      <a:pt x="25" y="78"/>
                    </a:lnTo>
                    <a:lnTo>
                      <a:pt x="15" y="92"/>
                    </a:lnTo>
                    <a:lnTo>
                      <a:pt x="11" y="98"/>
                    </a:lnTo>
                    <a:lnTo>
                      <a:pt x="9" y="106"/>
                    </a:lnTo>
                    <a:lnTo>
                      <a:pt x="8" y="114"/>
                    </a:lnTo>
                    <a:lnTo>
                      <a:pt x="9" y="123"/>
                    </a:lnTo>
                    <a:lnTo>
                      <a:pt x="11" y="125"/>
                    </a:lnTo>
                    <a:lnTo>
                      <a:pt x="13" y="129"/>
                    </a:lnTo>
                    <a:lnTo>
                      <a:pt x="16" y="130"/>
                    </a:lnTo>
                    <a:lnTo>
                      <a:pt x="20" y="131"/>
                    </a:lnTo>
                    <a:lnTo>
                      <a:pt x="26" y="132"/>
                    </a:lnTo>
                    <a:lnTo>
                      <a:pt x="32" y="132"/>
                    </a:lnTo>
                    <a:lnTo>
                      <a:pt x="29" y="139"/>
                    </a:lnTo>
                    <a:lnTo>
                      <a:pt x="27" y="147"/>
                    </a:lnTo>
                    <a:lnTo>
                      <a:pt x="27" y="151"/>
                    </a:lnTo>
                    <a:lnTo>
                      <a:pt x="27" y="155"/>
                    </a:lnTo>
                    <a:lnTo>
                      <a:pt x="28" y="159"/>
                    </a:lnTo>
                    <a:lnTo>
                      <a:pt x="31" y="162"/>
                    </a:lnTo>
                    <a:lnTo>
                      <a:pt x="33" y="165"/>
                    </a:lnTo>
                    <a:lnTo>
                      <a:pt x="35" y="167"/>
                    </a:lnTo>
                    <a:lnTo>
                      <a:pt x="42" y="168"/>
                    </a:lnTo>
                    <a:lnTo>
                      <a:pt x="48" y="168"/>
                    </a:lnTo>
                    <a:lnTo>
                      <a:pt x="55" y="167"/>
                    </a:lnTo>
                    <a:lnTo>
                      <a:pt x="58" y="166"/>
                    </a:lnTo>
                    <a:lnTo>
                      <a:pt x="61" y="164"/>
                    </a:lnTo>
                    <a:lnTo>
                      <a:pt x="68" y="158"/>
                    </a:lnTo>
                    <a:lnTo>
                      <a:pt x="70" y="168"/>
                    </a:lnTo>
                    <a:lnTo>
                      <a:pt x="73" y="177"/>
                    </a:lnTo>
                    <a:lnTo>
                      <a:pt x="75" y="182"/>
                    </a:lnTo>
                    <a:lnTo>
                      <a:pt x="77" y="186"/>
                    </a:lnTo>
                    <a:lnTo>
                      <a:pt x="80" y="189"/>
                    </a:lnTo>
                    <a:lnTo>
                      <a:pt x="84" y="192"/>
                    </a:lnTo>
                    <a:lnTo>
                      <a:pt x="89" y="193"/>
                    </a:lnTo>
                    <a:lnTo>
                      <a:pt x="94" y="192"/>
                    </a:lnTo>
                    <a:lnTo>
                      <a:pt x="98" y="191"/>
                    </a:lnTo>
                    <a:lnTo>
                      <a:pt x="102" y="188"/>
                    </a:lnTo>
                    <a:lnTo>
                      <a:pt x="106" y="183"/>
                    </a:lnTo>
                    <a:lnTo>
                      <a:pt x="110" y="177"/>
                    </a:lnTo>
                    <a:lnTo>
                      <a:pt x="112" y="172"/>
                    </a:lnTo>
                    <a:lnTo>
                      <a:pt x="114" y="166"/>
                    </a:lnTo>
                    <a:lnTo>
                      <a:pt x="116" y="153"/>
                    </a:lnTo>
                    <a:lnTo>
                      <a:pt x="117" y="140"/>
                    </a:lnTo>
                    <a:lnTo>
                      <a:pt x="121" y="154"/>
                    </a:lnTo>
                    <a:lnTo>
                      <a:pt x="127" y="168"/>
                    </a:lnTo>
                    <a:lnTo>
                      <a:pt x="130" y="174"/>
                    </a:lnTo>
                    <a:lnTo>
                      <a:pt x="134" y="179"/>
                    </a:lnTo>
                    <a:lnTo>
                      <a:pt x="139" y="186"/>
                    </a:lnTo>
                    <a:lnTo>
                      <a:pt x="146" y="190"/>
                    </a:lnTo>
                    <a:lnTo>
                      <a:pt x="151" y="191"/>
                    </a:lnTo>
                    <a:lnTo>
                      <a:pt x="156" y="190"/>
                    </a:lnTo>
                    <a:lnTo>
                      <a:pt x="161" y="188"/>
                    </a:lnTo>
                    <a:lnTo>
                      <a:pt x="166" y="185"/>
                    </a:lnTo>
                    <a:lnTo>
                      <a:pt x="169" y="180"/>
                    </a:lnTo>
                    <a:lnTo>
                      <a:pt x="171" y="175"/>
                    </a:lnTo>
                    <a:lnTo>
                      <a:pt x="173" y="170"/>
                    </a:lnTo>
                    <a:lnTo>
                      <a:pt x="174" y="166"/>
                    </a:lnTo>
                    <a:lnTo>
                      <a:pt x="175" y="154"/>
                    </a:lnTo>
                    <a:lnTo>
                      <a:pt x="174" y="143"/>
                    </a:lnTo>
                    <a:lnTo>
                      <a:pt x="171" y="121"/>
                    </a:lnTo>
                    <a:lnTo>
                      <a:pt x="170" y="110"/>
                    </a:lnTo>
                    <a:lnTo>
                      <a:pt x="170" y="99"/>
                    </a:lnTo>
                    <a:lnTo>
                      <a:pt x="171" y="95"/>
                    </a:lnTo>
                    <a:lnTo>
                      <a:pt x="172" y="93"/>
                    </a:lnTo>
                    <a:lnTo>
                      <a:pt x="174" y="90"/>
                    </a:lnTo>
                    <a:lnTo>
                      <a:pt x="177" y="88"/>
                    </a:lnTo>
                    <a:lnTo>
                      <a:pt x="183" y="87"/>
                    </a:lnTo>
                    <a:lnTo>
                      <a:pt x="189" y="87"/>
                    </a:lnTo>
                    <a:lnTo>
                      <a:pt x="203" y="87"/>
                    </a:lnTo>
                    <a:lnTo>
                      <a:pt x="209" y="87"/>
                    </a:lnTo>
                    <a:lnTo>
                      <a:pt x="216" y="86"/>
                    </a:lnTo>
                    <a:lnTo>
                      <a:pt x="221" y="84"/>
                    </a:lnTo>
                    <a:lnTo>
                      <a:pt x="226" y="83"/>
                    </a:lnTo>
                    <a:lnTo>
                      <a:pt x="231" y="83"/>
                    </a:lnTo>
                    <a:lnTo>
                      <a:pt x="237" y="85"/>
                    </a:lnTo>
                    <a:lnTo>
                      <a:pt x="247" y="88"/>
                    </a:lnTo>
                    <a:lnTo>
                      <a:pt x="253" y="90"/>
                    </a:lnTo>
                    <a:lnTo>
                      <a:pt x="258" y="92"/>
                    </a:lnTo>
                    <a:lnTo>
                      <a:pt x="290" y="103"/>
                    </a:lnTo>
                    <a:lnTo>
                      <a:pt x="321" y="113"/>
                    </a:lnTo>
                    <a:lnTo>
                      <a:pt x="353" y="121"/>
                    </a:lnTo>
                    <a:lnTo>
                      <a:pt x="387" y="128"/>
                    </a:lnTo>
                    <a:lnTo>
                      <a:pt x="411" y="131"/>
                    </a:lnTo>
                    <a:lnTo>
                      <a:pt x="438" y="132"/>
                    </a:lnTo>
                    <a:lnTo>
                      <a:pt x="451" y="132"/>
                    </a:lnTo>
                    <a:lnTo>
                      <a:pt x="463" y="130"/>
                    </a:lnTo>
                    <a:lnTo>
                      <a:pt x="476" y="128"/>
                    </a:lnTo>
                    <a:lnTo>
                      <a:pt x="487" y="123"/>
                    </a:lnTo>
                    <a:lnTo>
                      <a:pt x="498" y="155"/>
                    </a:lnTo>
                    <a:lnTo>
                      <a:pt x="503" y="171"/>
                    </a:lnTo>
                    <a:lnTo>
                      <a:pt x="507" y="188"/>
                    </a:lnTo>
                    <a:lnTo>
                      <a:pt x="510" y="205"/>
                    </a:lnTo>
                    <a:lnTo>
                      <a:pt x="511" y="222"/>
                    </a:lnTo>
                    <a:lnTo>
                      <a:pt x="511" y="240"/>
                    </a:lnTo>
                    <a:lnTo>
                      <a:pt x="510" y="259"/>
                    </a:lnTo>
                    <a:lnTo>
                      <a:pt x="507" y="273"/>
                    </a:lnTo>
                    <a:lnTo>
                      <a:pt x="503" y="286"/>
                    </a:lnTo>
                    <a:lnTo>
                      <a:pt x="498" y="300"/>
                    </a:lnTo>
                    <a:lnTo>
                      <a:pt x="492" y="313"/>
                    </a:lnTo>
                    <a:lnTo>
                      <a:pt x="486" y="326"/>
                    </a:lnTo>
                    <a:lnTo>
                      <a:pt x="478" y="338"/>
                    </a:lnTo>
                    <a:lnTo>
                      <a:pt x="469" y="350"/>
                    </a:lnTo>
                    <a:lnTo>
                      <a:pt x="459" y="361"/>
                    </a:lnTo>
                    <a:lnTo>
                      <a:pt x="459" y="365"/>
                    </a:lnTo>
                    <a:lnTo>
                      <a:pt x="461" y="368"/>
                    </a:lnTo>
                    <a:lnTo>
                      <a:pt x="465" y="368"/>
                    </a:lnTo>
                    <a:lnTo>
                      <a:pt x="468" y="368"/>
                    </a:lnTo>
                    <a:lnTo>
                      <a:pt x="469" y="366"/>
                    </a:lnTo>
                    <a:lnTo>
                      <a:pt x="471" y="367"/>
                    </a:lnTo>
                    <a:lnTo>
                      <a:pt x="473" y="369"/>
                    </a:lnTo>
                    <a:lnTo>
                      <a:pt x="475" y="373"/>
                    </a:lnTo>
                    <a:lnTo>
                      <a:pt x="476" y="379"/>
                    </a:lnTo>
                    <a:lnTo>
                      <a:pt x="478" y="384"/>
                    </a:lnTo>
                    <a:lnTo>
                      <a:pt x="473" y="386"/>
                    </a:lnTo>
                    <a:lnTo>
                      <a:pt x="454" y="386"/>
                    </a:lnTo>
                    <a:lnTo>
                      <a:pt x="434" y="385"/>
                    </a:lnTo>
                    <a:lnTo>
                      <a:pt x="423" y="385"/>
                    </a:lnTo>
                    <a:lnTo>
                      <a:pt x="414" y="386"/>
                    </a:lnTo>
                    <a:lnTo>
                      <a:pt x="404" y="388"/>
                    </a:lnTo>
                    <a:lnTo>
                      <a:pt x="396" y="390"/>
                    </a:lnTo>
                    <a:lnTo>
                      <a:pt x="391" y="385"/>
                    </a:lnTo>
                    <a:lnTo>
                      <a:pt x="387" y="380"/>
                    </a:lnTo>
                    <a:lnTo>
                      <a:pt x="383" y="374"/>
                    </a:lnTo>
                    <a:lnTo>
                      <a:pt x="381" y="372"/>
                    </a:lnTo>
                    <a:lnTo>
                      <a:pt x="378" y="370"/>
                    </a:lnTo>
                    <a:lnTo>
                      <a:pt x="381" y="352"/>
                    </a:lnTo>
                    <a:lnTo>
                      <a:pt x="384" y="333"/>
                    </a:lnTo>
                    <a:lnTo>
                      <a:pt x="386" y="314"/>
                    </a:lnTo>
                    <a:lnTo>
                      <a:pt x="386" y="294"/>
                    </a:lnTo>
                    <a:lnTo>
                      <a:pt x="385" y="275"/>
                    </a:lnTo>
                    <a:lnTo>
                      <a:pt x="383" y="266"/>
                    </a:lnTo>
                    <a:lnTo>
                      <a:pt x="381" y="257"/>
                    </a:lnTo>
                    <a:lnTo>
                      <a:pt x="378" y="248"/>
                    </a:lnTo>
                    <a:lnTo>
                      <a:pt x="373" y="240"/>
                    </a:lnTo>
                    <a:lnTo>
                      <a:pt x="369" y="231"/>
                    </a:lnTo>
                    <a:lnTo>
                      <a:pt x="364" y="224"/>
                    </a:lnTo>
                    <a:lnTo>
                      <a:pt x="352" y="206"/>
                    </a:lnTo>
                    <a:lnTo>
                      <a:pt x="342" y="188"/>
                    </a:lnTo>
                    <a:lnTo>
                      <a:pt x="322" y="151"/>
                    </a:lnTo>
                    <a:lnTo>
                      <a:pt x="322" y="141"/>
                    </a:lnTo>
                    <a:lnTo>
                      <a:pt x="346" y="143"/>
                    </a:lnTo>
                    <a:lnTo>
                      <a:pt x="357" y="146"/>
                    </a:lnTo>
                    <a:lnTo>
                      <a:pt x="369" y="148"/>
                    </a:lnTo>
                    <a:lnTo>
                      <a:pt x="380" y="151"/>
                    </a:lnTo>
                    <a:lnTo>
                      <a:pt x="390" y="154"/>
                    </a:lnTo>
                    <a:lnTo>
                      <a:pt x="401" y="158"/>
                    </a:lnTo>
                    <a:lnTo>
                      <a:pt x="410" y="164"/>
                    </a:lnTo>
                    <a:lnTo>
                      <a:pt x="413" y="162"/>
                    </a:lnTo>
                    <a:lnTo>
                      <a:pt x="413" y="160"/>
                    </a:lnTo>
                    <a:lnTo>
                      <a:pt x="413" y="157"/>
                    </a:lnTo>
                    <a:lnTo>
                      <a:pt x="403" y="152"/>
                    </a:lnTo>
                    <a:lnTo>
                      <a:pt x="393" y="147"/>
                    </a:lnTo>
                    <a:lnTo>
                      <a:pt x="383" y="143"/>
                    </a:lnTo>
                    <a:lnTo>
                      <a:pt x="372" y="139"/>
                    </a:lnTo>
                    <a:lnTo>
                      <a:pt x="361" y="137"/>
                    </a:lnTo>
                    <a:lnTo>
                      <a:pt x="350" y="135"/>
                    </a:lnTo>
                    <a:lnTo>
                      <a:pt x="338" y="134"/>
                    </a:lnTo>
                    <a:lnTo>
                      <a:pt x="327" y="133"/>
                    </a:lnTo>
                    <a:lnTo>
                      <a:pt x="327" y="130"/>
                    </a:lnTo>
                    <a:lnTo>
                      <a:pt x="326" y="126"/>
                    </a:lnTo>
                    <a:lnTo>
                      <a:pt x="320" y="122"/>
                    </a:lnTo>
                    <a:lnTo>
                      <a:pt x="317" y="122"/>
                    </a:lnTo>
                    <a:lnTo>
                      <a:pt x="315" y="124"/>
                    </a:lnTo>
                    <a:lnTo>
                      <a:pt x="314" y="126"/>
                    </a:lnTo>
                    <a:lnTo>
                      <a:pt x="312" y="130"/>
                    </a:lnTo>
                    <a:lnTo>
                      <a:pt x="312" y="132"/>
                    </a:lnTo>
                    <a:lnTo>
                      <a:pt x="283" y="133"/>
                    </a:lnTo>
                    <a:lnTo>
                      <a:pt x="270" y="134"/>
                    </a:lnTo>
                    <a:lnTo>
                      <a:pt x="257" y="135"/>
                    </a:lnTo>
                    <a:lnTo>
                      <a:pt x="243" y="137"/>
                    </a:lnTo>
                    <a:lnTo>
                      <a:pt x="230" y="140"/>
                    </a:lnTo>
                    <a:lnTo>
                      <a:pt x="218" y="144"/>
                    </a:lnTo>
                    <a:lnTo>
                      <a:pt x="205" y="150"/>
                    </a:lnTo>
                    <a:lnTo>
                      <a:pt x="203" y="153"/>
                    </a:lnTo>
                    <a:lnTo>
                      <a:pt x="203" y="155"/>
                    </a:lnTo>
                    <a:lnTo>
                      <a:pt x="204" y="157"/>
                    </a:lnTo>
                    <a:lnTo>
                      <a:pt x="210" y="160"/>
                    </a:lnTo>
                    <a:lnTo>
                      <a:pt x="217" y="164"/>
                    </a:lnTo>
                    <a:lnTo>
                      <a:pt x="231" y="167"/>
                    </a:lnTo>
                    <a:lnTo>
                      <a:pt x="246" y="170"/>
                    </a:lnTo>
                    <a:lnTo>
                      <a:pt x="260" y="173"/>
                    </a:lnTo>
                    <a:lnTo>
                      <a:pt x="248" y="176"/>
                    </a:lnTo>
                    <a:lnTo>
                      <a:pt x="237" y="179"/>
                    </a:lnTo>
                    <a:lnTo>
                      <a:pt x="212" y="186"/>
                    </a:lnTo>
                    <a:lnTo>
                      <a:pt x="200" y="190"/>
                    </a:lnTo>
                    <a:lnTo>
                      <a:pt x="188" y="194"/>
                    </a:lnTo>
                    <a:lnTo>
                      <a:pt x="176" y="200"/>
                    </a:lnTo>
                    <a:lnTo>
                      <a:pt x="166" y="206"/>
                    </a:lnTo>
                    <a:lnTo>
                      <a:pt x="166" y="208"/>
                    </a:lnTo>
                    <a:lnTo>
                      <a:pt x="167" y="209"/>
                    </a:lnTo>
                    <a:lnTo>
                      <a:pt x="169" y="211"/>
                    </a:lnTo>
                    <a:lnTo>
                      <a:pt x="181" y="206"/>
                    </a:lnTo>
                    <a:lnTo>
                      <a:pt x="193" y="201"/>
                    </a:lnTo>
                    <a:lnTo>
                      <a:pt x="219" y="193"/>
                    </a:lnTo>
                    <a:lnTo>
                      <a:pt x="244" y="187"/>
                    </a:lnTo>
                    <a:lnTo>
                      <a:pt x="270" y="180"/>
                    </a:lnTo>
                    <a:lnTo>
                      <a:pt x="273" y="176"/>
                    </a:lnTo>
                    <a:lnTo>
                      <a:pt x="274" y="174"/>
                    </a:lnTo>
                    <a:lnTo>
                      <a:pt x="274" y="172"/>
                    </a:lnTo>
                    <a:lnTo>
                      <a:pt x="267" y="168"/>
                    </a:lnTo>
                    <a:lnTo>
                      <a:pt x="260" y="165"/>
                    </a:lnTo>
                    <a:lnTo>
                      <a:pt x="254" y="162"/>
                    </a:lnTo>
                    <a:lnTo>
                      <a:pt x="246" y="160"/>
                    </a:lnTo>
                    <a:lnTo>
                      <a:pt x="230" y="157"/>
                    </a:lnTo>
                    <a:lnTo>
                      <a:pt x="216" y="155"/>
                    </a:lnTo>
                    <a:lnTo>
                      <a:pt x="226" y="151"/>
                    </a:lnTo>
                    <a:lnTo>
                      <a:pt x="238" y="148"/>
                    </a:lnTo>
                    <a:lnTo>
                      <a:pt x="248" y="146"/>
                    </a:lnTo>
                    <a:lnTo>
                      <a:pt x="260" y="143"/>
                    </a:lnTo>
                    <a:lnTo>
                      <a:pt x="283" y="141"/>
                    </a:lnTo>
                    <a:lnTo>
                      <a:pt x="309" y="140"/>
                    </a:lnTo>
                    <a:lnTo>
                      <a:pt x="310" y="150"/>
                    </a:lnTo>
                    <a:lnTo>
                      <a:pt x="313" y="158"/>
                    </a:lnTo>
                    <a:lnTo>
                      <a:pt x="316" y="167"/>
                    </a:lnTo>
                    <a:lnTo>
                      <a:pt x="320" y="175"/>
                    </a:lnTo>
                    <a:lnTo>
                      <a:pt x="330" y="191"/>
                    </a:lnTo>
                    <a:lnTo>
                      <a:pt x="338" y="208"/>
                    </a:lnTo>
                    <a:lnTo>
                      <a:pt x="347" y="216"/>
                    </a:lnTo>
                    <a:lnTo>
                      <a:pt x="354" y="225"/>
                    </a:lnTo>
                    <a:lnTo>
                      <a:pt x="360" y="234"/>
                    </a:lnTo>
                    <a:lnTo>
                      <a:pt x="365" y="245"/>
                    </a:lnTo>
                    <a:lnTo>
                      <a:pt x="368" y="256"/>
                    </a:lnTo>
                    <a:lnTo>
                      <a:pt x="371" y="266"/>
                    </a:lnTo>
                    <a:lnTo>
                      <a:pt x="372" y="278"/>
                    </a:lnTo>
                    <a:lnTo>
                      <a:pt x="373" y="290"/>
                    </a:lnTo>
                    <a:lnTo>
                      <a:pt x="374" y="300"/>
                    </a:lnTo>
                    <a:lnTo>
                      <a:pt x="373" y="312"/>
                    </a:lnTo>
                    <a:lnTo>
                      <a:pt x="371" y="335"/>
                    </a:lnTo>
                    <a:lnTo>
                      <a:pt x="368" y="358"/>
                    </a:lnTo>
                    <a:lnTo>
                      <a:pt x="363" y="381"/>
                    </a:lnTo>
                    <a:lnTo>
                      <a:pt x="365" y="385"/>
                    </a:lnTo>
                    <a:lnTo>
                      <a:pt x="366" y="387"/>
                    </a:lnTo>
                    <a:lnTo>
                      <a:pt x="368" y="388"/>
                    </a:lnTo>
                    <a:lnTo>
                      <a:pt x="371" y="389"/>
                    </a:lnTo>
                    <a:lnTo>
                      <a:pt x="373" y="387"/>
                    </a:lnTo>
                    <a:lnTo>
                      <a:pt x="375" y="386"/>
                    </a:lnTo>
                    <a:lnTo>
                      <a:pt x="378" y="386"/>
                    </a:lnTo>
                    <a:lnTo>
                      <a:pt x="382" y="391"/>
                    </a:lnTo>
                    <a:lnTo>
                      <a:pt x="385" y="398"/>
                    </a:lnTo>
                    <a:lnTo>
                      <a:pt x="368" y="401"/>
                    </a:lnTo>
                    <a:lnTo>
                      <a:pt x="351" y="402"/>
                    </a:lnTo>
                    <a:lnTo>
                      <a:pt x="316" y="404"/>
                    </a:lnTo>
                    <a:lnTo>
                      <a:pt x="300" y="406"/>
                    </a:lnTo>
                    <a:lnTo>
                      <a:pt x="283" y="409"/>
                    </a:lnTo>
                    <a:lnTo>
                      <a:pt x="267" y="413"/>
                    </a:lnTo>
                    <a:lnTo>
                      <a:pt x="260" y="417"/>
                    </a:lnTo>
                    <a:lnTo>
                      <a:pt x="254" y="421"/>
                    </a:lnTo>
                    <a:lnTo>
                      <a:pt x="239" y="429"/>
                    </a:lnTo>
                    <a:lnTo>
                      <a:pt x="231" y="433"/>
                    </a:lnTo>
                    <a:lnTo>
                      <a:pt x="223" y="435"/>
                    </a:lnTo>
                    <a:lnTo>
                      <a:pt x="216" y="437"/>
                    </a:lnTo>
                    <a:lnTo>
                      <a:pt x="207" y="438"/>
                    </a:lnTo>
                    <a:lnTo>
                      <a:pt x="199" y="438"/>
                    </a:lnTo>
                    <a:lnTo>
                      <a:pt x="190" y="437"/>
                    </a:lnTo>
                    <a:lnTo>
                      <a:pt x="185" y="427"/>
                    </a:lnTo>
                    <a:lnTo>
                      <a:pt x="182" y="417"/>
                    </a:lnTo>
                    <a:lnTo>
                      <a:pt x="177" y="406"/>
                    </a:lnTo>
                    <a:lnTo>
                      <a:pt x="174" y="397"/>
                    </a:lnTo>
                    <a:lnTo>
                      <a:pt x="161" y="372"/>
                    </a:lnTo>
                    <a:lnTo>
                      <a:pt x="148" y="349"/>
                    </a:lnTo>
                    <a:lnTo>
                      <a:pt x="133" y="326"/>
                    </a:lnTo>
                    <a:lnTo>
                      <a:pt x="118" y="302"/>
                    </a:lnTo>
                    <a:lnTo>
                      <a:pt x="102" y="280"/>
                    </a:lnTo>
                    <a:lnTo>
                      <a:pt x="85" y="257"/>
                    </a:lnTo>
                    <a:lnTo>
                      <a:pt x="67" y="236"/>
                    </a:lnTo>
                    <a:lnTo>
                      <a:pt x="49" y="213"/>
                    </a:lnTo>
                    <a:lnTo>
                      <a:pt x="40" y="203"/>
                    </a:lnTo>
                    <a:lnTo>
                      <a:pt x="32" y="191"/>
                    </a:lnTo>
                    <a:lnTo>
                      <a:pt x="26" y="179"/>
                    </a:lnTo>
                    <a:lnTo>
                      <a:pt x="20" y="167"/>
                    </a:lnTo>
                    <a:lnTo>
                      <a:pt x="14" y="154"/>
                    </a:lnTo>
                    <a:lnTo>
                      <a:pt x="10" y="141"/>
                    </a:lnTo>
                    <a:lnTo>
                      <a:pt x="7" y="128"/>
                    </a:lnTo>
                    <a:lnTo>
                      <a:pt x="5" y="114"/>
                    </a:lnTo>
                    <a:lnTo>
                      <a:pt x="3" y="100"/>
                    </a:lnTo>
                    <a:lnTo>
                      <a:pt x="2" y="86"/>
                    </a:lnTo>
                    <a:lnTo>
                      <a:pt x="0" y="58"/>
                    </a:lnTo>
                    <a:lnTo>
                      <a:pt x="3" y="29"/>
                    </a:lnTo>
                    <a:lnTo>
                      <a:pt x="6" y="0"/>
                    </a:lnTo>
                    <a:lnTo>
                      <a:pt x="12" y="2"/>
                    </a:lnTo>
                    <a:lnTo>
                      <a:pt x="17" y="3"/>
                    </a:lnTo>
                    <a:lnTo>
                      <a:pt x="21" y="5"/>
                    </a:lnTo>
                    <a:lnTo>
                      <a:pt x="23" y="6"/>
                    </a:lnTo>
                    <a:lnTo>
                      <a:pt x="24" y="9"/>
                    </a:lnTo>
                    <a:lnTo>
                      <a:pt x="24"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37" name="Freeform 99"/>
              <p:cNvSpPr>
                <a:spLocks/>
              </p:cNvSpPr>
              <p:nvPr/>
            </p:nvSpPr>
            <p:spPr bwMode="auto">
              <a:xfrm>
                <a:off x="895" y="3387"/>
                <a:ext cx="215" cy="152"/>
              </a:xfrm>
              <a:custGeom>
                <a:avLst/>
                <a:gdLst>
                  <a:gd name="T0" fmla="*/ 215 w 215"/>
                  <a:gd name="T1" fmla="*/ 32 h 152"/>
                  <a:gd name="T2" fmla="*/ 215 w 215"/>
                  <a:gd name="T3" fmla="*/ 40 h 152"/>
                  <a:gd name="T4" fmla="*/ 199 w 215"/>
                  <a:gd name="T5" fmla="*/ 47 h 152"/>
                  <a:gd name="T6" fmla="*/ 168 w 215"/>
                  <a:gd name="T7" fmla="*/ 48 h 152"/>
                  <a:gd name="T8" fmla="*/ 148 w 215"/>
                  <a:gd name="T9" fmla="*/ 52 h 152"/>
                  <a:gd name="T10" fmla="*/ 139 w 215"/>
                  <a:gd name="T11" fmla="*/ 66 h 152"/>
                  <a:gd name="T12" fmla="*/ 139 w 215"/>
                  <a:gd name="T13" fmla="*/ 89 h 152"/>
                  <a:gd name="T14" fmla="*/ 143 w 215"/>
                  <a:gd name="T15" fmla="*/ 138 h 152"/>
                  <a:gd name="T16" fmla="*/ 137 w 215"/>
                  <a:gd name="T17" fmla="*/ 148 h 152"/>
                  <a:gd name="T18" fmla="*/ 132 w 215"/>
                  <a:gd name="T19" fmla="*/ 151 h 152"/>
                  <a:gd name="T20" fmla="*/ 122 w 215"/>
                  <a:gd name="T21" fmla="*/ 143 h 152"/>
                  <a:gd name="T22" fmla="*/ 116 w 215"/>
                  <a:gd name="T23" fmla="*/ 132 h 152"/>
                  <a:gd name="T24" fmla="*/ 107 w 215"/>
                  <a:gd name="T25" fmla="*/ 100 h 152"/>
                  <a:gd name="T26" fmla="*/ 97 w 215"/>
                  <a:gd name="T27" fmla="*/ 87 h 152"/>
                  <a:gd name="T28" fmla="*/ 87 w 215"/>
                  <a:gd name="T29" fmla="*/ 95 h 152"/>
                  <a:gd name="T30" fmla="*/ 85 w 215"/>
                  <a:gd name="T31" fmla="*/ 110 h 152"/>
                  <a:gd name="T32" fmla="*/ 80 w 215"/>
                  <a:gd name="T33" fmla="*/ 141 h 152"/>
                  <a:gd name="T34" fmla="*/ 72 w 215"/>
                  <a:gd name="T35" fmla="*/ 152 h 152"/>
                  <a:gd name="T36" fmla="*/ 63 w 215"/>
                  <a:gd name="T37" fmla="*/ 146 h 152"/>
                  <a:gd name="T38" fmla="*/ 61 w 215"/>
                  <a:gd name="T39" fmla="*/ 131 h 152"/>
                  <a:gd name="T40" fmla="*/ 68 w 215"/>
                  <a:gd name="T41" fmla="*/ 91 h 152"/>
                  <a:gd name="T42" fmla="*/ 63 w 215"/>
                  <a:gd name="T43" fmla="*/ 87 h 152"/>
                  <a:gd name="T44" fmla="*/ 58 w 215"/>
                  <a:gd name="T45" fmla="*/ 89 h 152"/>
                  <a:gd name="T46" fmla="*/ 47 w 215"/>
                  <a:gd name="T47" fmla="*/ 113 h 152"/>
                  <a:gd name="T48" fmla="*/ 32 w 215"/>
                  <a:gd name="T49" fmla="*/ 127 h 152"/>
                  <a:gd name="T50" fmla="*/ 23 w 215"/>
                  <a:gd name="T51" fmla="*/ 129 h 152"/>
                  <a:gd name="T52" fmla="*/ 19 w 215"/>
                  <a:gd name="T53" fmla="*/ 125 h 152"/>
                  <a:gd name="T54" fmla="*/ 20 w 215"/>
                  <a:gd name="T55" fmla="*/ 116 h 152"/>
                  <a:gd name="T56" fmla="*/ 37 w 215"/>
                  <a:gd name="T57" fmla="*/ 85 h 152"/>
                  <a:gd name="T58" fmla="*/ 31 w 215"/>
                  <a:gd name="T59" fmla="*/ 78 h 152"/>
                  <a:gd name="T60" fmla="*/ 18 w 215"/>
                  <a:gd name="T61" fmla="*/ 87 h 152"/>
                  <a:gd name="T62" fmla="*/ 3 w 215"/>
                  <a:gd name="T63" fmla="*/ 92 h 152"/>
                  <a:gd name="T64" fmla="*/ 0 w 215"/>
                  <a:gd name="T65" fmla="*/ 85 h 152"/>
                  <a:gd name="T66" fmla="*/ 6 w 215"/>
                  <a:gd name="T67" fmla="*/ 70 h 152"/>
                  <a:gd name="T68" fmla="*/ 14 w 215"/>
                  <a:gd name="T69" fmla="*/ 57 h 152"/>
                  <a:gd name="T70" fmla="*/ 25 w 215"/>
                  <a:gd name="T71" fmla="*/ 39 h 152"/>
                  <a:gd name="T72" fmla="*/ 28 w 215"/>
                  <a:gd name="T73" fmla="*/ 18 h 152"/>
                  <a:gd name="T74" fmla="*/ 32 w 215"/>
                  <a:gd name="T75" fmla="*/ 11 h 152"/>
                  <a:gd name="T76" fmla="*/ 58 w 215"/>
                  <a:gd name="T77" fmla="*/ 14 h 152"/>
                  <a:gd name="T78" fmla="*/ 78 w 215"/>
                  <a:gd name="T79" fmla="*/ 16 h 152"/>
                  <a:gd name="T80" fmla="*/ 104 w 215"/>
                  <a:gd name="T81" fmla="*/ 13 h 152"/>
                  <a:gd name="T82" fmla="*/ 129 w 215"/>
                  <a:gd name="T83" fmla="*/ 4 h 152"/>
                  <a:gd name="T84" fmla="*/ 139 w 215"/>
                  <a:gd name="T85" fmla="*/ 4 h 152"/>
                  <a:gd name="T86" fmla="*/ 153 w 215"/>
                  <a:gd name="T87" fmla="*/ 12 h 152"/>
                  <a:gd name="T88" fmla="*/ 185 w 215"/>
                  <a:gd name="T89" fmla="*/ 15 h 152"/>
                  <a:gd name="T90" fmla="*/ 209 w 215"/>
                  <a:gd name="T91" fmla="*/ 21 h 1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5" h="152">
                    <a:moveTo>
                      <a:pt x="212" y="23"/>
                    </a:moveTo>
                    <a:lnTo>
                      <a:pt x="212" y="23"/>
                    </a:lnTo>
                    <a:lnTo>
                      <a:pt x="215" y="32"/>
                    </a:lnTo>
                    <a:lnTo>
                      <a:pt x="215" y="36"/>
                    </a:lnTo>
                    <a:lnTo>
                      <a:pt x="215" y="40"/>
                    </a:lnTo>
                    <a:lnTo>
                      <a:pt x="209" y="43"/>
                    </a:lnTo>
                    <a:lnTo>
                      <a:pt x="205" y="46"/>
                    </a:lnTo>
                    <a:lnTo>
                      <a:pt x="199" y="47"/>
                    </a:lnTo>
                    <a:lnTo>
                      <a:pt x="193" y="47"/>
                    </a:lnTo>
                    <a:lnTo>
                      <a:pt x="181" y="48"/>
                    </a:lnTo>
                    <a:lnTo>
                      <a:pt x="168" y="48"/>
                    </a:lnTo>
                    <a:lnTo>
                      <a:pt x="157" y="49"/>
                    </a:lnTo>
                    <a:lnTo>
                      <a:pt x="152" y="50"/>
                    </a:lnTo>
                    <a:lnTo>
                      <a:pt x="148" y="52"/>
                    </a:lnTo>
                    <a:lnTo>
                      <a:pt x="144" y="55"/>
                    </a:lnTo>
                    <a:lnTo>
                      <a:pt x="141" y="59"/>
                    </a:lnTo>
                    <a:lnTo>
                      <a:pt x="139" y="66"/>
                    </a:lnTo>
                    <a:lnTo>
                      <a:pt x="138" y="73"/>
                    </a:lnTo>
                    <a:lnTo>
                      <a:pt x="139" y="89"/>
                    </a:lnTo>
                    <a:lnTo>
                      <a:pt x="140" y="106"/>
                    </a:lnTo>
                    <a:lnTo>
                      <a:pt x="143" y="122"/>
                    </a:lnTo>
                    <a:lnTo>
                      <a:pt x="143" y="138"/>
                    </a:lnTo>
                    <a:lnTo>
                      <a:pt x="139" y="145"/>
                    </a:lnTo>
                    <a:lnTo>
                      <a:pt x="137" y="148"/>
                    </a:lnTo>
                    <a:lnTo>
                      <a:pt x="134" y="150"/>
                    </a:lnTo>
                    <a:lnTo>
                      <a:pt x="132" y="151"/>
                    </a:lnTo>
                    <a:lnTo>
                      <a:pt x="130" y="150"/>
                    </a:lnTo>
                    <a:lnTo>
                      <a:pt x="126" y="147"/>
                    </a:lnTo>
                    <a:lnTo>
                      <a:pt x="122" y="143"/>
                    </a:lnTo>
                    <a:lnTo>
                      <a:pt x="119" y="139"/>
                    </a:lnTo>
                    <a:lnTo>
                      <a:pt x="116" y="132"/>
                    </a:lnTo>
                    <a:lnTo>
                      <a:pt x="114" y="126"/>
                    </a:lnTo>
                    <a:lnTo>
                      <a:pt x="111" y="113"/>
                    </a:lnTo>
                    <a:lnTo>
                      <a:pt x="107" y="100"/>
                    </a:lnTo>
                    <a:lnTo>
                      <a:pt x="102" y="87"/>
                    </a:lnTo>
                    <a:lnTo>
                      <a:pt x="97" y="87"/>
                    </a:lnTo>
                    <a:lnTo>
                      <a:pt x="93" y="88"/>
                    </a:lnTo>
                    <a:lnTo>
                      <a:pt x="90" y="91"/>
                    </a:lnTo>
                    <a:lnTo>
                      <a:pt x="87" y="95"/>
                    </a:lnTo>
                    <a:lnTo>
                      <a:pt x="86" y="103"/>
                    </a:lnTo>
                    <a:lnTo>
                      <a:pt x="85" y="110"/>
                    </a:lnTo>
                    <a:lnTo>
                      <a:pt x="83" y="126"/>
                    </a:lnTo>
                    <a:lnTo>
                      <a:pt x="82" y="133"/>
                    </a:lnTo>
                    <a:lnTo>
                      <a:pt x="80" y="141"/>
                    </a:lnTo>
                    <a:lnTo>
                      <a:pt x="77" y="147"/>
                    </a:lnTo>
                    <a:lnTo>
                      <a:pt x="72" y="152"/>
                    </a:lnTo>
                    <a:lnTo>
                      <a:pt x="68" y="152"/>
                    </a:lnTo>
                    <a:lnTo>
                      <a:pt x="66" y="150"/>
                    </a:lnTo>
                    <a:lnTo>
                      <a:pt x="63" y="146"/>
                    </a:lnTo>
                    <a:lnTo>
                      <a:pt x="62" y="139"/>
                    </a:lnTo>
                    <a:lnTo>
                      <a:pt x="61" y="131"/>
                    </a:lnTo>
                    <a:lnTo>
                      <a:pt x="62" y="125"/>
                    </a:lnTo>
                    <a:lnTo>
                      <a:pt x="63" y="118"/>
                    </a:lnTo>
                    <a:lnTo>
                      <a:pt x="68" y="91"/>
                    </a:lnTo>
                    <a:lnTo>
                      <a:pt x="66" y="89"/>
                    </a:lnTo>
                    <a:lnTo>
                      <a:pt x="63" y="87"/>
                    </a:lnTo>
                    <a:lnTo>
                      <a:pt x="61" y="87"/>
                    </a:lnTo>
                    <a:lnTo>
                      <a:pt x="58" y="89"/>
                    </a:lnTo>
                    <a:lnTo>
                      <a:pt x="54" y="102"/>
                    </a:lnTo>
                    <a:lnTo>
                      <a:pt x="50" y="108"/>
                    </a:lnTo>
                    <a:lnTo>
                      <a:pt x="47" y="113"/>
                    </a:lnTo>
                    <a:lnTo>
                      <a:pt x="43" y="120"/>
                    </a:lnTo>
                    <a:lnTo>
                      <a:pt x="39" y="124"/>
                    </a:lnTo>
                    <a:lnTo>
                      <a:pt x="32" y="127"/>
                    </a:lnTo>
                    <a:lnTo>
                      <a:pt x="26" y="129"/>
                    </a:lnTo>
                    <a:lnTo>
                      <a:pt x="23" y="129"/>
                    </a:lnTo>
                    <a:lnTo>
                      <a:pt x="21" y="128"/>
                    </a:lnTo>
                    <a:lnTo>
                      <a:pt x="20" y="127"/>
                    </a:lnTo>
                    <a:lnTo>
                      <a:pt x="19" y="125"/>
                    </a:lnTo>
                    <a:lnTo>
                      <a:pt x="19" y="121"/>
                    </a:lnTo>
                    <a:lnTo>
                      <a:pt x="20" y="116"/>
                    </a:lnTo>
                    <a:lnTo>
                      <a:pt x="27" y="101"/>
                    </a:lnTo>
                    <a:lnTo>
                      <a:pt x="37" y="85"/>
                    </a:lnTo>
                    <a:lnTo>
                      <a:pt x="35" y="82"/>
                    </a:lnTo>
                    <a:lnTo>
                      <a:pt x="31" y="78"/>
                    </a:lnTo>
                    <a:lnTo>
                      <a:pt x="27" y="80"/>
                    </a:lnTo>
                    <a:lnTo>
                      <a:pt x="24" y="83"/>
                    </a:lnTo>
                    <a:lnTo>
                      <a:pt x="18" y="87"/>
                    </a:lnTo>
                    <a:lnTo>
                      <a:pt x="11" y="91"/>
                    </a:lnTo>
                    <a:lnTo>
                      <a:pt x="7" y="92"/>
                    </a:lnTo>
                    <a:lnTo>
                      <a:pt x="3" y="92"/>
                    </a:lnTo>
                    <a:lnTo>
                      <a:pt x="1" y="88"/>
                    </a:lnTo>
                    <a:lnTo>
                      <a:pt x="0" y="85"/>
                    </a:lnTo>
                    <a:lnTo>
                      <a:pt x="1" y="80"/>
                    </a:lnTo>
                    <a:lnTo>
                      <a:pt x="2" y="77"/>
                    </a:lnTo>
                    <a:lnTo>
                      <a:pt x="6" y="70"/>
                    </a:lnTo>
                    <a:lnTo>
                      <a:pt x="9" y="62"/>
                    </a:lnTo>
                    <a:lnTo>
                      <a:pt x="14" y="57"/>
                    </a:lnTo>
                    <a:lnTo>
                      <a:pt x="19" y="52"/>
                    </a:lnTo>
                    <a:lnTo>
                      <a:pt x="23" y="46"/>
                    </a:lnTo>
                    <a:lnTo>
                      <a:pt x="25" y="39"/>
                    </a:lnTo>
                    <a:lnTo>
                      <a:pt x="27" y="32"/>
                    </a:lnTo>
                    <a:lnTo>
                      <a:pt x="28" y="25"/>
                    </a:lnTo>
                    <a:lnTo>
                      <a:pt x="28" y="18"/>
                    </a:lnTo>
                    <a:lnTo>
                      <a:pt x="28" y="11"/>
                    </a:lnTo>
                    <a:lnTo>
                      <a:pt x="32" y="11"/>
                    </a:lnTo>
                    <a:lnTo>
                      <a:pt x="38" y="11"/>
                    </a:lnTo>
                    <a:lnTo>
                      <a:pt x="47" y="12"/>
                    </a:lnTo>
                    <a:lnTo>
                      <a:pt x="58" y="14"/>
                    </a:lnTo>
                    <a:lnTo>
                      <a:pt x="68" y="15"/>
                    </a:lnTo>
                    <a:lnTo>
                      <a:pt x="78" y="16"/>
                    </a:lnTo>
                    <a:lnTo>
                      <a:pt x="86" y="15"/>
                    </a:lnTo>
                    <a:lnTo>
                      <a:pt x="96" y="15"/>
                    </a:lnTo>
                    <a:lnTo>
                      <a:pt x="104" y="13"/>
                    </a:lnTo>
                    <a:lnTo>
                      <a:pt x="113" y="11"/>
                    </a:lnTo>
                    <a:lnTo>
                      <a:pt x="120" y="7"/>
                    </a:lnTo>
                    <a:lnTo>
                      <a:pt x="129" y="4"/>
                    </a:lnTo>
                    <a:lnTo>
                      <a:pt x="136" y="0"/>
                    </a:lnTo>
                    <a:lnTo>
                      <a:pt x="139" y="4"/>
                    </a:lnTo>
                    <a:lnTo>
                      <a:pt x="144" y="7"/>
                    </a:lnTo>
                    <a:lnTo>
                      <a:pt x="148" y="10"/>
                    </a:lnTo>
                    <a:lnTo>
                      <a:pt x="153" y="12"/>
                    </a:lnTo>
                    <a:lnTo>
                      <a:pt x="163" y="13"/>
                    </a:lnTo>
                    <a:lnTo>
                      <a:pt x="174" y="14"/>
                    </a:lnTo>
                    <a:lnTo>
                      <a:pt x="185" y="15"/>
                    </a:lnTo>
                    <a:lnTo>
                      <a:pt x="194" y="16"/>
                    </a:lnTo>
                    <a:lnTo>
                      <a:pt x="204" y="18"/>
                    </a:lnTo>
                    <a:lnTo>
                      <a:pt x="209" y="21"/>
                    </a:lnTo>
                    <a:lnTo>
                      <a:pt x="212" y="23"/>
                    </a:lnTo>
                    <a:close/>
                  </a:path>
                </a:pathLst>
              </a:custGeom>
              <a:solidFill>
                <a:srgbClr val="FDC5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38" name="Freeform 100"/>
              <p:cNvSpPr>
                <a:spLocks/>
              </p:cNvSpPr>
              <p:nvPr/>
            </p:nvSpPr>
            <p:spPr bwMode="auto">
              <a:xfrm>
                <a:off x="895" y="3387"/>
                <a:ext cx="215" cy="152"/>
              </a:xfrm>
              <a:custGeom>
                <a:avLst/>
                <a:gdLst>
                  <a:gd name="T0" fmla="*/ 215 w 215"/>
                  <a:gd name="T1" fmla="*/ 32 h 152"/>
                  <a:gd name="T2" fmla="*/ 215 w 215"/>
                  <a:gd name="T3" fmla="*/ 40 h 152"/>
                  <a:gd name="T4" fmla="*/ 199 w 215"/>
                  <a:gd name="T5" fmla="*/ 47 h 152"/>
                  <a:gd name="T6" fmla="*/ 168 w 215"/>
                  <a:gd name="T7" fmla="*/ 48 h 152"/>
                  <a:gd name="T8" fmla="*/ 148 w 215"/>
                  <a:gd name="T9" fmla="*/ 52 h 152"/>
                  <a:gd name="T10" fmla="*/ 139 w 215"/>
                  <a:gd name="T11" fmla="*/ 66 h 152"/>
                  <a:gd name="T12" fmla="*/ 139 w 215"/>
                  <a:gd name="T13" fmla="*/ 89 h 152"/>
                  <a:gd name="T14" fmla="*/ 143 w 215"/>
                  <a:gd name="T15" fmla="*/ 138 h 152"/>
                  <a:gd name="T16" fmla="*/ 137 w 215"/>
                  <a:gd name="T17" fmla="*/ 148 h 152"/>
                  <a:gd name="T18" fmla="*/ 132 w 215"/>
                  <a:gd name="T19" fmla="*/ 151 h 152"/>
                  <a:gd name="T20" fmla="*/ 122 w 215"/>
                  <a:gd name="T21" fmla="*/ 143 h 152"/>
                  <a:gd name="T22" fmla="*/ 116 w 215"/>
                  <a:gd name="T23" fmla="*/ 132 h 152"/>
                  <a:gd name="T24" fmla="*/ 107 w 215"/>
                  <a:gd name="T25" fmla="*/ 100 h 152"/>
                  <a:gd name="T26" fmla="*/ 97 w 215"/>
                  <a:gd name="T27" fmla="*/ 87 h 152"/>
                  <a:gd name="T28" fmla="*/ 87 w 215"/>
                  <a:gd name="T29" fmla="*/ 95 h 152"/>
                  <a:gd name="T30" fmla="*/ 85 w 215"/>
                  <a:gd name="T31" fmla="*/ 110 h 152"/>
                  <a:gd name="T32" fmla="*/ 80 w 215"/>
                  <a:gd name="T33" fmla="*/ 141 h 152"/>
                  <a:gd name="T34" fmla="*/ 72 w 215"/>
                  <a:gd name="T35" fmla="*/ 152 h 152"/>
                  <a:gd name="T36" fmla="*/ 63 w 215"/>
                  <a:gd name="T37" fmla="*/ 146 h 152"/>
                  <a:gd name="T38" fmla="*/ 61 w 215"/>
                  <a:gd name="T39" fmla="*/ 131 h 152"/>
                  <a:gd name="T40" fmla="*/ 68 w 215"/>
                  <a:gd name="T41" fmla="*/ 91 h 152"/>
                  <a:gd name="T42" fmla="*/ 63 w 215"/>
                  <a:gd name="T43" fmla="*/ 87 h 152"/>
                  <a:gd name="T44" fmla="*/ 58 w 215"/>
                  <a:gd name="T45" fmla="*/ 89 h 152"/>
                  <a:gd name="T46" fmla="*/ 47 w 215"/>
                  <a:gd name="T47" fmla="*/ 113 h 152"/>
                  <a:gd name="T48" fmla="*/ 32 w 215"/>
                  <a:gd name="T49" fmla="*/ 127 h 152"/>
                  <a:gd name="T50" fmla="*/ 23 w 215"/>
                  <a:gd name="T51" fmla="*/ 129 h 152"/>
                  <a:gd name="T52" fmla="*/ 19 w 215"/>
                  <a:gd name="T53" fmla="*/ 125 h 152"/>
                  <a:gd name="T54" fmla="*/ 20 w 215"/>
                  <a:gd name="T55" fmla="*/ 116 h 152"/>
                  <a:gd name="T56" fmla="*/ 37 w 215"/>
                  <a:gd name="T57" fmla="*/ 85 h 152"/>
                  <a:gd name="T58" fmla="*/ 31 w 215"/>
                  <a:gd name="T59" fmla="*/ 78 h 152"/>
                  <a:gd name="T60" fmla="*/ 18 w 215"/>
                  <a:gd name="T61" fmla="*/ 87 h 152"/>
                  <a:gd name="T62" fmla="*/ 3 w 215"/>
                  <a:gd name="T63" fmla="*/ 92 h 152"/>
                  <a:gd name="T64" fmla="*/ 0 w 215"/>
                  <a:gd name="T65" fmla="*/ 85 h 152"/>
                  <a:gd name="T66" fmla="*/ 6 w 215"/>
                  <a:gd name="T67" fmla="*/ 70 h 152"/>
                  <a:gd name="T68" fmla="*/ 14 w 215"/>
                  <a:gd name="T69" fmla="*/ 57 h 152"/>
                  <a:gd name="T70" fmla="*/ 25 w 215"/>
                  <a:gd name="T71" fmla="*/ 39 h 152"/>
                  <a:gd name="T72" fmla="*/ 28 w 215"/>
                  <a:gd name="T73" fmla="*/ 18 h 152"/>
                  <a:gd name="T74" fmla="*/ 32 w 215"/>
                  <a:gd name="T75" fmla="*/ 11 h 152"/>
                  <a:gd name="T76" fmla="*/ 58 w 215"/>
                  <a:gd name="T77" fmla="*/ 14 h 152"/>
                  <a:gd name="T78" fmla="*/ 78 w 215"/>
                  <a:gd name="T79" fmla="*/ 16 h 152"/>
                  <a:gd name="T80" fmla="*/ 104 w 215"/>
                  <a:gd name="T81" fmla="*/ 13 h 152"/>
                  <a:gd name="T82" fmla="*/ 129 w 215"/>
                  <a:gd name="T83" fmla="*/ 4 h 152"/>
                  <a:gd name="T84" fmla="*/ 139 w 215"/>
                  <a:gd name="T85" fmla="*/ 4 h 152"/>
                  <a:gd name="T86" fmla="*/ 153 w 215"/>
                  <a:gd name="T87" fmla="*/ 12 h 152"/>
                  <a:gd name="T88" fmla="*/ 185 w 215"/>
                  <a:gd name="T89" fmla="*/ 15 h 152"/>
                  <a:gd name="T90" fmla="*/ 209 w 215"/>
                  <a:gd name="T91" fmla="*/ 21 h 1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5" h="152">
                    <a:moveTo>
                      <a:pt x="212" y="23"/>
                    </a:moveTo>
                    <a:lnTo>
                      <a:pt x="212" y="23"/>
                    </a:lnTo>
                    <a:lnTo>
                      <a:pt x="215" y="32"/>
                    </a:lnTo>
                    <a:lnTo>
                      <a:pt x="215" y="36"/>
                    </a:lnTo>
                    <a:lnTo>
                      <a:pt x="215" y="40"/>
                    </a:lnTo>
                    <a:lnTo>
                      <a:pt x="209" y="43"/>
                    </a:lnTo>
                    <a:lnTo>
                      <a:pt x="205" y="46"/>
                    </a:lnTo>
                    <a:lnTo>
                      <a:pt x="199" y="47"/>
                    </a:lnTo>
                    <a:lnTo>
                      <a:pt x="193" y="47"/>
                    </a:lnTo>
                    <a:lnTo>
                      <a:pt x="181" y="48"/>
                    </a:lnTo>
                    <a:lnTo>
                      <a:pt x="168" y="48"/>
                    </a:lnTo>
                    <a:lnTo>
                      <a:pt x="157" y="49"/>
                    </a:lnTo>
                    <a:lnTo>
                      <a:pt x="152" y="50"/>
                    </a:lnTo>
                    <a:lnTo>
                      <a:pt x="148" y="52"/>
                    </a:lnTo>
                    <a:lnTo>
                      <a:pt x="144" y="55"/>
                    </a:lnTo>
                    <a:lnTo>
                      <a:pt x="141" y="59"/>
                    </a:lnTo>
                    <a:lnTo>
                      <a:pt x="139" y="66"/>
                    </a:lnTo>
                    <a:lnTo>
                      <a:pt x="138" y="73"/>
                    </a:lnTo>
                    <a:lnTo>
                      <a:pt x="139" y="89"/>
                    </a:lnTo>
                    <a:lnTo>
                      <a:pt x="140" y="106"/>
                    </a:lnTo>
                    <a:lnTo>
                      <a:pt x="143" y="122"/>
                    </a:lnTo>
                    <a:lnTo>
                      <a:pt x="143" y="138"/>
                    </a:lnTo>
                    <a:lnTo>
                      <a:pt x="139" y="145"/>
                    </a:lnTo>
                    <a:lnTo>
                      <a:pt x="137" y="148"/>
                    </a:lnTo>
                    <a:lnTo>
                      <a:pt x="134" y="150"/>
                    </a:lnTo>
                    <a:lnTo>
                      <a:pt x="132" y="151"/>
                    </a:lnTo>
                    <a:lnTo>
                      <a:pt x="130" y="150"/>
                    </a:lnTo>
                    <a:lnTo>
                      <a:pt x="126" y="147"/>
                    </a:lnTo>
                    <a:lnTo>
                      <a:pt x="122" y="143"/>
                    </a:lnTo>
                    <a:lnTo>
                      <a:pt x="119" y="139"/>
                    </a:lnTo>
                    <a:lnTo>
                      <a:pt x="116" y="132"/>
                    </a:lnTo>
                    <a:lnTo>
                      <a:pt x="114" y="126"/>
                    </a:lnTo>
                    <a:lnTo>
                      <a:pt x="111" y="113"/>
                    </a:lnTo>
                    <a:lnTo>
                      <a:pt x="107" y="100"/>
                    </a:lnTo>
                    <a:lnTo>
                      <a:pt x="102" y="87"/>
                    </a:lnTo>
                    <a:lnTo>
                      <a:pt x="97" y="87"/>
                    </a:lnTo>
                    <a:lnTo>
                      <a:pt x="93" y="88"/>
                    </a:lnTo>
                    <a:lnTo>
                      <a:pt x="90" y="91"/>
                    </a:lnTo>
                    <a:lnTo>
                      <a:pt x="87" y="95"/>
                    </a:lnTo>
                    <a:lnTo>
                      <a:pt x="86" y="103"/>
                    </a:lnTo>
                    <a:lnTo>
                      <a:pt x="85" y="110"/>
                    </a:lnTo>
                    <a:lnTo>
                      <a:pt x="83" y="126"/>
                    </a:lnTo>
                    <a:lnTo>
                      <a:pt x="82" y="133"/>
                    </a:lnTo>
                    <a:lnTo>
                      <a:pt x="80" y="141"/>
                    </a:lnTo>
                    <a:lnTo>
                      <a:pt x="77" y="147"/>
                    </a:lnTo>
                    <a:lnTo>
                      <a:pt x="72" y="152"/>
                    </a:lnTo>
                    <a:lnTo>
                      <a:pt x="68" y="152"/>
                    </a:lnTo>
                    <a:lnTo>
                      <a:pt x="66" y="150"/>
                    </a:lnTo>
                    <a:lnTo>
                      <a:pt x="63" y="146"/>
                    </a:lnTo>
                    <a:lnTo>
                      <a:pt x="62" y="139"/>
                    </a:lnTo>
                    <a:lnTo>
                      <a:pt x="61" y="131"/>
                    </a:lnTo>
                    <a:lnTo>
                      <a:pt x="62" y="125"/>
                    </a:lnTo>
                    <a:lnTo>
                      <a:pt x="63" y="118"/>
                    </a:lnTo>
                    <a:lnTo>
                      <a:pt x="68" y="91"/>
                    </a:lnTo>
                    <a:lnTo>
                      <a:pt x="66" y="89"/>
                    </a:lnTo>
                    <a:lnTo>
                      <a:pt x="63" y="87"/>
                    </a:lnTo>
                    <a:lnTo>
                      <a:pt x="61" y="87"/>
                    </a:lnTo>
                    <a:lnTo>
                      <a:pt x="58" y="89"/>
                    </a:lnTo>
                    <a:lnTo>
                      <a:pt x="54" y="102"/>
                    </a:lnTo>
                    <a:lnTo>
                      <a:pt x="50" y="108"/>
                    </a:lnTo>
                    <a:lnTo>
                      <a:pt x="47" y="113"/>
                    </a:lnTo>
                    <a:lnTo>
                      <a:pt x="43" y="120"/>
                    </a:lnTo>
                    <a:lnTo>
                      <a:pt x="39" y="124"/>
                    </a:lnTo>
                    <a:lnTo>
                      <a:pt x="32" y="127"/>
                    </a:lnTo>
                    <a:lnTo>
                      <a:pt x="26" y="129"/>
                    </a:lnTo>
                    <a:lnTo>
                      <a:pt x="23" y="129"/>
                    </a:lnTo>
                    <a:lnTo>
                      <a:pt x="21" y="128"/>
                    </a:lnTo>
                    <a:lnTo>
                      <a:pt x="20" y="127"/>
                    </a:lnTo>
                    <a:lnTo>
                      <a:pt x="19" y="125"/>
                    </a:lnTo>
                    <a:lnTo>
                      <a:pt x="19" y="121"/>
                    </a:lnTo>
                    <a:lnTo>
                      <a:pt x="20" y="116"/>
                    </a:lnTo>
                    <a:lnTo>
                      <a:pt x="27" y="101"/>
                    </a:lnTo>
                    <a:lnTo>
                      <a:pt x="37" y="85"/>
                    </a:lnTo>
                    <a:lnTo>
                      <a:pt x="35" y="82"/>
                    </a:lnTo>
                    <a:lnTo>
                      <a:pt x="31" y="78"/>
                    </a:lnTo>
                    <a:lnTo>
                      <a:pt x="27" y="80"/>
                    </a:lnTo>
                    <a:lnTo>
                      <a:pt x="24" y="83"/>
                    </a:lnTo>
                    <a:lnTo>
                      <a:pt x="18" y="87"/>
                    </a:lnTo>
                    <a:lnTo>
                      <a:pt x="11" y="91"/>
                    </a:lnTo>
                    <a:lnTo>
                      <a:pt x="7" y="92"/>
                    </a:lnTo>
                    <a:lnTo>
                      <a:pt x="3" y="92"/>
                    </a:lnTo>
                    <a:lnTo>
                      <a:pt x="1" y="88"/>
                    </a:lnTo>
                    <a:lnTo>
                      <a:pt x="0" y="85"/>
                    </a:lnTo>
                    <a:lnTo>
                      <a:pt x="1" y="80"/>
                    </a:lnTo>
                    <a:lnTo>
                      <a:pt x="2" y="77"/>
                    </a:lnTo>
                    <a:lnTo>
                      <a:pt x="6" y="70"/>
                    </a:lnTo>
                    <a:lnTo>
                      <a:pt x="9" y="62"/>
                    </a:lnTo>
                    <a:lnTo>
                      <a:pt x="14" y="57"/>
                    </a:lnTo>
                    <a:lnTo>
                      <a:pt x="19" y="52"/>
                    </a:lnTo>
                    <a:lnTo>
                      <a:pt x="23" y="46"/>
                    </a:lnTo>
                    <a:lnTo>
                      <a:pt x="25" y="39"/>
                    </a:lnTo>
                    <a:lnTo>
                      <a:pt x="27" y="32"/>
                    </a:lnTo>
                    <a:lnTo>
                      <a:pt x="28" y="25"/>
                    </a:lnTo>
                    <a:lnTo>
                      <a:pt x="28" y="18"/>
                    </a:lnTo>
                    <a:lnTo>
                      <a:pt x="28" y="11"/>
                    </a:lnTo>
                    <a:lnTo>
                      <a:pt x="32" y="11"/>
                    </a:lnTo>
                    <a:lnTo>
                      <a:pt x="38" y="11"/>
                    </a:lnTo>
                    <a:lnTo>
                      <a:pt x="47" y="12"/>
                    </a:lnTo>
                    <a:lnTo>
                      <a:pt x="58" y="14"/>
                    </a:lnTo>
                    <a:lnTo>
                      <a:pt x="68" y="15"/>
                    </a:lnTo>
                    <a:lnTo>
                      <a:pt x="78" y="16"/>
                    </a:lnTo>
                    <a:lnTo>
                      <a:pt x="86" y="15"/>
                    </a:lnTo>
                    <a:lnTo>
                      <a:pt x="96" y="15"/>
                    </a:lnTo>
                    <a:lnTo>
                      <a:pt x="104" y="13"/>
                    </a:lnTo>
                    <a:lnTo>
                      <a:pt x="113" y="11"/>
                    </a:lnTo>
                    <a:lnTo>
                      <a:pt x="120" y="7"/>
                    </a:lnTo>
                    <a:lnTo>
                      <a:pt x="129" y="4"/>
                    </a:lnTo>
                    <a:lnTo>
                      <a:pt x="136" y="0"/>
                    </a:lnTo>
                    <a:lnTo>
                      <a:pt x="139" y="4"/>
                    </a:lnTo>
                    <a:lnTo>
                      <a:pt x="144" y="7"/>
                    </a:lnTo>
                    <a:lnTo>
                      <a:pt x="148" y="10"/>
                    </a:lnTo>
                    <a:lnTo>
                      <a:pt x="153" y="12"/>
                    </a:lnTo>
                    <a:lnTo>
                      <a:pt x="163" y="13"/>
                    </a:lnTo>
                    <a:lnTo>
                      <a:pt x="174" y="14"/>
                    </a:lnTo>
                    <a:lnTo>
                      <a:pt x="185" y="15"/>
                    </a:lnTo>
                    <a:lnTo>
                      <a:pt x="194" y="16"/>
                    </a:lnTo>
                    <a:lnTo>
                      <a:pt x="204" y="18"/>
                    </a:lnTo>
                    <a:lnTo>
                      <a:pt x="209" y="21"/>
                    </a:lnTo>
                    <a:lnTo>
                      <a:pt x="212"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39" name="Freeform 101"/>
              <p:cNvSpPr>
                <a:spLocks/>
              </p:cNvSpPr>
              <p:nvPr/>
            </p:nvSpPr>
            <p:spPr bwMode="auto">
              <a:xfrm>
                <a:off x="1268" y="3756"/>
                <a:ext cx="57" cy="19"/>
              </a:xfrm>
              <a:custGeom>
                <a:avLst/>
                <a:gdLst>
                  <a:gd name="T0" fmla="*/ 57 w 57"/>
                  <a:gd name="T1" fmla="*/ 1 h 19"/>
                  <a:gd name="T2" fmla="*/ 57 w 57"/>
                  <a:gd name="T3" fmla="*/ 1 h 19"/>
                  <a:gd name="T4" fmla="*/ 49 w 57"/>
                  <a:gd name="T5" fmla="*/ 5 h 19"/>
                  <a:gd name="T6" fmla="*/ 41 w 57"/>
                  <a:gd name="T7" fmla="*/ 8 h 19"/>
                  <a:gd name="T8" fmla="*/ 32 w 57"/>
                  <a:gd name="T9" fmla="*/ 12 h 19"/>
                  <a:gd name="T10" fmla="*/ 28 w 57"/>
                  <a:gd name="T11" fmla="*/ 15 h 19"/>
                  <a:gd name="T12" fmla="*/ 25 w 57"/>
                  <a:gd name="T13" fmla="*/ 19 h 19"/>
                  <a:gd name="T14" fmla="*/ 25 w 57"/>
                  <a:gd name="T15" fmla="*/ 19 h 19"/>
                  <a:gd name="T16" fmla="*/ 18 w 57"/>
                  <a:gd name="T17" fmla="*/ 16 h 19"/>
                  <a:gd name="T18" fmla="*/ 13 w 57"/>
                  <a:gd name="T19" fmla="*/ 13 h 19"/>
                  <a:gd name="T20" fmla="*/ 0 w 57"/>
                  <a:gd name="T21" fmla="*/ 8 h 19"/>
                  <a:gd name="T22" fmla="*/ 0 w 57"/>
                  <a:gd name="T23" fmla="*/ 8 h 19"/>
                  <a:gd name="T24" fmla="*/ 3 w 57"/>
                  <a:gd name="T25" fmla="*/ 5 h 19"/>
                  <a:gd name="T26" fmla="*/ 6 w 57"/>
                  <a:gd name="T27" fmla="*/ 3 h 19"/>
                  <a:gd name="T28" fmla="*/ 13 w 57"/>
                  <a:gd name="T29" fmla="*/ 2 h 19"/>
                  <a:gd name="T30" fmla="*/ 21 w 57"/>
                  <a:gd name="T31" fmla="*/ 2 h 19"/>
                  <a:gd name="T32" fmla="*/ 24 w 57"/>
                  <a:gd name="T33" fmla="*/ 1 h 19"/>
                  <a:gd name="T34" fmla="*/ 27 w 57"/>
                  <a:gd name="T35" fmla="*/ 0 h 19"/>
                  <a:gd name="T36" fmla="*/ 27 w 57"/>
                  <a:gd name="T37" fmla="*/ 0 h 19"/>
                  <a:gd name="T38" fmla="*/ 42 w 57"/>
                  <a:gd name="T39" fmla="*/ 0 h 19"/>
                  <a:gd name="T40" fmla="*/ 49 w 57"/>
                  <a:gd name="T41" fmla="*/ 0 h 19"/>
                  <a:gd name="T42" fmla="*/ 57 w 57"/>
                  <a:gd name="T43" fmla="*/ 1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7" h="19">
                    <a:moveTo>
                      <a:pt x="57" y="1"/>
                    </a:moveTo>
                    <a:lnTo>
                      <a:pt x="57" y="1"/>
                    </a:lnTo>
                    <a:lnTo>
                      <a:pt x="49" y="5"/>
                    </a:lnTo>
                    <a:lnTo>
                      <a:pt x="41" y="8"/>
                    </a:lnTo>
                    <a:lnTo>
                      <a:pt x="32" y="12"/>
                    </a:lnTo>
                    <a:lnTo>
                      <a:pt x="28" y="15"/>
                    </a:lnTo>
                    <a:lnTo>
                      <a:pt x="25" y="19"/>
                    </a:lnTo>
                    <a:lnTo>
                      <a:pt x="18" y="16"/>
                    </a:lnTo>
                    <a:lnTo>
                      <a:pt x="13" y="13"/>
                    </a:lnTo>
                    <a:lnTo>
                      <a:pt x="0" y="8"/>
                    </a:lnTo>
                    <a:lnTo>
                      <a:pt x="3" y="5"/>
                    </a:lnTo>
                    <a:lnTo>
                      <a:pt x="6" y="3"/>
                    </a:lnTo>
                    <a:lnTo>
                      <a:pt x="13" y="2"/>
                    </a:lnTo>
                    <a:lnTo>
                      <a:pt x="21" y="2"/>
                    </a:lnTo>
                    <a:lnTo>
                      <a:pt x="24" y="1"/>
                    </a:lnTo>
                    <a:lnTo>
                      <a:pt x="27" y="0"/>
                    </a:lnTo>
                    <a:lnTo>
                      <a:pt x="42" y="0"/>
                    </a:lnTo>
                    <a:lnTo>
                      <a:pt x="49" y="0"/>
                    </a:lnTo>
                    <a:lnTo>
                      <a:pt x="5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40" name="Freeform 102"/>
              <p:cNvSpPr>
                <a:spLocks/>
              </p:cNvSpPr>
              <p:nvPr/>
            </p:nvSpPr>
            <p:spPr bwMode="auto">
              <a:xfrm>
                <a:off x="1268" y="3756"/>
                <a:ext cx="57" cy="19"/>
              </a:xfrm>
              <a:custGeom>
                <a:avLst/>
                <a:gdLst>
                  <a:gd name="T0" fmla="*/ 57 w 57"/>
                  <a:gd name="T1" fmla="*/ 1 h 19"/>
                  <a:gd name="T2" fmla="*/ 57 w 57"/>
                  <a:gd name="T3" fmla="*/ 1 h 19"/>
                  <a:gd name="T4" fmla="*/ 49 w 57"/>
                  <a:gd name="T5" fmla="*/ 5 h 19"/>
                  <a:gd name="T6" fmla="*/ 41 w 57"/>
                  <a:gd name="T7" fmla="*/ 8 h 19"/>
                  <a:gd name="T8" fmla="*/ 32 w 57"/>
                  <a:gd name="T9" fmla="*/ 12 h 19"/>
                  <a:gd name="T10" fmla="*/ 28 w 57"/>
                  <a:gd name="T11" fmla="*/ 15 h 19"/>
                  <a:gd name="T12" fmla="*/ 25 w 57"/>
                  <a:gd name="T13" fmla="*/ 19 h 19"/>
                  <a:gd name="T14" fmla="*/ 25 w 57"/>
                  <a:gd name="T15" fmla="*/ 19 h 19"/>
                  <a:gd name="T16" fmla="*/ 18 w 57"/>
                  <a:gd name="T17" fmla="*/ 16 h 19"/>
                  <a:gd name="T18" fmla="*/ 13 w 57"/>
                  <a:gd name="T19" fmla="*/ 13 h 19"/>
                  <a:gd name="T20" fmla="*/ 0 w 57"/>
                  <a:gd name="T21" fmla="*/ 8 h 19"/>
                  <a:gd name="T22" fmla="*/ 0 w 57"/>
                  <a:gd name="T23" fmla="*/ 8 h 19"/>
                  <a:gd name="T24" fmla="*/ 3 w 57"/>
                  <a:gd name="T25" fmla="*/ 5 h 19"/>
                  <a:gd name="T26" fmla="*/ 6 w 57"/>
                  <a:gd name="T27" fmla="*/ 3 h 19"/>
                  <a:gd name="T28" fmla="*/ 13 w 57"/>
                  <a:gd name="T29" fmla="*/ 2 h 19"/>
                  <a:gd name="T30" fmla="*/ 21 w 57"/>
                  <a:gd name="T31" fmla="*/ 2 h 19"/>
                  <a:gd name="T32" fmla="*/ 24 w 57"/>
                  <a:gd name="T33" fmla="*/ 1 h 19"/>
                  <a:gd name="T34" fmla="*/ 27 w 57"/>
                  <a:gd name="T35" fmla="*/ 0 h 19"/>
                  <a:gd name="T36" fmla="*/ 27 w 57"/>
                  <a:gd name="T37" fmla="*/ 0 h 19"/>
                  <a:gd name="T38" fmla="*/ 42 w 57"/>
                  <a:gd name="T39" fmla="*/ 0 h 19"/>
                  <a:gd name="T40" fmla="*/ 49 w 57"/>
                  <a:gd name="T41" fmla="*/ 0 h 19"/>
                  <a:gd name="T42" fmla="*/ 57 w 57"/>
                  <a:gd name="T43" fmla="*/ 1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7" h="19">
                    <a:moveTo>
                      <a:pt x="57" y="1"/>
                    </a:moveTo>
                    <a:lnTo>
                      <a:pt x="57" y="1"/>
                    </a:lnTo>
                    <a:lnTo>
                      <a:pt x="49" y="5"/>
                    </a:lnTo>
                    <a:lnTo>
                      <a:pt x="41" y="8"/>
                    </a:lnTo>
                    <a:lnTo>
                      <a:pt x="32" y="12"/>
                    </a:lnTo>
                    <a:lnTo>
                      <a:pt x="28" y="15"/>
                    </a:lnTo>
                    <a:lnTo>
                      <a:pt x="25" y="19"/>
                    </a:lnTo>
                    <a:lnTo>
                      <a:pt x="18" y="16"/>
                    </a:lnTo>
                    <a:lnTo>
                      <a:pt x="13" y="13"/>
                    </a:lnTo>
                    <a:lnTo>
                      <a:pt x="0" y="8"/>
                    </a:lnTo>
                    <a:lnTo>
                      <a:pt x="3" y="5"/>
                    </a:lnTo>
                    <a:lnTo>
                      <a:pt x="6" y="3"/>
                    </a:lnTo>
                    <a:lnTo>
                      <a:pt x="13" y="2"/>
                    </a:lnTo>
                    <a:lnTo>
                      <a:pt x="21" y="2"/>
                    </a:lnTo>
                    <a:lnTo>
                      <a:pt x="24" y="1"/>
                    </a:lnTo>
                    <a:lnTo>
                      <a:pt x="27" y="0"/>
                    </a:lnTo>
                    <a:lnTo>
                      <a:pt x="42" y="0"/>
                    </a:lnTo>
                    <a:lnTo>
                      <a:pt x="49" y="0"/>
                    </a:lnTo>
                    <a:lnTo>
                      <a:pt x="57"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41" name="Freeform 103"/>
              <p:cNvSpPr>
                <a:spLocks/>
              </p:cNvSpPr>
              <p:nvPr/>
            </p:nvSpPr>
            <p:spPr bwMode="auto">
              <a:xfrm>
                <a:off x="1303" y="3761"/>
                <a:ext cx="148" cy="107"/>
              </a:xfrm>
              <a:custGeom>
                <a:avLst/>
                <a:gdLst>
                  <a:gd name="T0" fmla="*/ 129 w 148"/>
                  <a:gd name="T1" fmla="*/ 47 h 107"/>
                  <a:gd name="T2" fmla="*/ 129 w 148"/>
                  <a:gd name="T3" fmla="*/ 47 h 107"/>
                  <a:gd name="T4" fmla="*/ 135 w 148"/>
                  <a:gd name="T5" fmla="*/ 58 h 107"/>
                  <a:gd name="T6" fmla="*/ 141 w 148"/>
                  <a:gd name="T7" fmla="*/ 69 h 107"/>
                  <a:gd name="T8" fmla="*/ 146 w 148"/>
                  <a:gd name="T9" fmla="*/ 80 h 107"/>
                  <a:gd name="T10" fmla="*/ 147 w 148"/>
                  <a:gd name="T11" fmla="*/ 86 h 107"/>
                  <a:gd name="T12" fmla="*/ 148 w 148"/>
                  <a:gd name="T13" fmla="*/ 92 h 107"/>
                  <a:gd name="T14" fmla="*/ 148 w 148"/>
                  <a:gd name="T15" fmla="*/ 92 h 107"/>
                  <a:gd name="T16" fmla="*/ 140 w 148"/>
                  <a:gd name="T17" fmla="*/ 97 h 107"/>
                  <a:gd name="T18" fmla="*/ 133 w 148"/>
                  <a:gd name="T19" fmla="*/ 101 h 107"/>
                  <a:gd name="T20" fmla="*/ 124 w 148"/>
                  <a:gd name="T21" fmla="*/ 104 h 107"/>
                  <a:gd name="T22" fmla="*/ 115 w 148"/>
                  <a:gd name="T23" fmla="*/ 105 h 107"/>
                  <a:gd name="T24" fmla="*/ 59 w 148"/>
                  <a:gd name="T25" fmla="*/ 107 h 107"/>
                  <a:gd name="T26" fmla="*/ 59 w 148"/>
                  <a:gd name="T27" fmla="*/ 107 h 107"/>
                  <a:gd name="T28" fmla="*/ 55 w 148"/>
                  <a:gd name="T29" fmla="*/ 94 h 107"/>
                  <a:gd name="T30" fmla="*/ 51 w 148"/>
                  <a:gd name="T31" fmla="*/ 81 h 107"/>
                  <a:gd name="T32" fmla="*/ 46 w 148"/>
                  <a:gd name="T33" fmla="*/ 69 h 107"/>
                  <a:gd name="T34" fmla="*/ 40 w 148"/>
                  <a:gd name="T35" fmla="*/ 57 h 107"/>
                  <a:gd name="T36" fmla="*/ 32 w 148"/>
                  <a:gd name="T37" fmla="*/ 46 h 107"/>
                  <a:gd name="T38" fmla="*/ 23 w 148"/>
                  <a:gd name="T39" fmla="*/ 36 h 107"/>
                  <a:gd name="T40" fmla="*/ 12 w 148"/>
                  <a:gd name="T41" fmla="*/ 27 h 107"/>
                  <a:gd name="T42" fmla="*/ 0 w 148"/>
                  <a:gd name="T43" fmla="*/ 21 h 107"/>
                  <a:gd name="T44" fmla="*/ 0 w 148"/>
                  <a:gd name="T45" fmla="*/ 21 h 107"/>
                  <a:gd name="T46" fmla="*/ 15 w 148"/>
                  <a:gd name="T47" fmla="*/ 13 h 107"/>
                  <a:gd name="T48" fmla="*/ 24 w 148"/>
                  <a:gd name="T49" fmla="*/ 7 h 107"/>
                  <a:gd name="T50" fmla="*/ 32 w 148"/>
                  <a:gd name="T51" fmla="*/ 4 h 107"/>
                  <a:gd name="T52" fmla="*/ 41 w 148"/>
                  <a:gd name="T53" fmla="*/ 1 h 107"/>
                  <a:gd name="T54" fmla="*/ 50 w 148"/>
                  <a:gd name="T55" fmla="*/ 0 h 107"/>
                  <a:gd name="T56" fmla="*/ 54 w 148"/>
                  <a:gd name="T57" fmla="*/ 1 h 107"/>
                  <a:gd name="T58" fmla="*/ 59 w 148"/>
                  <a:gd name="T59" fmla="*/ 2 h 107"/>
                  <a:gd name="T60" fmla="*/ 64 w 148"/>
                  <a:gd name="T61" fmla="*/ 3 h 107"/>
                  <a:gd name="T62" fmla="*/ 68 w 148"/>
                  <a:gd name="T63" fmla="*/ 5 h 107"/>
                  <a:gd name="T64" fmla="*/ 68 w 148"/>
                  <a:gd name="T65" fmla="*/ 5 h 107"/>
                  <a:gd name="T66" fmla="*/ 84 w 148"/>
                  <a:gd name="T67" fmla="*/ 16 h 107"/>
                  <a:gd name="T68" fmla="*/ 100 w 148"/>
                  <a:gd name="T69" fmla="*/ 24 h 107"/>
                  <a:gd name="T70" fmla="*/ 107 w 148"/>
                  <a:gd name="T71" fmla="*/ 29 h 107"/>
                  <a:gd name="T72" fmla="*/ 115 w 148"/>
                  <a:gd name="T73" fmla="*/ 35 h 107"/>
                  <a:gd name="T74" fmla="*/ 121 w 148"/>
                  <a:gd name="T75" fmla="*/ 40 h 107"/>
                  <a:gd name="T76" fmla="*/ 129 w 148"/>
                  <a:gd name="T77" fmla="*/ 47 h 1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8" h="107">
                    <a:moveTo>
                      <a:pt x="129" y="47"/>
                    </a:moveTo>
                    <a:lnTo>
                      <a:pt x="129" y="47"/>
                    </a:lnTo>
                    <a:lnTo>
                      <a:pt x="135" y="58"/>
                    </a:lnTo>
                    <a:lnTo>
                      <a:pt x="141" y="69"/>
                    </a:lnTo>
                    <a:lnTo>
                      <a:pt x="146" y="80"/>
                    </a:lnTo>
                    <a:lnTo>
                      <a:pt x="147" y="86"/>
                    </a:lnTo>
                    <a:lnTo>
                      <a:pt x="148" y="92"/>
                    </a:lnTo>
                    <a:lnTo>
                      <a:pt x="140" y="97"/>
                    </a:lnTo>
                    <a:lnTo>
                      <a:pt x="133" y="101"/>
                    </a:lnTo>
                    <a:lnTo>
                      <a:pt x="124" y="104"/>
                    </a:lnTo>
                    <a:lnTo>
                      <a:pt x="115" y="105"/>
                    </a:lnTo>
                    <a:lnTo>
                      <a:pt x="59" y="107"/>
                    </a:lnTo>
                    <a:lnTo>
                      <a:pt x="55" y="94"/>
                    </a:lnTo>
                    <a:lnTo>
                      <a:pt x="51" y="81"/>
                    </a:lnTo>
                    <a:lnTo>
                      <a:pt x="46" y="69"/>
                    </a:lnTo>
                    <a:lnTo>
                      <a:pt x="40" y="57"/>
                    </a:lnTo>
                    <a:lnTo>
                      <a:pt x="32" y="46"/>
                    </a:lnTo>
                    <a:lnTo>
                      <a:pt x="23" y="36"/>
                    </a:lnTo>
                    <a:lnTo>
                      <a:pt x="12" y="27"/>
                    </a:lnTo>
                    <a:lnTo>
                      <a:pt x="0" y="21"/>
                    </a:lnTo>
                    <a:lnTo>
                      <a:pt x="15" y="13"/>
                    </a:lnTo>
                    <a:lnTo>
                      <a:pt x="24" y="7"/>
                    </a:lnTo>
                    <a:lnTo>
                      <a:pt x="32" y="4"/>
                    </a:lnTo>
                    <a:lnTo>
                      <a:pt x="41" y="1"/>
                    </a:lnTo>
                    <a:lnTo>
                      <a:pt x="50" y="0"/>
                    </a:lnTo>
                    <a:lnTo>
                      <a:pt x="54" y="1"/>
                    </a:lnTo>
                    <a:lnTo>
                      <a:pt x="59" y="2"/>
                    </a:lnTo>
                    <a:lnTo>
                      <a:pt x="64" y="3"/>
                    </a:lnTo>
                    <a:lnTo>
                      <a:pt x="68" y="5"/>
                    </a:lnTo>
                    <a:lnTo>
                      <a:pt x="84" y="16"/>
                    </a:lnTo>
                    <a:lnTo>
                      <a:pt x="100" y="24"/>
                    </a:lnTo>
                    <a:lnTo>
                      <a:pt x="107" y="29"/>
                    </a:lnTo>
                    <a:lnTo>
                      <a:pt x="115" y="35"/>
                    </a:lnTo>
                    <a:lnTo>
                      <a:pt x="121" y="40"/>
                    </a:lnTo>
                    <a:lnTo>
                      <a:pt x="129" y="47"/>
                    </a:lnTo>
                    <a:close/>
                  </a:path>
                </a:pathLst>
              </a:custGeom>
              <a:solidFill>
                <a:srgbClr val="BF55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42" name="Freeform 104"/>
              <p:cNvSpPr>
                <a:spLocks/>
              </p:cNvSpPr>
              <p:nvPr/>
            </p:nvSpPr>
            <p:spPr bwMode="auto">
              <a:xfrm>
                <a:off x="1303" y="3761"/>
                <a:ext cx="148" cy="107"/>
              </a:xfrm>
              <a:custGeom>
                <a:avLst/>
                <a:gdLst>
                  <a:gd name="T0" fmla="*/ 129 w 148"/>
                  <a:gd name="T1" fmla="*/ 47 h 107"/>
                  <a:gd name="T2" fmla="*/ 129 w 148"/>
                  <a:gd name="T3" fmla="*/ 47 h 107"/>
                  <a:gd name="T4" fmla="*/ 135 w 148"/>
                  <a:gd name="T5" fmla="*/ 58 h 107"/>
                  <a:gd name="T6" fmla="*/ 141 w 148"/>
                  <a:gd name="T7" fmla="*/ 69 h 107"/>
                  <a:gd name="T8" fmla="*/ 146 w 148"/>
                  <a:gd name="T9" fmla="*/ 80 h 107"/>
                  <a:gd name="T10" fmla="*/ 147 w 148"/>
                  <a:gd name="T11" fmla="*/ 86 h 107"/>
                  <a:gd name="T12" fmla="*/ 148 w 148"/>
                  <a:gd name="T13" fmla="*/ 92 h 107"/>
                  <a:gd name="T14" fmla="*/ 148 w 148"/>
                  <a:gd name="T15" fmla="*/ 92 h 107"/>
                  <a:gd name="T16" fmla="*/ 140 w 148"/>
                  <a:gd name="T17" fmla="*/ 97 h 107"/>
                  <a:gd name="T18" fmla="*/ 133 w 148"/>
                  <a:gd name="T19" fmla="*/ 101 h 107"/>
                  <a:gd name="T20" fmla="*/ 124 w 148"/>
                  <a:gd name="T21" fmla="*/ 104 h 107"/>
                  <a:gd name="T22" fmla="*/ 115 w 148"/>
                  <a:gd name="T23" fmla="*/ 105 h 107"/>
                  <a:gd name="T24" fmla="*/ 59 w 148"/>
                  <a:gd name="T25" fmla="*/ 107 h 107"/>
                  <a:gd name="T26" fmla="*/ 59 w 148"/>
                  <a:gd name="T27" fmla="*/ 107 h 107"/>
                  <a:gd name="T28" fmla="*/ 55 w 148"/>
                  <a:gd name="T29" fmla="*/ 94 h 107"/>
                  <a:gd name="T30" fmla="*/ 51 w 148"/>
                  <a:gd name="T31" fmla="*/ 81 h 107"/>
                  <a:gd name="T32" fmla="*/ 46 w 148"/>
                  <a:gd name="T33" fmla="*/ 69 h 107"/>
                  <a:gd name="T34" fmla="*/ 40 w 148"/>
                  <a:gd name="T35" fmla="*/ 57 h 107"/>
                  <a:gd name="T36" fmla="*/ 32 w 148"/>
                  <a:gd name="T37" fmla="*/ 46 h 107"/>
                  <a:gd name="T38" fmla="*/ 23 w 148"/>
                  <a:gd name="T39" fmla="*/ 36 h 107"/>
                  <a:gd name="T40" fmla="*/ 12 w 148"/>
                  <a:gd name="T41" fmla="*/ 27 h 107"/>
                  <a:gd name="T42" fmla="*/ 0 w 148"/>
                  <a:gd name="T43" fmla="*/ 21 h 107"/>
                  <a:gd name="T44" fmla="*/ 0 w 148"/>
                  <a:gd name="T45" fmla="*/ 21 h 107"/>
                  <a:gd name="T46" fmla="*/ 15 w 148"/>
                  <a:gd name="T47" fmla="*/ 13 h 107"/>
                  <a:gd name="T48" fmla="*/ 24 w 148"/>
                  <a:gd name="T49" fmla="*/ 7 h 107"/>
                  <a:gd name="T50" fmla="*/ 32 w 148"/>
                  <a:gd name="T51" fmla="*/ 4 h 107"/>
                  <a:gd name="T52" fmla="*/ 41 w 148"/>
                  <a:gd name="T53" fmla="*/ 1 h 107"/>
                  <a:gd name="T54" fmla="*/ 50 w 148"/>
                  <a:gd name="T55" fmla="*/ 0 h 107"/>
                  <a:gd name="T56" fmla="*/ 54 w 148"/>
                  <a:gd name="T57" fmla="*/ 1 h 107"/>
                  <a:gd name="T58" fmla="*/ 59 w 148"/>
                  <a:gd name="T59" fmla="*/ 2 h 107"/>
                  <a:gd name="T60" fmla="*/ 64 w 148"/>
                  <a:gd name="T61" fmla="*/ 3 h 107"/>
                  <a:gd name="T62" fmla="*/ 68 w 148"/>
                  <a:gd name="T63" fmla="*/ 5 h 107"/>
                  <a:gd name="T64" fmla="*/ 68 w 148"/>
                  <a:gd name="T65" fmla="*/ 5 h 107"/>
                  <a:gd name="T66" fmla="*/ 84 w 148"/>
                  <a:gd name="T67" fmla="*/ 16 h 107"/>
                  <a:gd name="T68" fmla="*/ 100 w 148"/>
                  <a:gd name="T69" fmla="*/ 24 h 107"/>
                  <a:gd name="T70" fmla="*/ 107 w 148"/>
                  <a:gd name="T71" fmla="*/ 29 h 107"/>
                  <a:gd name="T72" fmla="*/ 115 w 148"/>
                  <a:gd name="T73" fmla="*/ 35 h 107"/>
                  <a:gd name="T74" fmla="*/ 121 w 148"/>
                  <a:gd name="T75" fmla="*/ 40 h 107"/>
                  <a:gd name="T76" fmla="*/ 129 w 148"/>
                  <a:gd name="T77" fmla="*/ 47 h 1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8" h="107">
                    <a:moveTo>
                      <a:pt x="129" y="47"/>
                    </a:moveTo>
                    <a:lnTo>
                      <a:pt x="129" y="47"/>
                    </a:lnTo>
                    <a:lnTo>
                      <a:pt x="135" y="58"/>
                    </a:lnTo>
                    <a:lnTo>
                      <a:pt x="141" y="69"/>
                    </a:lnTo>
                    <a:lnTo>
                      <a:pt x="146" y="80"/>
                    </a:lnTo>
                    <a:lnTo>
                      <a:pt x="147" y="86"/>
                    </a:lnTo>
                    <a:lnTo>
                      <a:pt x="148" y="92"/>
                    </a:lnTo>
                    <a:lnTo>
                      <a:pt x="140" y="97"/>
                    </a:lnTo>
                    <a:lnTo>
                      <a:pt x="133" y="101"/>
                    </a:lnTo>
                    <a:lnTo>
                      <a:pt x="124" y="104"/>
                    </a:lnTo>
                    <a:lnTo>
                      <a:pt x="115" y="105"/>
                    </a:lnTo>
                    <a:lnTo>
                      <a:pt x="59" y="107"/>
                    </a:lnTo>
                    <a:lnTo>
                      <a:pt x="55" y="94"/>
                    </a:lnTo>
                    <a:lnTo>
                      <a:pt x="51" y="81"/>
                    </a:lnTo>
                    <a:lnTo>
                      <a:pt x="46" y="69"/>
                    </a:lnTo>
                    <a:lnTo>
                      <a:pt x="40" y="57"/>
                    </a:lnTo>
                    <a:lnTo>
                      <a:pt x="32" y="46"/>
                    </a:lnTo>
                    <a:lnTo>
                      <a:pt x="23" y="36"/>
                    </a:lnTo>
                    <a:lnTo>
                      <a:pt x="12" y="27"/>
                    </a:lnTo>
                    <a:lnTo>
                      <a:pt x="0" y="21"/>
                    </a:lnTo>
                    <a:lnTo>
                      <a:pt x="15" y="13"/>
                    </a:lnTo>
                    <a:lnTo>
                      <a:pt x="24" y="7"/>
                    </a:lnTo>
                    <a:lnTo>
                      <a:pt x="32" y="4"/>
                    </a:lnTo>
                    <a:lnTo>
                      <a:pt x="41" y="1"/>
                    </a:lnTo>
                    <a:lnTo>
                      <a:pt x="50" y="0"/>
                    </a:lnTo>
                    <a:lnTo>
                      <a:pt x="54" y="1"/>
                    </a:lnTo>
                    <a:lnTo>
                      <a:pt x="59" y="2"/>
                    </a:lnTo>
                    <a:lnTo>
                      <a:pt x="64" y="3"/>
                    </a:lnTo>
                    <a:lnTo>
                      <a:pt x="68" y="5"/>
                    </a:lnTo>
                    <a:lnTo>
                      <a:pt x="84" y="16"/>
                    </a:lnTo>
                    <a:lnTo>
                      <a:pt x="100" y="24"/>
                    </a:lnTo>
                    <a:lnTo>
                      <a:pt x="107" y="29"/>
                    </a:lnTo>
                    <a:lnTo>
                      <a:pt x="115" y="35"/>
                    </a:lnTo>
                    <a:lnTo>
                      <a:pt x="121" y="40"/>
                    </a:lnTo>
                    <a:lnTo>
                      <a:pt x="129" y="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43" name="Freeform 105"/>
              <p:cNvSpPr>
                <a:spLocks/>
              </p:cNvSpPr>
              <p:nvPr/>
            </p:nvSpPr>
            <p:spPr bwMode="auto">
              <a:xfrm>
                <a:off x="1002" y="3772"/>
                <a:ext cx="346" cy="125"/>
              </a:xfrm>
              <a:custGeom>
                <a:avLst/>
                <a:gdLst>
                  <a:gd name="T0" fmla="*/ 325 w 346"/>
                  <a:gd name="T1" fmla="*/ 44 h 125"/>
                  <a:gd name="T2" fmla="*/ 340 w 346"/>
                  <a:gd name="T3" fmla="*/ 69 h 125"/>
                  <a:gd name="T4" fmla="*/ 345 w 346"/>
                  <a:gd name="T5" fmla="*/ 87 h 125"/>
                  <a:gd name="T6" fmla="*/ 345 w 346"/>
                  <a:gd name="T7" fmla="*/ 106 h 125"/>
                  <a:gd name="T8" fmla="*/ 342 w 346"/>
                  <a:gd name="T9" fmla="*/ 116 h 125"/>
                  <a:gd name="T10" fmla="*/ 335 w 346"/>
                  <a:gd name="T11" fmla="*/ 121 h 125"/>
                  <a:gd name="T12" fmla="*/ 320 w 346"/>
                  <a:gd name="T13" fmla="*/ 125 h 125"/>
                  <a:gd name="T14" fmla="*/ 294 w 346"/>
                  <a:gd name="T15" fmla="*/ 124 h 125"/>
                  <a:gd name="T16" fmla="*/ 277 w 346"/>
                  <a:gd name="T17" fmla="*/ 123 h 125"/>
                  <a:gd name="T18" fmla="*/ 243 w 346"/>
                  <a:gd name="T19" fmla="*/ 121 h 125"/>
                  <a:gd name="T20" fmla="*/ 146 w 346"/>
                  <a:gd name="T21" fmla="*/ 108 h 125"/>
                  <a:gd name="T22" fmla="*/ 79 w 346"/>
                  <a:gd name="T23" fmla="*/ 102 h 125"/>
                  <a:gd name="T24" fmla="*/ 28 w 346"/>
                  <a:gd name="T25" fmla="*/ 102 h 125"/>
                  <a:gd name="T26" fmla="*/ 11 w 346"/>
                  <a:gd name="T27" fmla="*/ 103 h 125"/>
                  <a:gd name="T28" fmla="*/ 2 w 346"/>
                  <a:gd name="T29" fmla="*/ 99 h 125"/>
                  <a:gd name="T30" fmla="*/ 0 w 346"/>
                  <a:gd name="T31" fmla="*/ 96 h 125"/>
                  <a:gd name="T32" fmla="*/ 13 w 346"/>
                  <a:gd name="T33" fmla="*/ 85 h 125"/>
                  <a:gd name="T34" fmla="*/ 31 w 346"/>
                  <a:gd name="T35" fmla="*/ 79 h 125"/>
                  <a:gd name="T36" fmla="*/ 34 w 346"/>
                  <a:gd name="T37" fmla="*/ 83 h 125"/>
                  <a:gd name="T38" fmla="*/ 40 w 346"/>
                  <a:gd name="T39" fmla="*/ 89 h 125"/>
                  <a:gd name="T40" fmla="*/ 51 w 346"/>
                  <a:gd name="T41" fmla="*/ 93 h 125"/>
                  <a:gd name="T42" fmla="*/ 77 w 346"/>
                  <a:gd name="T43" fmla="*/ 92 h 125"/>
                  <a:gd name="T44" fmla="*/ 95 w 346"/>
                  <a:gd name="T45" fmla="*/ 93 h 125"/>
                  <a:gd name="T46" fmla="*/ 95 w 346"/>
                  <a:gd name="T47" fmla="*/ 95 h 125"/>
                  <a:gd name="T48" fmla="*/ 97 w 346"/>
                  <a:gd name="T49" fmla="*/ 99 h 125"/>
                  <a:gd name="T50" fmla="*/ 99 w 346"/>
                  <a:gd name="T51" fmla="*/ 100 h 125"/>
                  <a:gd name="T52" fmla="*/ 103 w 346"/>
                  <a:gd name="T53" fmla="*/ 99 h 125"/>
                  <a:gd name="T54" fmla="*/ 107 w 346"/>
                  <a:gd name="T55" fmla="*/ 96 h 125"/>
                  <a:gd name="T56" fmla="*/ 111 w 346"/>
                  <a:gd name="T57" fmla="*/ 87 h 125"/>
                  <a:gd name="T58" fmla="*/ 125 w 346"/>
                  <a:gd name="T59" fmla="*/ 69 h 125"/>
                  <a:gd name="T60" fmla="*/ 156 w 346"/>
                  <a:gd name="T61" fmla="*/ 38 h 125"/>
                  <a:gd name="T62" fmla="*/ 174 w 346"/>
                  <a:gd name="T63" fmla="*/ 24 h 125"/>
                  <a:gd name="T64" fmla="*/ 193 w 346"/>
                  <a:gd name="T65" fmla="*/ 13 h 125"/>
                  <a:gd name="T66" fmla="*/ 213 w 346"/>
                  <a:gd name="T67" fmla="*/ 5 h 125"/>
                  <a:gd name="T68" fmla="*/ 235 w 346"/>
                  <a:gd name="T69" fmla="*/ 2 h 125"/>
                  <a:gd name="T70" fmla="*/ 258 w 346"/>
                  <a:gd name="T71" fmla="*/ 0 h 125"/>
                  <a:gd name="T72" fmla="*/ 275 w 346"/>
                  <a:gd name="T73" fmla="*/ 9 h 125"/>
                  <a:gd name="T74" fmla="*/ 309 w 346"/>
                  <a:gd name="T75" fmla="*/ 30 h 125"/>
                  <a:gd name="T76" fmla="*/ 325 w 346"/>
                  <a:gd name="T77" fmla="*/ 44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46" h="125">
                    <a:moveTo>
                      <a:pt x="325" y="44"/>
                    </a:moveTo>
                    <a:lnTo>
                      <a:pt x="325" y="44"/>
                    </a:lnTo>
                    <a:lnTo>
                      <a:pt x="334" y="60"/>
                    </a:lnTo>
                    <a:lnTo>
                      <a:pt x="340" y="69"/>
                    </a:lnTo>
                    <a:lnTo>
                      <a:pt x="343" y="78"/>
                    </a:lnTo>
                    <a:lnTo>
                      <a:pt x="345" y="87"/>
                    </a:lnTo>
                    <a:lnTo>
                      <a:pt x="346" y="97"/>
                    </a:lnTo>
                    <a:lnTo>
                      <a:pt x="345" y="106"/>
                    </a:lnTo>
                    <a:lnTo>
                      <a:pt x="342" y="116"/>
                    </a:lnTo>
                    <a:lnTo>
                      <a:pt x="338" y="118"/>
                    </a:lnTo>
                    <a:lnTo>
                      <a:pt x="335" y="121"/>
                    </a:lnTo>
                    <a:lnTo>
                      <a:pt x="328" y="123"/>
                    </a:lnTo>
                    <a:lnTo>
                      <a:pt x="320" y="125"/>
                    </a:lnTo>
                    <a:lnTo>
                      <a:pt x="312" y="125"/>
                    </a:lnTo>
                    <a:lnTo>
                      <a:pt x="294" y="124"/>
                    </a:lnTo>
                    <a:lnTo>
                      <a:pt x="284" y="123"/>
                    </a:lnTo>
                    <a:lnTo>
                      <a:pt x="277" y="123"/>
                    </a:lnTo>
                    <a:lnTo>
                      <a:pt x="243" y="121"/>
                    </a:lnTo>
                    <a:lnTo>
                      <a:pt x="210" y="118"/>
                    </a:lnTo>
                    <a:lnTo>
                      <a:pt x="146" y="108"/>
                    </a:lnTo>
                    <a:lnTo>
                      <a:pt x="113" y="104"/>
                    </a:lnTo>
                    <a:lnTo>
                      <a:pt x="79" y="102"/>
                    </a:lnTo>
                    <a:lnTo>
                      <a:pt x="46" y="101"/>
                    </a:lnTo>
                    <a:lnTo>
                      <a:pt x="28" y="102"/>
                    </a:lnTo>
                    <a:lnTo>
                      <a:pt x="11" y="103"/>
                    </a:lnTo>
                    <a:lnTo>
                      <a:pt x="5" y="100"/>
                    </a:lnTo>
                    <a:lnTo>
                      <a:pt x="2" y="99"/>
                    </a:lnTo>
                    <a:lnTo>
                      <a:pt x="0" y="96"/>
                    </a:lnTo>
                    <a:lnTo>
                      <a:pt x="6" y="89"/>
                    </a:lnTo>
                    <a:lnTo>
                      <a:pt x="13" y="85"/>
                    </a:lnTo>
                    <a:lnTo>
                      <a:pt x="23" y="81"/>
                    </a:lnTo>
                    <a:lnTo>
                      <a:pt x="31" y="79"/>
                    </a:lnTo>
                    <a:lnTo>
                      <a:pt x="34" y="83"/>
                    </a:lnTo>
                    <a:lnTo>
                      <a:pt x="37" y="86"/>
                    </a:lnTo>
                    <a:lnTo>
                      <a:pt x="40" y="89"/>
                    </a:lnTo>
                    <a:lnTo>
                      <a:pt x="44" y="90"/>
                    </a:lnTo>
                    <a:lnTo>
                      <a:pt x="51" y="93"/>
                    </a:lnTo>
                    <a:lnTo>
                      <a:pt x="60" y="94"/>
                    </a:lnTo>
                    <a:lnTo>
                      <a:pt x="77" y="92"/>
                    </a:lnTo>
                    <a:lnTo>
                      <a:pt x="86" y="92"/>
                    </a:lnTo>
                    <a:lnTo>
                      <a:pt x="95" y="93"/>
                    </a:lnTo>
                    <a:lnTo>
                      <a:pt x="95" y="95"/>
                    </a:lnTo>
                    <a:lnTo>
                      <a:pt x="95" y="97"/>
                    </a:lnTo>
                    <a:lnTo>
                      <a:pt x="97" y="99"/>
                    </a:lnTo>
                    <a:lnTo>
                      <a:pt x="99" y="100"/>
                    </a:lnTo>
                    <a:lnTo>
                      <a:pt x="101" y="100"/>
                    </a:lnTo>
                    <a:lnTo>
                      <a:pt x="103" y="99"/>
                    </a:lnTo>
                    <a:lnTo>
                      <a:pt x="105" y="98"/>
                    </a:lnTo>
                    <a:lnTo>
                      <a:pt x="107" y="96"/>
                    </a:lnTo>
                    <a:lnTo>
                      <a:pt x="109" y="92"/>
                    </a:lnTo>
                    <a:lnTo>
                      <a:pt x="111" y="87"/>
                    </a:lnTo>
                    <a:lnTo>
                      <a:pt x="125" y="69"/>
                    </a:lnTo>
                    <a:lnTo>
                      <a:pt x="140" y="52"/>
                    </a:lnTo>
                    <a:lnTo>
                      <a:pt x="156" y="38"/>
                    </a:lnTo>
                    <a:lnTo>
                      <a:pt x="166" y="30"/>
                    </a:lnTo>
                    <a:lnTo>
                      <a:pt x="174" y="24"/>
                    </a:lnTo>
                    <a:lnTo>
                      <a:pt x="184" y="18"/>
                    </a:lnTo>
                    <a:lnTo>
                      <a:pt x="193" y="13"/>
                    </a:lnTo>
                    <a:lnTo>
                      <a:pt x="203" y="9"/>
                    </a:lnTo>
                    <a:lnTo>
                      <a:pt x="213" y="5"/>
                    </a:lnTo>
                    <a:lnTo>
                      <a:pt x="224" y="3"/>
                    </a:lnTo>
                    <a:lnTo>
                      <a:pt x="235" y="2"/>
                    </a:lnTo>
                    <a:lnTo>
                      <a:pt x="246" y="0"/>
                    </a:lnTo>
                    <a:lnTo>
                      <a:pt x="258" y="0"/>
                    </a:lnTo>
                    <a:lnTo>
                      <a:pt x="275" y="9"/>
                    </a:lnTo>
                    <a:lnTo>
                      <a:pt x="293" y="18"/>
                    </a:lnTo>
                    <a:lnTo>
                      <a:pt x="309" y="30"/>
                    </a:lnTo>
                    <a:lnTo>
                      <a:pt x="317" y="36"/>
                    </a:lnTo>
                    <a:lnTo>
                      <a:pt x="325" y="44"/>
                    </a:lnTo>
                    <a:close/>
                  </a:path>
                </a:pathLst>
              </a:custGeom>
              <a:solidFill>
                <a:srgbClr val="BF55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44" name="Freeform 106"/>
              <p:cNvSpPr>
                <a:spLocks/>
              </p:cNvSpPr>
              <p:nvPr/>
            </p:nvSpPr>
            <p:spPr bwMode="auto">
              <a:xfrm>
                <a:off x="1002" y="3772"/>
                <a:ext cx="346" cy="125"/>
              </a:xfrm>
              <a:custGeom>
                <a:avLst/>
                <a:gdLst>
                  <a:gd name="T0" fmla="*/ 325 w 346"/>
                  <a:gd name="T1" fmla="*/ 44 h 125"/>
                  <a:gd name="T2" fmla="*/ 340 w 346"/>
                  <a:gd name="T3" fmla="*/ 69 h 125"/>
                  <a:gd name="T4" fmla="*/ 345 w 346"/>
                  <a:gd name="T5" fmla="*/ 87 h 125"/>
                  <a:gd name="T6" fmla="*/ 345 w 346"/>
                  <a:gd name="T7" fmla="*/ 106 h 125"/>
                  <a:gd name="T8" fmla="*/ 342 w 346"/>
                  <a:gd name="T9" fmla="*/ 116 h 125"/>
                  <a:gd name="T10" fmla="*/ 335 w 346"/>
                  <a:gd name="T11" fmla="*/ 121 h 125"/>
                  <a:gd name="T12" fmla="*/ 320 w 346"/>
                  <a:gd name="T13" fmla="*/ 125 h 125"/>
                  <a:gd name="T14" fmla="*/ 294 w 346"/>
                  <a:gd name="T15" fmla="*/ 124 h 125"/>
                  <a:gd name="T16" fmla="*/ 277 w 346"/>
                  <a:gd name="T17" fmla="*/ 123 h 125"/>
                  <a:gd name="T18" fmla="*/ 243 w 346"/>
                  <a:gd name="T19" fmla="*/ 121 h 125"/>
                  <a:gd name="T20" fmla="*/ 146 w 346"/>
                  <a:gd name="T21" fmla="*/ 108 h 125"/>
                  <a:gd name="T22" fmla="*/ 79 w 346"/>
                  <a:gd name="T23" fmla="*/ 102 h 125"/>
                  <a:gd name="T24" fmla="*/ 28 w 346"/>
                  <a:gd name="T25" fmla="*/ 102 h 125"/>
                  <a:gd name="T26" fmla="*/ 11 w 346"/>
                  <a:gd name="T27" fmla="*/ 103 h 125"/>
                  <a:gd name="T28" fmla="*/ 2 w 346"/>
                  <a:gd name="T29" fmla="*/ 99 h 125"/>
                  <a:gd name="T30" fmla="*/ 0 w 346"/>
                  <a:gd name="T31" fmla="*/ 96 h 125"/>
                  <a:gd name="T32" fmla="*/ 13 w 346"/>
                  <a:gd name="T33" fmla="*/ 85 h 125"/>
                  <a:gd name="T34" fmla="*/ 31 w 346"/>
                  <a:gd name="T35" fmla="*/ 79 h 125"/>
                  <a:gd name="T36" fmla="*/ 34 w 346"/>
                  <a:gd name="T37" fmla="*/ 83 h 125"/>
                  <a:gd name="T38" fmla="*/ 40 w 346"/>
                  <a:gd name="T39" fmla="*/ 89 h 125"/>
                  <a:gd name="T40" fmla="*/ 51 w 346"/>
                  <a:gd name="T41" fmla="*/ 93 h 125"/>
                  <a:gd name="T42" fmla="*/ 77 w 346"/>
                  <a:gd name="T43" fmla="*/ 92 h 125"/>
                  <a:gd name="T44" fmla="*/ 95 w 346"/>
                  <a:gd name="T45" fmla="*/ 93 h 125"/>
                  <a:gd name="T46" fmla="*/ 95 w 346"/>
                  <a:gd name="T47" fmla="*/ 95 h 125"/>
                  <a:gd name="T48" fmla="*/ 97 w 346"/>
                  <a:gd name="T49" fmla="*/ 99 h 125"/>
                  <a:gd name="T50" fmla="*/ 99 w 346"/>
                  <a:gd name="T51" fmla="*/ 100 h 125"/>
                  <a:gd name="T52" fmla="*/ 103 w 346"/>
                  <a:gd name="T53" fmla="*/ 99 h 125"/>
                  <a:gd name="T54" fmla="*/ 107 w 346"/>
                  <a:gd name="T55" fmla="*/ 96 h 125"/>
                  <a:gd name="T56" fmla="*/ 111 w 346"/>
                  <a:gd name="T57" fmla="*/ 87 h 125"/>
                  <a:gd name="T58" fmla="*/ 125 w 346"/>
                  <a:gd name="T59" fmla="*/ 69 h 125"/>
                  <a:gd name="T60" fmla="*/ 156 w 346"/>
                  <a:gd name="T61" fmla="*/ 38 h 125"/>
                  <a:gd name="T62" fmla="*/ 174 w 346"/>
                  <a:gd name="T63" fmla="*/ 24 h 125"/>
                  <a:gd name="T64" fmla="*/ 193 w 346"/>
                  <a:gd name="T65" fmla="*/ 13 h 125"/>
                  <a:gd name="T66" fmla="*/ 213 w 346"/>
                  <a:gd name="T67" fmla="*/ 5 h 125"/>
                  <a:gd name="T68" fmla="*/ 235 w 346"/>
                  <a:gd name="T69" fmla="*/ 2 h 125"/>
                  <a:gd name="T70" fmla="*/ 258 w 346"/>
                  <a:gd name="T71" fmla="*/ 0 h 125"/>
                  <a:gd name="T72" fmla="*/ 275 w 346"/>
                  <a:gd name="T73" fmla="*/ 9 h 125"/>
                  <a:gd name="T74" fmla="*/ 309 w 346"/>
                  <a:gd name="T75" fmla="*/ 30 h 125"/>
                  <a:gd name="T76" fmla="*/ 325 w 346"/>
                  <a:gd name="T77" fmla="*/ 44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46" h="125">
                    <a:moveTo>
                      <a:pt x="325" y="44"/>
                    </a:moveTo>
                    <a:lnTo>
                      <a:pt x="325" y="44"/>
                    </a:lnTo>
                    <a:lnTo>
                      <a:pt x="334" y="60"/>
                    </a:lnTo>
                    <a:lnTo>
                      <a:pt x="340" y="69"/>
                    </a:lnTo>
                    <a:lnTo>
                      <a:pt x="343" y="78"/>
                    </a:lnTo>
                    <a:lnTo>
                      <a:pt x="345" y="87"/>
                    </a:lnTo>
                    <a:lnTo>
                      <a:pt x="346" y="97"/>
                    </a:lnTo>
                    <a:lnTo>
                      <a:pt x="345" y="106"/>
                    </a:lnTo>
                    <a:lnTo>
                      <a:pt x="342" y="116"/>
                    </a:lnTo>
                    <a:lnTo>
                      <a:pt x="338" y="118"/>
                    </a:lnTo>
                    <a:lnTo>
                      <a:pt x="335" y="121"/>
                    </a:lnTo>
                    <a:lnTo>
                      <a:pt x="328" y="123"/>
                    </a:lnTo>
                    <a:lnTo>
                      <a:pt x="320" y="125"/>
                    </a:lnTo>
                    <a:lnTo>
                      <a:pt x="312" y="125"/>
                    </a:lnTo>
                    <a:lnTo>
                      <a:pt x="294" y="124"/>
                    </a:lnTo>
                    <a:lnTo>
                      <a:pt x="284" y="123"/>
                    </a:lnTo>
                    <a:lnTo>
                      <a:pt x="277" y="123"/>
                    </a:lnTo>
                    <a:lnTo>
                      <a:pt x="243" y="121"/>
                    </a:lnTo>
                    <a:lnTo>
                      <a:pt x="210" y="118"/>
                    </a:lnTo>
                    <a:lnTo>
                      <a:pt x="146" y="108"/>
                    </a:lnTo>
                    <a:lnTo>
                      <a:pt x="113" y="104"/>
                    </a:lnTo>
                    <a:lnTo>
                      <a:pt x="79" y="102"/>
                    </a:lnTo>
                    <a:lnTo>
                      <a:pt x="46" y="101"/>
                    </a:lnTo>
                    <a:lnTo>
                      <a:pt x="28" y="102"/>
                    </a:lnTo>
                    <a:lnTo>
                      <a:pt x="11" y="103"/>
                    </a:lnTo>
                    <a:lnTo>
                      <a:pt x="5" y="100"/>
                    </a:lnTo>
                    <a:lnTo>
                      <a:pt x="2" y="99"/>
                    </a:lnTo>
                    <a:lnTo>
                      <a:pt x="0" y="96"/>
                    </a:lnTo>
                    <a:lnTo>
                      <a:pt x="6" y="89"/>
                    </a:lnTo>
                    <a:lnTo>
                      <a:pt x="13" y="85"/>
                    </a:lnTo>
                    <a:lnTo>
                      <a:pt x="23" y="81"/>
                    </a:lnTo>
                    <a:lnTo>
                      <a:pt x="31" y="79"/>
                    </a:lnTo>
                    <a:lnTo>
                      <a:pt x="34" y="83"/>
                    </a:lnTo>
                    <a:lnTo>
                      <a:pt x="37" y="86"/>
                    </a:lnTo>
                    <a:lnTo>
                      <a:pt x="40" y="89"/>
                    </a:lnTo>
                    <a:lnTo>
                      <a:pt x="44" y="90"/>
                    </a:lnTo>
                    <a:lnTo>
                      <a:pt x="51" y="93"/>
                    </a:lnTo>
                    <a:lnTo>
                      <a:pt x="60" y="94"/>
                    </a:lnTo>
                    <a:lnTo>
                      <a:pt x="77" y="92"/>
                    </a:lnTo>
                    <a:lnTo>
                      <a:pt x="86" y="92"/>
                    </a:lnTo>
                    <a:lnTo>
                      <a:pt x="95" y="93"/>
                    </a:lnTo>
                    <a:lnTo>
                      <a:pt x="95" y="95"/>
                    </a:lnTo>
                    <a:lnTo>
                      <a:pt x="95" y="97"/>
                    </a:lnTo>
                    <a:lnTo>
                      <a:pt x="97" y="99"/>
                    </a:lnTo>
                    <a:lnTo>
                      <a:pt x="99" y="100"/>
                    </a:lnTo>
                    <a:lnTo>
                      <a:pt x="101" y="100"/>
                    </a:lnTo>
                    <a:lnTo>
                      <a:pt x="103" y="99"/>
                    </a:lnTo>
                    <a:lnTo>
                      <a:pt x="105" y="98"/>
                    </a:lnTo>
                    <a:lnTo>
                      <a:pt x="107" y="96"/>
                    </a:lnTo>
                    <a:lnTo>
                      <a:pt x="109" y="92"/>
                    </a:lnTo>
                    <a:lnTo>
                      <a:pt x="111" y="87"/>
                    </a:lnTo>
                    <a:lnTo>
                      <a:pt x="125" y="69"/>
                    </a:lnTo>
                    <a:lnTo>
                      <a:pt x="140" y="52"/>
                    </a:lnTo>
                    <a:lnTo>
                      <a:pt x="156" y="38"/>
                    </a:lnTo>
                    <a:lnTo>
                      <a:pt x="166" y="30"/>
                    </a:lnTo>
                    <a:lnTo>
                      <a:pt x="174" y="24"/>
                    </a:lnTo>
                    <a:lnTo>
                      <a:pt x="184" y="18"/>
                    </a:lnTo>
                    <a:lnTo>
                      <a:pt x="193" y="13"/>
                    </a:lnTo>
                    <a:lnTo>
                      <a:pt x="203" y="9"/>
                    </a:lnTo>
                    <a:lnTo>
                      <a:pt x="213" y="5"/>
                    </a:lnTo>
                    <a:lnTo>
                      <a:pt x="224" y="3"/>
                    </a:lnTo>
                    <a:lnTo>
                      <a:pt x="235" y="2"/>
                    </a:lnTo>
                    <a:lnTo>
                      <a:pt x="246" y="0"/>
                    </a:lnTo>
                    <a:lnTo>
                      <a:pt x="258" y="0"/>
                    </a:lnTo>
                    <a:lnTo>
                      <a:pt x="275" y="9"/>
                    </a:lnTo>
                    <a:lnTo>
                      <a:pt x="293" y="18"/>
                    </a:lnTo>
                    <a:lnTo>
                      <a:pt x="309" y="30"/>
                    </a:lnTo>
                    <a:lnTo>
                      <a:pt x="317" y="36"/>
                    </a:lnTo>
                    <a:lnTo>
                      <a:pt x="325"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45" name="Freeform 107"/>
              <p:cNvSpPr>
                <a:spLocks/>
              </p:cNvSpPr>
              <p:nvPr/>
            </p:nvSpPr>
            <p:spPr bwMode="auto">
              <a:xfrm>
                <a:off x="1045" y="3775"/>
                <a:ext cx="145" cy="78"/>
              </a:xfrm>
              <a:custGeom>
                <a:avLst/>
                <a:gdLst>
                  <a:gd name="T0" fmla="*/ 145 w 145"/>
                  <a:gd name="T1" fmla="*/ 0 h 78"/>
                  <a:gd name="T2" fmla="*/ 145 w 145"/>
                  <a:gd name="T3" fmla="*/ 0 h 78"/>
                  <a:gd name="T4" fmla="*/ 133 w 145"/>
                  <a:gd name="T5" fmla="*/ 7 h 78"/>
                  <a:gd name="T6" fmla="*/ 122 w 145"/>
                  <a:gd name="T7" fmla="*/ 13 h 78"/>
                  <a:gd name="T8" fmla="*/ 110 w 145"/>
                  <a:gd name="T9" fmla="*/ 22 h 78"/>
                  <a:gd name="T10" fmla="*/ 100 w 145"/>
                  <a:gd name="T11" fmla="*/ 31 h 78"/>
                  <a:gd name="T12" fmla="*/ 89 w 145"/>
                  <a:gd name="T13" fmla="*/ 41 h 78"/>
                  <a:gd name="T14" fmla="*/ 79 w 145"/>
                  <a:gd name="T15" fmla="*/ 51 h 78"/>
                  <a:gd name="T16" fmla="*/ 70 w 145"/>
                  <a:gd name="T17" fmla="*/ 62 h 78"/>
                  <a:gd name="T18" fmla="*/ 62 w 145"/>
                  <a:gd name="T19" fmla="*/ 74 h 78"/>
                  <a:gd name="T20" fmla="*/ 62 w 145"/>
                  <a:gd name="T21" fmla="*/ 74 h 78"/>
                  <a:gd name="T22" fmla="*/ 48 w 145"/>
                  <a:gd name="T23" fmla="*/ 77 h 78"/>
                  <a:gd name="T24" fmla="*/ 33 w 145"/>
                  <a:gd name="T25" fmla="*/ 78 h 78"/>
                  <a:gd name="T26" fmla="*/ 18 w 145"/>
                  <a:gd name="T27" fmla="*/ 78 h 78"/>
                  <a:gd name="T28" fmla="*/ 4 w 145"/>
                  <a:gd name="T29" fmla="*/ 76 h 78"/>
                  <a:gd name="T30" fmla="*/ 4 w 145"/>
                  <a:gd name="T31" fmla="*/ 76 h 78"/>
                  <a:gd name="T32" fmla="*/ 2 w 145"/>
                  <a:gd name="T33" fmla="*/ 75 h 78"/>
                  <a:gd name="T34" fmla="*/ 0 w 145"/>
                  <a:gd name="T35" fmla="*/ 73 h 78"/>
                  <a:gd name="T36" fmla="*/ 0 w 145"/>
                  <a:gd name="T37" fmla="*/ 68 h 78"/>
                  <a:gd name="T38" fmla="*/ 1 w 145"/>
                  <a:gd name="T39" fmla="*/ 59 h 78"/>
                  <a:gd name="T40" fmla="*/ 1 w 145"/>
                  <a:gd name="T41" fmla="*/ 59 h 78"/>
                  <a:gd name="T42" fmla="*/ 5 w 145"/>
                  <a:gd name="T43" fmla="*/ 53 h 78"/>
                  <a:gd name="T44" fmla="*/ 11 w 145"/>
                  <a:gd name="T45" fmla="*/ 45 h 78"/>
                  <a:gd name="T46" fmla="*/ 16 w 145"/>
                  <a:gd name="T47" fmla="*/ 40 h 78"/>
                  <a:gd name="T48" fmla="*/ 22 w 145"/>
                  <a:gd name="T49" fmla="*/ 35 h 78"/>
                  <a:gd name="T50" fmla="*/ 22 w 145"/>
                  <a:gd name="T51" fmla="*/ 35 h 78"/>
                  <a:gd name="T52" fmla="*/ 31 w 145"/>
                  <a:gd name="T53" fmla="*/ 35 h 78"/>
                  <a:gd name="T54" fmla="*/ 39 w 145"/>
                  <a:gd name="T55" fmla="*/ 33 h 78"/>
                  <a:gd name="T56" fmla="*/ 48 w 145"/>
                  <a:gd name="T57" fmla="*/ 32 h 78"/>
                  <a:gd name="T58" fmla="*/ 55 w 145"/>
                  <a:gd name="T59" fmla="*/ 30 h 78"/>
                  <a:gd name="T60" fmla="*/ 70 w 145"/>
                  <a:gd name="T61" fmla="*/ 25 h 78"/>
                  <a:gd name="T62" fmla="*/ 85 w 145"/>
                  <a:gd name="T63" fmla="*/ 19 h 78"/>
                  <a:gd name="T64" fmla="*/ 98 w 145"/>
                  <a:gd name="T65" fmla="*/ 12 h 78"/>
                  <a:gd name="T66" fmla="*/ 113 w 145"/>
                  <a:gd name="T67" fmla="*/ 6 h 78"/>
                  <a:gd name="T68" fmla="*/ 129 w 145"/>
                  <a:gd name="T69" fmla="*/ 2 h 78"/>
                  <a:gd name="T70" fmla="*/ 137 w 145"/>
                  <a:gd name="T71" fmla="*/ 1 h 78"/>
                  <a:gd name="T72" fmla="*/ 145 w 145"/>
                  <a:gd name="T73" fmla="*/ 0 h 7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78">
                    <a:moveTo>
                      <a:pt x="145" y="0"/>
                    </a:moveTo>
                    <a:lnTo>
                      <a:pt x="145" y="0"/>
                    </a:lnTo>
                    <a:lnTo>
                      <a:pt x="133" y="7"/>
                    </a:lnTo>
                    <a:lnTo>
                      <a:pt x="122" y="13"/>
                    </a:lnTo>
                    <a:lnTo>
                      <a:pt x="110" y="22"/>
                    </a:lnTo>
                    <a:lnTo>
                      <a:pt x="100" y="31"/>
                    </a:lnTo>
                    <a:lnTo>
                      <a:pt x="89" y="41"/>
                    </a:lnTo>
                    <a:lnTo>
                      <a:pt x="79" y="51"/>
                    </a:lnTo>
                    <a:lnTo>
                      <a:pt x="70" y="62"/>
                    </a:lnTo>
                    <a:lnTo>
                      <a:pt x="62" y="74"/>
                    </a:lnTo>
                    <a:lnTo>
                      <a:pt x="48" y="77"/>
                    </a:lnTo>
                    <a:lnTo>
                      <a:pt x="33" y="78"/>
                    </a:lnTo>
                    <a:lnTo>
                      <a:pt x="18" y="78"/>
                    </a:lnTo>
                    <a:lnTo>
                      <a:pt x="4" y="76"/>
                    </a:lnTo>
                    <a:lnTo>
                      <a:pt x="2" y="75"/>
                    </a:lnTo>
                    <a:lnTo>
                      <a:pt x="0" y="73"/>
                    </a:lnTo>
                    <a:lnTo>
                      <a:pt x="0" y="68"/>
                    </a:lnTo>
                    <a:lnTo>
                      <a:pt x="1" y="59"/>
                    </a:lnTo>
                    <a:lnTo>
                      <a:pt x="5" y="53"/>
                    </a:lnTo>
                    <a:lnTo>
                      <a:pt x="11" y="45"/>
                    </a:lnTo>
                    <a:lnTo>
                      <a:pt x="16" y="40"/>
                    </a:lnTo>
                    <a:lnTo>
                      <a:pt x="22" y="35"/>
                    </a:lnTo>
                    <a:lnTo>
                      <a:pt x="31" y="35"/>
                    </a:lnTo>
                    <a:lnTo>
                      <a:pt x="39" y="33"/>
                    </a:lnTo>
                    <a:lnTo>
                      <a:pt x="48" y="32"/>
                    </a:lnTo>
                    <a:lnTo>
                      <a:pt x="55" y="30"/>
                    </a:lnTo>
                    <a:lnTo>
                      <a:pt x="70" y="25"/>
                    </a:lnTo>
                    <a:lnTo>
                      <a:pt x="85" y="19"/>
                    </a:lnTo>
                    <a:lnTo>
                      <a:pt x="98" y="12"/>
                    </a:lnTo>
                    <a:lnTo>
                      <a:pt x="113" y="6"/>
                    </a:lnTo>
                    <a:lnTo>
                      <a:pt x="129" y="2"/>
                    </a:lnTo>
                    <a:lnTo>
                      <a:pt x="137" y="1"/>
                    </a:lnTo>
                    <a:lnTo>
                      <a:pt x="1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46" name="Freeform 108"/>
              <p:cNvSpPr>
                <a:spLocks/>
              </p:cNvSpPr>
              <p:nvPr/>
            </p:nvSpPr>
            <p:spPr bwMode="auto">
              <a:xfrm>
                <a:off x="1045" y="3775"/>
                <a:ext cx="145" cy="78"/>
              </a:xfrm>
              <a:custGeom>
                <a:avLst/>
                <a:gdLst>
                  <a:gd name="T0" fmla="*/ 145 w 145"/>
                  <a:gd name="T1" fmla="*/ 0 h 78"/>
                  <a:gd name="T2" fmla="*/ 145 w 145"/>
                  <a:gd name="T3" fmla="*/ 0 h 78"/>
                  <a:gd name="T4" fmla="*/ 133 w 145"/>
                  <a:gd name="T5" fmla="*/ 7 h 78"/>
                  <a:gd name="T6" fmla="*/ 122 w 145"/>
                  <a:gd name="T7" fmla="*/ 13 h 78"/>
                  <a:gd name="T8" fmla="*/ 110 w 145"/>
                  <a:gd name="T9" fmla="*/ 22 h 78"/>
                  <a:gd name="T10" fmla="*/ 100 w 145"/>
                  <a:gd name="T11" fmla="*/ 31 h 78"/>
                  <a:gd name="T12" fmla="*/ 89 w 145"/>
                  <a:gd name="T13" fmla="*/ 41 h 78"/>
                  <a:gd name="T14" fmla="*/ 79 w 145"/>
                  <a:gd name="T15" fmla="*/ 51 h 78"/>
                  <a:gd name="T16" fmla="*/ 70 w 145"/>
                  <a:gd name="T17" fmla="*/ 62 h 78"/>
                  <a:gd name="T18" fmla="*/ 62 w 145"/>
                  <a:gd name="T19" fmla="*/ 74 h 78"/>
                  <a:gd name="T20" fmla="*/ 62 w 145"/>
                  <a:gd name="T21" fmla="*/ 74 h 78"/>
                  <a:gd name="T22" fmla="*/ 48 w 145"/>
                  <a:gd name="T23" fmla="*/ 77 h 78"/>
                  <a:gd name="T24" fmla="*/ 33 w 145"/>
                  <a:gd name="T25" fmla="*/ 78 h 78"/>
                  <a:gd name="T26" fmla="*/ 18 w 145"/>
                  <a:gd name="T27" fmla="*/ 78 h 78"/>
                  <a:gd name="T28" fmla="*/ 4 w 145"/>
                  <a:gd name="T29" fmla="*/ 76 h 78"/>
                  <a:gd name="T30" fmla="*/ 4 w 145"/>
                  <a:gd name="T31" fmla="*/ 76 h 78"/>
                  <a:gd name="T32" fmla="*/ 2 w 145"/>
                  <a:gd name="T33" fmla="*/ 75 h 78"/>
                  <a:gd name="T34" fmla="*/ 0 w 145"/>
                  <a:gd name="T35" fmla="*/ 73 h 78"/>
                  <a:gd name="T36" fmla="*/ 0 w 145"/>
                  <a:gd name="T37" fmla="*/ 68 h 78"/>
                  <a:gd name="T38" fmla="*/ 1 w 145"/>
                  <a:gd name="T39" fmla="*/ 59 h 78"/>
                  <a:gd name="T40" fmla="*/ 1 w 145"/>
                  <a:gd name="T41" fmla="*/ 59 h 78"/>
                  <a:gd name="T42" fmla="*/ 5 w 145"/>
                  <a:gd name="T43" fmla="*/ 53 h 78"/>
                  <a:gd name="T44" fmla="*/ 11 w 145"/>
                  <a:gd name="T45" fmla="*/ 45 h 78"/>
                  <a:gd name="T46" fmla="*/ 16 w 145"/>
                  <a:gd name="T47" fmla="*/ 40 h 78"/>
                  <a:gd name="T48" fmla="*/ 22 w 145"/>
                  <a:gd name="T49" fmla="*/ 35 h 78"/>
                  <a:gd name="T50" fmla="*/ 22 w 145"/>
                  <a:gd name="T51" fmla="*/ 35 h 78"/>
                  <a:gd name="T52" fmla="*/ 31 w 145"/>
                  <a:gd name="T53" fmla="*/ 35 h 78"/>
                  <a:gd name="T54" fmla="*/ 39 w 145"/>
                  <a:gd name="T55" fmla="*/ 33 h 78"/>
                  <a:gd name="T56" fmla="*/ 48 w 145"/>
                  <a:gd name="T57" fmla="*/ 32 h 78"/>
                  <a:gd name="T58" fmla="*/ 55 w 145"/>
                  <a:gd name="T59" fmla="*/ 30 h 78"/>
                  <a:gd name="T60" fmla="*/ 70 w 145"/>
                  <a:gd name="T61" fmla="*/ 25 h 78"/>
                  <a:gd name="T62" fmla="*/ 85 w 145"/>
                  <a:gd name="T63" fmla="*/ 19 h 78"/>
                  <a:gd name="T64" fmla="*/ 98 w 145"/>
                  <a:gd name="T65" fmla="*/ 12 h 78"/>
                  <a:gd name="T66" fmla="*/ 113 w 145"/>
                  <a:gd name="T67" fmla="*/ 6 h 78"/>
                  <a:gd name="T68" fmla="*/ 129 w 145"/>
                  <a:gd name="T69" fmla="*/ 2 h 78"/>
                  <a:gd name="T70" fmla="*/ 137 w 145"/>
                  <a:gd name="T71" fmla="*/ 1 h 78"/>
                  <a:gd name="T72" fmla="*/ 145 w 145"/>
                  <a:gd name="T73" fmla="*/ 0 h 7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78">
                    <a:moveTo>
                      <a:pt x="145" y="0"/>
                    </a:moveTo>
                    <a:lnTo>
                      <a:pt x="145" y="0"/>
                    </a:lnTo>
                    <a:lnTo>
                      <a:pt x="133" y="7"/>
                    </a:lnTo>
                    <a:lnTo>
                      <a:pt x="122" y="13"/>
                    </a:lnTo>
                    <a:lnTo>
                      <a:pt x="110" y="22"/>
                    </a:lnTo>
                    <a:lnTo>
                      <a:pt x="100" y="31"/>
                    </a:lnTo>
                    <a:lnTo>
                      <a:pt x="89" y="41"/>
                    </a:lnTo>
                    <a:lnTo>
                      <a:pt x="79" y="51"/>
                    </a:lnTo>
                    <a:lnTo>
                      <a:pt x="70" y="62"/>
                    </a:lnTo>
                    <a:lnTo>
                      <a:pt x="62" y="74"/>
                    </a:lnTo>
                    <a:lnTo>
                      <a:pt x="48" y="77"/>
                    </a:lnTo>
                    <a:lnTo>
                      <a:pt x="33" y="78"/>
                    </a:lnTo>
                    <a:lnTo>
                      <a:pt x="18" y="78"/>
                    </a:lnTo>
                    <a:lnTo>
                      <a:pt x="4" y="76"/>
                    </a:lnTo>
                    <a:lnTo>
                      <a:pt x="2" y="75"/>
                    </a:lnTo>
                    <a:lnTo>
                      <a:pt x="0" y="73"/>
                    </a:lnTo>
                    <a:lnTo>
                      <a:pt x="0" y="68"/>
                    </a:lnTo>
                    <a:lnTo>
                      <a:pt x="1" y="59"/>
                    </a:lnTo>
                    <a:lnTo>
                      <a:pt x="5" y="53"/>
                    </a:lnTo>
                    <a:lnTo>
                      <a:pt x="11" y="45"/>
                    </a:lnTo>
                    <a:lnTo>
                      <a:pt x="16" y="40"/>
                    </a:lnTo>
                    <a:lnTo>
                      <a:pt x="22" y="35"/>
                    </a:lnTo>
                    <a:lnTo>
                      <a:pt x="31" y="35"/>
                    </a:lnTo>
                    <a:lnTo>
                      <a:pt x="39" y="33"/>
                    </a:lnTo>
                    <a:lnTo>
                      <a:pt x="48" y="32"/>
                    </a:lnTo>
                    <a:lnTo>
                      <a:pt x="55" y="30"/>
                    </a:lnTo>
                    <a:lnTo>
                      <a:pt x="70" y="25"/>
                    </a:lnTo>
                    <a:lnTo>
                      <a:pt x="85" y="19"/>
                    </a:lnTo>
                    <a:lnTo>
                      <a:pt x="98" y="12"/>
                    </a:lnTo>
                    <a:lnTo>
                      <a:pt x="113" y="6"/>
                    </a:lnTo>
                    <a:lnTo>
                      <a:pt x="129" y="2"/>
                    </a:lnTo>
                    <a:lnTo>
                      <a:pt x="137" y="1"/>
                    </a:lnTo>
                    <a:lnTo>
                      <a:pt x="1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47" name="Freeform 109"/>
              <p:cNvSpPr>
                <a:spLocks/>
              </p:cNvSpPr>
              <p:nvPr/>
            </p:nvSpPr>
            <p:spPr bwMode="auto">
              <a:xfrm>
                <a:off x="608" y="3782"/>
                <a:ext cx="52" cy="10"/>
              </a:xfrm>
              <a:custGeom>
                <a:avLst/>
                <a:gdLst>
                  <a:gd name="T0" fmla="*/ 52 w 52"/>
                  <a:gd name="T1" fmla="*/ 2 h 10"/>
                  <a:gd name="T2" fmla="*/ 52 w 52"/>
                  <a:gd name="T3" fmla="*/ 2 h 10"/>
                  <a:gd name="T4" fmla="*/ 52 w 52"/>
                  <a:gd name="T5" fmla="*/ 4 h 10"/>
                  <a:gd name="T6" fmla="*/ 51 w 52"/>
                  <a:gd name="T7" fmla="*/ 5 h 10"/>
                  <a:gd name="T8" fmla="*/ 48 w 52"/>
                  <a:gd name="T9" fmla="*/ 7 h 10"/>
                  <a:gd name="T10" fmla="*/ 48 w 52"/>
                  <a:gd name="T11" fmla="*/ 7 h 10"/>
                  <a:gd name="T12" fmla="*/ 37 w 52"/>
                  <a:gd name="T13" fmla="*/ 8 h 10"/>
                  <a:gd name="T14" fmla="*/ 24 w 52"/>
                  <a:gd name="T15" fmla="*/ 10 h 10"/>
                  <a:gd name="T16" fmla="*/ 11 w 52"/>
                  <a:gd name="T17" fmla="*/ 10 h 10"/>
                  <a:gd name="T18" fmla="*/ 5 w 52"/>
                  <a:gd name="T19" fmla="*/ 8 h 10"/>
                  <a:gd name="T20" fmla="*/ 0 w 52"/>
                  <a:gd name="T21" fmla="*/ 7 h 10"/>
                  <a:gd name="T22" fmla="*/ 0 w 52"/>
                  <a:gd name="T23" fmla="*/ 7 h 10"/>
                  <a:gd name="T24" fmla="*/ 0 w 52"/>
                  <a:gd name="T25" fmla="*/ 5 h 10"/>
                  <a:gd name="T26" fmla="*/ 1 w 52"/>
                  <a:gd name="T27" fmla="*/ 3 h 10"/>
                  <a:gd name="T28" fmla="*/ 3 w 52"/>
                  <a:gd name="T29" fmla="*/ 2 h 10"/>
                  <a:gd name="T30" fmla="*/ 3 w 52"/>
                  <a:gd name="T31" fmla="*/ 2 h 10"/>
                  <a:gd name="T32" fmla="*/ 14 w 52"/>
                  <a:gd name="T33" fmla="*/ 3 h 10"/>
                  <a:gd name="T34" fmla="*/ 27 w 52"/>
                  <a:gd name="T35" fmla="*/ 3 h 10"/>
                  <a:gd name="T36" fmla="*/ 39 w 52"/>
                  <a:gd name="T37" fmla="*/ 1 h 10"/>
                  <a:gd name="T38" fmla="*/ 50 w 52"/>
                  <a:gd name="T39" fmla="*/ 0 h 10"/>
                  <a:gd name="T40" fmla="*/ 52 w 52"/>
                  <a:gd name="T41" fmla="*/ 2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 h="10">
                    <a:moveTo>
                      <a:pt x="52" y="2"/>
                    </a:moveTo>
                    <a:lnTo>
                      <a:pt x="52" y="2"/>
                    </a:lnTo>
                    <a:lnTo>
                      <a:pt x="52" y="4"/>
                    </a:lnTo>
                    <a:lnTo>
                      <a:pt x="51" y="5"/>
                    </a:lnTo>
                    <a:lnTo>
                      <a:pt x="48" y="7"/>
                    </a:lnTo>
                    <a:lnTo>
                      <a:pt x="37" y="8"/>
                    </a:lnTo>
                    <a:lnTo>
                      <a:pt x="24" y="10"/>
                    </a:lnTo>
                    <a:lnTo>
                      <a:pt x="11" y="10"/>
                    </a:lnTo>
                    <a:lnTo>
                      <a:pt x="5" y="8"/>
                    </a:lnTo>
                    <a:lnTo>
                      <a:pt x="0" y="7"/>
                    </a:lnTo>
                    <a:lnTo>
                      <a:pt x="0" y="5"/>
                    </a:lnTo>
                    <a:lnTo>
                      <a:pt x="1" y="3"/>
                    </a:lnTo>
                    <a:lnTo>
                      <a:pt x="3" y="2"/>
                    </a:lnTo>
                    <a:lnTo>
                      <a:pt x="14" y="3"/>
                    </a:lnTo>
                    <a:lnTo>
                      <a:pt x="27" y="3"/>
                    </a:lnTo>
                    <a:lnTo>
                      <a:pt x="39" y="1"/>
                    </a:lnTo>
                    <a:lnTo>
                      <a:pt x="50" y="0"/>
                    </a:lnTo>
                    <a:lnTo>
                      <a:pt x="5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48" name="Freeform 110"/>
              <p:cNvSpPr>
                <a:spLocks/>
              </p:cNvSpPr>
              <p:nvPr/>
            </p:nvSpPr>
            <p:spPr bwMode="auto">
              <a:xfrm>
                <a:off x="662" y="3800"/>
                <a:ext cx="164" cy="42"/>
              </a:xfrm>
              <a:custGeom>
                <a:avLst/>
                <a:gdLst>
                  <a:gd name="T0" fmla="*/ 50 w 164"/>
                  <a:gd name="T1" fmla="*/ 10 h 42"/>
                  <a:gd name="T2" fmla="*/ 60 w 164"/>
                  <a:gd name="T3" fmla="*/ 10 h 42"/>
                  <a:gd name="T4" fmla="*/ 86 w 164"/>
                  <a:gd name="T5" fmla="*/ 6 h 42"/>
                  <a:gd name="T6" fmla="*/ 113 w 164"/>
                  <a:gd name="T7" fmla="*/ 4 h 42"/>
                  <a:gd name="T8" fmla="*/ 121 w 164"/>
                  <a:gd name="T9" fmla="*/ 4 h 42"/>
                  <a:gd name="T10" fmla="*/ 118 w 164"/>
                  <a:gd name="T11" fmla="*/ 10 h 42"/>
                  <a:gd name="T12" fmla="*/ 107 w 164"/>
                  <a:gd name="T13" fmla="*/ 16 h 42"/>
                  <a:gd name="T14" fmla="*/ 101 w 164"/>
                  <a:gd name="T15" fmla="*/ 19 h 42"/>
                  <a:gd name="T16" fmla="*/ 117 w 164"/>
                  <a:gd name="T17" fmla="*/ 18 h 42"/>
                  <a:gd name="T18" fmla="*/ 148 w 164"/>
                  <a:gd name="T19" fmla="*/ 13 h 42"/>
                  <a:gd name="T20" fmla="*/ 164 w 164"/>
                  <a:gd name="T21" fmla="*/ 13 h 42"/>
                  <a:gd name="T22" fmla="*/ 164 w 164"/>
                  <a:gd name="T23" fmla="*/ 15 h 42"/>
                  <a:gd name="T24" fmla="*/ 163 w 164"/>
                  <a:gd name="T25" fmla="*/ 17 h 42"/>
                  <a:gd name="T26" fmla="*/ 136 w 164"/>
                  <a:gd name="T27" fmla="*/ 22 h 42"/>
                  <a:gd name="T28" fmla="*/ 96 w 164"/>
                  <a:gd name="T29" fmla="*/ 26 h 42"/>
                  <a:gd name="T30" fmla="*/ 72 w 164"/>
                  <a:gd name="T31" fmla="*/ 35 h 42"/>
                  <a:gd name="T32" fmla="*/ 61 w 164"/>
                  <a:gd name="T33" fmla="*/ 42 h 42"/>
                  <a:gd name="T34" fmla="*/ 58 w 164"/>
                  <a:gd name="T35" fmla="*/ 42 h 42"/>
                  <a:gd name="T36" fmla="*/ 56 w 164"/>
                  <a:gd name="T37" fmla="*/ 41 h 42"/>
                  <a:gd name="T38" fmla="*/ 56 w 164"/>
                  <a:gd name="T39" fmla="*/ 39 h 42"/>
                  <a:gd name="T40" fmla="*/ 59 w 164"/>
                  <a:gd name="T41" fmla="*/ 35 h 42"/>
                  <a:gd name="T42" fmla="*/ 64 w 164"/>
                  <a:gd name="T43" fmla="*/ 31 h 42"/>
                  <a:gd name="T44" fmla="*/ 63 w 164"/>
                  <a:gd name="T45" fmla="*/ 30 h 42"/>
                  <a:gd name="T46" fmla="*/ 56 w 164"/>
                  <a:gd name="T47" fmla="*/ 31 h 42"/>
                  <a:gd name="T48" fmla="*/ 53 w 164"/>
                  <a:gd name="T49" fmla="*/ 31 h 42"/>
                  <a:gd name="T50" fmla="*/ 50 w 164"/>
                  <a:gd name="T51" fmla="*/ 26 h 42"/>
                  <a:gd name="T52" fmla="*/ 58 w 164"/>
                  <a:gd name="T53" fmla="*/ 24 h 42"/>
                  <a:gd name="T54" fmla="*/ 82 w 164"/>
                  <a:gd name="T55" fmla="*/ 21 h 42"/>
                  <a:gd name="T56" fmla="*/ 91 w 164"/>
                  <a:gd name="T57" fmla="*/ 17 h 42"/>
                  <a:gd name="T58" fmla="*/ 98 w 164"/>
                  <a:gd name="T59" fmla="*/ 13 h 42"/>
                  <a:gd name="T60" fmla="*/ 65 w 164"/>
                  <a:gd name="T61" fmla="*/ 16 h 42"/>
                  <a:gd name="T62" fmla="*/ 31 w 164"/>
                  <a:gd name="T63" fmla="*/ 19 h 42"/>
                  <a:gd name="T64" fmla="*/ 28 w 164"/>
                  <a:gd name="T65" fmla="*/ 15 h 42"/>
                  <a:gd name="T66" fmla="*/ 29 w 164"/>
                  <a:gd name="T67" fmla="*/ 12 h 42"/>
                  <a:gd name="T68" fmla="*/ 31 w 164"/>
                  <a:gd name="T69" fmla="*/ 11 h 42"/>
                  <a:gd name="T70" fmla="*/ 33 w 164"/>
                  <a:gd name="T71" fmla="*/ 8 h 42"/>
                  <a:gd name="T72" fmla="*/ 16 w 164"/>
                  <a:gd name="T73" fmla="*/ 10 h 42"/>
                  <a:gd name="T74" fmla="*/ 4 w 164"/>
                  <a:gd name="T75" fmla="*/ 11 h 42"/>
                  <a:gd name="T76" fmla="*/ 0 w 164"/>
                  <a:gd name="T77" fmla="*/ 10 h 42"/>
                  <a:gd name="T78" fmla="*/ 2 w 164"/>
                  <a:gd name="T79" fmla="*/ 4 h 42"/>
                  <a:gd name="T80" fmla="*/ 6 w 164"/>
                  <a:gd name="T81" fmla="*/ 3 h 42"/>
                  <a:gd name="T82" fmla="*/ 15 w 164"/>
                  <a:gd name="T83" fmla="*/ 4 h 42"/>
                  <a:gd name="T84" fmla="*/ 19 w 164"/>
                  <a:gd name="T85" fmla="*/ 3 h 42"/>
                  <a:gd name="T86" fmla="*/ 47 w 164"/>
                  <a:gd name="T87" fmla="*/ 0 h 42"/>
                  <a:gd name="T88" fmla="*/ 57 w 164"/>
                  <a:gd name="T89" fmla="*/ 2 h 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 h="42">
                    <a:moveTo>
                      <a:pt x="57" y="5"/>
                    </a:moveTo>
                    <a:lnTo>
                      <a:pt x="50" y="10"/>
                    </a:lnTo>
                    <a:lnTo>
                      <a:pt x="60" y="10"/>
                    </a:lnTo>
                    <a:lnTo>
                      <a:pt x="68" y="10"/>
                    </a:lnTo>
                    <a:lnTo>
                      <a:pt x="86" y="6"/>
                    </a:lnTo>
                    <a:lnTo>
                      <a:pt x="103" y="4"/>
                    </a:lnTo>
                    <a:lnTo>
                      <a:pt x="113" y="4"/>
                    </a:lnTo>
                    <a:lnTo>
                      <a:pt x="121" y="4"/>
                    </a:lnTo>
                    <a:lnTo>
                      <a:pt x="120" y="7"/>
                    </a:lnTo>
                    <a:lnTo>
                      <a:pt x="118" y="10"/>
                    </a:lnTo>
                    <a:lnTo>
                      <a:pt x="113" y="14"/>
                    </a:lnTo>
                    <a:lnTo>
                      <a:pt x="107" y="16"/>
                    </a:lnTo>
                    <a:lnTo>
                      <a:pt x="101" y="19"/>
                    </a:lnTo>
                    <a:lnTo>
                      <a:pt x="109" y="19"/>
                    </a:lnTo>
                    <a:lnTo>
                      <a:pt x="117" y="18"/>
                    </a:lnTo>
                    <a:lnTo>
                      <a:pt x="132" y="16"/>
                    </a:lnTo>
                    <a:lnTo>
                      <a:pt x="148" y="13"/>
                    </a:lnTo>
                    <a:lnTo>
                      <a:pt x="156" y="12"/>
                    </a:lnTo>
                    <a:lnTo>
                      <a:pt x="164" y="13"/>
                    </a:lnTo>
                    <a:lnTo>
                      <a:pt x="164" y="15"/>
                    </a:lnTo>
                    <a:lnTo>
                      <a:pt x="163" y="17"/>
                    </a:lnTo>
                    <a:lnTo>
                      <a:pt x="150" y="20"/>
                    </a:lnTo>
                    <a:lnTo>
                      <a:pt x="136" y="22"/>
                    </a:lnTo>
                    <a:lnTo>
                      <a:pt x="110" y="24"/>
                    </a:lnTo>
                    <a:lnTo>
                      <a:pt x="96" y="26"/>
                    </a:lnTo>
                    <a:lnTo>
                      <a:pt x="83" y="30"/>
                    </a:lnTo>
                    <a:lnTo>
                      <a:pt x="72" y="35"/>
                    </a:lnTo>
                    <a:lnTo>
                      <a:pt x="66" y="38"/>
                    </a:lnTo>
                    <a:lnTo>
                      <a:pt x="61" y="42"/>
                    </a:lnTo>
                    <a:lnTo>
                      <a:pt x="58" y="42"/>
                    </a:lnTo>
                    <a:lnTo>
                      <a:pt x="57" y="42"/>
                    </a:lnTo>
                    <a:lnTo>
                      <a:pt x="56" y="41"/>
                    </a:lnTo>
                    <a:lnTo>
                      <a:pt x="56" y="39"/>
                    </a:lnTo>
                    <a:lnTo>
                      <a:pt x="57" y="37"/>
                    </a:lnTo>
                    <a:lnTo>
                      <a:pt x="59" y="35"/>
                    </a:lnTo>
                    <a:lnTo>
                      <a:pt x="62" y="33"/>
                    </a:lnTo>
                    <a:lnTo>
                      <a:pt x="64" y="31"/>
                    </a:lnTo>
                    <a:lnTo>
                      <a:pt x="63" y="30"/>
                    </a:lnTo>
                    <a:lnTo>
                      <a:pt x="61" y="30"/>
                    </a:lnTo>
                    <a:lnTo>
                      <a:pt x="56" y="31"/>
                    </a:lnTo>
                    <a:lnTo>
                      <a:pt x="55" y="31"/>
                    </a:lnTo>
                    <a:lnTo>
                      <a:pt x="53" y="31"/>
                    </a:lnTo>
                    <a:lnTo>
                      <a:pt x="51" y="30"/>
                    </a:lnTo>
                    <a:lnTo>
                      <a:pt x="50" y="26"/>
                    </a:lnTo>
                    <a:lnTo>
                      <a:pt x="58" y="24"/>
                    </a:lnTo>
                    <a:lnTo>
                      <a:pt x="65" y="23"/>
                    </a:lnTo>
                    <a:lnTo>
                      <a:pt x="82" y="21"/>
                    </a:lnTo>
                    <a:lnTo>
                      <a:pt x="91" y="17"/>
                    </a:lnTo>
                    <a:lnTo>
                      <a:pt x="98" y="13"/>
                    </a:lnTo>
                    <a:lnTo>
                      <a:pt x="82" y="14"/>
                    </a:lnTo>
                    <a:lnTo>
                      <a:pt x="65" y="16"/>
                    </a:lnTo>
                    <a:lnTo>
                      <a:pt x="48" y="18"/>
                    </a:lnTo>
                    <a:lnTo>
                      <a:pt x="31" y="19"/>
                    </a:lnTo>
                    <a:lnTo>
                      <a:pt x="28" y="15"/>
                    </a:lnTo>
                    <a:lnTo>
                      <a:pt x="28" y="13"/>
                    </a:lnTo>
                    <a:lnTo>
                      <a:pt x="29" y="12"/>
                    </a:lnTo>
                    <a:lnTo>
                      <a:pt x="31" y="11"/>
                    </a:lnTo>
                    <a:lnTo>
                      <a:pt x="33" y="8"/>
                    </a:lnTo>
                    <a:lnTo>
                      <a:pt x="25" y="8"/>
                    </a:lnTo>
                    <a:lnTo>
                      <a:pt x="16" y="10"/>
                    </a:lnTo>
                    <a:lnTo>
                      <a:pt x="8" y="11"/>
                    </a:lnTo>
                    <a:lnTo>
                      <a:pt x="4" y="11"/>
                    </a:lnTo>
                    <a:lnTo>
                      <a:pt x="0" y="10"/>
                    </a:lnTo>
                    <a:lnTo>
                      <a:pt x="1" y="6"/>
                    </a:lnTo>
                    <a:lnTo>
                      <a:pt x="2" y="4"/>
                    </a:lnTo>
                    <a:lnTo>
                      <a:pt x="4" y="3"/>
                    </a:lnTo>
                    <a:lnTo>
                      <a:pt x="6" y="3"/>
                    </a:lnTo>
                    <a:lnTo>
                      <a:pt x="12" y="4"/>
                    </a:lnTo>
                    <a:lnTo>
                      <a:pt x="15" y="4"/>
                    </a:lnTo>
                    <a:lnTo>
                      <a:pt x="19" y="3"/>
                    </a:lnTo>
                    <a:lnTo>
                      <a:pt x="38" y="0"/>
                    </a:lnTo>
                    <a:lnTo>
                      <a:pt x="47" y="0"/>
                    </a:lnTo>
                    <a:lnTo>
                      <a:pt x="51" y="1"/>
                    </a:lnTo>
                    <a:lnTo>
                      <a:pt x="57" y="2"/>
                    </a:lnTo>
                    <a:lnTo>
                      <a:pt x="5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49" name="Freeform 111"/>
              <p:cNvSpPr>
                <a:spLocks/>
              </p:cNvSpPr>
              <p:nvPr/>
            </p:nvSpPr>
            <p:spPr bwMode="auto">
              <a:xfrm>
                <a:off x="826" y="3808"/>
                <a:ext cx="207" cy="71"/>
              </a:xfrm>
              <a:custGeom>
                <a:avLst/>
                <a:gdLst>
                  <a:gd name="T0" fmla="*/ 120 w 207"/>
                  <a:gd name="T1" fmla="*/ 2 h 71"/>
                  <a:gd name="T2" fmla="*/ 120 w 207"/>
                  <a:gd name="T3" fmla="*/ 2 h 71"/>
                  <a:gd name="T4" fmla="*/ 120 w 207"/>
                  <a:gd name="T5" fmla="*/ 4 h 71"/>
                  <a:gd name="T6" fmla="*/ 119 w 207"/>
                  <a:gd name="T7" fmla="*/ 6 h 71"/>
                  <a:gd name="T8" fmla="*/ 116 w 207"/>
                  <a:gd name="T9" fmla="*/ 8 h 71"/>
                  <a:gd name="T10" fmla="*/ 112 w 207"/>
                  <a:gd name="T11" fmla="*/ 9 h 71"/>
                  <a:gd name="T12" fmla="*/ 109 w 207"/>
                  <a:gd name="T13" fmla="*/ 11 h 71"/>
                  <a:gd name="T14" fmla="*/ 109 w 207"/>
                  <a:gd name="T15" fmla="*/ 11 h 71"/>
                  <a:gd name="T16" fmla="*/ 101 w 207"/>
                  <a:gd name="T17" fmla="*/ 14 h 71"/>
                  <a:gd name="T18" fmla="*/ 94 w 207"/>
                  <a:gd name="T19" fmla="*/ 18 h 71"/>
                  <a:gd name="T20" fmla="*/ 80 w 207"/>
                  <a:gd name="T21" fmla="*/ 28 h 71"/>
                  <a:gd name="T22" fmla="*/ 80 w 207"/>
                  <a:gd name="T23" fmla="*/ 28 h 71"/>
                  <a:gd name="T24" fmla="*/ 95 w 207"/>
                  <a:gd name="T25" fmla="*/ 27 h 71"/>
                  <a:gd name="T26" fmla="*/ 110 w 207"/>
                  <a:gd name="T27" fmla="*/ 24 h 71"/>
                  <a:gd name="T28" fmla="*/ 125 w 207"/>
                  <a:gd name="T29" fmla="*/ 21 h 71"/>
                  <a:gd name="T30" fmla="*/ 140 w 207"/>
                  <a:gd name="T31" fmla="*/ 18 h 71"/>
                  <a:gd name="T32" fmla="*/ 140 w 207"/>
                  <a:gd name="T33" fmla="*/ 18 h 71"/>
                  <a:gd name="T34" fmla="*/ 171 w 207"/>
                  <a:gd name="T35" fmla="*/ 12 h 71"/>
                  <a:gd name="T36" fmla="*/ 188 w 207"/>
                  <a:gd name="T37" fmla="*/ 10 h 71"/>
                  <a:gd name="T38" fmla="*/ 205 w 207"/>
                  <a:gd name="T39" fmla="*/ 8 h 71"/>
                  <a:gd name="T40" fmla="*/ 205 w 207"/>
                  <a:gd name="T41" fmla="*/ 8 h 71"/>
                  <a:gd name="T42" fmla="*/ 206 w 207"/>
                  <a:gd name="T43" fmla="*/ 9 h 71"/>
                  <a:gd name="T44" fmla="*/ 207 w 207"/>
                  <a:gd name="T45" fmla="*/ 10 h 71"/>
                  <a:gd name="T46" fmla="*/ 207 w 207"/>
                  <a:gd name="T47" fmla="*/ 11 h 71"/>
                  <a:gd name="T48" fmla="*/ 205 w 207"/>
                  <a:gd name="T49" fmla="*/ 13 h 71"/>
                  <a:gd name="T50" fmla="*/ 205 w 207"/>
                  <a:gd name="T51" fmla="*/ 13 h 71"/>
                  <a:gd name="T52" fmla="*/ 168 w 207"/>
                  <a:gd name="T53" fmla="*/ 21 h 71"/>
                  <a:gd name="T54" fmla="*/ 130 w 207"/>
                  <a:gd name="T55" fmla="*/ 27 h 71"/>
                  <a:gd name="T56" fmla="*/ 93 w 207"/>
                  <a:gd name="T57" fmla="*/ 33 h 71"/>
                  <a:gd name="T58" fmla="*/ 74 w 207"/>
                  <a:gd name="T59" fmla="*/ 36 h 71"/>
                  <a:gd name="T60" fmla="*/ 56 w 207"/>
                  <a:gd name="T61" fmla="*/ 41 h 71"/>
                  <a:gd name="T62" fmla="*/ 56 w 207"/>
                  <a:gd name="T63" fmla="*/ 41 h 71"/>
                  <a:gd name="T64" fmla="*/ 31 w 207"/>
                  <a:gd name="T65" fmla="*/ 58 h 71"/>
                  <a:gd name="T66" fmla="*/ 5 w 207"/>
                  <a:gd name="T67" fmla="*/ 71 h 71"/>
                  <a:gd name="T68" fmla="*/ 5 w 207"/>
                  <a:gd name="T69" fmla="*/ 71 h 71"/>
                  <a:gd name="T70" fmla="*/ 2 w 207"/>
                  <a:gd name="T71" fmla="*/ 71 h 71"/>
                  <a:gd name="T72" fmla="*/ 0 w 207"/>
                  <a:gd name="T73" fmla="*/ 70 h 71"/>
                  <a:gd name="T74" fmla="*/ 0 w 207"/>
                  <a:gd name="T75" fmla="*/ 67 h 71"/>
                  <a:gd name="T76" fmla="*/ 0 w 207"/>
                  <a:gd name="T77" fmla="*/ 67 h 71"/>
                  <a:gd name="T78" fmla="*/ 8 w 207"/>
                  <a:gd name="T79" fmla="*/ 63 h 71"/>
                  <a:gd name="T80" fmla="*/ 18 w 207"/>
                  <a:gd name="T81" fmla="*/ 57 h 71"/>
                  <a:gd name="T82" fmla="*/ 26 w 207"/>
                  <a:gd name="T83" fmla="*/ 51 h 71"/>
                  <a:gd name="T84" fmla="*/ 36 w 207"/>
                  <a:gd name="T85" fmla="*/ 46 h 71"/>
                  <a:gd name="T86" fmla="*/ 36 w 207"/>
                  <a:gd name="T87" fmla="*/ 46 h 71"/>
                  <a:gd name="T88" fmla="*/ 28 w 207"/>
                  <a:gd name="T89" fmla="*/ 47 h 71"/>
                  <a:gd name="T90" fmla="*/ 21 w 207"/>
                  <a:gd name="T91" fmla="*/ 48 h 71"/>
                  <a:gd name="T92" fmla="*/ 6 w 207"/>
                  <a:gd name="T93" fmla="*/ 51 h 71"/>
                  <a:gd name="T94" fmla="*/ 6 w 207"/>
                  <a:gd name="T95" fmla="*/ 51 h 71"/>
                  <a:gd name="T96" fmla="*/ 5 w 207"/>
                  <a:gd name="T97" fmla="*/ 49 h 71"/>
                  <a:gd name="T98" fmla="*/ 4 w 207"/>
                  <a:gd name="T99" fmla="*/ 46 h 71"/>
                  <a:gd name="T100" fmla="*/ 7 w 207"/>
                  <a:gd name="T101" fmla="*/ 44 h 71"/>
                  <a:gd name="T102" fmla="*/ 56 w 207"/>
                  <a:gd name="T103" fmla="*/ 34 h 71"/>
                  <a:gd name="T104" fmla="*/ 56 w 207"/>
                  <a:gd name="T105" fmla="*/ 34 h 71"/>
                  <a:gd name="T106" fmla="*/ 72 w 207"/>
                  <a:gd name="T107" fmla="*/ 25 h 71"/>
                  <a:gd name="T108" fmla="*/ 87 w 207"/>
                  <a:gd name="T109" fmla="*/ 15 h 71"/>
                  <a:gd name="T110" fmla="*/ 102 w 207"/>
                  <a:gd name="T111" fmla="*/ 7 h 71"/>
                  <a:gd name="T112" fmla="*/ 111 w 207"/>
                  <a:gd name="T113" fmla="*/ 4 h 71"/>
                  <a:gd name="T114" fmla="*/ 119 w 207"/>
                  <a:gd name="T115" fmla="*/ 0 h 71"/>
                  <a:gd name="T116" fmla="*/ 120 w 207"/>
                  <a:gd name="T117" fmla="*/ 2 h 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07" h="71">
                    <a:moveTo>
                      <a:pt x="120" y="2"/>
                    </a:moveTo>
                    <a:lnTo>
                      <a:pt x="120" y="2"/>
                    </a:lnTo>
                    <a:lnTo>
                      <a:pt x="120" y="4"/>
                    </a:lnTo>
                    <a:lnTo>
                      <a:pt x="119" y="6"/>
                    </a:lnTo>
                    <a:lnTo>
                      <a:pt x="116" y="8"/>
                    </a:lnTo>
                    <a:lnTo>
                      <a:pt x="112" y="9"/>
                    </a:lnTo>
                    <a:lnTo>
                      <a:pt x="109" y="11"/>
                    </a:lnTo>
                    <a:lnTo>
                      <a:pt x="101" y="14"/>
                    </a:lnTo>
                    <a:lnTo>
                      <a:pt x="94" y="18"/>
                    </a:lnTo>
                    <a:lnTo>
                      <a:pt x="80" y="28"/>
                    </a:lnTo>
                    <a:lnTo>
                      <a:pt x="95" y="27"/>
                    </a:lnTo>
                    <a:lnTo>
                      <a:pt x="110" y="24"/>
                    </a:lnTo>
                    <a:lnTo>
                      <a:pt x="125" y="21"/>
                    </a:lnTo>
                    <a:lnTo>
                      <a:pt x="140" y="18"/>
                    </a:lnTo>
                    <a:lnTo>
                      <a:pt x="171" y="12"/>
                    </a:lnTo>
                    <a:lnTo>
                      <a:pt x="188" y="10"/>
                    </a:lnTo>
                    <a:lnTo>
                      <a:pt x="205" y="8"/>
                    </a:lnTo>
                    <a:lnTo>
                      <a:pt x="206" y="9"/>
                    </a:lnTo>
                    <a:lnTo>
                      <a:pt x="207" y="10"/>
                    </a:lnTo>
                    <a:lnTo>
                      <a:pt x="207" y="11"/>
                    </a:lnTo>
                    <a:lnTo>
                      <a:pt x="205" y="13"/>
                    </a:lnTo>
                    <a:lnTo>
                      <a:pt x="168" y="21"/>
                    </a:lnTo>
                    <a:lnTo>
                      <a:pt x="130" y="27"/>
                    </a:lnTo>
                    <a:lnTo>
                      <a:pt x="93" y="33"/>
                    </a:lnTo>
                    <a:lnTo>
                      <a:pt x="74" y="36"/>
                    </a:lnTo>
                    <a:lnTo>
                      <a:pt x="56" y="41"/>
                    </a:lnTo>
                    <a:lnTo>
                      <a:pt x="31" y="58"/>
                    </a:lnTo>
                    <a:lnTo>
                      <a:pt x="5" y="71"/>
                    </a:lnTo>
                    <a:lnTo>
                      <a:pt x="2" y="71"/>
                    </a:lnTo>
                    <a:lnTo>
                      <a:pt x="0" y="70"/>
                    </a:lnTo>
                    <a:lnTo>
                      <a:pt x="0" y="67"/>
                    </a:lnTo>
                    <a:lnTo>
                      <a:pt x="8" y="63"/>
                    </a:lnTo>
                    <a:lnTo>
                      <a:pt x="18" y="57"/>
                    </a:lnTo>
                    <a:lnTo>
                      <a:pt x="26" y="51"/>
                    </a:lnTo>
                    <a:lnTo>
                      <a:pt x="36" y="46"/>
                    </a:lnTo>
                    <a:lnTo>
                      <a:pt x="28" y="47"/>
                    </a:lnTo>
                    <a:lnTo>
                      <a:pt x="21" y="48"/>
                    </a:lnTo>
                    <a:lnTo>
                      <a:pt x="6" y="51"/>
                    </a:lnTo>
                    <a:lnTo>
                      <a:pt x="5" y="49"/>
                    </a:lnTo>
                    <a:lnTo>
                      <a:pt x="4" y="46"/>
                    </a:lnTo>
                    <a:lnTo>
                      <a:pt x="7" y="44"/>
                    </a:lnTo>
                    <a:lnTo>
                      <a:pt x="56" y="34"/>
                    </a:lnTo>
                    <a:lnTo>
                      <a:pt x="72" y="25"/>
                    </a:lnTo>
                    <a:lnTo>
                      <a:pt x="87" y="15"/>
                    </a:lnTo>
                    <a:lnTo>
                      <a:pt x="102" y="7"/>
                    </a:lnTo>
                    <a:lnTo>
                      <a:pt x="111" y="4"/>
                    </a:lnTo>
                    <a:lnTo>
                      <a:pt x="119" y="0"/>
                    </a:lnTo>
                    <a:lnTo>
                      <a:pt x="12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50" name="Freeform 112"/>
              <p:cNvSpPr>
                <a:spLocks/>
              </p:cNvSpPr>
              <p:nvPr/>
            </p:nvSpPr>
            <p:spPr bwMode="auto">
              <a:xfrm>
                <a:off x="787" y="3817"/>
                <a:ext cx="109" cy="38"/>
              </a:xfrm>
              <a:custGeom>
                <a:avLst/>
                <a:gdLst>
                  <a:gd name="T0" fmla="*/ 109 w 109"/>
                  <a:gd name="T1" fmla="*/ 2 h 38"/>
                  <a:gd name="T2" fmla="*/ 109 w 109"/>
                  <a:gd name="T3" fmla="*/ 2 h 38"/>
                  <a:gd name="T4" fmla="*/ 109 w 109"/>
                  <a:gd name="T5" fmla="*/ 3 h 38"/>
                  <a:gd name="T6" fmla="*/ 108 w 109"/>
                  <a:gd name="T7" fmla="*/ 5 h 38"/>
                  <a:gd name="T8" fmla="*/ 105 w 109"/>
                  <a:gd name="T9" fmla="*/ 6 h 38"/>
                  <a:gd name="T10" fmla="*/ 101 w 109"/>
                  <a:gd name="T11" fmla="*/ 7 h 38"/>
                  <a:gd name="T12" fmla="*/ 98 w 109"/>
                  <a:gd name="T13" fmla="*/ 8 h 38"/>
                  <a:gd name="T14" fmla="*/ 98 w 109"/>
                  <a:gd name="T15" fmla="*/ 8 h 38"/>
                  <a:gd name="T16" fmla="*/ 86 w 109"/>
                  <a:gd name="T17" fmla="*/ 12 h 38"/>
                  <a:gd name="T18" fmla="*/ 74 w 109"/>
                  <a:gd name="T19" fmla="*/ 16 h 38"/>
                  <a:gd name="T20" fmla="*/ 49 w 109"/>
                  <a:gd name="T21" fmla="*/ 23 h 38"/>
                  <a:gd name="T22" fmla="*/ 25 w 109"/>
                  <a:gd name="T23" fmla="*/ 32 h 38"/>
                  <a:gd name="T24" fmla="*/ 13 w 109"/>
                  <a:gd name="T25" fmla="*/ 35 h 38"/>
                  <a:gd name="T26" fmla="*/ 1 w 109"/>
                  <a:gd name="T27" fmla="*/ 38 h 38"/>
                  <a:gd name="T28" fmla="*/ 1 w 109"/>
                  <a:gd name="T29" fmla="*/ 38 h 38"/>
                  <a:gd name="T30" fmla="*/ 0 w 109"/>
                  <a:gd name="T31" fmla="*/ 36 h 38"/>
                  <a:gd name="T32" fmla="*/ 0 w 109"/>
                  <a:gd name="T33" fmla="*/ 35 h 38"/>
                  <a:gd name="T34" fmla="*/ 1 w 109"/>
                  <a:gd name="T35" fmla="*/ 33 h 38"/>
                  <a:gd name="T36" fmla="*/ 2 w 109"/>
                  <a:gd name="T37" fmla="*/ 32 h 38"/>
                  <a:gd name="T38" fmla="*/ 2 w 109"/>
                  <a:gd name="T39" fmla="*/ 32 h 38"/>
                  <a:gd name="T40" fmla="*/ 55 w 109"/>
                  <a:gd name="T41" fmla="*/ 15 h 38"/>
                  <a:gd name="T42" fmla="*/ 80 w 109"/>
                  <a:gd name="T43" fmla="*/ 7 h 38"/>
                  <a:gd name="T44" fmla="*/ 108 w 109"/>
                  <a:gd name="T45" fmla="*/ 0 h 38"/>
                  <a:gd name="T46" fmla="*/ 109 w 109"/>
                  <a:gd name="T47" fmla="*/ 2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9" h="38">
                    <a:moveTo>
                      <a:pt x="109" y="2"/>
                    </a:moveTo>
                    <a:lnTo>
                      <a:pt x="109" y="2"/>
                    </a:lnTo>
                    <a:lnTo>
                      <a:pt x="109" y="3"/>
                    </a:lnTo>
                    <a:lnTo>
                      <a:pt x="108" y="5"/>
                    </a:lnTo>
                    <a:lnTo>
                      <a:pt x="105" y="6"/>
                    </a:lnTo>
                    <a:lnTo>
                      <a:pt x="101" y="7"/>
                    </a:lnTo>
                    <a:lnTo>
                      <a:pt x="98" y="8"/>
                    </a:lnTo>
                    <a:lnTo>
                      <a:pt x="86" y="12"/>
                    </a:lnTo>
                    <a:lnTo>
                      <a:pt x="74" y="16"/>
                    </a:lnTo>
                    <a:lnTo>
                      <a:pt x="49" y="23"/>
                    </a:lnTo>
                    <a:lnTo>
                      <a:pt x="25" y="32"/>
                    </a:lnTo>
                    <a:lnTo>
                      <a:pt x="13" y="35"/>
                    </a:lnTo>
                    <a:lnTo>
                      <a:pt x="1" y="38"/>
                    </a:lnTo>
                    <a:lnTo>
                      <a:pt x="0" y="36"/>
                    </a:lnTo>
                    <a:lnTo>
                      <a:pt x="0" y="35"/>
                    </a:lnTo>
                    <a:lnTo>
                      <a:pt x="1" y="33"/>
                    </a:lnTo>
                    <a:lnTo>
                      <a:pt x="2" y="32"/>
                    </a:lnTo>
                    <a:lnTo>
                      <a:pt x="55" y="15"/>
                    </a:lnTo>
                    <a:lnTo>
                      <a:pt x="80" y="7"/>
                    </a:lnTo>
                    <a:lnTo>
                      <a:pt x="108" y="0"/>
                    </a:lnTo>
                    <a:lnTo>
                      <a:pt x="10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951" name="Freeform 113"/>
              <p:cNvSpPr>
                <a:spLocks/>
              </p:cNvSpPr>
              <p:nvPr/>
            </p:nvSpPr>
            <p:spPr bwMode="auto">
              <a:xfrm>
                <a:off x="743" y="3821"/>
                <a:ext cx="100" cy="21"/>
              </a:xfrm>
              <a:custGeom>
                <a:avLst/>
                <a:gdLst>
                  <a:gd name="T0" fmla="*/ 100 w 100"/>
                  <a:gd name="T1" fmla="*/ 2 h 21"/>
                  <a:gd name="T2" fmla="*/ 100 w 100"/>
                  <a:gd name="T3" fmla="*/ 5 h 21"/>
                  <a:gd name="T4" fmla="*/ 100 w 100"/>
                  <a:gd name="T5" fmla="*/ 5 h 21"/>
                  <a:gd name="T6" fmla="*/ 75 w 100"/>
                  <a:gd name="T7" fmla="*/ 10 h 21"/>
                  <a:gd name="T8" fmla="*/ 50 w 100"/>
                  <a:gd name="T9" fmla="*/ 15 h 21"/>
                  <a:gd name="T10" fmla="*/ 26 w 100"/>
                  <a:gd name="T11" fmla="*/ 19 h 21"/>
                  <a:gd name="T12" fmla="*/ 14 w 100"/>
                  <a:gd name="T13" fmla="*/ 21 h 21"/>
                  <a:gd name="T14" fmla="*/ 1 w 100"/>
                  <a:gd name="T15" fmla="*/ 21 h 21"/>
                  <a:gd name="T16" fmla="*/ 1 w 100"/>
                  <a:gd name="T17" fmla="*/ 21 h 21"/>
                  <a:gd name="T18" fmla="*/ 0 w 100"/>
                  <a:gd name="T19" fmla="*/ 21 h 21"/>
                  <a:gd name="T20" fmla="*/ 0 w 100"/>
                  <a:gd name="T21" fmla="*/ 20 h 21"/>
                  <a:gd name="T22" fmla="*/ 0 w 100"/>
                  <a:gd name="T23" fmla="*/ 18 h 21"/>
                  <a:gd name="T24" fmla="*/ 0 w 100"/>
                  <a:gd name="T25" fmla="*/ 18 h 21"/>
                  <a:gd name="T26" fmla="*/ 2 w 100"/>
                  <a:gd name="T27" fmla="*/ 17 h 21"/>
                  <a:gd name="T28" fmla="*/ 4 w 100"/>
                  <a:gd name="T29" fmla="*/ 16 h 21"/>
                  <a:gd name="T30" fmla="*/ 11 w 100"/>
                  <a:gd name="T31" fmla="*/ 16 h 21"/>
                  <a:gd name="T32" fmla="*/ 16 w 100"/>
                  <a:gd name="T33" fmla="*/ 16 h 21"/>
                  <a:gd name="T34" fmla="*/ 21 w 100"/>
                  <a:gd name="T35" fmla="*/ 15 h 21"/>
                  <a:gd name="T36" fmla="*/ 21 w 100"/>
                  <a:gd name="T37" fmla="*/ 15 h 21"/>
                  <a:gd name="T38" fmla="*/ 59 w 100"/>
                  <a:gd name="T39" fmla="*/ 7 h 21"/>
                  <a:gd name="T40" fmla="*/ 78 w 100"/>
                  <a:gd name="T41" fmla="*/ 2 h 21"/>
                  <a:gd name="T42" fmla="*/ 99 w 100"/>
                  <a:gd name="T43" fmla="*/ 0 h 21"/>
                  <a:gd name="T44" fmla="*/ 100 w 100"/>
                  <a:gd name="T45" fmla="*/ 2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 h="21">
                    <a:moveTo>
                      <a:pt x="100" y="2"/>
                    </a:moveTo>
                    <a:lnTo>
                      <a:pt x="100" y="5"/>
                    </a:lnTo>
                    <a:lnTo>
                      <a:pt x="75" y="10"/>
                    </a:lnTo>
                    <a:lnTo>
                      <a:pt x="50" y="15"/>
                    </a:lnTo>
                    <a:lnTo>
                      <a:pt x="26" y="19"/>
                    </a:lnTo>
                    <a:lnTo>
                      <a:pt x="14" y="21"/>
                    </a:lnTo>
                    <a:lnTo>
                      <a:pt x="1" y="21"/>
                    </a:lnTo>
                    <a:lnTo>
                      <a:pt x="0" y="21"/>
                    </a:lnTo>
                    <a:lnTo>
                      <a:pt x="0" y="20"/>
                    </a:lnTo>
                    <a:lnTo>
                      <a:pt x="0" y="18"/>
                    </a:lnTo>
                    <a:lnTo>
                      <a:pt x="2" y="17"/>
                    </a:lnTo>
                    <a:lnTo>
                      <a:pt x="4" y="16"/>
                    </a:lnTo>
                    <a:lnTo>
                      <a:pt x="11" y="16"/>
                    </a:lnTo>
                    <a:lnTo>
                      <a:pt x="16" y="16"/>
                    </a:lnTo>
                    <a:lnTo>
                      <a:pt x="21" y="15"/>
                    </a:lnTo>
                    <a:lnTo>
                      <a:pt x="59" y="7"/>
                    </a:lnTo>
                    <a:lnTo>
                      <a:pt x="78" y="2"/>
                    </a:lnTo>
                    <a:lnTo>
                      <a:pt x="99" y="0"/>
                    </a:lnTo>
                    <a:lnTo>
                      <a:pt x="10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grpSp>
      </p:grpSp>
      <p:sp>
        <p:nvSpPr>
          <p:cNvPr id="113" name="Rectangle 10"/>
          <p:cNvSpPr>
            <a:spLocks noGrp="1" noChangeArrowheads="1"/>
          </p:cNvSpPr>
          <p:nvPr>
            <p:ph type="title"/>
          </p:nvPr>
        </p:nvSpPr>
        <p:spPr>
          <a:xfrm>
            <a:off x="609600" y="46038"/>
            <a:ext cx="8080375" cy="908050"/>
          </a:xfrm>
        </p:spPr>
        <p:txBody>
          <a:bodyPr/>
          <a:lstStyle/>
          <a:p>
            <a:r>
              <a:rPr lang="ja-JP" altLang="en-US" dirty="0" smtClean="0"/>
              <a:t>排尿</a:t>
            </a:r>
            <a:r>
              <a:rPr lang="ja-JP" altLang="en-US" dirty="0"/>
              <a:t>後</a:t>
            </a:r>
            <a:r>
              <a:rPr lang="ja-JP" altLang="en-US" dirty="0" smtClean="0"/>
              <a:t>症状</a:t>
            </a:r>
            <a:endParaRPr lang="ja-JP" altLang="en-US" dirty="0"/>
          </a:p>
        </p:txBody>
      </p:sp>
    </p:spTree>
    <p:extLst>
      <p:ext uri="{BB962C8B-B14F-4D97-AF65-F5344CB8AC3E}">
        <p14:creationId xmlns:p14="http://schemas.microsoft.com/office/powerpoint/2010/main" val="8885801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Times New Roman" pitchFamily="18" charset="0"/>
                <a:cs typeface="Times New Roman" pitchFamily="18" charset="0"/>
              </a:rPr>
              <a:t>前立腺肥大症の患者数</a:t>
            </a:r>
            <a:endParaRPr lang="ja-JP" altLang="en-US" dirty="0"/>
          </a:p>
        </p:txBody>
      </p:sp>
      <p:sp>
        <p:nvSpPr>
          <p:cNvPr id="12" name="テキスト ボックス 6"/>
          <p:cNvSpPr txBox="1">
            <a:spLocks noChangeArrowheads="1"/>
          </p:cNvSpPr>
          <p:nvPr/>
        </p:nvSpPr>
        <p:spPr bwMode="auto">
          <a:xfrm>
            <a:off x="6115249" y="6572400"/>
            <a:ext cx="30652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r"/>
            <a:r>
              <a:rPr lang="ja-JP" altLang="en-US" sz="1200" dirty="0">
                <a:solidFill>
                  <a:prstClr val="black"/>
                </a:solidFill>
              </a:rPr>
              <a:t>平成</a:t>
            </a:r>
            <a:r>
              <a:rPr lang="en-US" altLang="ja-JP" sz="1200" dirty="0">
                <a:solidFill>
                  <a:prstClr val="black"/>
                </a:solidFill>
              </a:rPr>
              <a:t>26</a:t>
            </a:r>
            <a:r>
              <a:rPr lang="ja-JP" altLang="en-US" sz="1200" dirty="0">
                <a:solidFill>
                  <a:prstClr val="black"/>
                </a:solidFill>
              </a:rPr>
              <a:t>年度患者調査（傷病分類別）より作図</a:t>
            </a:r>
            <a:endParaRPr lang="en-US" altLang="ja-JP" sz="1200" dirty="0">
              <a:solidFill>
                <a:prstClr val="black"/>
              </a:solidFill>
            </a:endParaRPr>
          </a:p>
        </p:txBody>
      </p:sp>
      <p:graphicFrame>
        <p:nvGraphicFramePr>
          <p:cNvPr id="13" name="グラフ 12"/>
          <p:cNvGraphicFramePr/>
          <p:nvPr/>
        </p:nvGraphicFramePr>
        <p:xfrm>
          <a:off x="684213" y="1196975"/>
          <a:ext cx="7488187" cy="4624065"/>
        </p:xfrm>
        <a:graphic>
          <a:graphicData uri="http://schemas.openxmlformats.org/drawingml/2006/chart">
            <c:chart xmlns:c="http://schemas.openxmlformats.org/drawingml/2006/chart" xmlns:r="http://schemas.openxmlformats.org/officeDocument/2006/relationships" r:id="rId2"/>
          </a:graphicData>
        </a:graphic>
      </p:graphicFrame>
      <p:sp>
        <p:nvSpPr>
          <p:cNvPr id="14" name="テキスト ボックス 13"/>
          <p:cNvSpPr txBox="1"/>
          <p:nvPr/>
        </p:nvSpPr>
        <p:spPr>
          <a:xfrm>
            <a:off x="845000" y="1368064"/>
            <a:ext cx="732893" cy="338554"/>
          </a:xfrm>
          <a:prstGeom prst="rect">
            <a:avLst/>
          </a:prstGeom>
          <a:noFill/>
        </p:spPr>
        <p:txBody>
          <a:bodyPr wrap="none" rtlCol="0">
            <a:spAutoFit/>
          </a:bodyPr>
          <a:lstStyle/>
          <a:p>
            <a:r>
              <a:rPr lang="en-US" altLang="ja-JP" sz="1600" dirty="0">
                <a:solidFill>
                  <a:prstClr val="black"/>
                </a:solidFill>
              </a:rPr>
              <a:t>(</a:t>
            </a:r>
            <a:r>
              <a:rPr lang="ja-JP" altLang="en-US" sz="1600" dirty="0">
                <a:solidFill>
                  <a:prstClr val="black"/>
                </a:solidFill>
              </a:rPr>
              <a:t>千人</a:t>
            </a:r>
            <a:r>
              <a:rPr lang="en-US" altLang="ja-JP" sz="1600" dirty="0">
                <a:solidFill>
                  <a:prstClr val="black"/>
                </a:solidFill>
              </a:rPr>
              <a:t>)</a:t>
            </a:r>
            <a:endParaRPr lang="ja-JP" altLang="en-US" sz="1600" dirty="0">
              <a:solidFill>
                <a:prstClr val="black"/>
              </a:solidFill>
            </a:endParaRPr>
          </a:p>
        </p:txBody>
      </p:sp>
      <p:sp>
        <p:nvSpPr>
          <p:cNvPr id="15" name="円形吹き出し 14"/>
          <p:cNvSpPr/>
          <p:nvPr/>
        </p:nvSpPr>
        <p:spPr>
          <a:xfrm>
            <a:off x="7524328" y="1485007"/>
            <a:ext cx="1440160" cy="719857"/>
          </a:xfrm>
          <a:prstGeom prst="wedgeEllipseCallou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1600" dirty="0">
                <a:solidFill>
                  <a:prstClr val="white"/>
                </a:solidFill>
              </a:rPr>
              <a:t>約</a:t>
            </a:r>
            <a:r>
              <a:rPr lang="en-US" altLang="ja-JP" sz="1600" dirty="0">
                <a:solidFill>
                  <a:prstClr val="white"/>
                </a:solidFill>
              </a:rPr>
              <a:t>51</a:t>
            </a:r>
            <a:r>
              <a:rPr lang="ja-JP" altLang="en-US" sz="1600" dirty="0">
                <a:solidFill>
                  <a:prstClr val="white"/>
                </a:solidFill>
              </a:rPr>
              <a:t>万人</a:t>
            </a:r>
          </a:p>
        </p:txBody>
      </p:sp>
    </p:spTree>
    <p:extLst>
      <p:ext uri="{BB962C8B-B14F-4D97-AF65-F5344CB8AC3E}">
        <p14:creationId xmlns:p14="http://schemas.microsoft.com/office/powerpoint/2010/main" val="201194662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BPH/LUTS </a:t>
            </a:r>
            <a:r>
              <a:rPr lang="ja-JP" altLang="en-US" dirty="0"/>
              <a:t>患者が最も困る症状</a:t>
            </a:r>
            <a:endParaRPr kumimoji="1" lang="ja-JP" altLang="en-US" dirty="0"/>
          </a:p>
        </p:txBody>
      </p:sp>
      <p:grpSp>
        <p:nvGrpSpPr>
          <p:cNvPr id="3" name="グループ化 32"/>
          <p:cNvGrpSpPr/>
          <p:nvPr/>
        </p:nvGrpSpPr>
        <p:grpSpPr>
          <a:xfrm>
            <a:off x="531631" y="1777142"/>
            <a:ext cx="8080738" cy="4100842"/>
            <a:chOff x="125012" y="2521618"/>
            <a:chExt cx="8080738" cy="4082661"/>
          </a:xfrm>
        </p:grpSpPr>
        <p:sp>
          <p:nvSpPr>
            <p:cNvPr id="8" name="テキスト ボックス 7"/>
            <p:cNvSpPr txBox="1"/>
            <p:nvPr/>
          </p:nvSpPr>
          <p:spPr bwMode="auto">
            <a:xfrm>
              <a:off x="3417775" y="6142614"/>
              <a:ext cx="2374368" cy="461665"/>
            </a:xfrm>
            <a:prstGeom prst="rect">
              <a:avLst/>
            </a:prstGeom>
            <a:noFill/>
            <a:ln w="9525">
              <a:noFill/>
              <a:miter lim="800000"/>
              <a:headEnd/>
              <a:tailEnd/>
            </a:ln>
          </p:spPr>
          <p:txBody>
            <a:bodyPr wrap="none" rtlCol="0" anchor="t">
              <a:spAutoFit/>
            </a:bodyPr>
            <a:lstStyle/>
            <a:p>
              <a:pPr algn="ctr">
                <a:spcBef>
                  <a:spcPct val="50000"/>
                </a:spcBef>
              </a:pPr>
              <a:r>
                <a:rPr lang="ja-JP" altLang="en-US" sz="2400" dirty="0">
                  <a:solidFill>
                    <a:srgbClr val="FF0000"/>
                  </a:solidFill>
                </a:rPr>
                <a:t>蓄尿症状 </a:t>
              </a:r>
              <a:r>
                <a:rPr lang="en-US" altLang="ja-JP" sz="2400" dirty="0">
                  <a:solidFill>
                    <a:srgbClr val="FF0000"/>
                  </a:solidFill>
                </a:rPr>
                <a:t>53.3%</a:t>
              </a:r>
              <a:endParaRPr lang="ja-JP" altLang="en-US" sz="2400" dirty="0">
                <a:solidFill>
                  <a:srgbClr val="FF0000"/>
                </a:solidFill>
              </a:endParaRPr>
            </a:p>
          </p:txBody>
        </p:sp>
        <p:grpSp>
          <p:nvGrpSpPr>
            <p:cNvPr id="4" name="グループ化 25"/>
            <p:cNvGrpSpPr/>
            <p:nvPr/>
          </p:nvGrpSpPr>
          <p:grpSpPr>
            <a:xfrm>
              <a:off x="894101" y="2891274"/>
              <a:ext cx="7311649" cy="3400647"/>
              <a:chOff x="894101" y="2861184"/>
              <a:chExt cx="7311649" cy="3400647"/>
            </a:xfrm>
          </p:grpSpPr>
          <p:graphicFrame>
            <p:nvGraphicFramePr>
              <p:cNvPr id="16" name="グラフ 15"/>
              <p:cNvGraphicFramePr/>
              <p:nvPr/>
            </p:nvGraphicFramePr>
            <p:xfrm>
              <a:off x="894101" y="2861184"/>
              <a:ext cx="7311649" cy="3400647"/>
            </p:xfrm>
            <a:graphic>
              <a:graphicData uri="http://schemas.openxmlformats.org/drawingml/2006/chart">
                <c:chart xmlns:c="http://schemas.openxmlformats.org/drawingml/2006/chart" xmlns:r="http://schemas.openxmlformats.org/officeDocument/2006/relationships" r:id="rId2"/>
              </a:graphicData>
            </a:graphic>
          </p:graphicFrame>
          <p:sp>
            <p:nvSpPr>
              <p:cNvPr id="17" name="テキスト ボックス 16"/>
              <p:cNvSpPr txBox="1"/>
              <p:nvPr/>
            </p:nvSpPr>
            <p:spPr>
              <a:xfrm>
                <a:off x="4149165" y="3249560"/>
                <a:ext cx="910827" cy="398336"/>
              </a:xfrm>
              <a:prstGeom prst="rect">
                <a:avLst/>
              </a:prstGeom>
              <a:noFill/>
            </p:spPr>
            <p:txBody>
              <a:bodyPr wrap="none" rtlCol="0">
                <a:spAutoFit/>
              </a:bodyPr>
              <a:lstStyle/>
              <a:p>
                <a:r>
                  <a:rPr lang="en-US" altLang="ja-JP" sz="2000" dirty="0">
                    <a:solidFill>
                      <a:prstClr val="black"/>
                    </a:solidFill>
                    <a:effectLst>
                      <a:outerShdw blurRad="38100" dist="38100" dir="2700000" algn="tl">
                        <a:srgbClr val="000000">
                          <a:alpha val="43137"/>
                        </a:srgbClr>
                      </a:outerShdw>
                    </a:effectLst>
                  </a:rPr>
                  <a:t>30.2%</a:t>
                </a:r>
                <a:endParaRPr lang="ja-JP" altLang="en-US" sz="2000" dirty="0">
                  <a:solidFill>
                    <a:prstClr val="black"/>
                  </a:solidFill>
                  <a:effectLst>
                    <a:outerShdw blurRad="38100" dist="38100" dir="2700000" algn="tl">
                      <a:srgbClr val="000000">
                        <a:alpha val="43137"/>
                      </a:srgbClr>
                    </a:outerShdw>
                  </a:effectLst>
                </a:endParaRPr>
              </a:p>
            </p:txBody>
          </p:sp>
          <p:sp>
            <p:nvSpPr>
              <p:cNvPr id="18" name="テキスト ボックス 17"/>
              <p:cNvSpPr txBox="1"/>
              <p:nvPr/>
            </p:nvSpPr>
            <p:spPr>
              <a:xfrm>
                <a:off x="4429161" y="4174599"/>
                <a:ext cx="891783" cy="400110"/>
              </a:xfrm>
              <a:prstGeom prst="rect">
                <a:avLst/>
              </a:prstGeom>
              <a:noFill/>
            </p:spPr>
            <p:txBody>
              <a:bodyPr wrap="none" rtlCol="0">
                <a:spAutoFit/>
              </a:bodyPr>
              <a:lstStyle/>
              <a:p>
                <a:r>
                  <a:rPr lang="en-US" altLang="ja-JP" sz="2000" dirty="0">
                    <a:solidFill>
                      <a:prstClr val="black"/>
                    </a:solidFill>
                    <a:effectLst>
                      <a:outerShdw blurRad="38100" dist="38100" dir="2700000" algn="tl">
                        <a:srgbClr val="000000">
                          <a:alpha val="43137"/>
                        </a:srgbClr>
                      </a:outerShdw>
                    </a:effectLst>
                  </a:rPr>
                  <a:t>11.9%</a:t>
                </a:r>
                <a:endParaRPr lang="ja-JP" altLang="en-US" sz="2000" dirty="0">
                  <a:solidFill>
                    <a:prstClr val="black"/>
                  </a:solidFill>
                  <a:effectLst>
                    <a:outerShdw blurRad="38100" dist="38100" dir="2700000" algn="tl">
                      <a:srgbClr val="000000">
                        <a:alpha val="43137"/>
                      </a:srgbClr>
                    </a:outerShdw>
                  </a:effectLst>
                </a:endParaRPr>
              </a:p>
            </p:txBody>
          </p:sp>
          <p:sp>
            <p:nvSpPr>
              <p:cNvPr id="19" name="テキスト ボックス 18"/>
              <p:cNvSpPr txBox="1"/>
              <p:nvPr/>
            </p:nvSpPr>
            <p:spPr>
              <a:xfrm>
                <a:off x="3365899" y="4517772"/>
                <a:ext cx="891783" cy="400110"/>
              </a:xfrm>
              <a:prstGeom prst="rect">
                <a:avLst/>
              </a:prstGeom>
              <a:noFill/>
            </p:spPr>
            <p:txBody>
              <a:bodyPr wrap="none" rtlCol="0">
                <a:spAutoFit/>
              </a:bodyPr>
              <a:lstStyle/>
              <a:p>
                <a:r>
                  <a:rPr lang="en-US" altLang="ja-JP" sz="2000" dirty="0">
                    <a:solidFill>
                      <a:prstClr val="black"/>
                    </a:solidFill>
                    <a:effectLst>
                      <a:outerShdw blurRad="38100" dist="38100" dir="2700000" algn="tl">
                        <a:srgbClr val="000000">
                          <a:alpha val="43137"/>
                        </a:srgbClr>
                      </a:outerShdw>
                    </a:effectLst>
                  </a:rPr>
                  <a:t>11.2%</a:t>
                </a:r>
                <a:endParaRPr lang="ja-JP" altLang="en-US" sz="2000" dirty="0">
                  <a:solidFill>
                    <a:prstClr val="black"/>
                  </a:solidFill>
                  <a:effectLst>
                    <a:outerShdw blurRad="38100" dist="38100" dir="2700000" algn="tl">
                      <a:srgbClr val="000000">
                        <a:alpha val="43137"/>
                      </a:srgbClr>
                    </a:outerShdw>
                  </a:effectLst>
                </a:endParaRPr>
              </a:p>
            </p:txBody>
          </p:sp>
          <p:sp>
            <p:nvSpPr>
              <p:cNvPr id="20" name="テキスト ボックス 19"/>
              <p:cNvSpPr txBox="1"/>
              <p:nvPr/>
            </p:nvSpPr>
            <p:spPr>
              <a:xfrm>
                <a:off x="1774548" y="4319442"/>
                <a:ext cx="910827" cy="400110"/>
              </a:xfrm>
              <a:prstGeom prst="rect">
                <a:avLst/>
              </a:prstGeom>
              <a:noFill/>
            </p:spPr>
            <p:txBody>
              <a:bodyPr wrap="none" rtlCol="0">
                <a:spAutoFit/>
              </a:bodyPr>
              <a:lstStyle/>
              <a:p>
                <a:r>
                  <a:rPr lang="en-US" altLang="ja-JP" sz="2000" dirty="0">
                    <a:solidFill>
                      <a:prstClr val="black"/>
                    </a:solidFill>
                  </a:rPr>
                  <a:t>19.7%</a:t>
                </a:r>
                <a:endParaRPr lang="ja-JP" altLang="en-US" sz="2000" dirty="0">
                  <a:solidFill>
                    <a:prstClr val="black"/>
                  </a:solidFill>
                </a:endParaRPr>
              </a:p>
            </p:txBody>
          </p:sp>
          <p:sp>
            <p:nvSpPr>
              <p:cNvPr id="21" name="テキスト ボックス 20"/>
              <p:cNvSpPr txBox="1"/>
              <p:nvPr/>
            </p:nvSpPr>
            <p:spPr>
              <a:xfrm>
                <a:off x="1441513" y="3684842"/>
                <a:ext cx="768159" cy="400110"/>
              </a:xfrm>
              <a:prstGeom prst="rect">
                <a:avLst/>
              </a:prstGeom>
              <a:noFill/>
            </p:spPr>
            <p:txBody>
              <a:bodyPr wrap="none" rtlCol="0">
                <a:spAutoFit/>
              </a:bodyPr>
              <a:lstStyle/>
              <a:p>
                <a:r>
                  <a:rPr lang="en-US" altLang="ja-JP" sz="2000" dirty="0">
                    <a:solidFill>
                      <a:prstClr val="black"/>
                    </a:solidFill>
                  </a:rPr>
                  <a:t>7.4%</a:t>
                </a:r>
                <a:endParaRPr lang="ja-JP" altLang="en-US" sz="2000" dirty="0">
                  <a:solidFill>
                    <a:prstClr val="black"/>
                  </a:solidFill>
                </a:endParaRPr>
              </a:p>
            </p:txBody>
          </p:sp>
          <p:sp>
            <p:nvSpPr>
              <p:cNvPr id="22" name="テキスト ボックス 21"/>
              <p:cNvSpPr txBox="1"/>
              <p:nvPr/>
            </p:nvSpPr>
            <p:spPr>
              <a:xfrm>
                <a:off x="1718809" y="3344739"/>
                <a:ext cx="768159" cy="400110"/>
              </a:xfrm>
              <a:prstGeom prst="rect">
                <a:avLst/>
              </a:prstGeom>
              <a:noFill/>
            </p:spPr>
            <p:txBody>
              <a:bodyPr wrap="none" rtlCol="0">
                <a:spAutoFit/>
              </a:bodyPr>
              <a:lstStyle/>
              <a:p>
                <a:r>
                  <a:rPr lang="en-US" altLang="ja-JP" sz="2000" dirty="0">
                    <a:solidFill>
                      <a:prstClr val="black"/>
                    </a:solidFill>
                  </a:rPr>
                  <a:t>5.4%</a:t>
                </a:r>
                <a:endParaRPr lang="ja-JP" altLang="en-US" sz="2000" dirty="0">
                  <a:solidFill>
                    <a:prstClr val="black"/>
                  </a:solidFill>
                </a:endParaRPr>
              </a:p>
            </p:txBody>
          </p:sp>
          <p:sp>
            <p:nvSpPr>
              <p:cNvPr id="23" name="テキスト ボックス 22"/>
              <p:cNvSpPr txBox="1"/>
              <p:nvPr/>
            </p:nvSpPr>
            <p:spPr>
              <a:xfrm>
                <a:off x="2333432" y="3107144"/>
                <a:ext cx="910827" cy="400110"/>
              </a:xfrm>
              <a:prstGeom prst="rect">
                <a:avLst/>
              </a:prstGeom>
              <a:noFill/>
            </p:spPr>
            <p:txBody>
              <a:bodyPr wrap="none" rtlCol="0">
                <a:spAutoFit/>
              </a:bodyPr>
              <a:lstStyle/>
              <a:p>
                <a:r>
                  <a:rPr lang="en-US" altLang="ja-JP" sz="2000" dirty="0">
                    <a:solidFill>
                      <a:prstClr val="black"/>
                    </a:solidFill>
                  </a:rPr>
                  <a:t>10.1%</a:t>
                </a:r>
                <a:endParaRPr lang="ja-JP" altLang="en-US" sz="2000" dirty="0">
                  <a:solidFill>
                    <a:prstClr val="black"/>
                  </a:solidFill>
                </a:endParaRPr>
              </a:p>
            </p:txBody>
          </p:sp>
          <p:sp>
            <p:nvSpPr>
              <p:cNvPr id="24" name="テキスト ボックス 23"/>
              <p:cNvSpPr txBox="1"/>
              <p:nvPr/>
            </p:nvSpPr>
            <p:spPr>
              <a:xfrm>
                <a:off x="3106895" y="3016865"/>
                <a:ext cx="652743" cy="338554"/>
              </a:xfrm>
              <a:prstGeom prst="rect">
                <a:avLst/>
              </a:prstGeom>
              <a:noFill/>
            </p:spPr>
            <p:txBody>
              <a:bodyPr wrap="none" rtlCol="0">
                <a:spAutoFit/>
              </a:bodyPr>
              <a:lstStyle/>
              <a:p>
                <a:r>
                  <a:rPr lang="en-US" altLang="ja-JP" sz="1600" dirty="0">
                    <a:solidFill>
                      <a:prstClr val="black"/>
                    </a:solidFill>
                  </a:rPr>
                  <a:t>4.1%</a:t>
                </a:r>
                <a:endParaRPr lang="ja-JP" altLang="en-US" sz="1600" dirty="0">
                  <a:solidFill>
                    <a:prstClr val="black"/>
                  </a:solidFill>
                </a:endParaRPr>
              </a:p>
            </p:txBody>
          </p:sp>
        </p:grpSp>
        <p:sp>
          <p:nvSpPr>
            <p:cNvPr id="10" name="円弧 9"/>
            <p:cNvSpPr/>
            <p:nvPr/>
          </p:nvSpPr>
          <p:spPr>
            <a:xfrm>
              <a:off x="1484970" y="2872563"/>
              <a:ext cx="4799803" cy="3187995"/>
            </a:xfrm>
            <a:prstGeom prst="arc">
              <a:avLst>
                <a:gd name="adj1" fmla="val 15659258"/>
                <a:gd name="adj2" fmla="val 7117524"/>
              </a:avLst>
            </a:prstGeom>
            <a:ln w="57150">
              <a:solidFill>
                <a:srgbClr val="FF0000"/>
              </a:solidFill>
              <a:prstDash val="solid"/>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1" name="円弧 10"/>
            <p:cNvSpPr/>
            <p:nvPr/>
          </p:nvSpPr>
          <p:spPr>
            <a:xfrm flipH="1">
              <a:off x="878611" y="3025784"/>
              <a:ext cx="3216714" cy="2937913"/>
            </a:xfrm>
            <a:prstGeom prst="arc">
              <a:avLst>
                <a:gd name="adj1" fmla="val 18274830"/>
                <a:gd name="adj2" fmla="val 6411209"/>
              </a:avLst>
            </a:prstGeom>
            <a:ln w="57150">
              <a:solidFill>
                <a:schemeClr val="tx2">
                  <a:lumMod val="60000"/>
                  <a:lumOff val="40000"/>
                </a:schemeClr>
              </a:solidFill>
              <a:prstDash val="solid"/>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2" name="テキスト ボックス 11"/>
            <p:cNvSpPr txBox="1"/>
            <p:nvPr/>
          </p:nvSpPr>
          <p:spPr bwMode="auto">
            <a:xfrm>
              <a:off x="125012" y="6101325"/>
              <a:ext cx="2374368" cy="461665"/>
            </a:xfrm>
            <a:prstGeom prst="rect">
              <a:avLst/>
            </a:prstGeom>
            <a:noFill/>
            <a:ln w="9525">
              <a:noFill/>
              <a:miter lim="800000"/>
              <a:headEnd/>
              <a:tailEnd/>
            </a:ln>
          </p:spPr>
          <p:txBody>
            <a:bodyPr wrap="none" rtlCol="0" anchor="t">
              <a:spAutoFit/>
            </a:bodyPr>
            <a:lstStyle/>
            <a:p>
              <a:pPr algn="ctr">
                <a:spcBef>
                  <a:spcPct val="50000"/>
                </a:spcBef>
              </a:pPr>
              <a:r>
                <a:rPr lang="ja-JP" altLang="en-US" sz="2400" dirty="0">
                  <a:solidFill>
                    <a:srgbClr val="1F497D">
                      <a:lumMod val="60000"/>
                      <a:lumOff val="40000"/>
                    </a:srgbClr>
                  </a:solidFill>
                </a:rPr>
                <a:t>排尿症状 </a:t>
              </a:r>
              <a:r>
                <a:rPr lang="en-US" altLang="ja-JP" sz="2400" dirty="0">
                  <a:solidFill>
                    <a:srgbClr val="1F497D">
                      <a:lumMod val="60000"/>
                      <a:lumOff val="40000"/>
                    </a:srgbClr>
                  </a:solidFill>
                </a:rPr>
                <a:t>32.5%</a:t>
              </a:r>
              <a:endParaRPr lang="ja-JP" altLang="en-US" sz="2400" dirty="0">
                <a:solidFill>
                  <a:srgbClr val="1F497D">
                    <a:lumMod val="60000"/>
                    <a:lumOff val="40000"/>
                  </a:srgbClr>
                </a:solidFill>
              </a:endParaRPr>
            </a:p>
          </p:txBody>
        </p:sp>
        <p:cxnSp>
          <p:nvCxnSpPr>
            <p:cNvPr id="13" name="直線コネクタ 12"/>
            <p:cNvCxnSpPr/>
            <p:nvPr/>
          </p:nvCxnSpPr>
          <p:spPr>
            <a:xfrm flipV="1">
              <a:off x="3634001" y="2521618"/>
              <a:ext cx="0" cy="509479"/>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3051552" y="5841491"/>
              <a:ext cx="0" cy="461809"/>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flipV="1">
              <a:off x="1473412" y="3179578"/>
              <a:ext cx="470190" cy="15434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5" name="テキスト ボックス 24"/>
          <p:cNvSpPr txBox="1"/>
          <p:nvPr/>
        </p:nvSpPr>
        <p:spPr>
          <a:xfrm>
            <a:off x="5865538" y="6581001"/>
            <a:ext cx="3278462" cy="307777"/>
          </a:xfrm>
          <a:prstGeom prst="rect">
            <a:avLst/>
          </a:prstGeom>
          <a:noFill/>
        </p:spPr>
        <p:txBody>
          <a:bodyPr wrap="none" rtlCol="0">
            <a:spAutoFit/>
          </a:bodyPr>
          <a:lstStyle/>
          <a:p>
            <a:pPr algn="r"/>
            <a:r>
              <a:rPr lang="en-US" altLang="ja-JP" sz="1400" dirty="0">
                <a:solidFill>
                  <a:prstClr val="black"/>
                </a:solidFill>
              </a:rPr>
              <a:t>Ishizuka O, et al.: LUTS 5: 75-81, 2013</a:t>
            </a:r>
          </a:p>
        </p:txBody>
      </p:sp>
      <p:sp>
        <p:nvSpPr>
          <p:cNvPr id="26" name="角丸四角形 25"/>
          <p:cNvSpPr/>
          <p:nvPr/>
        </p:nvSpPr>
        <p:spPr>
          <a:xfrm>
            <a:off x="735311" y="1091153"/>
            <a:ext cx="7715910" cy="509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prstClr val="black">
                    <a:lumMod val="75000"/>
                    <a:lumOff val="25000"/>
                  </a:prstClr>
                </a:solidFill>
              </a:rPr>
              <a:t>中等度 </a:t>
            </a:r>
            <a:r>
              <a:rPr lang="en-US" altLang="ja-JP" sz="2000" dirty="0">
                <a:solidFill>
                  <a:prstClr val="black">
                    <a:lumMod val="75000"/>
                    <a:lumOff val="25000"/>
                  </a:prstClr>
                </a:solidFill>
              </a:rPr>
              <a:t>BPH/LUTS </a:t>
            </a:r>
            <a:r>
              <a:rPr lang="ja-JP" altLang="en-US" sz="2000" dirty="0">
                <a:solidFill>
                  <a:prstClr val="black">
                    <a:lumMod val="75000"/>
                    <a:lumOff val="25000"/>
                  </a:prstClr>
                </a:solidFill>
              </a:rPr>
              <a:t>患者 </a:t>
            </a:r>
            <a:r>
              <a:rPr lang="en-US" altLang="ja-JP" sz="2000" dirty="0">
                <a:solidFill>
                  <a:prstClr val="black">
                    <a:lumMod val="75000"/>
                    <a:lumOff val="25000"/>
                  </a:prstClr>
                </a:solidFill>
              </a:rPr>
              <a:t>447 </a:t>
            </a:r>
            <a:r>
              <a:rPr lang="ja-JP" altLang="en-US" sz="2000" dirty="0">
                <a:solidFill>
                  <a:prstClr val="black">
                    <a:lumMod val="75000"/>
                    <a:lumOff val="25000"/>
                  </a:prstClr>
                </a:solidFill>
              </a:rPr>
              <a:t>例を対象として最も困る症状を調査</a:t>
            </a:r>
          </a:p>
        </p:txBody>
      </p:sp>
    </p:spTree>
    <p:extLst>
      <p:ext uri="{BB962C8B-B14F-4D97-AF65-F5344CB8AC3E}">
        <p14:creationId xmlns:p14="http://schemas.microsoft.com/office/powerpoint/2010/main" val="35853571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下部尿路症状の年齢別の頻度（男性）</a:t>
            </a:r>
            <a:endParaRPr kumimoji="1" lang="ja-JP" altLang="en-US" dirty="0"/>
          </a:p>
        </p:txBody>
      </p:sp>
      <p:sp>
        <p:nvSpPr>
          <p:cNvPr id="181" name="テキスト ボックス 180"/>
          <p:cNvSpPr txBox="1"/>
          <p:nvPr/>
        </p:nvSpPr>
        <p:spPr>
          <a:xfrm>
            <a:off x="395287" y="1048412"/>
            <a:ext cx="8353425" cy="646331"/>
          </a:xfrm>
          <a:prstGeom prst="rect">
            <a:avLst/>
          </a:prstGeom>
          <a:noFill/>
        </p:spPr>
        <p:txBody>
          <a:bodyPr wrap="square" lIns="0" rIns="0" rtlCol="0">
            <a:spAutoFit/>
          </a:bodyPr>
          <a:lstStyle/>
          <a:p>
            <a:pPr algn="ctr"/>
            <a:r>
              <a:rPr lang="ja-JP" altLang="en-US" dirty="0">
                <a:solidFill>
                  <a:prstClr val="black"/>
                </a:solidFill>
              </a:rPr>
              <a:t>下部尿路症状を自覚する男性患者は、年齢とともに増加。</a:t>
            </a:r>
          </a:p>
          <a:p>
            <a:pPr algn="ctr"/>
            <a:r>
              <a:rPr lang="ja-JP" altLang="en-US" dirty="0">
                <a:solidFill>
                  <a:prstClr val="black"/>
                </a:solidFill>
              </a:rPr>
              <a:t>一方、</a:t>
            </a:r>
            <a:r>
              <a:rPr lang="en-US" altLang="ja-JP" dirty="0">
                <a:solidFill>
                  <a:prstClr val="black"/>
                </a:solidFill>
              </a:rPr>
              <a:t>40-49</a:t>
            </a:r>
            <a:r>
              <a:rPr lang="ja-JP" altLang="en-US" dirty="0">
                <a:solidFill>
                  <a:prstClr val="black"/>
                </a:solidFill>
              </a:rPr>
              <a:t>歳の若年層にも見られる。</a:t>
            </a:r>
          </a:p>
        </p:txBody>
      </p:sp>
      <p:sp>
        <p:nvSpPr>
          <p:cNvPr id="182" name="テキスト ボックス 181"/>
          <p:cNvSpPr txBox="1"/>
          <p:nvPr/>
        </p:nvSpPr>
        <p:spPr>
          <a:xfrm>
            <a:off x="269062" y="1910920"/>
            <a:ext cx="1980029" cy="374461"/>
          </a:xfrm>
          <a:prstGeom prst="rect">
            <a:avLst/>
          </a:prstGeom>
          <a:noFill/>
        </p:spPr>
        <p:txBody>
          <a:bodyPr wrap="none" rtlCol="0">
            <a:spAutoFit/>
          </a:bodyPr>
          <a:lstStyle/>
          <a:p>
            <a:pPr marL="261938" indent="-261938">
              <a:lnSpc>
                <a:spcPct val="90000"/>
              </a:lnSpc>
              <a:buClr>
                <a:srgbClr val="00889C"/>
              </a:buClr>
              <a:buFont typeface="ＭＳ Ｐゴシック" panose="020B0600070205080204" pitchFamily="50" charset="-128"/>
              <a:buChar char="■"/>
            </a:pPr>
            <a:r>
              <a:rPr lang="zh-CN" altLang="en-US" sz="2000" b="1" dirty="0">
                <a:solidFill>
                  <a:prstClr val="black"/>
                </a:solidFill>
              </a:rPr>
              <a:t>昼間排尿回数</a:t>
            </a:r>
          </a:p>
        </p:txBody>
      </p:sp>
      <p:sp>
        <p:nvSpPr>
          <p:cNvPr id="183" name="テキスト ボックス 182"/>
          <p:cNvSpPr txBox="1"/>
          <p:nvPr/>
        </p:nvSpPr>
        <p:spPr>
          <a:xfrm>
            <a:off x="4395282" y="1910920"/>
            <a:ext cx="1980029" cy="374461"/>
          </a:xfrm>
          <a:prstGeom prst="rect">
            <a:avLst/>
          </a:prstGeom>
          <a:noFill/>
        </p:spPr>
        <p:txBody>
          <a:bodyPr wrap="none" rtlCol="0">
            <a:spAutoFit/>
          </a:bodyPr>
          <a:lstStyle/>
          <a:p>
            <a:pPr marL="261938" indent="-261938">
              <a:lnSpc>
                <a:spcPct val="90000"/>
              </a:lnSpc>
              <a:buClr>
                <a:srgbClr val="00889C"/>
              </a:buClr>
              <a:buFont typeface="ＭＳ Ｐゴシック" panose="020B0600070205080204" pitchFamily="50" charset="-128"/>
              <a:buChar char="■"/>
            </a:pPr>
            <a:r>
              <a:rPr lang="zh-CN" altLang="en-US" sz="2000" b="1" dirty="0">
                <a:solidFill>
                  <a:prstClr val="black"/>
                </a:solidFill>
              </a:rPr>
              <a:t>夜間排尿回数</a:t>
            </a:r>
          </a:p>
        </p:txBody>
      </p:sp>
      <p:grpSp>
        <p:nvGrpSpPr>
          <p:cNvPr id="3" name="グループ化 44"/>
          <p:cNvGrpSpPr/>
          <p:nvPr/>
        </p:nvGrpSpPr>
        <p:grpSpPr>
          <a:xfrm>
            <a:off x="607689" y="2360124"/>
            <a:ext cx="4211218" cy="4136181"/>
            <a:chOff x="607689" y="2360124"/>
            <a:chExt cx="4211218" cy="4136181"/>
          </a:xfrm>
        </p:grpSpPr>
        <p:grpSp>
          <p:nvGrpSpPr>
            <p:cNvPr id="4" name="グループ化 36"/>
            <p:cNvGrpSpPr/>
            <p:nvPr/>
          </p:nvGrpSpPr>
          <p:grpSpPr>
            <a:xfrm>
              <a:off x="607689" y="2360124"/>
              <a:ext cx="534580" cy="3709881"/>
              <a:chOff x="607689" y="2360124"/>
              <a:chExt cx="534580" cy="3709881"/>
            </a:xfrm>
          </p:grpSpPr>
          <p:grpSp>
            <p:nvGrpSpPr>
              <p:cNvPr id="5" name="グループ化 35"/>
              <p:cNvGrpSpPr/>
              <p:nvPr/>
            </p:nvGrpSpPr>
            <p:grpSpPr>
              <a:xfrm>
                <a:off x="607689" y="2561940"/>
                <a:ext cx="482824" cy="3508065"/>
                <a:chOff x="607689" y="2561940"/>
                <a:chExt cx="482824" cy="3508065"/>
              </a:xfrm>
            </p:grpSpPr>
            <p:sp>
              <p:nvSpPr>
                <p:cNvPr id="138" name="Text Box 44"/>
                <p:cNvSpPr txBox="1">
                  <a:spLocks noChangeArrowheads="1"/>
                </p:cNvSpPr>
                <p:nvPr/>
              </p:nvSpPr>
              <p:spPr bwMode="auto">
                <a:xfrm>
                  <a:off x="607689" y="2561940"/>
                  <a:ext cx="482824"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100</a:t>
                  </a:r>
                  <a:endParaRPr lang="en-GB" altLang="ja-JP" sz="1400" dirty="0">
                    <a:solidFill>
                      <a:prstClr val="black"/>
                    </a:solidFill>
                  </a:endParaRPr>
                </a:p>
              </p:txBody>
            </p:sp>
            <p:sp>
              <p:nvSpPr>
                <p:cNvPr id="139" name="Text Box 51"/>
                <p:cNvSpPr txBox="1">
                  <a:spLocks noChangeArrowheads="1"/>
                </p:cNvSpPr>
                <p:nvPr/>
              </p:nvSpPr>
              <p:spPr bwMode="auto">
                <a:xfrm>
                  <a:off x="707075" y="5122172"/>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20</a:t>
                  </a:r>
                  <a:endParaRPr lang="en-GB" altLang="ja-JP" sz="1400" dirty="0">
                    <a:solidFill>
                      <a:prstClr val="black"/>
                    </a:solidFill>
                  </a:endParaRPr>
                </a:p>
              </p:txBody>
            </p:sp>
            <p:sp>
              <p:nvSpPr>
                <p:cNvPr id="140" name="Text Box 51"/>
                <p:cNvSpPr txBox="1">
                  <a:spLocks noChangeArrowheads="1"/>
                </p:cNvSpPr>
                <p:nvPr/>
              </p:nvSpPr>
              <p:spPr bwMode="auto">
                <a:xfrm>
                  <a:off x="707075" y="3201998"/>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80</a:t>
                  </a:r>
                  <a:endParaRPr lang="en-GB" altLang="ja-JP" sz="1400" dirty="0">
                    <a:solidFill>
                      <a:prstClr val="black"/>
                    </a:solidFill>
                  </a:endParaRPr>
                </a:p>
              </p:txBody>
            </p:sp>
            <p:sp>
              <p:nvSpPr>
                <p:cNvPr id="141" name="Text Box 51"/>
                <p:cNvSpPr txBox="1">
                  <a:spLocks noChangeArrowheads="1"/>
                </p:cNvSpPr>
                <p:nvPr/>
              </p:nvSpPr>
              <p:spPr bwMode="auto">
                <a:xfrm>
                  <a:off x="806461" y="5762228"/>
                  <a:ext cx="284052"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0</a:t>
                  </a:r>
                  <a:endParaRPr lang="en-GB" altLang="ja-JP" sz="1400" dirty="0">
                    <a:solidFill>
                      <a:prstClr val="black"/>
                    </a:solidFill>
                  </a:endParaRPr>
                </a:p>
              </p:txBody>
            </p:sp>
            <p:sp>
              <p:nvSpPr>
                <p:cNvPr id="185" name="Text Box 51"/>
                <p:cNvSpPr txBox="1">
                  <a:spLocks noChangeArrowheads="1"/>
                </p:cNvSpPr>
                <p:nvPr/>
              </p:nvSpPr>
              <p:spPr bwMode="auto">
                <a:xfrm>
                  <a:off x="707075" y="3842056"/>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60</a:t>
                  </a:r>
                  <a:endParaRPr lang="en-GB" altLang="ja-JP" sz="1400" dirty="0">
                    <a:solidFill>
                      <a:prstClr val="black"/>
                    </a:solidFill>
                  </a:endParaRPr>
                </a:p>
              </p:txBody>
            </p:sp>
            <p:sp>
              <p:nvSpPr>
                <p:cNvPr id="186" name="Text Box 51"/>
                <p:cNvSpPr txBox="1">
                  <a:spLocks noChangeArrowheads="1"/>
                </p:cNvSpPr>
                <p:nvPr/>
              </p:nvSpPr>
              <p:spPr bwMode="auto">
                <a:xfrm>
                  <a:off x="707075" y="4482114"/>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40</a:t>
                  </a:r>
                  <a:endParaRPr lang="en-GB" altLang="ja-JP" sz="1400" dirty="0">
                    <a:solidFill>
                      <a:prstClr val="black"/>
                    </a:solidFill>
                  </a:endParaRPr>
                </a:p>
              </p:txBody>
            </p:sp>
          </p:grpSp>
          <p:sp>
            <p:nvSpPr>
              <p:cNvPr id="219" name="Text Box 44"/>
              <p:cNvSpPr txBox="1">
                <a:spLocks noChangeArrowheads="1"/>
              </p:cNvSpPr>
              <p:nvPr/>
            </p:nvSpPr>
            <p:spPr bwMode="auto">
              <a:xfrm>
                <a:off x="617766" y="2360124"/>
                <a:ext cx="524503" cy="307777"/>
              </a:xfrm>
              <a:prstGeom prst="rect">
                <a:avLst/>
              </a:prstGeom>
              <a:noFill/>
              <a:ln w="9525">
                <a:noFill/>
                <a:miter lim="800000"/>
                <a:headEnd/>
                <a:tailEnd/>
              </a:ln>
            </p:spPr>
            <p:txBody>
              <a:bodyPr wrap="none" anchor="ctr">
                <a:spAutoFit/>
              </a:bodyPr>
              <a:lstStyle/>
              <a:p>
                <a:pPr algn="r">
                  <a:spcBef>
                    <a:spcPct val="50000"/>
                  </a:spcBef>
                </a:pPr>
                <a:r>
                  <a:rPr lang="ja-JP" altLang="en-US" sz="1400" dirty="0">
                    <a:solidFill>
                      <a:prstClr val="black"/>
                    </a:solidFill>
                  </a:rPr>
                  <a:t>（</a:t>
                </a:r>
                <a:r>
                  <a:rPr lang="en-US" altLang="ja-JP" sz="1400" dirty="0">
                    <a:solidFill>
                      <a:prstClr val="black"/>
                    </a:solidFill>
                  </a:rPr>
                  <a:t>%</a:t>
                </a:r>
                <a:r>
                  <a:rPr lang="ja-JP" altLang="en-US" sz="1400" dirty="0">
                    <a:solidFill>
                      <a:prstClr val="black"/>
                    </a:solidFill>
                  </a:rPr>
                  <a:t>）</a:t>
                </a:r>
                <a:endParaRPr lang="en-GB" altLang="ja-JP" sz="1400" dirty="0">
                  <a:solidFill>
                    <a:prstClr val="black"/>
                  </a:solidFill>
                </a:endParaRPr>
              </a:p>
            </p:txBody>
          </p:sp>
        </p:grpSp>
        <p:grpSp>
          <p:nvGrpSpPr>
            <p:cNvPr id="6" name="グループ化 42"/>
            <p:cNvGrpSpPr/>
            <p:nvPr/>
          </p:nvGrpSpPr>
          <p:grpSpPr>
            <a:xfrm>
              <a:off x="1770354" y="5918985"/>
              <a:ext cx="2030067" cy="72000"/>
              <a:chOff x="1770354" y="5918985"/>
              <a:chExt cx="2030067" cy="72000"/>
            </a:xfrm>
          </p:grpSpPr>
          <p:sp>
            <p:nvSpPr>
              <p:cNvPr id="205" name="Line 17"/>
              <p:cNvSpPr>
                <a:spLocks noChangeShapeType="1"/>
              </p:cNvSpPr>
              <p:nvPr/>
            </p:nvSpPr>
            <p:spPr bwMode="auto">
              <a:xfrm flipH="1">
                <a:off x="1770354"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206" name="Line 17"/>
              <p:cNvSpPr>
                <a:spLocks noChangeShapeType="1"/>
              </p:cNvSpPr>
              <p:nvPr/>
            </p:nvSpPr>
            <p:spPr bwMode="auto">
              <a:xfrm flipH="1">
                <a:off x="2447043"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207" name="Line 17"/>
              <p:cNvSpPr>
                <a:spLocks noChangeShapeType="1"/>
              </p:cNvSpPr>
              <p:nvPr/>
            </p:nvSpPr>
            <p:spPr bwMode="auto">
              <a:xfrm flipH="1">
                <a:off x="3123732"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208" name="Line 17"/>
              <p:cNvSpPr>
                <a:spLocks noChangeShapeType="1"/>
              </p:cNvSpPr>
              <p:nvPr/>
            </p:nvSpPr>
            <p:spPr bwMode="auto">
              <a:xfrm flipH="1">
                <a:off x="3800421"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sp>
          <p:nvSpPr>
            <p:cNvPr id="218" name="Text Box 55"/>
            <p:cNvSpPr txBox="1">
              <a:spLocks noChangeArrowheads="1"/>
            </p:cNvSpPr>
            <p:nvPr/>
          </p:nvSpPr>
          <p:spPr bwMode="auto">
            <a:xfrm>
              <a:off x="1111247" y="5918985"/>
              <a:ext cx="641521"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40-49</a:t>
              </a:r>
              <a:endParaRPr lang="en-GB" altLang="ja-JP" sz="1400" baseline="30000" dirty="0">
                <a:solidFill>
                  <a:prstClr val="black"/>
                </a:solidFill>
              </a:endParaRPr>
            </a:p>
          </p:txBody>
        </p:sp>
        <p:sp>
          <p:nvSpPr>
            <p:cNvPr id="221" name="Text Box 55"/>
            <p:cNvSpPr txBox="1">
              <a:spLocks noChangeArrowheads="1"/>
            </p:cNvSpPr>
            <p:nvPr/>
          </p:nvSpPr>
          <p:spPr bwMode="auto">
            <a:xfrm>
              <a:off x="1787933"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50-59</a:t>
              </a:r>
              <a:endParaRPr lang="en-GB" altLang="ja-JP" sz="1400" baseline="30000" dirty="0">
                <a:solidFill>
                  <a:prstClr val="black"/>
                </a:solidFill>
              </a:endParaRPr>
            </a:p>
          </p:txBody>
        </p:sp>
        <p:sp>
          <p:nvSpPr>
            <p:cNvPr id="222" name="Text Box 55"/>
            <p:cNvSpPr txBox="1">
              <a:spLocks noChangeArrowheads="1"/>
            </p:cNvSpPr>
            <p:nvPr/>
          </p:nvSpPr>
          <p:spPr bwMode="auto">
            <a:xfrm>
              <a:off x="2464624"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60-69</a:t>
              </a:r>
              <a:endParaRPr lang="en-GB" altLang="ja-JP" sz="1400" baseline="30000" dirty="0">
                <a:solidFill>
                  <a:prstClr val="black"/>
                </a:solidFill>
              </a:endParaRPr>
            </a:p>
          </p:txBody>
        </p:sp>
        <p:sp>
          <p:nvSpPr>
            <p:cNvPr id="223" name="Text Box 55"/>
            <p:cNvSpPr txBox="1">
              <a:spLocks noChangeArrowheads="1"/>
            </p:cNvSpPr>
            <p:nvPr/>
          </p:nvSpPr>
          <p:spPr bwMode="auto">
            <a:xfrm>
              <a:off x="3141312"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70-79</a:t>
              </a:r>
              <a:endParaRPr lang="en-GB" altLang="ja-JP" sz="1400" baseline="30000" dirty="0">
                <a:solidFill>
                  <a:prstClr val="black"/>
                </a:solidFill>
              </a:endParaRPr>
            </a:p>
          </p:txBody>
        </p:sp>
        <p:sp>
          <p:nvSpPr>
            <p:cNvPr id="224" name="Text Box 55"/>
            <p:cNvSpPr txBox="1">
              <a:spLocks noChangeArrowheads="1"/>
            </p:cNvSpPr>
            <p:nvPr/>
          </p:nvSpPr>
          <p:spPr bwMode="auto">
            <a:xfrm>
              <a:off x="3857276" y="5918985"/>
              <a:ext cx="562975" cy="307777"/>
            </a:xfrm>
            <a:prstGeom prst="rect">
              <a:avLst/>
            </a:prstGeom>
            <a:noFill/>
            <a:ln w="9525">
              <a:noFill/>
              <a:miter lim="800000"/>
              <a:headEnd/>
              <a:tailEnd/>
            </a:ln>
          </p:spPr>
          <p:txBody>
            <a:bodyPr wrap="none" anchor="t">
              <a:spAutoFit/>
            </a:bodyPr>
            <a:lstStyle/>
            <a:p>
              <a:pPr algn="ctr">
                <a:spcBef>
                  <a:spcPct val="50000"/>
                </a:spcBef>
              </a:pPr>
              <a:r>
                <a:rPr lang="ja-JP" altLang="en-US" sz="1400" dirty="0">
                  <a:solidFill>
                    <a:prstClr val="black"/>
                  </a:solidFill>
                </a:rPr>
                <a:t>≧</a:t>
              </a:r>
              <a:r>
                <a:rPr lang="en-US" altLang="ja-JP" sz="1400" dirty="0">
                  <a:solidFill>
                    <a:prstClr val="black"/>
                  </a:solidFill>
                </a:rPr>
                <a:t>80</a:t>
              </a:r>
              <a:endParaRPr lang="en-GB" altLang="ja-JP" sz="1400" baseline="30000" dirty="0">
                <a:solidFill>
                  <a:prstClr val="black"/>
                </a:solidFill>
              </a:endParaRPr>
            </a:p>
          </p:txBody>
        </p:sp>
        <p:sp>
          <p:nvSpPr>
            <p:cNvPr id="244" name="Text Box 55"/>
            <p:cNvSpPr txBox="1">
              <a:spLocks noChangeArrowheads="1"/>
            </p:cNvSpPr>
            <p:nvPr/>
          </p:nvSpPr>
          <p:spPr bwMode="auto">
            <a:xfrm>
              <a:off x="4275168" y="5918985"/>
              <a:ext cx="543739" cy="307777"/>
            </a:xfrm>
            <a:prstGeom prst="rect">
              <a:avLst/>
            </a:prstGeom>
            <a:noFill/>
            <a:ln w="9525">
              <a:noFill/>
              <a:miter lim="800000"/>
              <a:headEnd/>
              <a:tailEnd/>
            </a:ln>
          </p:spPr>
          <p:txBody>
            <a:bodyPr wrap="none" anchor="t">
              <a:spAutoFit/>
            </a:bodyPr>
            <a:lstStyle/>
            <a:p>
              <a:pPr>
                <a:spcBef>
                  <a:spcPct val="50000"/>
                </a:spcBef>
              </a:pPr>
              <a:r>
                <a:rPr lang="ja-JP" altLang="en-US" sz="1400" dirty="0">
                  <a:solidFill>
                    <a:prstClr val="black"/>
                  </a:solidFill>
                </a:rPr>
                <a:t>（歳）</a:t>
              </a:r>
              <a:endParaRPr lang="en-GB" altLang="ja-JP" sz="1400" baseline="30000" dirty="0">
                <a:solidFill>
                  <a:prstClr val="black"/>
                </a:solidFill>
              </a:endParaRPr>
            </a:p>
          </p:txBody>
        </p:sp>
        <p:sp>
          <p:nvSpPr>
            <p:cNvPr id="248" name="Text Box 55"/>
            <p:cNvSpPr txBox="1">
              <a:spLocks noChangeArrowheads="1"/>
            </p:cNvSpPr>
            <p:nvPr/>
          </p:nvSpPr>
          <p:spPr bwMode="auto">
            <a:xfrm>
              <a:off x="2487869" y="6157751"/>
              <a:ext cx="595035" cy="338554"/>
            </a:xfrm>
            <a:prstGeom prst="rect">
              <a:avLst/>
            </a:prstGeom>
            <a:noFill/>
            <a:ln w="9525">
              <a:noFill/>
              <a:miter lim="800000"/>
              <a:headEnd/>
              <a:tailEnd/>
            </a:ln>
          </p:spPr>
          <p:txBody>
            <a:bodyPr wrap="none" anchor="t">
              <a:spAutoFit/>
            </a:bodyPr>
            <a:lstStyle/>
            <a:p>
              <a:pPr algn="ctr">
                <a:spcBef>
                  <a:spcPct val="50000"/>
                </a:spcBef>
              </a:pPr>
              <a:r>
                <a:rPr lang="ja-JP" altLang="en-US" sz="1600" dirty="0">
                  <a:solidFill>
                    <a:prstClr val="black"/>
                  </a:solidFill>
                </a:rPr>
                <a:t>年齢</a:t>
              </a:r>
              <a:endParaRPr lang="en-GB" altLang="ja-JP" sz="1600" baseline="30000" dirty="0">
                <a:solidFill>
                  <a:prstClr val="black"/>
                </a:solidFill>
              </a:endParaRPr>
            </a:p>
          </p:txBody>
        </p:sp>
        <p:grpSp>
          <p:nvGrpSpPr>
            <p:cNvPr id="7" name="グループ化 38"/>
            <p:cNvGrpSpPr/>
            <p:nvPr/>
          </p:nvGrpSpPr>
          <p:grpSpPr>
            <a:xfrm>
              <a:off x="1372663" y="4111791"/>
              <a:ext cx="2828813" cy="338040"/>
              <a:chOff x="1372663" y="4111791"/>
              <a:chExt cx="2828813" cy="338040"/>
            </a:xfrm>
            <a:solidFill>
              <a:srgbClr val="7FC3CD"/>
            </a:solidFill>
          </p:grpSpPr>
          <p:sp>
            <p:nvSpPr>
              <p:cNvPr id="133" name="Oval 132"/>
              <p:cNvSpPr>
                <a:spLocks noChangeArrowheads="1"/>
              </p:cNvSpPr>
              <p:nvPr/>
            </p:nvSpPr>
            <p:spPr bwMode="auto">
              <a:xfrm>
                <a:off x="2722671" y="4120104"/>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134" name="Oval 132"/>
              <p:cNvSpPr>
                <a:spLocks noChangeArrowheads="1"/>
              </p:cNvSpPr>
              <p:nvPr/>
            </p:nvSpPr>
            <p:spPr bwMode="auto">
              <a:xfrm>
                <a:off x="2045982" y="4324374"/>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135" name="Oval 132"/>
              <p:cNvSpPr>
                <a:spLocks noChangeArrowheads="1"/>
              </p:cNvSpPr>
              <p:nvPr/>
            </p:nvSpPr>
            <p:spPr bwMode="auto">
              <a:xfrm>
                <a:off x="1372663" y="4320339"/>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136" name="Oval 132"/>
              <p:cNvSpPr>
                <a:spLocks noChangeArrowheads="1"/>
              </p:cNvSpPr>
              <p:nvPr/>
            </p:nvSpPr>
            <p:spPr bwMode="auto">
              <a:xfrm>
                <a:off x="4076049" y="4111791"/>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217" name="Oval 132"/>
              <p:cNvSpPr>
                <a:spLocks noChangeArrowheads="1"/>
              </p:cNvSpPr>
              <p:nvPr/>
            </p:nvSpPr>
            <p:spPr bwMode="auto">
              <a:xfrm>
                <a:off x="3399361" y="412602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nvGrpSpPr>
            <p:cNvPr id="8" name="グループ化 25"/>
            <p:cNvGrpSpPr/>
            <p:nvPr/>
          </p:nvGrpSpPr>
          <p:grpSpPr>
            <a:xfrm>
              <a:off x="1263703" y="2376801"/>
              <a:ext cx="1359825" cy="705153"/>
              <a:chOff x="1263703" y="2342297"/>
              <a:chExt cx="1359825" cy="705153"/>
            </a:xfrm>
          </p:grpSpPr>
          <p:grpSp>
            <p:nvGrpSpPr>
              <p:cNvPr id="9" name="グループ化 112"/>
              <p:cNvGrpSpPr>
                <a:grpSpLocks/>
              </p:cNvGrpSpPr>
              <p:nvPr/>
            </p:nvGrpSpPr>
            <p:grpSpPr bwMode="auto">
              <a:xfrm>
                <a:off x="1263703" y="2342297"/>
                <a:ext cx="1346808" cy="369332"/>
                <a:chOff x="1665289" y="1680948"/>
                <a:chExt cx="1346656" cy="369199"/>
              </a:xfrm>
            </p:grpSpPr>
            <p:sp>
              <p:nvSpPr>
                <p:cNvPr id="285" name="Text Box 39"/>
                <p:cNvSpPr txBox="1">
                  <a:spLocks noChangeArrowheads="1"/>
                </p:cNvSpPr>
                <p:nvPr/>
              </p:nvSpPr>
              <p:spPr bwMode="auto">
                <a:xfrm>
                  <a:off x="1908563" y="1680948"/>
                  <a:ext cx="1103382" cy="369199"/>
                </a:xfrm>
                <a:prstGeom prst="rect">
                  <a:avLst/>
                </a:prstGeom>
                <a:noFill/>
                <a:ln w="9525">
                  <a:noFill/>
                  <a:miter lim="800000"/>
                  <a:headEnd/>
                  <a:tailEnd/>
                </a:ln>
              </p:spPr>
              <p:txBody>
                <a:bodyPr wrap="none" anchor="ctr">
                  <a:spAutoFit/>
                </a:bodyPr>
                <a:lstStyle/>
                <a:p>
                  <a:pPr>
                    <a:tabLst>
                      <a:tab pos="96838" algn="l"/>
                    </a:tabLst>
                  </a:pPr>
                  <a:r>
                    <a:rPr lang="ja-JP" altLang="en-US" dirty="0">
                      <a:solidFill>
                        <a:prstClr val="black"/>
                      </a:solidFill>
                    </a:rPr>
                    <a:t> </a:t>
                  </a:r>
                  <a:r>
                    <a:rPr lang="en-US" altLang="ja-JP" dirty="0">
                      <a:solidFill>
                        <a:prstClr val="black"/>
                      </a:solidFill>
                    </a:rPr>
                    <a:t>	8</a:t>
                  </a:r>
                  <a:r>
                    <a:rPr lang="ja-JP" altLang="en-US" dirty="0">
                      <a:solidFill>
                        <a:prstClr val="black"/>
                      </a:solidFill>
                    </a:rPr>
                    <a:t>回以上</a:t>
                  </a:r>
                </a:p>
              </p:txBody>
            </p:sp>
            <p:grpSp>
              <p:nvGrpSpPr>
                <p:cNvPr id="10" name="Group 176"/>
                <p:cNvGrpSpPr>
                  <a:grpSpLocks/>
                </p:cNvGrpSpPr>
                <p:nvPr/>
              </p:nvGrpSpPr>
              <p:grpSpPr bwMode="auto">
                <a:xfrm>
                  <a:off x="1665289" y="1801813"/>
                  <a:ext cx="287337" cy="125413"/>
                  <a:chOff x="3282" y="787"/>
                  <a:chExt cx="181" cy="79"/>
                </a:xfrm>
              </p:grpSpPr>
              <p:sp>
                <p:nvSpPr>
                  <p:cNvPr id="287" name="Oval 138"/>
                  <p:cNvSpPr>
                    <a:spLocks noChangeArrowheads="1"/>
                  </p:cNvSpPr>
                  <p:nvPr/>
                </p:nvSpPr>
                <p:spPr bwMode="auto">
                  <a:xfrm>
                    <a:off x="3333" y="787"/>
                    <a:ext cx="79" cy="79"/>
                  </a:xfrm>
                  <a:prstGeom prst="ellipse">
                    <a:avLst/>
                  </a:prstGeom>
                  <a:solidFill>
                    <a:srgbClr val="7FC3CD"/>
                  </a:solidFill>
                  <a:ln w="0">
                    <a:noFill/>
                    <a:round/>
                    <a:headEnd/>
                    <a:tailEnd/>
                  </a:ln>
                </p:spPr>
                <p:txBody>
                  <a:bodyPr wrap="none" anchor="ctr"/>
                  <a:lstStyle/>
                  <a:p>
                    <a:endParaRPr lang="ja-JP" altLang="en-US">
                      <a:solidFill>
                        <a:prstClr val="black"/>
                      </a:solidFill>
                    </a:endParaRPr>
                  </a:p>
                </p:txBody>
              </p:sp>
              <p:sp>
                <p:nvSpPr>
                  <p:cNvPr id="288" name="Line 139"/>
                  <p:cNvSpPr>
                    <a:spLocks noChangeShapeType="1"/>
                  </p:cNvSpPr>
                  <p:nvPr/>
                </p:nvSpPr>
                <p:spPr bwMode="auto">
                  <a:xfrm>
                    <a:off x="3282" y="827"/>
                    <a:ext cx="181" cy="0"/>
                  </a:xfrm>
                  <a:prstGeom prst="line">
                    <a:avLst/>
                  </a:prstGeom>
                  <a:noFill/>
                  <a:ln w="38100">
                    <a:solidFill>
                      <a:srgbClr val="7FC3CD"/>
                    </a:solidFill>
                    <a:round/>
                    <a:headEnd/>
                    <a:tailEnd/>
                  </a:ln>
                </p:spPr>
                <p:txBody>
                  <a:bodyPr wrap="none" anchor="ctr"/>
                  <a:lstStyle/>
                  <a:p>
                    <a:endParaRPr lang="ja-JP" altLang="en-US">
                      <a:solidFill>
                        <a:prstClr val="black"/>
                      </a:solidFill>
                    </a:endParaRPr>
                  </a:p>
                </p:txBody>
              </p:sp>
            </p:grpSp>
          </p:grpSp>
          <p:grpSp>
            <p:nvGrpSpPr>
              <p:cNvPr id="11" name="グループ化 112"/>
              <p:cNvGrpSpPr>
                <a:grpSpLocks/>
              </p:cNvGrpSpPr>
              <p:nvPr/>
            </p:nvGrpSpPr>
            <p:grpSpPr bwMode="auto">
              <a:xfrm>
                <a:off x="1263703" y="2678118"/>
                <a:ext cx="1359825" cy="369332"/>
                <a:chOff x="1665289" y="1680948"/>
                <a:chExt cx="1359670" cy="369199"/>
              </a:xfrm>
            </p:grpSpPr>
            <p:sp>
              <p:nvSpPr>
                <p:cNvPr id="290" name="Text Box 39"/>
                <p:cNvSpPr txBox="1">
                  <a:spLocks noChangeArrowheads="1"/>
                </p:cNvSpPr>
                <p:nvPr/>
              </p:nvSpPr>
              <p:spPr bwMode="auto">
                <a:xfrm>
                  <a:off x="1908562" y="1680948"/>
                  <a:ext cx="1116397" cy="369199"/>
                </a:xfrm>
                <a:prstGeom prst="rect">
                  <a:avLst/>
                </a:prstGeom>
                <a:noFill/>
                <a:ln w="9525">
                  <a:noFill/>
                  <a:miter lim="800000"/>
                  <a:headEnd/>
                  <a:tailEnd/>
                </a:ln>
              </p:spPr>
              <p:txBody>
                <a:bodyPr wrap="none" anchor="ctr">
                  <a:spAutoFit/>
                </a:bodyPr>
                <a:lstStyle/>
                <a:p>
                  <a:r>
                    <a:rPr lang="en-US" altLang="ja-JP" dirty="0">
                      <a:solidFill>
                        <a:prstClr val="black"/>
                      </a:solidFill>
                    </a:rPr>
                    <a:t>11</a:t>
                  </a:r>
                  <a:r>
                    <a:rPr lang="ja-JP" altLang="en-US" dirty="0">
                      <a:solidFill>
                        <a:prstClr val="black"/>
                      </a:solidFill>
                    </a:rPr>
                    <a:t>回以上</a:t>
                  </a:r>
                </a:p>
              </p:txBody>
            </p:sp>
            <p:grpSp>
              <p:nvGrpSpPr>
                <p:cNvPr id="12" name="Group 176"/>
                <p:cNvGrpSpPr>
                  <a:grpSpLocks/>
                </p:cNvGrpSpPr>
                <p:nvPr/>
              </p:nvGrpSpPr>
              <p:grpSpPr bwMode="auto">
                <a:xfrm>
                  <a:off x="1665289" y="1801813"/>
                  <a:ext cx="287337" cy="125413"/>
                  <a:chOff x="3282" y="787"/>
                  <a:chExt cx="181" cy="79"/>
                </a:xfrm>
              </p:grpSpPr>
              <p:sp>
                <p:nvSpPr>
                  <p:cNvPr id="292" name="Oval 138"/>
                  <p:cNvSpPr>
                    <a:spLocks noChangeArrowheads="1"/>
                  </p:cNvSpPr>
                  <p:nvPr/>
                </p:nvSpPr>
                <p:spPr bwMode="auto">
                  <a:xfrm>
                    <a:off x="3333" y="787"/>
                    <a:ext cx="79" cy="79"/>
                  </a:xfrm>
                  <a:prstGeom prst="ellipse">
                    <a:avLst/>
                  </a:prstGeom>
                  <a:solidFill>
                    <a:schemeClr val="accent1"/>
                  </a:solidFill>
                  <a:ln w="0">
                    <a:noFill/>
                    <a:round/>
                    <a:headEnd/>
                    <a:tailEnd/>
                  </a:ln>
                </p:spPr>
                <p:txBody>
                  <a:bodyPr wrap="none" anchor="ctr"/>
                  <a:lstStyle/>
                  <a:p>
                    <a:endParaRPr lang="ja-JP" altLang="en-US">
                      <a:solidFill>
                        <a:prstClr val="black"/>
                      </a:solidFill>
                    </a:endParaRPr>
                  </a:p>
                </p:txBody>
              </p:sp>
              <p:sp>
                <p:nvSpPr>
                  <p:cNvPr id="293" name="Line 139"/>
                  <p:cNvSpPr>
                    <a:spLocks noChangeShapeType="1"/>
                  </p:cNvSpPr>
                  <p:nvPr/>
                </p:nvSpPr>
                <p:spPr bwMode="auto">
                  <a:xfrm>
                    <a:off x="3282" y="827"/>
                    <a:ext cx="181" cy="0"/>
                  </a:xfrm>
                  <a:prstGeom prst="line">
                    <a:avLst/>
                  </a:prstGeom>
                  <a:noFill/>
                  <a:ln w="38100">
                    <a:solidFill>
                      <a:schemeClr val="accent1"/>
                    </a:solidFill>
                    <a:round/>
                    <a:headEnd/>
                    <a:tailEnd/>
                  </a:ln>
                </p:spPr>
                <p:txBody>
                  <a:bodyPr wrap="none" anchor="ctr"/>
                  <a:lstStyle/>
                  <a:p>
                    <a:endParaRPr lang="ja-JP" altLang="en-US">
                      <a:solidFill>
                        <a:prstClr val="black"/>
                      </a:solidFill>
                    </a:endParaRPr>
                  </a:p>
                </p:txBody>
              </p:sp>
            </p:grpSp>
          </p:grpSp>
        </p:grpSp>
        <p:grpSp>
          <p:nvGrpSpPr>
            <p:cNvPr id="13" name="グループ化 28"/>
            <p:cNvGrpSpPr/>
            <p:nvPr/>
          </p:nvGrpSpPr>
          <p:grpSpPr>
            <a:xfrm>
              <a:off x="1022228" y="2712622"/>
              <a:ext cx="3454880" cy="3206363"/>
              <a:chOff x="1022228" y="2606806"/>
              <a:chExt cx="3454880" cy="3312179"/>
            </a:xfrm>
          </p:grpSpPr>
          <p:grpSp>
            <p:nvGrpSpPr>
              <p:cNvPr id="14" name="グループ化 27"/>
              <p:cNvGrpSpPr/>
              <p:nvPr/>
            </p:nvGrpSpPr>
            <p:grpSpPr>
              <a:xfrm>
                <a:off x="1022228" y="2606806"/>
                <a:ext cx="3454880" cy="3312179"/>
                <a:chOff x="1022228" y="2606806"/>
                <a:chExt cx="3454880" cy="3312179"/>
              </a:xfrm>
            </p:grpSpPr>
            <p:sp>
              <p:nvSpPr>
                <p:cNvPr id="104" name="Freeform 16"/>
                <p:cNvSpPr>
                  <a:spLocks/>
                </p:cNvSpPr>
                <p:nvPr/>
              </p:nvSpPr>
              <p:spPr bwMode="auto">
                <a:xfrm>
                  <a:off x="1093665" y="2606807"/>
                  <a:ext cx="3383443" cy="3312178"/>
                </a:xfrm>
                <a:custGeom>
                  <a:avLst/>
                  <a:gdLst>
                    <a:gd name="T0" fmla="*/ 0 w 1494"/>
                    <a:gd name="T1" fmla="*/ 0 h 1842"/>
                    <a:gd name="T2" fmla="*/ 0 w 1494"/>
                    <a:gd name="T3" fmla="*/ 2147483647 h 1842"/>
                    <a:gd name="T4" fmla="*/ 2147483647 w 1494"/>
                    <a:gd name="T5" fmla="*/ 2147483647 h 1842"/>
                    <a:gd name="T6" fmla="*/ 0 60000 65536"/>
                    <a:gd name="T7" fmla="*/ 0 60000 65536"/>
                    <a:gd name="T8" fmla="*/ 0 60000 65536"/>
                    <a:gd name="T9" fmla="*/ 0 w 1494"/>
                    <a:gd name="T10" fmla="*/ 0 h 1842"/>
                    <a:gd name="T11" fmla="*/ 1494 w 1494"/>
                    <a:gd name="T12" fmla="*/ 1842 h 1842"/>
                  </a:gdLst>
                  <a:ahLst/>
                  <a:cxnLst>
                    <a:cxn ang="T6">
                      <a:pos x="T0" y="T1"/>
                    </a:cxn>
                    <a:cxn ang="T7">
                      <a:pos x="T2" y="T3"/>
                    </a:cxn>
                    <a:cxn ang="T8">
                      <a:pos x="T4" y="T5"/>
                    </a:cxn>
                  </a:cxnLst>
                  <a:rect l="T9" t="T10" r="T11" b="T12"/>
                  <a:pathLst>
                    <a:path w="1494" h="1842">
                      <a:moveTo>
                        <a:pt x="0" y="0"/>
                      </a:moveTo>
                      <a:lnTo>
                        <a:pt x="0" y="1842"/>
                      </a:lnTo>
                      <a:lnTo>
                        <a:pt x="1494" y="1842"/>
                      </a:lnTo>
                    </a:path>
                  </a:pathLst>
                </a:custGeom>
                <a:noFill/>
                <a:ln w="12700">
                  <a:solidFill>
                    <a:schemeClr val="tx1"/>
                  </a:solidFill>
                  <a:round/>
                  <a:headEnd/>
                  <a:tailEnd/>
                </a:ln>
              </p:spPr>
              <p:txBody>
                <a:bodyPr/>
                <a:lstStyle/>
                <a:p>
                  <a:endParaRPr lang="ja-JP" altLang="en-US">
                    <a:solidFill>
                      <a:prstClr val="black"/>
                    </a:solidFill>
                  </a:endParaRPr>
                </a:p>
              </p:txBody>
            </p:sp>
            <p:grpSp>
              <p:nvGrpSpPr>
                <p:cNvPr id="15" name="グループ化 6"/>
                <p:cNvGrpSpPr/>
                <p:nvPr/>
              </p:nvGrpSpPr>
              <p:grpSpPr>
                <a:xfrm>
                  <a:off x="1022228" y="2606806"/>
                  <a:ext cx="71438" cy="3312179"/>
                  <a:chOff x="1022228" y="2503294"/>
                  <a:chExt cx="71438" cy="3312179"/>
                </a:xfrm>
              </p:grpSpPr>
              <p:sp>
                <p:nvSpPr>
                  <p:cNvPr id="146" name="Line 19"/>
                  <p:cNvSpPr>
                    <a:spLocks noChangeShapeType="1"/>
                  </p:cNvSpPr>
                  <p:nvPr/>
                </p:nvSpPr>
                <p:spPr bwMode="auto">
                  <a:xfrm flipH="1">
                    <a:off x="1022228" y="3165730"/>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147" name="Line 17"/>
                  <p:cNvSpPr>
                    <a:spLocks noChangeShapeType="1"/>
                  </p:cNvSpPr>
                  <p:nvPr/>
                </p:nvSpPr>
                <p:spPr bwMode="auto">
                  <a:xfrm flipH="1">
                    <a:off x="1022228" y="2503294"/>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148" name="Line 24"/>
                  <p:cNvSpPr>
                    <a:spLocks noChangeShapeType="1"/>
                  </p:cNvSpPr>
                  <p:nvPr/>
                </p:nvSpPr>
                <p:spPr bwMode="auto">
                  <a:xfrm flipH="1">
                    <a:off x="1022228" y="5815473"/>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149" name="Line 19"/>
                  <p:cNvSpPr>
                    <a:spLocks noChangeShapeType="1"/>
                  </p:cNvSpPr>
                  <p:nvPr/>
                </p:nvSpPr>
                <p:spPr bwMode="auto">
                  <a:xfrm flipH="1">
                    <a:off x="1022228" y="5153038"/>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150" name="Line 19"/>
                  <p:cNvSpPr>
                    <a:spLocks noChangeShapeType="1"/>
                  </p:cNvSpPr>
                  <p:nvPr/>
                </p:nvSpPr>
                <p:spPr bwMode="auto">
                  <a:xfrm flipH="1">
                    <a:off x="1022228" y="4490602"/>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184" name="Line 19"/>
                  <p:cNvSpPr>
                    <a:spLocks noChangeShapeType="1"/>
                  </p:cNvSpPr>
                  <p:nvPr/>
                </p:nvSpPr>
                <p:spPr bwMode="auto">
                  <a:xfrm flipH="1">
                    <a:off x="1022228" y="3828166"/>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grpSp>
          <p:sp>
            <p:nvSpPr>
              <p:cNvPr id="189" name="フリーフォーム 188"/>
              <p:cNvSpPr/>
              <p:nvPr/>
            </p:nvSpPr>
            <p:spPr>
              <a:xfrm>
                <a:off x="1432008" y="4119384"/>
                <a:ext cx="2706756" cy="217191"/>
              </a:xfrm>
              <a:custGeom>
                <a:avLst/>
                <a:gdLst>
                  <a:gd name="connsiteX0" fmla="*/ 0 w 5233737"/>
                  <a:gd name="connsiteY0" fmla="*/ 216569 h 224590"/>
                  <a:gd name="connsiteX1" fmla="*/ 1303421 w 5233737"/>
                  <a:gd name="connsiteY1" fmla="*/ 224590 h 224590"/>
                  <a:gd name="connsiteX2" fmla="*/ 2606842 w 5233737"/>
                  <a:gd name="connsiteY2" fmla="*/ 4011 h 224590"/>
                  <a:gd name="connsiteX3" fmla="*/ 3922294 w 5233737"/>
                  <a:gd name="connsiteY3" fmla="*/ 12032 h 224590"/>
                  <a:gd name="connsiteX4" fmla="*/ 5233737 w 5233737"/>
                  <a:gd name="connsiteY4" fmla="*/ 0 h 224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3737" h="224590">
                    <a:moveTo>
                      <a:pt x="0" y="216569"/>
                    </a:moveTo>
                    <a:lnTo>
                      <a:pt x="1303421" y="224590"/>
                    </a:lnTo>
                    <a:lnTo>
                      <a:pt x="2606842" y="4011"/>
                    </a:lnTo>
                    <a:lnTo>
                      <a:pt x="3922294" y="12032"/>
                    </a:lnTo>
                    <a:lnTo>
                      <a:pt x="5233737" y="0"/>
                    </a:lnTo>
                  </a:path>
                </a:pathLst>
              </a:custGeom>
              <a:noFill/>
              <a:ln w="38100">
                <a:solidFill>
                  <a:srgbClr val="7FC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0" name="フリーフォーム 189"/>
              <p:cNvSpPr/>
              <p:nvPr/>
            </p:nvSpPr>
            <p:spPr>
              <a:xfrm>
                <a:off x="1432008" y="5290663"/>
                <a:ext cx="2706756" cy="364571"/>
              </a:xfrm>
              <a:custGeom>
                <a:avLst/>
                <a:gdLst>
                  <a:gd name="connsiteX0" fmla="*/ 0 w 5233737"/>
                  <a:gd name="connsiteY0" fmla="*/ 376990 h 376990"/>
                  <a:gd name="connsiteX1" fmla="*/ 1303421 w 5233737"/>
                  <a:gd name="connsiteY1" fmla="*/ 200527 h 376990"/>
                  <a:gd name="connsiteX2" fmla="*/ 2614863 w 5233737"/>
                  <a:gd name="connsiteY2" fmla="*/ 180474 h 376990"/>
                  <a:gd name="connsiteX3" fmla="*/ 3926305 w 5233737"/>
                  <a:gd name="connsiteY3" fmla="*/ 240632 h 376990"/>
                  <a:gd name="connsiteX4" fmla="*/ 5233737 w 5233737"/>
                  <a:gd name="connsiteY4" fmla="*/ 0 h 376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3737" h="376990">
                    <a:moveTo>
                      <a:pt x="0" y="376990"/>
                    </a:moveTo>
                    <a:lnTo>
                      <a:pt x="1303421" y="200527"/>
                    </a:lnTo>
                    <a:lnTo>
                      <a:pt x="2614863" y="180474"/>
                    </a:lnTo>
                    <a:lnTo>
                      <a:pt x="3926305" y="240632"/>
                    </a:lnTo>
                    <a:lnTo>
                      <a:pt x="5233737"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6" name="グループ化 37"/>
            <p:cNvGrpSpPr/>
            <p:nvPr/>
          </p:nvGrpSpPr>
          <p:grpSpPr>
            <a:xfrm>
              <a:off x="1372663" y="5248328"/>
              <a:ext cx="2828814" cy="479831"/>
              <a:chOff x="1372663" y="5248328"/>
              <a:chExt cx="2828814" cy="479831"/>
            </a:xfrm>
            <a:solidFill>
              <a:schemeClr val="accent1"/>
            </a:solidFill>
          </p:grpSpPr>
          <p:sp>
            <p:nvSpPr>
              <p:cNvPr id="129" name="Oval 132"/>
              <p:cNvSpPr>
                <a:spLocks noChangeArrowheads="1"/>
              </p:cNvSpPr>
              <p:nvPr/>
            </p:nvSpPr>
            <p:spPr bwMode="auto">
              <a:xfrm>
                <a:off x="1372663" y="5602702"/>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130" name="Oval 132"/>
              <p:cNvSpPr>
                <a:spLocks noChangeArrowheads="1"/>
              </p:cNvSpPr>
              <p:nvPr/>
            </p:nvSpPr>
            <p:spPr bwMode="auto">
              <a:xfrm>
                <a:off x="2722672" y="5416381"/>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131" name="Oval 132"/>
              <p:cNvSpPr>
                <a:spLocks noChangeArrowheads="1"/>
              </p:cNvSpPr>
              <p:nvPr/>
            </p:nvSpPr>
            <p:spPr bwMode="auto">
              <a:xfrm>
                <a:off x="2045983" y="5436957"/>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132" name="Oval 132"/>
              <p:cNvSpPr>
                <a:spLocks noChangeArrowheads="1"/>
              </p:cNvSpPr>
              <p:nvPr/>
            </p:nvSpPr>
            <p:spPr bwMode="auto">
              <a:xfrm>
                <a:off x="3402040" y="5467497"/>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145" name="Oval 132"/>
              <p:cNvSpPr>
                <a:spLocks noChangeArrowheads="1"/>
              </p:cNvSpPr>
              <p:nvPr/>
            </p:nvSpPr>
            <p:spPr bwMode="auto">
              <a:xfrm>
                <a:off x="4076050" y="524832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grpSp>
        <p:nvGrpSpPr>
          <p:cNvPr id="17" name="グループ化 45"/>
          <p:cNvGrpSpPr/>
          <p:nvPr/>
        </p:nvGrpSpPr>
        <p:grpSpPr>
          <a:xfrm>
            <a:off x="4692825" y="2360123"/>
            <a:ext cx="4232867" cy="4136182"/>
            <a:chOff x="4692825" y="2360123"/>
            <a:chExt cx="4232867" cy="4136182"/>
          </a:xfrm>
        </p:grpSpPr>
        <p:sp>
          <p:nvSpPr>
            <p:cNvPr id="55" name="Text Box 44"/>
            <p:cNvSpPr txBox="1">
              <a:spLocks noChangeArrowheads="1"/>
            </p:cNvSpPr>
            <p:nvPr/>
          </p:nvSpPr>
          <p:spPr bwMode="auto">
            <a:xfrm>
              <a:off x="4692825" y="2561940"/>
              <a:ext cx="482824"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100</a:t>
              </a:r>
              <a:endParaRPr lang="en-GB" altLang="ja-JP" sz="1400" dirty="0">
                <a:solidFill>
                  <a:prstClr val="black"/>
                </a:solidFill>
              </a:endParaRPr>
            </a:p>
          </p:txBody>
        </p:sp>
        <p:sp>
          <p:nvSpPr>
            <p:cNvPr id="56" name="Text Box 51"/>
            <p:cNvSpPr txBox="1">
              <a:spLocks noChangeArrowheads="1"/>
            </p:cNvSpPr>
            <p:nvPr/>
          </p:nvSpPr>
          <p:spPr bwMode="auto">
            <a:xfrm>
              <a:off x="4792211" y="3842056"/>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60</a:t>
              </a:r>
              <a:endParaRPr lang="en-GB" altLang="ja-JP" sz="1400" dirty="0">
                <a:solidFill>
                  <a:prstClr val="black"/>
                </a:solidFill>
              </a:endParaRPr>
            </a:p>
          </p:txBody>
        </p:sp>
        <p:sp>
          <p:nvSpPr>
            <p:cNvPr id="57" name="Text Box 51"/>
            <p:cNvSpPr txBox="1">
              <a:spLocks noChangeArrowheads="1"/>
            </p:cNvSpPr>
            <p:nvPr/>
          </p:nvSpPr>
          <p:spPr bwMode="auto">
            <a:xfrm>
              <a:off x="4792211" y="5122172"/>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20</a:t>
              </a:r>
              <a:endParaRPr lang="en-GB" altLang="ja-JP" sz="1400" dirty="0">
                <a:solidFill>
                  <a:prstClr val="black"/>
                </a:solidFill>
              </a:endParaRPr>
            </a:p>
          </p:txBody>
        </p:sp>
        <p:sp>
          <p:nvSpPr>
            <p:cNvPr id="58" name="Text Box 51"/>
            <p:cNvSpPr txBox="1">
              <a:spLocks noChangeArrowheads="1"/>
            </p:cNvSpPr>
            <p:nvPr/>
          </p:nvSpPr>
          <p:spPr bwMode="auto">
            <a:xfrm>
              <a:off x="4891597" y="5762228"/>
              <a:ext cx="284052"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0</a:t>
              </a:r>
              <a:endParaRPr lang="en-GB" altLang="ja-JP" sz="1400" dirty="0">
                <a:solidFill>
                  <a:prstClr val="black"/>
                </a:solidFill>
              </a:endParaRPr>
            </a:p>
          </p:txBody>
        </p:sp>
        <p:sp>
          <p:nvSpPr>
            <p:cNvPr id="59" name="Text Box 51"/>
            <p:cNvSpPr txBox="1">
              <a:spLocks noChangeArrowheads="1"/>
            </p:cNvSpPr>
            <p:nvPr/>
          </p:nvSpPr>
          <p:spPr bwMode="auto">
            <a:xfrm>
              <a:off x="4792211" y="4482114"/>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40</a:t>
              </a:r>
              <a:endParaRPr lang="en-GB" altLang="ja-JP" sz="1400" dirty="0">
                <a:solidFill>
                  <a:prstClr val="black"/>
                </a:solidFill>
              </a:endParaRPr>
            </a:p>
          </p:txBody>
        </p:sp>
        <p:sp>
          <p:nvSpPr>
            <p:cNvPr id="60" name="Text Box 51"/>
            <p:cNvSpPr txBox="1">
              <a:spLocks noChangeArrowheads="1"/>
            </p:cNvSpPr>
            <p:nvPr/>
          </p:nvSpPr>
          <p:spPr bwMode="auto">
            <a:xfrm>
              <a:off x="4792211" y="3201998"/>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80</a:t>
              </a:r>
              <a:endParaRPr lang="en-GB" altLang="ja-JP" sz="1400" dirty="0">
                <a:solidFill>
                  <a:prstClr val="black"/>
                </a:solidFill>
              </a:endParaRPr>
            </a:p>
          </p:txBody>
        </p:sp>
        <p:sp>
          <p:nvSpPr>
            <p:cNvPr id="220" name="Text Box 44"/>
            <p:cNvSpPr txBox="1">
              <a:spLocks noChangeArrowheads="1"/>
            </p:cNvSpPr>
            <p:nvPr/>
          </p:nvSpPr>
          <p:spPr bwMode="auto">
            <a:xfrm>
              <a:off x="4694276" y="2360123"/>
              <a:ext cx="524503" cy="307777"/>
            </a:xfrm>
            <a:prstGeom prst="rect">
              <a:avLst/>
            </a:prstGeom>
            <a:noFill/>
            <a:ln w="9525">
              <a:noFill/>
              <a:miter lim="800000"/>
              <a:headEnd/>
              <a:tailEnd/>
            </a:ln>
          </p:spPr>
          <p:txBody>
            <a:bodyPr wrap="none" anchor="ctr">
              <a:spAutoFit/>
            </a:bodyPr>
            <a:lstStyle/>
            <a:p>
              <a:pPr algn="r">
                <a:spcBef>
                  <a:spcPct val="50000"/>
                </a:spcBef>
              </a:pPr>
              <a:r>
                <a:rPr lang="ja-JP" altLang="en-US" sz="1400" dirty="0">
                  <a:solidFill>
                    <a:prstClr val="black"/>
                  </a:solidFill>
                </a:rPr>
                <a:t>（</a:t>
              </a:r>
              <a:r>
                <a:rPr lang="en-US" altLang="ja-JP" sz="1400" dirty="0">
                  <a:solidFill>
                    <a:prstClr val="black"/>
                  </a:solidFill>
                </a:rPr>
                <a:t>%</a:t>
              </a:r>
              <a:r>
                <a:rPr lang="ja-JP" altLang="en-US" sz="1400" dirty="0">
                  <a:solidFill>
                    <a:prstClr val="black"/>
                  </a:solidFill>
                </a:rPr>
                <a:t>）</a:t>
              </a:r>
              <a:endParaRPr lang="en-GB" altLang="ja-JP" sz="1400" dirty="0">
                <a:solidFill>
                  <a:prstClr val="black"/>
                </a:solidFill>
              </a:endParaRPr>
            </a:p>
          </p:txBody>
        </p:sp>
        <p:grpSp>
          <p:nvGrpSpPr>
            <p:cNvPr id="18" name="グループ化 43"/>
            <p:cNvGrpSpPr/>
            <p:nvPr/>
          </p:nvGrpSpPr>
          <p:grpSpPr>
            <a:xfrm>
              <a:off x="5858495" y="5918985"/>
              <a:ext cx="2030067" cy="72000"/>
              <a:chOff x="5858495" y="5918985"/>
              <a:chExt cx="2030067" cy="72000"/>
            </a:xfrm>
          </p:grpSpPr>
          <p:sp>
            <p:nvSpPr>
              <p:cNvPr id="239" name="Line 17"/>
              <p:cNvSpPr>
                <a:spLocks noChangeShapeType="1"/>
              </p:cNvSpPr>
              <p:nvPr/>
            </p:nvSpPr>
            <p:spPr bwMode="auto">
              <a:xfrm flipH="1">
                <a:off x="5858495"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240" name="Line 17"/>
              <p:cNvSpPr>
                <a:spLocks noChangeShapeType="1"/>
              </p:cNvSpPr>
              <p:nvPr/>
            </p:nvSpPr>
            <p:spPr bwMode="auto">
              <a:xfrm flipH="1">
                <a:off x="6535184"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241" name="Line 17"/>
              <p:cNvSpPr>
                <a:spLocks noChangeShapeType="1"/>
              </p:cNvSpPr>
              <p:nvPr/>
            </p:nvSpPr>
            <p:spPr bwMode="auto">
              <a:xfrm flipH="1">
                <a:off x="7211873"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242" name="Line 17"/>
              <p:cNvSpPr>
                <a:spLocks noChangeShapeType="1"/>
              </p:cNvSpPr>
              <p:nvPr/>
            </p:nvSpPr>
            <p:spPr bwMode="auto">
              <a:xfrm flipH="1">
                <a:off x="7888562"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sp>
          <p:nvSpPr>
            <p:cNvPr id="233" name="Text Box 55"/>
            <p:cNvSpPr txBox="1">
              <a:spLocks noChangeArrowheads="1"/>
            </p:cNvSpPr>
            <p:nvPr/>
          </p:nvSpPr>
          <p:spPr bwMode="auto">
            <a:xfrm>
              <a:off x="5199388" y="5918985"/>
              <a:ext cx="641521"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40-49</a:t>
              </a:r>
              <a:endParaRPr lang="en-GB" altLang="ja-JP" sz="1400" baseline="30000" dirty="0">
                <a:solidFill>
                  <a:prstClr val="black"/>
                </a:solidFill>
              </a:endParaRPr>
            </a:p>
          </p:txBody>
        </p:sp>
        <p:sp>
          <p:nvSpPr>
            <p:cNvPr id="234" name="Text Box 55"/>
            <p:cNvSpPr txBox="1">
              <a:spLocks noChangeArrowheads="1"/>
            </p:cNvSpPr>
            <p:nvPr/>
          </p:nvSpPr>
          <p:spPr bwMode="auto">
            <a:xfrm>
              <a:off x="5876074"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50-59</a:t>
              </a:r>
              <a:endParaRPr lang="en-GB" altLang="ja-JP" sz="1400" baseline="30000" dirty="0">
                <a:solidFill>
                  <a:prstClr val="black"/>
                </a:solidFill>
              </a:endParaRPr>
            </a:p>
          </p:txBody>
        </p:sp>
        <p:sp>
          <p:nvSpPr>
            <p:cNvPr id="235" name="Text Box 55"/>
            <p:cNvSpPr txBox="1">
              <a:spLocks noChangeArrowheads="1"/>
            </p:cNvSpPr>
            <p:nvPr/>
          </p:nvSpPr>
          <p:spPr bwMode="auto">
            <a:xfrm>
              <a:off x="6552765"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60-69</a:t>
              </a:r>
              <a:endParaRPr lang="en-GB" altLang="ja-JP" sz="1400" baseline="30000" dirty="0">
                <a:solidFill>
                  <a:prstClr val="black"/>
                </a:solidFill>
              </a:endParaRPr>
            </a:p>
          </p:txBody>
        </p:sp>
        <p:sp>
          <p:nvSpPr>
            <p:cNvPr id="236" name="Text Box 55"/>
            <p:cNvSpPr txBox="1">
              <a:spLocks noChangeArrowheads="1"/>
            </p:cNvSpPr>
            <p:nvPr/>
          </p:nvSpPr>
          <p:spPr bwMode="auto">
            <a:xfrm>
              <a:off x="7229453"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70-79</a:t>
              </a:r>
              <a:endParaRPr lang="en-GB" altLang="ja-JP" sz="1400" baseline="30000" dirty="0">
                <a:solidFill>
                  <a:prstClr val="black"/>
                </a:solidFill>
              </a:endParaRPr>
            </a:p>
          </p:txBody>
        </p:sp>
        <p:sp>
          <p:nvSpPr>
            <p:cNvPr id="237" name="Text Box 55"/>
            <p:cNvSpPr txBox="1">
              <a:spLocks noChangeArrowheads="1"/>
            </p:cNvSpPr>
            <p:nvPr/>
          </p:nvSpPr>
          <p:spPr bwMode="auto">
            <a:xfrm>
              <a:off x="7945416" y="5918985"/>
              <a:ext cx="562975"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≧80</a:t>
              </a:r>
            </a:p>
          </p:txBody>
        </p:sp>
        <p:sp>
          <p:nvSpPr>
            <p:cNvPr id="245" name="Text Box 55"/>
            <p:cNvSpPr txBox="1">
              <a:spLocks noChangeArrowheads="1"/>
            </p:cNvSpPr>
            <p:nvPr/>
          </p:nvSpPr>
          <p:spPr bwMode="auto">
            <a:xfrm>
              <a:off x="8381953" y="5918985"/>
              <a:ext cx="543739" cy="307777"/>
            </a:xfrm>
            <a:prstGeom prst="rect">
              <a:avLst/>
            </a:prstGeom>
            <a:noFill/>
            <a:ln w="9525">
              <a:noFill/>
              <a:miter lim="800000"/>
              <a:headEnd/>
              <a:tailEnd/>
            </a:ln>
          </p:spPr>
          <p:txBody>
            <a:bodyPr wrap="none" anchor="t">
              <a:spAutoFit/>
            </a:bodyPr>
            <a:lstStyle/>
            <a:p>
              <a:pPr>
                <a:spcBef>
                  <a:spcPct val="50000"/>
                </a:spcBef>
              </a:pPr>
              <a:r>
                <a:rPr lang="ja-JP" altLang="en-US" sz="1400" dirty="0">
                  <a:solidFill>
                    <a:prstClr val="black"/>
                  </a:solidFill>
                </a:rPr>
                <a:t>（歳）</a:t>
              </a:r>
              <a:endParaRPr lang="en-GB" altLang="ja-JP" sz="1400" baseline="30000" dirty="0">
                <a:solidFill>
                  <a:prstClr val="black"/>
                </a:solidFill>
              </a:endParaRPr>
            </a:p>
          </p:txBody>
        </p:sp>
        <p:sp>
          <p:nvSpPr>
            <p:cNvPr id="249" name="Text Box 55"/>
            <p:cNvSpPr txBox="1">
              <a:spLocks noChangeArrowheads="1"/>
            </p:cNvSpPr>
            <p:nvPr/>
          </p:nvSpPr>
          <p:spPr bwMode="auto">
            <a:xfrm>
              <a:off x="6576008" y="6157751"/>
              <a:ext cx="595035" cy="338554"/>
            </a:xfrm>
            <a:prstGeom prst="rect">
              <a:avLst/>
            </a:prstGeom>
            <a:noFill/>
            <a:ln w="9525">
              <a:noFill/>
              <a:miter lim="800000"/>
              <a:headEnd/>
              <a:tailEnd/>
            </a:ln>
          </p:spPr>
          <p:txBody>
            <a:bodyPr wrap="none" anchor="t">
              <a:spAutoFit/>
            </a:bodyPr>
            <a:lstStyle/>
            <a:p>
              <a:pPr algn="ctr">
                <a:spcBef>
                  <a:spcPct val="50000"/>
                </a:spcBef>
              </a:pPr>
              <a:r>
                <a:rPr lang="ja-JP" altLang="en-US" sz="1600" dirty="0">
                  <a:solidFill>
                    <a:prstClr val="black"/>
                  </a:solidFill>
                </a:rPr>
                <a:t>年齢</a:t>
              </a:r>
              <a:endParaRPr lang="en-GB" altLang="ja-JP" sz="1600" baseline="30000" dirty="0">
                <a:solidFill>
                  <a:prstClr val="black"/>
                </a:solidFill>
              </a:endParaRPr>
            </a:p>
          </p:txBody>
        </p:sp>
        <p:grpSp>
          <p:nvGrpSpPr>
            <p:cNvPr id="19" name="グループ化 20"/>
            <p:cNvGrpSpPr/>
            <p:nvPr/>
          </p:nvGrpSpPr>
          <p:grpSpPr>
            <a:xfrm>
              <a:off x="5110369" y="2712622"/>
              <a:ext cx="71438" cy="3206363"/>
              <a:chOff x="1134380" y="2503294"/>
              <a:chExt cx="71438" cy="3312179"/>
            </a:xfrm>
          </p:grpSpPr>
          <p:sp>
            <p:nvSpPr>
              <p:cNvPr id="64" name="Line 17"/>
              <p:cNvSpPr>
                <a:spLocks noChangeShapeType="1"/>
              </p:cNvSpPr>
              <p:nvPr/>
            </p:nvSpPr>
            <p:spPr bwMode="auto">
              <a:xfrm flipH="1">
                <a:off x="1134380" y="2503294"/>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65" name="Line 24"/>
              <p:cNvSpPr>
                <a:spLocks noChangeShapeType="1"/>
              </p:cNvSpPr>
              <p:nvPr/>
            </p:nvSpPr>
            <p:spPr bwMode="auto">
              <a:xfrm flipH="1">
                <a:off x="1134380" y="5815473"/>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66" name="Line 19"/>
              <p:cNvSpPr>
                <a:spLocks noChangeShapeType="1"/>
              </p:cNvSpPr>
              <p:nvPr/>
            </p:nvSpPr>
            <p:spPr bwMode="auto">
              <a:xfrm flipH="1">
                <a:off x="1134380" y="3828166"/>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67" name="Line 19"/>
              <p:cNvSpPr>
                <a:spLocks noChangeShapeType="1"/>
              </p:cNvSpPr>
              <p:nvPr/>
            </p:nvSpPr>
            <p:spPr bwMode="auto">
              <a:xfrm flipH="1">
                <a:off x="1134380" y="5153038"/>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68" name="Line 19"/>
              <p:cNvSpPr>
                <a:spLocks noChangeShapeType="1"/>
              </p:cNvSpPr>
              <p:nvPr/>
            </p:nvSpPr>
            <p:spPr bwMode="auto">
              <a:xfrm flipH="1">
                <a:off x="1134380" y="3165730"/>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69" name="Line 19"/>
              <p:cNvSpPr>
                <a:spLocks noChangeShapeType="1"/>
              </p:cNvSpPr>
              <p:nvPr/>
            </p:nvSpPr>
            <p:spPr bwMode="auto">
              <a:xfrm flipH="1">
                <a:off x="1134380" y="4490602"/>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sp>
          <p:nvSpPr>
            <p:cNvPr id="251" name="Freeform 16"/>
            <p:cNvSpPr>
              <a:spLocks/>
            </p:cNvSpPr>
            <p:nvPr/>
          </p:nvSpPr>
          <p:spPr bwMode="auto">
            <a:xfrm>
              <a:off x="5181806" y="2712622"/>
              <a:ext cx="3326585" cy="3206363"/>
            </a:xfrm>
            <a:custGeom>
              <a:avLst/>
              <a:gdLst>
                <a:gd name="T0" fmla="*/ 0 w 1494"/>
                <a:gd name="T1" fmla="*/ 0 h 1842"/>
                <a:gd name="T2" fmla="*/ 0 w 1494"/>
                <a:gd name="T3" fmla="*/ 2147483647 h 1842"/>
                <a:gd name="T4" fmla="*/ 2147483647 w 1494"/>
                <a:gd name="T5" fmla="*/ 2147483647 h 1842"/>
                <a:gd name="T6" fmla="*/ 0 60000 65536"/>
                <a:gd name="T7" fmla="*/ 0 60000 65536"/>
                <a:gd name="T8" fmla="*/ 0 60000 65536"/>
                <a:gd name="T9" fmla="*/ 0 w 1494"/>
                <a:gd name="T10" fmla="*/ 0 h 1842"/>
                <a:gd name="T11" fmla="*/ 1494 w 1494"/>
                <a:gd name="T12" fmla="*/ 1842 h 1842"/>
              </a:gdLst>
              <a:ahLst/>
              <a:cxnLst>
                <a:cxn ang="T6">
                  <a:pos x="T0" y="T1"/>
                </a:cxn>
                <a:cxn ang="T7">
                  <a:pos x="T2" y="T3"/>
                </a:cxn>
                <a:cxn ang="T8">
                  <a:pos x="T4" y="T5"/>
                </a:cxn>
              </a:cxnLst>
              <a:rect l="T9" t="T10" r="T11" b="T12"/>
              <a:pathLst>
                <a:path w="1494" h="1842">
                  <a:moveTo>
                    <a:pt x="0" y="0"/>
                  </a:moveTo>
                  <a:lnTo>
                    <a:pt x="0" y="1842"/>
                  </a:lnTo>
                  <a:lnTo>
                    <a:pt x="1494" y="1842"/>
                  </a:lnTo>
                </a:path>
              </a:pathLst>
            </a:custGeom>
            <a:noFill/>
            <a:ln w="12700">
              <a:solidFill>
                <a:schemeClr val="tx1"/>
              </a:solidFill>
              <a:round/>
              <a:headEnd/>
              <a:tailEnd/>
            </a:ln>
          </p:spPr>
          <p:txBody>
            <a:bodyPr/>
            <a:lstStyle/>
            <a:p>
              <a:endParaRPr lang="ja-JP" altLang="en-US">
                <a:solidFill>
                  <a:prstClr val="black"/>
                </a:solidFill>
              </a:endParaRPr>
            </a:p>
          </p:txBody>
        </p:sp>
        <p:sp>
          <p:nvSpPr>
            <p:cNvPr id="252" name="フリーフォーム 251"/>
            <p:cNvSpPr/>
            <p:nvPr/>
          </p:nvSpPr>
          <p:spPr>
            <a:xfrm>
              <a:off x="5520149" y="2827666"/>
              <a:ext cx="2706756" cy="1688525"/>
            </a:xfrm>
            <a:custGeom>
              <a:avLst/>
              <a:gdLst>
                <a:gd name="connsiteX0" fmla="*/ 0 w 5233737"/>
                <a:gd name="connsiteY0" fmla="*/ 216569 h 224590"/>
                <a:gd name="connsiteX1" fmla="*/ 1303421 w 5233737"/>
                <a:gd name="connsiteY1" fmla="*/ 224590 h 224590"/>
                <a:gd name="connsiteX2" fmla="*/ 2606842 w 5233737"/>
                <a:gd name="connsiteY2" fmla="*/ 4011 h 224590"/>
                <a:gd name="connsiteX3" fmla="*/ 3922294 w 5233737"/>
                <a:gd name="connsiteY3" fmla="*/ 12032 h 224590"/>
                <a:gd name="connsiteX4" fmla="*/ 5233737 w 5233737"/>
                <a:gd name="connsiteY4" fmla="*/ 0 h 224590"/>
                <a:gd name="connsiteX0" fmla="*/ 0 w 5233737"/>
                <a:gd name="connsiteY0" fmla="*/ 645694 h 645694"/>
                <a:gd name="connsiteX1" fmla="*/ 1339516 w 5233737"/>
                <a:gd name="connsiteY1" fmla="*/ 0 h 645694"/>
                <a:gd name="connsiteX2" fmla="*/ 2606842 w 5233737"/>
                <a:gd name="connsiteY2" fmla="*/ 433136 h 645694"/>
                <a:gd name="connsiteX3" fmla="*/ 3922294 w 5233737"/>
                <a:gd name="connsiteY3" fmla="*/ 441157 h 645694"/>
                <a:gd name="connsiteX4" fmla="*/ 5233737 w 5233737"/>
                <a:gd name="connsiteY4" fmla="*/ 429125 h 645694"/>
                <a:gd name="connsiteX0" fmla="*/ 0 w 5233737"/>
                <a:gd name="connsiteY0" fmla="*/ 1672390 h 1672390"/>
                <a:gd name="connsiteX1" fmla="*/ 1339516 w 5233737"/>
                <a:gd name="connsiteY1" fmla="*/ 1026696 h 1672390"/>
                <a:gd name="connsiteX2" fmla="*/ 2606842 w 5233737"/>
                <a:gd name="connsiteY2" fmla="*/ 1459832 h 1672390"/>
                <a:gd name="connsiteX3" fmla="*/ 3982452 w 5233737"/>
                <a:gd name="connsiteY3" fmla="*/ 0 h 1672390"/>
                <a:gd name="connsiteX4" fmla="*/ 5233737 w 5233737"/>
                <a:gd name="connsiteY4" fmla="*/ 1455821 h 1672390"/>
                <a:gd name="connsiteX0" fmla="*/ 0 w 5233737"/>
                <a:gd name="connsiteY0" fmla="*/ 645694 h 645694"/>
                <a:gd name="connsiteX1" fmla="*/ 1339516 w 5233737"/>
                <a:gd name="connsiteY1" fmla="*/ 0 h 645694"/>
                <a:gd name="connsiteX2" fmla="*/ 2606842 w 5233737"/>
                <a:gd name="connsiteY2" fmla="*/ 433136 h 645694"/>
                <a:gd name="connsiteX3" fmla="*/ 5233737 w 5233737"/>
                <a:gd name="connsiteY3"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5233737 w 5233737"/>
                <a:gd name="connsiteY4"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4375484 w 5233737"/>
                <a:gd name="connsiteY4" fmla="*/ 429123 h 645694"/>
                <a:gd name="connsiteX5" fmla="*/ 5233737 w 5233737"/>
                <a:gd name="connsiteY5" fmla="*/ 429125 h 645694"/>
                <a:gd name="connsiteX0" fmla="*/ 0 w 5233737"/>
                <a:gd name="connsiteY0" fmla="*/ 1628276 h 1628276"/>
                <a:gd name="connsiteX1" fmla="*/ 1339516 w 5233737"/>
                <a:gd name="connsiteY1" fmla="*/ 982582 h 1628276"/>
                <a:gd name="connsiteX2" fmla="*/ 2606842 w 5233737"/>
                <a:gd name="connsiteY2" fmla="*/ 1415718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5233737 w 5233737"/>
                <a:gd name="connsiteY4" fmla="*/ 1411707 h 1628276"/>
                <a:gd name="connsiteX0" fmla="*/ 0 w 5317959"/>
                <a:gd name="connsiteY0" fmla="*/ 1844842 h 1844842"/>
                <a:gd name="connsiteX1" fmla="*/ 1339516 w 5317959"/>
                <a:gd name="connsiteY1" fmla="*/ 1199148 h 1844842"/>
                <a:gd name="connsiteX2" fmla="*/ 2667000 w 5317959"/>
                <a:gd name="connsiteY2" fmla="*/ 437148 h 1844842"/>
                <a:gd name="connsiteX3" fmla="*/ 4014537 w 5317959"/>
                <a:gd name="connsiteY3" fmla="*/ 216566 h 1844842"/>
                <a:gd name="connsiteX4" fmla="*/ 5317959 w 5317959"/>
                <a:gd name="connsiteY4" fmla="*/ 0 h 1844842"/>
                <a:gd name="connsiteX0" fmla="*/ 0 w 5317959"/>
                <a:gd name="connsiteY0" fmla="*/ 1844842 h 1844842"/>
                <a:gd name="connsiteX1" fmla="*/ 1339516 w 5317959"/>
                <a:gd name="connsiteY1" fmla="*/ 1199148 h 1844842"/>
                <a:gd name="connsiteX2" fmla="*/ 2667000 w 5317959"/>
                <a:gd name="connsiteY2" fmla="*/ 437148 h 1844842"/>
                <a:gd name="connsiteX3" fmla="*/ 3982452 w 5317959"/>
                <a:gd name="connsiteY3" fmla="*/ 192503 h 1844842"/>
                <a:gd name="connsiteX4" fmla="*/ 5317959 w 5317959"/>
                <a:gd name="connsiteY4" fmla="*/ 0 h 1844842"/>
                <a:gd name="connsiteX0" fmla="*/ 0 w 5309938"/>
                <a:gd name="connsiteY0" fmla="*/ 1824790 h 1824790"/>
                <a:gd name="connsiteX1" fmla="*/ 1331495 w 5309938"/>
                <a:gd name="connsiteY1" fmla="*/ 1199148 h 1824790"/>
                <a:gd name="connsiteX2" fmla="*/ 2658979 w 5309938"/>
                <a:gd name="connsiteY2" fmla="*/ 437148 h 1824790"/>
                <a:gd name="connsiteX3" fmla="*/ 3974431 w 5309938"/>
                <a:gd name="connsiteY3" fmla="*/ 192503 h 1824790"/>
                <a:gd name="connsiteX4" fmla="*/ 5309938 w 5309938"/>
                <a:gd name="connsiteY4" fmla="*/ 0 h 182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938" h="1824790">
                  <a:moveTo>
                    <a:pt x="0" y="1824790"/>
                  </a:moveTo>
                  <a:lnTo>
                    <a:pt x="1331495" y="1199148"/>
                  </a:lnTo>
                  <a:lnTo>
                    <a:pt x="2658979" y="437148"/>
                  </a:lnTo>
                  <a:lnTo>
                    <a:pt x="3974431" y="192503"/>
                  </a:lnTo>
                  <a:lnTo>
                    <a:pt x="5309938" y="0"/>
                  </a:lnTo>
                </a:path>
              </a:pathLst>
            </a:custGeom>
            <a:noFill/>
            <a:ln w="38100">
              <a:solidFill>
                <a:srgbClr val="7FC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3" name="フリーフォーム 252"/>
            <p:cNvSpPr/>
            <p:nvPr/>
          </p:nvSpPr>
          <p:spPr>
            <a:xfrm>
              <a:off x="5520149" y="4137666"/>
              <a:ext cx="2706755" cy="1643991"/>
            </a:xfrm>
            <a:custGeom>
              <a:avLst/>
              <a:gdLst>
                <a:gd name="connsiteX0" fmla="*/ 0 w 5233737"/>
                <a:gd name="connsiteY0" fmla="*/ 376990 h 376990"/>
                <a:gd name="connsiteX1" fmla="*/ 1303421 w 5233737"/>
                <a:gd name="connsiteY1" fmla="*/ 200527 h 376990"/>
                <a:gd name="connsiteX2" fmla="*/ 2614863 w 5233737"/>
                <a:gd name="connsiteY2" fmla="*/ 180474 h 376990"/>
                <a:gd name="connsiteX3" fmla="*/ 3926305 w 5233737"/>
                <a:gd name="connsiteY3" fmla="*/ 240632 h 376990"/>
                <a:gd name="connsiteX4" fmla="*/ 5233737 w 5233737"/>
                <a:gd name="connsiteY4" fmla="*/ 0 h 376990"/>
                <a:gd name="connsiteX0" fmla="*/ 0 w 5317958"/>
                <a:gd name="connsiteY0" fmla="*/ 1652337 h 1652337"/>
                <a:gd name="connsiteX1" fmla="*/ 1303421 w 5317958"/>
                <a:gd name="connsiteY1" fmla="*/ 1475874 h 1652337"/>
                <a:gd name="connsiteX2" fmla="*/ 2614863 w 5317958"/>
                <a:gd name="connsiteY2" fmla="*/ 1455821 h 1652337"/>
                <a:gd name="connsiteX3" fmla="*/ 3926305 w 5317958"/>
                <a:gd name="connsiteY3" fmla="*/ 1515979 h 1652337"/>
                <a:gd name="connsiteX4" fmla="*/ 5317958 w 5317958"/>
                <a:gd name="connsiteY4" fmla="*/ 0 h 1652337"/>
                <a:gd name="connsiteX0" fmla="*/ 0 w 5317958"/>
                <a:gd name="connsiteY0" fmla="*/ 1652337 h 1652337"/>
                <a:gd name="connsiteX1" fmla="*/ 1303421 w 5317958"/>
                <a:gd name="connsiteY1" fmla="*/ 1475874 h 1652337"/>
                <a:gd name="connsiteX2" fmla="*/ 2614863 w 5317958"/>
                <a:gd name="connsiteY2" fmla="*/ 1455821 h 1652337"/>
                <a:gd name="connsiteX3" fmla="*/ 3982452 w 5317958"/>
                <a:gd name="connsiteY3" fmla="*/ 842211 h 1652337"/>
                <a:gd name="connsiteX4" fmla="*/ 5317958 w 5317958"/>
                <a:gd name="connsiteY4" fmla="*/ 0 h 1652337"/>
                <a:gd name="connsiteX0" fmla="*/ 0 w 5317958"/>
                <a:gd name="connsiteY0" fmla="*/ 1652337 h 1652337"/>
                <a:gd name="connsiteX1" fmla="*/ 1303421 w 5317958"/>
                <a:gd name="connsiteY1" fmla="*/ 1475874 h 1652337"/>
                <a:gd name="connsiteX2" fmla="*/ 2662990 w 5317958"/>
                <a:gd name="connsiteY2" fmla="*/ 1331495 h 1652337"/>
                <a:gd name="connsiteX3" fmla="*/ 3982452 w 5317958"/>
                <a:gd name="connsiteY3" fmla="*/ 842211 h 1652337"/>
                <a:gd name="connsiteX4" fmla="*/ 5317958 w 5317958"/>
                <a:gd name="connsiteY4" fmla="*/ 0 h 1652337"/>
                <a:gd name="connsiteX0" fmla="*/ 0 w 5317958"/>
                <a:gd name="connsiteY0" fmla="*/ 1652337 h 1704474"/>
                <a:gd name="connsiteX1" fmla="*/ 1335505 w 5317958"/>
                <a:gd name="connsiteY1" fmla="*/ 1704474 h 1704474"/>
                <a:gd name="connsiteX2" fmla="*/ 2662990 w 5317958"/>
                <a:gd name="connsiteY2" fmla="*/ 1331495 h 1704474"/>
                <a:gd name="connsiteX3" fmla="*/ 3982452 w 5317958"/>
                <a:gd name="connsiteY3" fmla="*/ 842211 h 1704474"/>
                <a:gd name="connsiteX4" fmla="*/ 5317958 w 5317958"/>
                <a:gd name="connsiteY4" fmla="*/ 0 h 1704474"/>
                <a:gd name="connsiteX0" fmla="*/ 0 w 5309937"/>
                <a:gd name="connsiteY0" fmla="*/ 1776663 h 1776663"/>
                <a:gd name="connsiteX1" fmla="*/ 1327484 w 5309937"/>
                <a:gd name="connsiteY1" fmla="*/ 1704474 h 1776663"/>
                <a:gd name="connsiteX2" fmla="*/ 2654969 w 5309937"/>
                <a:gd name="connsiteY2" fmla="*/ 1331495 h 1776663"/>
                <a:gd name="connsiteX3" fmla="*/ 3974431 w 5309937"/>
                <a:gd name="connsiteY3" fmla="*/ 842211 h 1776663"/>
                <a:gd name="connsiteX4" fmla="*/ 5309937 w 5309937"/>
                <a:gd name="connsiteY4" fmla="*/ 0 h 177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937" h="1776663">
                  <a:moveTo>
                    <a:pt x="0" y="1776663"/>
                  </a:moveTo>
                  <a:lnTo>
                    <a:pt x="1327484" y="1704474"/>
                  </a:lnTo>
                  <a:lnTo>
                    <a:pt x="2654969" y="1331495"/>
                  </a:lnTo>
                  <a:lnTo>
                    <a:pt x="3974431" y="842211"/>
                  </a:lnTo>
                  <a:lnTo>
                    <a:pt x="5309937"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0" name="グループ化 39"/>
            <p:cNvGrpSpPr/>
            <p:nvPr/>
          </p:nvGrpSpPr>
          <p:grpSpPr>
            <a:xfrm>
              <a:off x="5459120" y="2765650"/>
              <a:ext cx="2828813" cy="1815506"/>
              <a:chOff x="5459120" y="2765650"/>
              <a:chExt cx="2828813" cy="1815506"/>
            </a:xfrm>
            <a:solidFill>
              <a:srgbClr val="7FC3CD"/>
            </a:solidFill>
          </p:grpSpPr>
          <p:sp>
            <p:nvSpPr>
              <p:cNvPr id="273" name="Oval 132"/>
              <p:cNvSpPr>
                <a:spLocks noChangeArrowheads="1"/>
              </p:cNvSpPr>
              <p:nvPr/>
            </p:nvSpPr>
            <p:spPr bwMode="auto">
              <a:xfrm>
                <a:off x="6809128" y="317143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274" name="Oval 132"/>
              <p:cNvSpPr>
                <a:spLocks noChangeArrowheads="1"/>
              </p:cNvSpPr>
              <p:nvPr/>
            </p:nvSpPr>
            <p:spPr bwMode="auto">
              <a:xfrm>
                <a:off x="6132439" y="3870390"/>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275" name="Oval 132"/>
              <p:cNvSpPr>
                <a:spLocks noChangeArrowheads="1"/>
              </p:cNvSpPr>
              <p:nvPr/>
            </p:nvSpPr>
            <p:spPr bwMode="auto">
              <a:xfrm>
                <a:off x="5459120" y="4455699"/>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276" name="Oval 132"/>
              <p:cNvSpPr>
                <a:spLocks noChangeArrowheads="1"/>
              </p:cNvSpPr>
              <p:nvPr/>
            </p:nvSpPr>
            <p:spPr bwMode="auto">
              <a:xfrm>
                <a:off x="8162506" y="2765650"/>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277" name="Oval 132"/>
              <p:cNvSpPr>
                <a:spLocks noChangeArrowheads="1"/>
              </p:cNvSpPr>
              <p:nvPr/>
            </p:nvSpPr>
            <p:spPr bwMode="auto">
              <a:xfrm>
                <a:off x="7485818" y="2943521"/>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nvGrpSpPr>
            <p:cNvPr id="21" name="グループ化 26"/>
            <p:cNvGrpSpPr/>
            <p:nvPr/>
          </p:nvGrpSpPr>
          <p:grpSpPr>
            <a:xfrm>
              <a:off x="5361652" y="2376801"/>
              <a:ext cx="1248703" cy="705153"/>
              <a:chOff x="5361652" y="2342297"/>
              <a:chExt cx="1248703" cy="705153"/>
            </a:xfrm>
          </p:grpSpPr>
          <p:grpSp>
            <p:nvGrpSpPr>
              <p:cNvPr id="22" name="グループ化 112"/>
              <p:cNvGrpSpPr>
                <a:grpSpLocks/>
              </p:cNvGrpSpPr>
              <p:nvPr/>
            </p:nvGrpSpPr>
            <p:grpSpPr bwMode="auto">
              <a:xfrm>
                <a:off x="5361652" y="2342297"/>
                <a:ext cx="1248703" cy="369332"/>
                <a:chOff x="1665289" y="1680948"/>
                <a:chExt cx="1248561" cy="369199"/>
              </a:xfrm>
            </p:grpSpPr>
            <p:sp>
              <p:nvSpPr>
                <p:cNvPr id="323" name="Text Box 39"/>
                <p:cNvSpPr txBox="1">
                  <a:spLocks noChangeArrowheads="1"/>
                </p:cNvSpPr>
                <p:nvPr/>
              </p:nvSpPr>
              <p:spPr bwMode="auto">
                <a:xfrm>
                  <a:off x="1908562" y="1680948"/>
                  <a:ext cx="1005288" cy="369199"/>
                </a:xfrm>
                <a:prstGeom prst="rect">
                  <a:avLst/>
                </a:prstGeom>
                <a:noFill/>
                <a:ln w="9525">
                  <a:noFill/>
                  <a:miter lim="800000"/>
                  <a:headEnd/>
                  <a:tailEnd/>
                </a:ln>
              </p:spPr>
              <p:txBody>
                <a:bodyPr wrap="none" anchor="ctr">
                  <a:spAutoFit/>
                </a:bodyPr>
                <a:lstStyle/>
                <a:p>
                  <a:r>
                    <a:rPr lang="en-US" altLang="ja-JP" dirty="0">
                      <a:solidFill>
                        <a:prstClr val="black"/>
                      </a:solidFill>
                    </a:rPr>
                    <a:t>1</a:t>
                  </a:r>
                  <a:r>
                    <a:rPr lang="ja-JP" altLang="en-US" dirty="0">
                      <a:solidFill>
                        <a:prstClr val="black"/>
                      </a:solidFill>
                    </a:rPr>
                    <a:t>回以上</a:t>
                  </a:r>
                </a:p>
              </p:txBody>
            </p:sp>
            <p:grpSp>
              <p:nvGrpSpPr>
                <p:cNvPr id="23" name="Group 176"/>
                <p:cNvGrpSpPr>
                  <a:grpSpLocks/>
                </p:cNvGrpSpPr>
                <p:nvPr/>
              </p:nvGrpSpPr>
              <p:grpSpPr bwMode="auto">
                <a:xfrm>
                  <a:off x="1665289" y="1801813"/>
                  <a:ext cx="287337" cy="125413"/>
                  <a:chOff x="3282" y="787"/>
                  <a:chExt cx="181" cy="79"/>
                </a:xfrm>
              </p:grpSpPr>
              <p:sp>
                <p:nvSpPr>
                  <p:cNvPr id="325" name="Oval 138"/>
                  <p:cNvSpPr>
                    <a:spLocks noChangeArrowheads="1"/>
                  </p:cNvSpPr>
                  <p:nvPr/>
                </p:nvSpPr>
                <p:spPr bwMode="auto">
                  <a:xfrm>
                    <a:off x="3333" y="787"/>
                    <a:ext cx="79" cy="79"/>
                  </a:xfrm>
                  <a:prstGeom prst="ellipse">
                    <a:avLst/>
                  </a:prstGeom>
                  <a:solidFill>
                    <a:srgbClr val="7FC3CD"/>
                  </a:solidFill>
                  <a:ln w="0">
                    <a:noFill/>
                    <a:round/>
                    <a:headEnd/>
                    <a:tailEnd/>
                  </a:ln>
                </p:spPr>
                <p:txBody>
                  <a:bodyPr wrap="none" anchor="ctr"/>
                  <a:lstStyle/>
                  <a:p>
                    <a:endParaRPr lang="ja-JP" altLang="en-US">
                      <a:solidFill>
                        <a:prstClr val="black"/>
                      </a:solidFill>
                    </a:endParaRPr>
                  </a:p>
                </p:txBody>
              </p:sp>
              <p:sp>
                <p:nvSpPr>
                  <p:cNvPr id="326" name="Line 139"/>
                  <p:cNvSpPr>
                    <a:spLocks noChangeShapeType="1"/>
                  </p:cNvSpPr>
                  <p:nvPr/>
                </p:nvSpPr>
                <p:spPr bwMode="auto">
                  <a:xfrm>
                    <a:off x="3282" y="827"/>
                    <a:ext cx="181" cy="0"/>
                  </a:xfrm>
                  <a:prstGeom prst="line">
                    <a:avLst/>
                  </a:prstGeom>
                  <a:noFill/>
                  <a:ln w="38100">
                    <a:solidFill>
                      <a:srgbClr val="7FC3CD"/>
                    </a:solidFill>
                    <a:round/>
                    <a:headEnd/>
                    <a:tailEnd/>
                  </a:ln>
                </p:spPr>
                <p:txBody>
                  <a:bodyPr wrap="none" anchor="ctr"/>
                  <a:lstStyle/>
                  <a:p>
                    <a:endParaRPr lang="ja-JP" altLang="en-US">
                      <a:solidFill>
                        <a:prstClr val="black"/>
                      </a:solidFill>
                    </a:endParaRPr>
                  </a:p>
                </p:txBody>
              </p:sp>
            </p:grpSp>
          </p:grpSp>
          <p:grpSp>
            <p:nvGrpSpPr>
              <p:cNvPr id="24" name="グループ化 112"/>
              <p:cNvGrpSpPr>
                <a:grpSpLocks/>
              </p:cNvGrpSpPr>
              <p:nvPr/>
            </p:nvGrpSpPr>
            <p:grpSpPr bwMode="auto">
              <a:xfrm>
                <a:off x="5361652" y="2678118"/>
                <a:ext cx="1248703" cy="369332"/>
                <a:chOff x="1665289" y="1680948"/>
                <a:chExt cx="1248561" cy="369199"/>
              </a:xfrm>
            </p:grpSpPr>
            <p:sp>
              <p:nvSpPr>
                <p:cNvPr id="319" name="Text Box 39"/>
                <p:cNvSpPr txBox="1">
                  <a:spLocks noChangeArrowheads="1"/>
                </p:cNvSpPr>
                <p:nvPr/>
              </p:nvSpPr>
              <p:spPr bwMode="auto">
                <a:xfrm>
                  <a:off x="1908562" y="1680948"/>
                  <a:ext cx="1005288" cy="369199"/>
                </a:xfrm>
                <a:prstGeom prst="rect">
                  <a:avLst/>
                </a:prstGeom>
                <a:noFill/>
                <a:ln w="9525">
                  <a:noFill/>
                  <a:miter lim="800000"/>
                  <a:headEnd/>
                  <a:tailEnd/>
                </a:ln>
              </p:spPr>
              <p:txBody>
                <a:bodyPr wrap="none" anchor="ctr">
                  <a:spAutoFit/>
                </a:bodyPr>
                <a:lstStyle/>
                <a:p>
                  <a:r>
                    <a:rPr lang="en-US" altLang="ja-JP" dirty="0">
                      <a:solidFill>
                        <a:prstClr val="black"/>
                      </a:solidFill>
                    </a:rPr>
                    <a:t>3</a:t>
                  </a:r>
                  <a:r>
                    <a:rPr lang="ja-JP" altLang="en-US" dirty="0">
                      <a:solidFill>
                        <a:prstClr val="black"/>
                      </a:solidFill>
                    </a:rPr>
                    <a:t>回以上</a:t>
                  </a:r>
                </a:p>
              </p:txBody>
            </p:sp>
            <p:grpSp>
              <p:nvGrpSpPr>
                <p:cNvPr id="25" name="Group 176"/>
                <p:cNvGrpSpPr>
                  <a:grpSpLocks/>
                </p:cNvGrpSpPr>
                <p:nvPr/>
              </p:nvGrpSpPr>
              <p:grpSpPr bwMode="auto">
                <a:xfrm>
                  <a:off x="1665289" y="1801813"/>
                  <a:ext cx="287337" cy="125413"/>
                  <a:chOff x="3282" y="787"/>
                  <a:chExt cx="181" cy="79"/>
                </a:xfrm>
              </p:grpSpPr>
              <p:sp>
                <p:nvSpPr>
                  <p:cNvPr id="321" name="Oval 138"/>
                  <p:cNvSpPr>
                    <a:spLocks noChangeArrowheads="1"/>
                  </p:cNvSpPr>
                  <p:nvPr/>
                </p:nvSpPr>
                <p:spPr bwMode="auto">
                  <a:xfrm>
                    <a:off x="3333" y="787"/>
                    <a:ext cx="79" cy="79"/>
                  </a:xfrm>
                  <a:prstGeom prst="ellipse">
                    <a:avLst/>
                  </a:prstGeom>
                  <a:solidFill>
                    <a:schemeClr val="accent1"/>
                  </a:solidFill>
                  <a:ln w="0">
                    <a:noFill/>
                    <a:round/>
                    <a:headEnd/>
                    <a:tailEnd/>
                  </a:ln>
                </p:spPr>
                <p:txBody>
                  <a:bodyPr wrap="none" anchor="ctr"/>
                  <a:lstStyle/>
                  <a:p>
                    <a:endParaRPr lang="ja-JP" altLang="en-US">
                      <a:solidFill>
                        <a:prstClr val="black"/>
                      </a:solidFill>
                    </a:endParaRPr>
                  </a:p>
                </p:txBody>
              </p:sp>
              <p:sp>
                <p:nvSpPr>
                  <p:cNvPr id="322" name="Line 139"/>
                  <p:cNvSpPr>
                    <a:spLocks noChangeShapeType="1"/>
                  </p:cNvSpPr>
                  <p:nvPr/>
                </p:nvSpPr>
                <p:spPr bwMode="auto">
                  <a:xfrm>
                    <a:off x="3282" y="827"/>
                    <a:ext cx="181" cy="0"/>
                  </a:xfrm>
                  <a:prstGeom prst="line">
                    <a:avLst/>
                  </a:prstGeom>
                  <a:noFill/>
                  <a:ln w="38100">
                    <a:solidFill>
                      <a:schemeClr val="accent1"/>
                    </a:solidFill>
                    <a:round/>
                    <a:headEnd/>
                    <a:tailEnd/>
                  </a:ln>
                </p:spPr>
                <p:txBody>
                  <a:bodyPr wrap="none" anchor="ctr"/>
                  <a:lstStyle/>
                  <a:p>
                    <a:endParaRPr lang="ja-JP" altLang="en-US">
                      <a:solidFill>
                        <a:prstClr val="black"/>
                      </a:solidFill>
                    </a:endParaRPr>
                  </a:p>
                </p:txBody>
              </p:sp>
            </p:grpSp>
          </p:grpSp>
        </p:grpSp>
        <p:grpSp>
          <p:nvGrpSpPr>
            <p:cNvPr id="26" name="グループ化 40"/>
            <p:cNvGrpSpPr/>
            <p:nvPr/>
          </p:nvGrpSpPr>
          <p:grpSpPr>
            <a:xfrm>
              <a:off x="5459120" y="4074224"/>
              <a:ext cx="2828814" cy="1770781"/>
              <a:chOff x="5459120" y="4074224"/>
              <a:chExt cx="2828814" cy="1770781"/>
            </a:xfrm>
            <a:solidFill>
              <a:schemeClr val="accent1"/>
            </a:solidFill>
          </p:grpSpPr>
          <p:sp>
            <p:nvSpPr>
              <p:cNvPr id="267" name="Oval 132"/>
              <p:cNvSpPr>
                <a:spLocks noChangeArrowheads="1"/>
              </p:cNvSpPr>
              <p:nvPr/>
            </p:nvSpPr>
            <p:spPr bwMode="auto">
              <a:xfrm>
                <a:off x="5459120" y="571954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268" name="Oval 132"/>
              <p:cNvSpPr>
                <a:spLocks noChangeArrowheads="1"/>
              </p:cNvSpPr>
              <p:nvPr/>
            </p:nvSpPr>
            <p:spPr bwMode="auto">
              <a:xfrm>
                <a:off x="6809129" y="530795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269" name="Oval 132"/>
              <p:cNvSpPr>
                <a:spLocks noChangeArrowheads="1"/>
              </p:cNvSpPr>
              <p:nvPr/>
            </p:nvSpPr>
            <p:spPr bwMode="auto">
              <a:xfrm>
                <a:off x="6132440" y="5650633"/>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270" name="Oval 132"/>
              <p:cNvSpPr>
                <a:spLocks noChangeArrowheads="1"/>
              </p:cNvSpPr>
              <p:nvPr/>
            </p:nvSpPr>
            <p:spPr bwMode="auto">
              <a:xfrm>
                <a:off x="7488497" y="4853111"/>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271" name="Oval 132"/>
              <p:cNvSpPr>
                <a:spLocks noChangeArrowheads="1"/>
              </p:cNvSpPr>
              <p:nvPr/>
            </p:nvSpPr>
            <p:spPr bwMode="auto">
              <a:xfrm>
                <a:off x="8162507" y="4074224"/>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sp>
        <p:nvSpPr>
          <p:cNvPr id="119" name="テキスト ボックス 6"/>
          <p:cNvSpPr txBox="1">
            <a:spLocks noChangeArrowheads="1"/>
          </p:cNvSpPr>
          <p:nvPr/>
        </p:nvSpPr>
        <p:spPr bwMode="auto">
          <a:xfrm>
            <a:off x="4991902" y="6550223"/>
            <a:ext cx="4152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r"/>
            <a:r>
              <a:rPr lang="ja-JP" altLang="en-US" sz="1400" dirty="0">
                <a:solidFill>
                  <a:prstClr val="black"/>
                </a:solidFill>
              </a:rPr>
              <a:t>本間 之夫 ら</a:t>
            </a:r>
            <a:r>
              <a:rPr lang="en-US" altLang="ja-JP" sz="1400" dirty="0">
                <a:solidFill>
                  <a:prstClr val="black"/>
                </a:solidFill>
              </a:rPr>
              <a:t>. </a:t>
            </a:r>
            <a:r>
              <a:rPr lang="ja-JP" altLang="en-US" sz="1400" dirty="0">
                <a:solidFill>
                  <a:prstClr val="black"/>
                </a:solidFill>
              </a:rPr>
              <a:t>日排尿機能会誌</a:t>
            </a:r>
            <a:r>
              <a:rPr lang="en-US" altLang="ja-JP" sz="1400" dirty="0">
                <a:solidFill>
                  <a:prstClr val="black"/>
                </a:solidFill>
              </a:rPr>
              <a:t> 14: 266-277, 2003</a:t>
            </a:r>
          </a:p>
        </p:txBody>
      </p:sp>
    </p:spTree>
    <p:extLst>
      <p:ext uri="{BB962C8B-B14F-4D97-AF65-F5344CB8AC3E}">
        <p14:creationId xmlns:p14="http://schemas.microsoft.com/office/powerpoint/2010/main" val="16334942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07326" y="1447800"/>
            <a:ext cx="8882130" cy="461665"/>
          </a:xfrm>
          <a:prstGeom prst="rect">
            <a:avLst/>
          </a:prstGeom>
        </p:spPr>
        <p:txBody>
          <a:bodyPr wrap="square">
            <a:spAutoFit/>
          </a:bodyPr>
          <a:lstStyle/>
          <a:p>
            <a:endParaRPr lang="ja-JP" altLang="en-US" dirty="0">
              <a:solidFill>
                <a:prstClr val="black"/>
              </a:solidFill>
            </a:endParaRPr>
          </a:p>
        </p:txBody>
      </p:sp>
      <p:sp>
        <p:nvSpPr>
          <p:cNvPr id="3" name="タイトル 2"/>
          <p:cNvSpPr>
            <a:spLocks noGrp="1"/>
          </p:cNvSpPr>
          <p:nvPr>
            <p:ph type="title"/>
          </p:nvPr>
        </p:nvSpPr>
        <p:spPr/>
        <p:txBody>
          <a:bodyPr/>
          <a:lstStyle/>
          <a:p>
            <a:r>
              <a:rPr lang="ja-JP" altLang="en-US" dirty="0"/>
              <a:t>下部尿路症状の年齢別の頻度（男性）</a:t>
            </a:r>
            <a:endParaRPr kumimoji="1" lang="ja-JP" altLang="en-US" dirty="0"/>
          </a:p>
        </p:txBody>
      </p:sp>
      <p:sp>
        <p:nvSpPr>
          <p:cNvPr id="15" name="テキスト ボックス 14"/>
          <p:cNvSpPr txBox="1"/>
          <p:nvPr/>
        </p:nvSpPr>
        <p:spPr>
          <a:xfrm>
            <a:off x="395288" y="1032589"/>
            <a:ext cx="8353425" cy="646331"/>
          </a:xfrm>
          <a:prstGeom prst="rect">
            <a:avLst/>
          </a:prstGeom>
          <a:noFill/>
        </p:spPr>
        <p:txBody>
          <a:bodyPr wrap="square" lIns="0" rIns="0" rtlCol="0">
            <a:spAutoFit/>
          </a:bodyPr>
          <a:lstStyle/>
          <a:p>
            <a:pPr algn="ctr"/>
            <a:r>
              <a:rPr lang="ja-JP" altLang="en-US" dirty="0">
                <a:solidFill>
                  <a:prstClr val="black"/>
                </a:solidFill>
              </a:rPr>
              <a:t>下部尿路症状を自覚する男性患者は、年齢とともに増加。</a:t>
            </a:r>
          </a:p>
          <a:p>
            <a:pPr algn="ctr"/>
            <a:r>
              <a:rPr lang="ja-JP" altLang="en-US" dirty="0">
                <a:solidFill>
                  <a:prstClr val="black"/>
                </a:solidFill>
              </a:rPr>
              <a:t>一方、</a:t>
            </a:r>
            <a:r>
              <a:rPr lang="en-US" altLang="ja-JP" dirty="0">
                <a:solidFill>
                  <a:prstClr val="black"/>
                </a:solidFill>
              </a:rPr>
              <a:t>40-49</a:t>
            </a:r>
            <a:r>
              <a:rPr lang="ja-JP" altLang="en-US" dirty="0">
                <a:solidFill>
                  <a:prstClr val="black"/>
                </a:solidFill>
              </a:rPr>
              <a:t>歳の若年層にも見られる。</a:t>
            </a:r>
          </a:p>
        </p:txBody>
      </p:sp>
      <p:sp>
        <p:nvSpPr>
          <p:cNvPr id="12" name="テキスト ボックス 11"/>
          <p:cNvSpPr txBox="1"/>
          <p:nvPr/>
        </p:nvSpPr>
        <p:spPr>
          <a:xfrm>
            <a:off x="269062" y="1910920"/>
            <a:ext cx="1467068" cy="374461"/>
          </a:xfrm>
          <a:prstGeom prst="rect">
            <a:avLst/>
          </a:prstGeom>
          <a:noFill/>
        </p:spPr>
        <p:txBody>
          <a:bodyPr wrap="none" rtlCol="0">
            <a:spAutoFit/>
          </a:bodyPr>
          <a:lstStyle/>
          <a:p>
            <a:pPr marL="261938" indent="-261938">
              <a:lnSpc>
                <a:spcPct val="90000"/>
              </a:lnSpc>
              <a:buClr>
                <a:srgbClr val="00889C"/>
              </a:buClr>
              <a:buFont typeface="ＭＳ Ｐゴシック" panose="020B0600070205080204" pitchFamily="50" charset="-128"/>
              <a:buChar char="■"/>
            </a:pPr>
            <a:r>
              <a:rPr lang="zh-CN" altLang="en-US" sz="2000" b="1" dirty="0">
                <a:solidFill>
                  <a:prstClr val="black"/>
                </a:solidFill>
              </a:rPr>
              <a:t>尿勢低下</a:t>
            </a:r>
          </a:p>
        </p:txBody>
      </p:sp>
      <p:sp>
        <p:nvSpPr>
          <p:cNvPr id="18" name="テキスト ボックス 17"/>
          <p:cNvSpPr txBox="1"/>
          <p:nvPr/>
        </p:nvSpPr>
        <p:spPr>
          <a:xfrm>
            <a:off x="4395282" y="1910920"/>
            <a:ext cx="1210588" cy="374461"/>
          </a:xfrm>
          <a:prstGeom prst="rect">
            <a:avLst/>
          </a:prstGeom>
          <a:noFill/>
        </p:spPr>
        <p:txBody>
          <a:bodyPr wrap="none" rtlCol="0">
            <a:spAutoFit/>
          </a:bodyPr>
          <a:lstStyle/>
          <a:p>
            <a:pPr marL="261938" indent="-261938">
              <a:lnSpc>
                <a:spcPct val="90000"/>
              </a:lnSpc>
              <a:buClr>
                <a:srgbClr val="00889C"/>
              </a:buClr>
              <a:buFont typeface="ＭＳ Ｐゴシック" panose="020B0600070205080204" pitchFamily="50" charset="-128"/>
              <a:buChar char="■"/>
            </a:pPr>
            <a:r>
              <a:rPr lang="zh-CN" altLang="en-US" sz="2000" b="1" dirty="0">
                <a:solidFill>
                  <a:prstClr val="black"/>
                </a:solidFill>
              </a:rPr>
              <a:t>残尿感</a:t>
            </a:r>
          </a:p>
        </p:txBody>
      </p:sp>
      <p:grpSp>
        <p:nvGrpSpPr>
          <p:cNvPr id="2" name="グループ化 39936"/>
          <p:cNvGrpSpPr/>
          <p:nvPr/>
        </p:nvGrpSpPr>
        <p:grpSpPr>
          <a:xfrm>
            <a:off x="607689" y="2360124"/>
            <a:ext cx="4211218" cy="4136181"/>
            <a:chOff x="607689" y="2360124"/>
            <a:chExt cx="4211218" cy="4136181"/>
          </a:xfrm>
        </p:grpSpPr>
        <p:grpSp>
          <p:nvGrpSpPr>
            <p:cNvPr id="4" name="グループ化 25"/>
            <p:cNvGrpSpPr/>
            <p:nvPr/>
          </p:nvGrpSpPr>
          <p:grpSpPr>
            <a:xfrm>
              <a:off x="607689" y="2360124"/>
              <a:ext cx="534580" cy="3709881"/>
              <a:chOff x="607689" y="2360124"/>
              <a:chExt cx="534580" cy="3709881"/>
            </a:xfrm>
          </p:grpSpPr>
          <p:grpSp>
            <p:nvGrpSpPr>
              <p:cNvPr id="5" name="グループ化 26"/>
              <p:cNvGrpSpPr/>
              <p:nvPr/>
            </p:nvGrpSpPr>
            <p:grpSpPr>
              <a:xfrm>
                <a:off x="607689" y="2561940"/>
                <a:ext cx="482824" cy="3508065"/>
                <a:chOff x="607689" y="2561940"/>
                <a:chExt cx="482824" cy="3508065"/>
              </a:xfrm>
            </p:grpSpPr>
            <p:sp>
              <p:nvSpPr>
                <p:cNvPr id="29" name="Text Box 44"/>
                <p:cNvSpPr txBox="1">
                  <a:spLocks noChangeArrowheads="1"/>
                </p:cNvSpPr>
                <p:nvPr/>
              </p:nvSpPr>
              <p:spPr bwMode="auto">
                <a:xfrm>
                  <a:off x="607689" y="2561940"/>
                  <a:ext cx="482824"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100</a:t>
                  </a:r>
                  <a:endParaRPr lang="en-GB" altLang="ja-JP" sz="1400" dirty="0">
                    <a:solidFill>
                      <a:prstClr val="black"/>
                    </a:solidFill>
                  </a:endParaRPr>
                </a:p>
              </p:txBody>
            </p:sp>
            <p:sp>
              <p:nvSpPr>
                <p:cNvPr id="30" name="Text Box 51"/>
                <p:cNvSpPr txBox="1">
                  <a:spLocks noChangeArrowheads="1"/>
                </p:cNvSpPr>
                <p:nvPr/>
              </p:nvSpPr>
              <p:spPr bwMode="auto">
                <a:xfrm>
                  <a:off x="707075" y="5122172"/>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20</a:t>
                  </a:r>
                  <a:endParaRPr lang="en-GB" altLang="ja-JP" sz="1400" dirty="0">
                    <a:solidFill>
                      <a:prstClr val="black"/>
                    </a:solidFill>
                  </a:endParaRPr>
                </a:p>
              </p:txBody>
            </p:sp>
            <p:sp>
              <p:nvSpPr>
                <p:cNvPr id="31" name="Text Box 51"/>
                <p:cNvSpPr txBox="1">
                  <a:spLocks noChangeArrowheads="1"/>
                </p:cNvSpPr>
                <p:nvPr/>
              </p:nvSpPr>
              <p:spPr bwMode="auto">
                <a:xfrm>
                  <a:off x="707075" y="3201998"/>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80</a:t>
                  </a:r>
                  <a:endParaRPr lang="en-GB" altLang="ja-JP" sz="1400" dirty="0">
                    <a:solidFill>
                      <a:prstClr val="black"/>
                    </a:solidFill>
                  </a:endParaRPr>
                </a:p>
              </p:txBody>
            </p:sp>
            <p:sp>
              <p:nvSpPr>
                <p:cNvPr id="32" name="Text Box 51"/>
                <p:cNvSpPr txBox="1">
                  <a:spLocks noChangeArrowheads="1"/>
                </p:cNvSpPr>
                <p:nvPr/>
              </p:nvSpPr>
              <p:spPr bwMode="auto">
                <a:xfrm>
                  <a:off x="806461" y="5762228"/>
                  <a:ext cx="284052"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0</a:t>
                  </a:r>
                  <a:endParaRPr lang="en-GB" altLang="ja-JP" sz="1400" dirty="0">
                    <a:solidFill>
                      <a:prstClr val="black"/>
                    </a:solidFill>
                  </a:endParaRPr>
                </a:p>
              </p:txBody>
            </p:sp>
            <p:sp>
              <p:nvSpPr>
                <p:cNvPr id="33" name="Text Box 51"/>
                <p:cNvSpPr txBox="1">
                  <a:spLocks noChangeArrowheads="1"/>
                </p:cNvSpPr>
                <p:nvPr/>
              </p:nvSpPr>
              <p:spPr bwMode="auto">
                <a:xfrm>
                  <a:off x="707075" y="3842056"/>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60</a:t>
                  </a:r>
                  <a:endParaRPr lang="en-GB" altLang="ja-JP" sz="1400" dirty="0">
                    <a:solidFill>
                      <a:prstClr val="black"/>
                    </a:solidFill>
                  </a:endParaRPr>
                </a:p>
              </p:txBody>
            </p:sp>
            <p:sp>
              <p:nvSpPr>
                <p:cNvPr id="34" name="Text Box 51"/>
                <p:cNvSpPr txBox="1">
                  <a:spLocks noChangeArrowheads="1"/>
                </p:cNvSpPr>
                <p:nvPr/>
              </p:nvSpPr>
              <p:spPr bwMode="auto">
                <a:xfrm>
                  <a:off x="707075" y="4482114"/>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40</a:t>
                  </a:r>
                  <a:endParaRPr lang="en-GB" altLang="ja-JP" sz="1400" dirty="0">
                    <a:solidFill>
                      <a:prstClr val="black"/>
                    </a:solidFill>
                  </a:endParaRPr>
                </a:p>
              </p:txBody>
            </p:sp>
          </p:grpSp>
          <p:sp>
            <p:nvSpPr>
              <p:cNvPr id="28" name="Text Box 44"/>
              <p:cNvSpPr txBox="1">
                <a:spLocks noChangeArrowheads="1"/>
              </p:cNvSpPr>
              <p:nvPr/>
            </p:nvSpPr>
            <p:spPr bwMode="auto">
              <a:xfrm>
                <a:off x="617766" y="2360124"/>
                <a:ext cx="524503" cy="307777"/>
              </a:xfrm>
              <a:prstGeom prst="rect">
                <a:avLst/>
              </a:prstGeom>
              <a:noFill/>
              <a:ln w="9525">
                <a:noFill/>
                <a:miter lim="800000"/>
                <a:headEnd/>
                <a:tailEnd/>
              </a:ln>
            </p:spPr>
            <p:txBody>
              <a:bodyPr wrap="none" anchor="ctr">
                <a:spAutoFit/>
              </a:bodyPr>
              <a:lstStyle/>
              <a:p>
                <a:pPr algn="r">
                  <a:spcBef>
                    <a:spcPct val="50000"/>
                  </a:spcBef>
                </a:pPr>
                <a:r>
                  <a:rPr lang="ja-JP" altLang="en-US" sz="1400" dirty="0">
                    <a:solidFill>
                      <a:prstClr val="black"/>
                    </a:solidFill>
                  </a:rPr>
                  <a:t>（</a:t>
                </a:r>
                <a:r>
                  <a:rPr lang="en-US" altLang="ja-JP" sz="1400" dirty="0">
                    <a:solidFill>
                      <a:prstClr val="black"/>
                    </a:solidFill>
                  </a:rPr>
                  <a:t>%</a:t>
                </a:r>
                <a:r>
                  <a:rPr lang="ja-JP" altLang="en-US" sz="1400" dirty="0">
                    <a:solidFill>
                      <a:prstClr val="black"/>
                    </a:solidFill>
                  </a:rPr>
                  <a:t>）</a:t>
                </a:r>
                <a:endParaRPr lang="en-GB" altLang="ja-JP" sz="1400" dirty="0">
                  <a:solidFill>
                    <a:prstClr val="black"/>
                  </a:solidFill>
                </a:endParaRPr>
              </a:p>
            </p:txBody>
          </p:sp>
        </p:grpSp>
        <p:grpSp>
          <p:nvGrpSpPr>
            <p:cNvPr id="6" name="グループ化 39"/>
            <p:cNvGrpSpPr/>
            <p:nvPr/>
          </p:nvGrpSpPr>
          <p:grpSpPr>
            <a:xfrm>
              <a:off x="1022228" y="2712623"/>
              <a:ext cx="71438" cy="3206363"/>
              <a:chOff x="1022228" y="2503294"/>
              <a:chExt cx="71438" cy="3312179"/>
            </a:xfrm>
          </p:grpSpPr>
          <p:sp>
            <p:nvSpPr>
              <p:cNvPr id="41" name="Line 19"/>
              <p:cNvSpPr>
                <a:spLocks noChangeShapeType="1"/>
              </p:cNvSpPr>
              <p:nvPr/>
            </p:nvSpPr>
            <p:spPr bwMode="auto">
              <a:xfrm flipH="1">
                <a:off x="1022228" y="3165730"/>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2" name="Line 17"/>
              <p:cNvSpPr>
                <a:spLocks noChangeShapeType="1"/>
              </p:cNvSpPr>
              <p:nvPr/>
            </p:nvSpPr>
            <p:spPr bwMode="auto">
              <a:xfrm flipH="1">
                <a:off x="1022228" y="2503294"/>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3" name="Line 24"/>
              <p:cNvSpPr>
                <a:spLocks noChangeShapeType="1"/>
              </p:cNvSpPr>
              <p:nvPr/>
            </p:nvSpPr>
            <p:spPr bwMode="auto">
              <a:xfrm flipH="1">
                <a:off x="1022228" y="5815473"/>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4" name="Line 19"/>
              <p:cNvSpPr>
                <a:spLocks noChangeShapeType="1"/>
              </p:cNvSpPr>
              <p:nvPr/>
            </p:nvSpPr>
            <p:spPr bwMode="auto">
              <a:xfrm flipH="1">
                <a:off x="1022228" y="5153038"/>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5" name="Line 19"/>
              <p:cNvSpPr>
                <a:spLocks noChangeShapeType="1"/>
              </p:cNvSpPr>
              <p:nvPr/>
            </p:nvSpPr>
            <p:spPr bwMode="auto">
              <a:xfrm flipH="1">
                <a:off x="1022228" y="4490602"/>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6" name="Line 19"/>
              <p:cNvSpPr>
                <a:spLocks noChangeShapeType="1"/>
              </p:cNvSpPr>
              <p:nvPr/>
            </p:nvSpPr>
            <p:spPr bwMode="auto">
              <a:xfrm flipH="1">
                <a:off x="1022228" y="3828166"/>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grpSp>
          <p:nvGrpSpPr>
            <p:cNvPr id="7" name="グループ化 7"/>
            <p:cNvGrpSpPr/>
            <p:nvPr/>
          </p:nvGrpSpPr>
          <p:grpSpPr>
            <a:xfrm>
              <a:off x="1770354" y="5918985"/>
              <a:ext cx="2030067" cy="72000"/>
              <a:chOff x="1770354" y="5918985"/>
              <a:chExt cx="2030067" cy="72000"/>
            </a:xfrm>
          </p:grpSpPr>
          <p:sp>
            <p:nvSpPr>
              <p:cNvPr id="47" name="Line 17"/>
              <p:cNvSpPr>
                <a:spLocks noChangeShapeType="1"/>
              </p:cNvSpPr>
              <p:nvPr/>
            </p:nvSpPr>
            <p:spPr bwMode="auto">
              <a:xfrm flipH="1">
                <a:off x="1770354"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8" name="Line 17"/>
              <p:cNvSpPr>
                <a:spLocks noChangeShapeType="1"/>
              </p:cNvSpPr>
              <p:nvPr/>
            </p:nvSpPr>
            <p:spPr bwMode="auto">
              <a:xfrm flipH="1">
                <a:off x="2447043"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9" name="Line 17"/>
              <p:cNvSpPr>
                <a:spLocks noChangeShapeType="1"/>
              </p:cNvSpPr>
              <p:nvPr/>
            </p:nvSpPr>
            <p:spPr bwMode="auto">
              <a:xfrm flipH="1">
                <a:off x="3123732"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50" name="Line 17"/>
              <p:cNvSpPr>
                <a:spLocks noChangeShapeType="1"/>
              </p:cNvSpPr>
              <p:nvPr/>
            </p:nvSpPr>
            <p:spPr bwMode="auto">
              <a:xfrm flipH="1">
                <a:off x="3800421"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sp>
          <p:nvSpPr>
            <p:cNvPr id="51" name="Text Box 55"/>
            <p:cNvSpPr txBox="1">
              <a:spLocks noChangeArrowheads="1"/>
            </p:cNvSpPr>
            <p:nvPr/>
          </p:nvSpPr>
          <p:spPr bwMode="auto">
            <a:xfrm>
              <a:off x="1111247" y="5918985"/>
              <a:ext cx="641521"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40-49</a:t>
              </a:r>
              <a:endParaRPr lang="en-GB" altLang="ja-JP" sz="1400" baseline="30000" dirty="0">
                <a:solidFill>
                  <a:prstClr val="black"/>
                </a:solidFill>
              </a:endParaRPr>
            </a:p>
          </p:txBody>
        </p:sp>
        <p:sp>
          <p:nvSpPr>
            <p:cNvPr id="52" name="Text Box 55"/>
            <p:cNvSpPr txBox="1">
              <a:spLocks noChangeArrowheads="1"/>
            </p:cNvSpPr>
            <p:nvPr/>
          </p:nvSpPr>
          <p:spPr bwMode="auto">
            <a:xfrm>
              <a:off x="1787933"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50-59</a:t>
              </a:r>
              <a:endParaRPr lang="en-GB" altLang="ja-JP" sz="1400" baseline="30000" dirty="0">
                <a:solidFill>
                  <a:prstClr val="black"/>
                </a:solidFill>
              </a:endParaRPr>
            </a:p>
          </p:txBody>
        </p:sp>
        <p:sp>
          <p:nvSpPr>
            <p:cNvPr id="53" name="Text Box 55"/>
            <p:cNvSpPr txBox="1">
              <a:spLocks noChangeArrowheads="1"/>
            </p:cNvSpPr>
            <p:nvPr/>
          </p:nvSpPr>
          <p:spPr bwMode="auto">
            <a:xfrm>
              <a:off x="2464624"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60-69</a:t>
              </a:r>
              <a:endParaRPr lang="en-GB" altLang="ja-JP" sz="1400" baseline="30000" dirty="0">
                <a:solidFill>
                  <a:prstClr val="black"/>
                </a:solidFill>
              </a:endParaRPr>
            </a:p>
          </p:txBody>
        </p:sp>
        <p:sp>
          <p:nvSpPr>
            <p:cNvPr id="54" name="Text Box 55"/>
            <p:cNvSpPr txBox="1">
              <a:spLocks noChangeArrowheads="1"/>
            </p:cNvSpPr>
            <p:nvPr/>
          </p:nvSpPr>
          <p:spPr bwMode="auto">
            <a:xfrm>
              <a:off x="3141312"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70-79</a:t>
              </a:r>
              <a:endParaRPr lang="en-GB" altLang="ja-JP" sz="1400" baseline="30000" dirty="0">
                <a:solidFill>
                  <a:prstClr val="black"/>
                </a:solidFill>
              </a:endParaRPr>
            </a:p>
          </p:txBody>
        </p:sp>
        <p:sp>
          <p:nvSpPr>
            <p:cNvPr id="55" name="Text Box 55"/>
            <p:cNvSpPr txBox="1">
              <a:spLocks noChangeArrowheads="1"/>
            </p:cNvSpPr>
            <p:nvPr/>
          </p:nvSpPr>
          <p:spPr bwMode="auto">
            <a:xfrm>
              <a:off x="3857276" y="5918985"/>
              <a:ext cx="562975" cy="307777"/>
            </a:xfrm>
            <a:prstGeom prst="rect">
              <a:avLst/>
            </a:prstGeom>
            <a:noFill/>
            <a:ln w="9525">
              <a:noFill/>
              <a:miter lim="800000"/>
              <a:headEnd/>
              <a:tailEnd/>
            </a:ln>
          </p:spPr>
          <p:txBody>
            <a:bodyPr wrap="none" anchor="t">
              <a:spAutoFit/>
            </a:bodyPr>
            <a:lstStyle/>
            <a:p>
              <a:pPr algn="ctr">
                <a:spcBef>
                  <a:spcPct val="50000"/>
                </a:spcBef>
              </a:pPr>
              <a:r>
                <a:rPr lang="ja-JP" altLang="en-US" sz="1400" dirty="0">
                  <a:solidFill>
                    <a:prstClr val="black"/>
                  </a:solidFill>
                </a:rPr>
                <a:t>≧</a:t>
              </a:r>
              <a:r>
                <a:rPr lang="en-US" altLang="ja-JP" sz="1400" dirty="0">
                  <a:solidFill>
                    <a:prstClr val="black"/>
                  </a:solidFill>
                </a:rPr>
                <a:t>80</a:t>
              </a:r>
              <a:endParaRPr lang="en-GB" altLang="ja-JP" sz="1400" baseline="30000" dirty="0">
                <a:solidFill>
                  <a:prstClr val="black"/>
                </a:solidFill>
              </a:endParaRPr>
            </a:p>
          </p:txBody>
        </p:sp>
        <p:sp>
          <p:nvSpPr>
            <p:cNvPr id="56" name="Text Box 55"/>
            <p:cNvSpPr txBox="1">
              <a:spLocks noChangeArrowheads="1"/>
            </p:cNvSpPr>
            <p:nvPr/>
          </p:nvSpPr>
          <p:spPr bwMode="auto">
            <a:xfrm>
              <a:off x="4275168" y="5918985"/>
              <a:ext cx="543739" cy="307777"/>
            </a:xfrm>
            <a:prstGeom prst="rect">
              <a:avLst/>
            </a:prstGeom>
            <a:noFill/>
            <a:ln w="9525">
              <a:noFill/>
              <a:miter lim="800000"/>
              <a:headEnd/>
              <a:tailEnd/>
            </a:ln>
          </p:spPr>
          <p:txBody>
            <a:bodyPr wrap="none" anchor="t">
              <a:spAutoFit/>
            </a:bodyPr>
            <a:lstStyle/>
            <a:p>
              <a:pPr>
                <a:spcBef>
                  <a:spcPct val="50000"/>
                </a:spcBef>
              </a:pPr>
              <a:r>
                <a:rPr lang="ja-JP" altLang="en-US" sz="1400" dirty="0">
                  <a:solidFill>
                    <a:prstClr val="black"/>
                  </a:solidFill>
                </a:rPr>
                <a:t>（歳）</a:t>
              </a:r>
              <a:endParaRPr lang="en-GB" altLang="ja-JP" sz="1400" baseline="30000" dirty="0">
                <a:solidFill>
                  <a:prstClr val="black"/>
                </a:solidFill>
              </a:endParaRPr>
            </a:p>
          </p:txBody>
        </p:sp>
        <p:sp>
          <p:nvSpPr>
            <p:cNvPr id="67" name="Text Box 55"/>
            <p:cNvSpPr txBox="1">
              <a:spLocks noChangeArrowheads="1"/>
            </p:cNvSpPr>
            <p:nvPr/>
          </p:nvSpPr>
          <p:spPr bwMode="auto">
            <a:xfrm>
              <a:off x="2487869" y="6157751"/>
              <a:ext cx="595035" cy="338554"/>
            </a:xfrm>
            <a:prstGeom prst="rect">
              <a:avLst/>
            </a:prstGeom>
            <a:noFill/>
            <a:ln w="9525">
              <a:noFill/>
              <a:miter lim="800000"/>
              <a:headEnd/>
              <a:tailEnd/>
            </a:ln>
          </p:spPr>
          <p:txBody>
            <a:bodyPr wrap="none" anchor="t">
              <a:spAutoFit/>
            </a:bodyPr>
            <a:lstStyle/>
            <a:p>
              <a:pPr algn="ctr">
                <a:spcBef>
                  <a:spcPct val="50000"/>
                </a:spcBef>
              </a:pPr>
              <a:r>
                <a:rPr lang="ja-JP" altLang="en-US" sz="1600" dirty="0">
                  <a:solidFill>
                    <a:prstClr val="black"/>
                  </a:solidFill>
                </a:rPr>
                <a:t>年齢</a:t>
              </a:r>
              <a:endParaRPr lang="en-GB" altLang="ja-JP" sz="1600" baseline="30000" dirty="0">
                <a:solidFill>
                  <a:prstClr val="black"/>
                </a:solidFill>
              </a:endParaRPr>
            </a:p>
          </p:txBody>
        </p:sp>
        <p:grpSp>
          <p:nvGrpSpPr>
            <p:cNvPr id="8" name="グループ化 103"/>
            <p:cNvGrpSpPr/>
            <p:nvPr/>
          </p:nvGrpSpPr>
          <p:grpSpPr>
            <a:xfrm>
              <a:off x="1898142" y="2746133"/>
              <a:ext cx="1479538" cy="705153"/>
              <a:chOff x="1263703" y="2342297"/>
              <a:chExt cx="1479538" cy="705153"/>
            </a:xfrm>
          </p:grpSpPr>
          <p:grpSp>
            <p:nvGrpSpPr>
              <p:cNvPr id="9" name="グループ化 112"/>
              <p:cNvGrpSpPr>
                <a:grpSpLocks/>
              </p:cNvGrpSpPr>
              <p:nvPr/>
            </p:nvGrpSpPr>
            <p:grpSpPr bwMode="auto">
              <a:xfrm>
                <a:off x="1263703" y="2342297"/>
                <a:ext cx="1479538" cy="369332"/>
                <a:chOff x="1665289" y="1680948"/>
                <a:chExt cx="1479369" cy="369199"/>
              </a:xfrm>
            </p:grpSpPr>
            <p:sp>
              <p:nvSpPr>
                <p:cNvPr id="111" name="Text Box 39"/>
                <p:cNvSpPr txBox="1">
                  <a:spLocks noChangeArrowheads="1"/>
                </p:cNvSpPr>
                <p:nvPr/>
              </p:nvSpPr>
              <p:spPr bwMode="auto">
                <a:xfrm>
                  <a:off x="1908563" y="1680948"/>
                  <a:ext cx="1236095" cy="369199"/>
                </a:xfrm>
                <a:prstGeom prst="rect">
                  <a:avLst/>
                </a:prstGeom>
                <a:noFill/>
                <a:ln w="9525">
                  <a:noFill/>
                  <a:miter lim="800000"/>
                  <a:headEnd/>
                  <a:tailEnd/>
                </a:ln>
              </p:spPr>
              <p:txBody>
                <a:bodyPr wrap="none" anchor="ctr">
                  <a:spAutoFit/>
                </a:bodyPr>
                <a:lstStyle/>
                <a:p>
                  <a:pPr>
                    <a:tabLst>
                      <a:tab pos="354013" algn="l"/>
                    </a:tabLst>
                  </a:pPr>
                  <a:r>
                    <a:rPr lang="ja-JP" altLang="en-US" dirty="0">
                      <a:solidFill>
                        <a:prstClr val="black"/>
                      </a:solidFill>
                    </a:rPr>
                    <a:t>週</a:t>
                  </a:r>
                  <a:r>
                    <a:rPr lang="en-US" altLang="ja-JP" dirty="0">
                      <a:solidFill>
                        <a:prstClr val="black"/>
                      </a:solidFill>
                    </a:rPr>
                    <a:t>1</a:t>
                  </a:r>
                  <a:r>
                    <a:rPr lang="ja-JP" altLang="en-US" dirty="0">
                      <a:solidFill>
                        <a:prstClr val="black"/>
                      </a:solidFill>
                    </a:rPr>
                    <a:t>回以上</a:t>
                  </a:r>
                </a:p>
              </p:txBody>
            </p:sp>
            <p:grpSp>
              <p:nvGrpSpPr>
                <p:cNvPr id="10" name="Group 176"/>
                <p:cNvGrpSpPr>
                  <a:grpSpLocks/>
                </p:cNvGrpSpPr>
                <p:nvPr/>
              </p:nvGrpSpPr>
              <p:grpSpPr bwMode="auto">
                <a:xfrm>
                  <a:off x="1665289" y="1801813"/>
                  <a:ext cx="287337" cy="125413"/>
                  <a:chOff x="3282" y="787"/>
                  <a:chExt cx="181" cy="79"/>
                </a:xfrm>
              </p:grpSpPr>
              <p:sp>
                <p:nvSpPr>
                  <p:cNvPr id="113" name="Oval 138"/>
                  <p:cNvSpPr>
                    <a:spLocks noChangeArrowheads="1"/>
                  </p:cNvSpPr>
                  <p:nvPr/>
                </p:nvSpPr>
                <p:spPr bwMode="auto">
                  <a:xfrm>
                    <a:off x="3333" y="787"/>
                    <a:ext cx="79" cy="79"/>
                  </a:xfrm>
                  <a:prstGeom prst="ellipse">
                    <a:avLst/>
                  </a:prstGeom>
                  <a:solidFill>
                    <a:srgbClr val="7FC3CD"/>
                  </a:solidFill>
                  <a:ln w="0">
                    <a:noFill/>
                    <a:round/>
                    <a:headEnd/>
                    <a:tailEnd/>
                  </a:ln>
                </p:spPr>
                <p:txBody>
                  <a:bodyPr wrap="none" anchor="ctr"/>
                  <a:lstStyle/>
                  <a:p>
                    <a:endParaRPr lang="ja-JP" altLang="en-US">
                      <a:solidFill>
                        <a:prstClr val="black"/>
                      </a:solidFill>
                    </a:endParaRPr>
                  </a:p>
                </p:txBody>
              </p:sp>
              <p:sp>
                <p:nvSpPr>
                  <p:cNvPr id="114" name="Line 139"/>
                  <p:cNvSpPr>
                    <a:spLocks noChangeShapeType="1"/>
                  </p:cNvSpPr>
                  <p:nvPr/>
                </p:nvSpPr>
                <p:spPr bwMode="auto">
                  <a:xfrm>
                    <a:off x="3282" y="827"/>
                    <a:ext cx="181" cy="0"/>
                  </a:xfrm>
                  <a:prstGeom prst="line">
                    <a:avLst/>
                  </a:prstGeom>
                  <a:noFill/>
                  <a:ln w="38100">
                    <a:solidFill>
                      <a:srgbClr val="7FC3CD"/>
                    </a:solidFill>
                    <a:round/>
                    <a:headEnd/>
                    <a:tailEnd/>
                  </a:ln>
                </p:spPr>
                <p:txBody>
                  <a:bodyPr wrap="none" anchor="ctr"/>
                  <a:lstStyle/>
                  <a:p>
                    <a:endParaRPr lang="ja-JP" altLang="en-US">
                      <a:solidFill>
                        <a:prstClr val="black"/>
                      </a:solidFill>
                    </a:endParaRPr>
                  </a:p>
                </p:txBody>
              </p:sp>
            </p:grpSp>
          </p:grpSp>
          <p:grpSp>
            <p:nvGrpSpPr>
              <p:cNvPr id="11" name="グループ化 112"/>
              <p:cNvGrpSpPr>
                <a:grpSpLocks/>
              </p:cNvGrpSpPr>
              <p:nvPr/>
            </p:nvGrpSpPr>
            <p:grpSpPr bwMode="auto">
              <a:xfrm>
                <a:off x="1263703" y="2678118"/>
                <a:ext cx="889632" cy="369332"/>
                <a:chOff x="1665289" y="1680948"/>
                <a:chExt cx="889531" cy="369199"/>
              </a:xfrm>
            </p:grpSpPr>
            <p:sp>
              <p:nvSpPr>
                <p:cNvPr id="107" name="Text Box 39"/>
                <p:cNvSpPr txBox="1">
                  <a:spLocks noChangeArrowheads="1"/>
                </p:cNvSpPr>
                <p:nvPr/>
              </p:nvSpPr>
              <p:spPr bwMode="auto">
                <a:xfrm>
                  <a:off x="1908562" y="1680948"/>
                  <a:ext cx="646258" cy="369199"/>
                </a:xfrm>
                <a:prstGeom prst="rect">
                  <a:avLst/>
                </a:prstGeom>
                <a:noFill/>
                <a:ln w="9525">
                  <a:noFill/>
                  <a:miter lim="800000"/>
                  <a:headEnd/>
                  <a:tailEnd/>
                </a:ln>
              </p:spPr>
              <p:txBody>
                <a:bodyPr wrap="none" anchor="ctr">
                  <a:spAutoFit/>
                </a:bodyPr>
                <a:lstStyle/>
                <a:p>
                  <a:r>
                    <a:rPr lang="ja-JP" altLang="en-US" dirty="0">
                      <a:solidFill>
                        <a:prstClr val="black"/>
                      </a:solidFill>
                    </a:rPr>
                    <a:t>毎日</a:t>
                  </a:r>
                </a:p>
              </p:txBody>
            </p:sp>
            <p:grpSp>
              <p:nvGrpSpPr>
                <p:cNvPr id="13" name="Group 176"/>
                <p:cNvGrpSpPr>
                  <a:grpSpLocks/>
                </p:cNvGrpSpPr>
                <p:nvPr/>
              </p:nvGrpSpPr>
              <p:grpSpPr bwMode="auto">
                <a:xfrm>
                  <a:off x="1665289" y="1801813"/>
                  <a:ext cx="287337" cy="125413"/>
                  <a:chOff x="3282" y="787"/>
                  <a:chExt cx="181" cy="79"/>
                </a:xfrm>
              </p:grpSpPr>
              <p:sp>
                <p:nvSpPr>
                  <p:cNvPr id="109" name="Oval 138"/>
                  <p:cNvSpPr>
                    <a:spLocks noChangeArrowheads="1"/>
                  </p:cNvSpPr>
                  <p:nvPr/>
                </p:nvSpPr>
                <p:spPr bwMode="auto">
                  <a:xfrm>
                    <a:off x="3333" y="787"/>
                    <a:ext cx="79" cy="79"/>
                  </a:xfrm>
                  <a:prstGeom prst="ellipse">
                    <a:avLst/>
                  </a:prstGeom>
                  <a:solidFill>
                    <a:schemeClr val="accent1"/>
                  </a:solidFill>
                  <a:ln w="0">
                    <a:noFill/>
                    <a:round/>
                    <a:headEnd/>
                    <a:tailEnd/>
                  </a:ln>
                </p:spPr>
                <p:txBody>
                  <a:bodyPr wrap="none" anchor="ctr"/>
                  <a:lstStyle/>
                  <a:p>
                    <a:endParaRPr lang="ja-JP" altLang="en-US">
                      <a:solidFill>
                        <a:prstClr val="black"/>
                      </a:solidFill>
                    </a:endParaRPr>
                  </a:p>
                </p:txBody>
              </p:sp>
              <p:sp>
                <p:nvSpPr>
                  <p:cNvPr id="110" name="Line 139"/>
                  <p:cNvSpPr>
                    <a:spLocks noChangeShapeType="1"/>
                  </p:cNvSpPr>
                  <p:nvPr/>
                </p:nvSpPr>
                <p:spPr bwMode="auto">
                  <a:xfrm>
                    <a:off x="3282" y="827"/>
                    <a:ext cx="181" cy="0"/>
                  </a:xfrm>
                  <a:prstGeom prst="line">
                    <a:avLst/>
                  </a:prstGeom>
                  <a:noFill/>
                  <a:ln w="38100">
                    <a:solidFill>
                      <a:schemeClr val="accent1"/>
                    </a:solidFill>
                    <a:round/>
                    <a:headEnd/>
                    <a:tailEnd/>
                  </a:ln>
                </p:spPr>
                <p:txBody>
                  <a:bodyPr wrap="none" anchor="ctr"/>
                  <a:lstStyle/>
                  <a:p>
                    <a:endParaRPr lang="ja-JP" altLang="en-US">
                      <a:solidFill>
                        <a:prstClr val="black"/>
                      </a:solidFill>
                    </a:endParaRPr>
                  </a:p>
                </p:txBody>
              </p:sp>
            </p:grpSp>
          </p:grpSp>
        </p:grpSp>
        <p:sp>
          <p:nvSpPr>
            <p:cNvPr id="127" name="Freeform 16"/>
            <p:cNvSpPr>
              <a:spLocks/>
            </p:cNvSpPr>
            <p:nvPr/>
          </p:nvSpPr>
          <p:spPr bwMode="auto">
            <a:xfrm>
              <a:off x="1093665" y="2712622"/>
              <a:ext cx="3383443" cy="3206364"/>
            </a:xfrm>
            <a:custGeom>
              <a:avLst/>
              <a:gdLst>
                <a:gd name="T0" fmla="*/ 0 w 1494"/>
                <a:gd name="T1" fmla="*/ 0 h 1842"/>
                <a:gd name="T2" fmla="*/ 0 w 1494"/>
                <a:gd name="T3" fmla="*/ 2147483647 h 1842"/>
                <a:gd name="T4" fmla="*/ 2147483647 w 1494"/>
                <a:gd name="T5" fmla="*/ 2147483647 h 1842"/>
                <a:gd name="T6" fmla="*/ 0 60000 65536"/>
                <a:gd name="T7" fmla="*/ 0 60000 65536"/>
                <a:gd name="T8" fmla="*/ 0 60000 65536"/>
                <a:gd name="T9" fmla="*/ 0 w 1494"/>
                <a:gd name="T10" fmla="*/ 0 h 1842"/>
                <a:gd name="T11" fmla="*/ 1494 w 1494"/>
                <a:gd name="T12" fmla="*/ 1842 h 1842"/>
              </a:gdLst>
              <a:ahLst/>
              <a:cxnLst>
                <a:cxn ang="T6">
                  <a:pos x="T0" y="T1"/>
                </a:cxn>
                <a:cxn ang="T7">
                  <a:pos x="T2" y="T3"/>
                </a:cxn>
                <a:cxn ang="T8">
                  <a:pos x="T4" y="T5"/>
                </a:cxn>
              </a:cxnLst>
              <a:rect l="T9" t="T10" r="T11" b="T12"/>
              <a:pathLst>
                <a:path w="1494" h="1842">
                  <a:moveTo>
                    <a:pt x="0" y="0"/>
                  </a:moveTo>
                  <a:lnTo>
                    <a:pt x="0" y="1842"/>
                  </a:lnTo>
                  <a:lnTo>
                    <a:pt x="1494" y="1842"/>
                  </a:lnTo>
                </a:path>
              </a:pathLst>
            </a:custGeom>
            <a:noFill/>
            <a:ln w="12700">
              <a:solidFill>
                <a:schemeClr val="tx1"/>
              </a:solidFill>
              <a:round/>
              <a:headEnd/>
              <a:tailEnd/>
            </a:ln>
          </p:spPr>
          <p:txBody>
            <a:bodyPr/>
            <a:lstStyle/>
            <a:p>
              <a:endParaRPr lang="ja-JP" altLang="en-US">
                <a:solidFill>
                  <a:prstClr val="black"/>
                </a:solidFill>
              </a:endParaRPr>
            </a:p>
          </p:txBody>
        </p:sp>
        <p:sp>
          <p:nvSpPr>
            <p:cNvPr id="128" name="フリーフォーム 127"/>
            <p:cNvSpPr/>
            <p:nvPr/>
          </p:nvSpPr>
          <p:spPr>
            <a:xfrm>
              <a:off x="1430914" y="4146837"/>
              <a:ext cx="2719522" cy="1164503"/>
            </a:xfrm>
            <a:custGeom>
              <a:avLst/>
              <a:gdLst>
                <a:gd name="connsiteX0" fmla="*/ 0 w 5233737"/>
                <a:gd name="connsiteY0" fmla="*/ 216569 h 224590"/>
                <a:gd name="connsiteX1" fmla="*/ 1303421 w 5233737"/>
                <a:gd name="connsiteY1" fmla="*/ 224590 h 224590"/>
                <a:gd name="connsiteX2" fmla="*/ 2606842 w 5233737"/>
                <a:gd name="connsiteY2" fmla="*/ 4011 h 224590"/>
                <a:gd name="connsiteX3" fmla="*/ 3922294 w 5233737"/>
                <a:gd name="connsiteY3" fmla="*/ 12032 h 224590"/>
                <a:gd name="connsiteX4" fmla="*/ 5233737 w 5233737"/>
                <a:gd name="connsiteY4" fmla="*/ 0 h 224590"/>
                <a:gd name="connsiteX0" fmla="*/ 0 w 5233737"/>
                <a:gd name="connsiteY0" fmla="*/ 645694 h 645694"/>
                <a:gd name="connsiteX1" fmla="*/ 1339516 w 5233737"/>
                <a:gd name="connsiteY1" fmla="*/ 0 h 645694"/>
                <a:gd name="connsiteX2" fmla="*/ 2606842 w 5233737"/>
                <a:gd name="connsiteY2" fmla="*/ 433136 h 645694"/>
                <a:gd name="connsiteX3" fmla="*/ 3922294 w 5233737"/>
                <a:gd name="connsiteY3" fmla="*/ 441157 h 645694"/>
                <a:gd name="connsiteX4" fmla="*/ 5233737 w 5233737"/>
                <a:gd name="connsiteY4" fmla="*/ 429125 h 645694"/>
                <a:gd name="connsiteX0" fmla="*/ 0 w 5233737"/>
                <a:gd name="connsiteY0" fmla="*/ 1672390 h 1672390"/>
                <a:gd name="connsiteX1" fmla="*/ 1339516 w 5233737"/>
                <a:gd name="connsiteY1" fmla="*/ 1026696 h 1672390"/>
                <a:gd name="connsiteX2" fmla="*/ 2606842 w 5233737"/>
                <a:gd name="connsiteY2" fmla="*/ 1459832 h 1672390"/>
                <a:gd name="connsiteX3" fmla="*/ 3982452 w 5233737"/>
                <a:gd name="connsiteY3" fmla="*/ 0 h 1672390"/>
                <a:gd name="connsiteX4" fmla="*/ 5233737 w 5233737"/>
                <a:gd name="connsiteY4" fmla="*/ 1455821 h 1672390"/>
                <a:gd name="connsiteX0" fmla="*/ 0 w 5233737"/>
                <a:gd name="connsiteY0" fmla="*/ 645694 h 645694"/>
                <a:gd name="connsiteX1" fmla="*/ 1339516 w 5233737"/>
                <a:gd name="connsiteY1" fmla="*/ 0 h 645694"/>
                <a:gd name="connsiteX2" fmla="*/ 2606842 w 5233737"/>
                <a:gd name="connsiteY2" fmla="*/ 433136 h 645694"/>
                <a:gd name="connsiteX3" fmla="*/ 5233737 w 5233737"/>
                <a:gd name="connsiteY3"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5233737 w 5233737"/>
                <a:gd name="connsiteY4"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4375484 w 5233737"/>
                <a:gd name="connsiteY4" fmla="*/ 429123 h 645694"/>
                <a:gd name="connsiteX5" fmla="*/ 5233737 w 5233737"/>
                <a:gd name="connsiteY5" fmla="*/ 429125 h 645694"/>
                <a:gd name="connsiteX0" fmla="*/ 0 w 5233737"/>
                <a:gd name="connsiteY0" fmla="*/ 1628276 h 1628276"/>
                <a:gd name="connsiteX1" fmla="*/ 1339516 w 5233737"/>
                <a:gd name="connsiteY1" fmla="*/ 982582 h 1628276"/>
                <a:gd name="connsiteX2" fmla="*/ 2606842 w 5233737"/>
                <a:gd name="connsiteY2" fmla="*/ 1415718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5233737 w 5233737"/>
                <a:gd name="connsiteY4" fmla="*/ 1411707 h 1628276"/>
                <a:gd name="connsiteX0" fmla="*/ 0 w 5317959"/>
                <a:gd name="connsiteY0" fmla="*/ 1844842 h 1844842"/>
                <a:gd name="connsiteX1" fmla="*/ 1339516 w 5317959"/>
                <a:gd name="connsiteY1" fmla="*/ 1199148 h 1844842"/>
                <a:gd name="connsiteX2" fmla="*/ 2667000 w 5317959"/>
                <a:gd name="connsiteY2" fmla="*/ 437148 h 1844842"/>
                <a:gd name="connsiteX3" fmla="*/ 4014537 w 5317959"/>
                <a:gd name="connsiteY3" fmla="*/ 216566 h 1844842"/>
                <a:gd name="connsiteX4" fmla="*/ 5317959 w 5317959"/>
                <a:gd name="connsiteY4" fmla="*/ 0 h 1844842"/>
                <a:gd name="connsiteX0" fmla="*/ 0 w 5317959"/>
                <a:gd name="connsiteY0" fmla="*/ 1844842 h 1844842"/>
                <a:gd name="connsiteX1" fmla="*/ 1339516 w 5317959"/>
                <a:gd name="connsiteY1" fmla="*/ 1199148 h 1844842"/>
                <a:gd name="connsiteX2" fmla="*/ 2667000 w 5317959"/>
                <a:gd name="connsiteY2" fmla="*/ 437148 h 1844842"/>
                <a:gd name="connsiteX3" fmla="*/ 3982452 w 5317959"/>
                <a:gd name="connsiteY3" fmla="*/ 192503 h 1844842"/>
                <a:gd name="connsiteX4" fmla="*/ 5317959 w 5317959"/>
                <a:gd name="connsiteY4" fmla="*/ 0 h 1844842"/>
                <a:gd name="connsiteX0" fmla="*/ 0 w 5309938"/>
                <a:gd name="connsiteY0" fmla="*/ 1824790 h 1824790"/>
                <a:gd name="connsiteX1" fmla="*/ 1331495 w 5309938"/>
                <a:gd name="connsiteY1" fmla="*/ 1199148 h 1824790"/>
                <a:gd name="connsiteX2" fmla="*/ 2658979 w 5309938"/>
                <a:gd name="connsiteY2" fmla="*/ 437148 h 1824790"/>
                <a:gd name="connsiteX3" fmla="*/ 3974431 w 5309938"/>
                <a:gd name="connsiteY3" fmla="*/ 192503 h 1824790"/>
                <a:gd name="connsiteX4" fmla="*/ 5309938 w 5309938"/>
                <a:gd name="connsiteY4" fmla="*/ 0 h 1824790"/>
                <a:gd name="connsiteX0" fmla="*/ 0 w 5309938"/>
                <a:gd name="connsiteY0" fmla="*/ 1824790 h 1824790"/>
                <a:gd name="connsiteX1" fmla="*/ 1371397 w 5309938"/>
                <a:gd name="connsiteY1" fmla="*/ 1435230 h 1824790"/>
                <a:gd name="connsiteX2" fmla="*/ 2658979 w 5309938"/>
                <a:gd name="connsiteY2" fmla="*/ 437148 h 1824790"/>
                <a:gd name="connsiteX3" fmla="*/ 3974431 w 5309938"/>
                <a:gd name="connsiteY3" fmla="*/ 192503 h 1824790"/>
                <a:gd name="connsiteX4" fmla="*/ 5309938 w 5309938"/>
                <a:gd name="connsiteY4" fmla="*/ 0 h 1824790"/>
                <a:gd name="connsiteX0" fmla="*/ 0 w 5309938"/>
                <a:gd name="connsiteY0" fmla="*/ 1824790 h 1824790"/>
                <a:gd name="connsiteX1" fmla="*/ 1371397 w 5309938"/>
                <a:gd name="connsiteY1" fmla="*/ 1435230 h 1824790"/>
                <a:gd name="connsiteX2" fmla="*/ 2762057 w 5309938"/>
                <a:gd name="connsiteY2" fmla="*/ 1019039 h 1824790"/>
                <a:gd name="connsiteX3" fmla="*/ 3974431 w 5309938"/>
                <a:gd name="connsiteY3" fmla="*/ 192503 h 1824790"/>
                <a:gd name="connsiteX4" fmla="*/ 5309938 w 5309938"/>
                <a:gd name="connsiteY4" fmla="*/ 0 h 1824790"/>
                <a:gd name="connsiteX0" fmla="*/ 0 w 5309938"/>
                <a:gd name="connsiteY0" fmla="*/ 1824790 h 1824790"/>
                <a:gd name="connsiteX1" fmla="*/ 1371397 w 5309938"/>
                <a:gd name="connsiteY1" fmla="*/ 1435230 h 1824790"/>
                <a:gd name="connsiteX2" fmla="*/ 2762057 w 5309938"/>
                <a:gd name="connsiteY2" fmla="*/ 1019039 h 1824790"/>
                <a:gd name="connsiteX3" fmla="*/ 4147335 w 5309938"/>
                <a:gd name="connsiteY3" fmla="*/ 701242 h 1824790"/>
                <a:gd name="connsiteX4" fmla="*/ 5309938 w 5309938"/>
                <a:gd name="connsiteY4" fmla="*/ 0 h 1824790"/>
                <a:gd name="connsiteX0" fmla="*/ 0 w 5529394"/>
                <a:gd name="connsiteY0" fmla="*/ 1232923 h 1232923"/>
                <a:gd name="connsiteX1" fmla="*/ 1371397 w 5529394"/>
                <a:gd name="connsiteY1" fmla="*/ 843363 h 1232923"/>
                <a:gd name="connsiteX2" fmla="*/ 2762057 w 5529394"/>
                <a:gd name="connsiteY2" fmla="*/ 427172 h 1232923"/>
                <a:gd name="connsiteX3" fmla="*/ 4147335 w 5529394"/>
                <a:gd name="connsiteY3" fmla="*/ 109375 h 1232923"/>
                <a:gd name="connsiteX4" fmla="*/ 5529394 w 5529394"/>
                <a:gd name="connsiteY4" fmla="*/ 0 h 1232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9394" h="1232923">
                  <a:moveTo>
                    <a:pt x="0" y="1232923"/>
                  </a:moveTo>
                  <a:lnTo>
                    <a:pt x="1371397" y="843363"/>
                  </a:lnTo>
                  <a:lnTo>
                    <a:pt x="2762057" y="427172"/>
                  </a:lnTo>
                  <a:lnTo>
                    <a:pt x="4147335" y="109375"/>
                  </a:lnTo>
                  <a:lnTo>
                    <a:pt x="5529394" y="0"/>
                  </a:lnTo>
                </a:path>
              </a:pathLst>
            </a:custGeom>
            <a:noFill/>
            <a:ln w="38100">
              <a:solidFill>
                <a:srgbClr val="7FC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9" name="フリーフォーム 128"/>
            <p:cNvSpPr/>
            <p:nvPr/>
          </p:nvSpPr>
          <p:spPr>
            <a:xfrm>
              <a:off x="1427644" y="4527860"/>
              <a:ext cx="2717886" cy="993425"/>
            </a:xfrm>
            <a:custGeom>
              <a:avLst/>
              <a:gdLst>
                <a:gd name="connsiteX0" fmla="*/ 0 w 5233737"/>
                <a:gd name="connsiteY0" fmla="*/ 376990 h 376990"/>
                <a:gd name="connsiteX1" fmla="*/ 1303421 w 5233737"/>
                <a:gd name="connsiteY1" fmla="*/ 200527 h 376990"/>
                <a:gd name="connsiteX2" fmla="*/ 2614863 w 5233737"/>
                <a:gd name="connsiteY2" fmla="*/ 180474 h 376990"/>
                <a:gd name="connsiteX3" fmla="*/ 3926305 w 5233737"/>
                <a:gd name="connsiteY3" fmla="*/ 240632 h 376990"/>
                <a:gd name="connsiteX4" fmla="*/ 5233737 w 5233737"/>
                <a:gd name="connsiteY4" fmla="*/ 0 h 376990"/>
                <a:gd name="connsiteX0" fmla="*/ 0 w 5317958"/>
                <a:gd name="connsiteY0" fmla="*/ 1652337 h 1652337"/>
                <a:gd name="connsiteX1" fmla="*/ 1303421 w 5317958"/>
                <a:gd name="connsiteY1" fmla="*/ 1475874 h 1652337"/>
                <a:gd name="connsiteX2" fmla="*/ 2614863 w 5317958"/>
                <a:gd name="connsiteY2" fmla="*/ 1455821 h 1652337"/>
                <a:gd name="connsiteX3" fmla="*/ 3926305 w 5317958"/>
                <a:gd name="connsiteY3" fmla="*/ 1515979 h 1652337"/>
                <a:gd name="connsiteX4" fmla="*/ 5317958 w 5317958"/>
                <a:gd name="connsiteY4" fmla="*/ 0 h 1652337"/>
                <a:gd name="connsiteX0" fmla="*/ 0 w 5317958"/>
                <a:gd name="connsiteY0" fmla="*/ 1652337 h 1652337"/>
                <a:gd name="connsiteX1" fmla="*/ 1303421 w 5317958"/>
                <a:gd name="connsiteY1" fmla="*/ 1475874 h 1652337"/>
                <a:gd name="connsiteX2" fmla="*/ 2614863 w 5317958"/>
                <a:gd name="connsiteY2" fmla="*/ 1455821 h 1652337"/>
                <a:gd name="connsiteX3" fmla="*/ 3982452 w 5317958"/>
                <a:gd name="connsiteY3" fmla="*/ 842211 h 1652337"/>
                <a:gd name="connsiteX4" fmla="*/ 5317958 w 5317958"/>
                <a:gd name="connsiteY4" fmla="*/ 0 h 1652337"/>
                <a:gd name="connsiteX0" fmla="*/ 0 w 5317958"/>
                <a:gd name="connsiteY0" fmla="*/ 1652337 h 1652337"/>
                <a:gd name="connsiteX1" fmla="*/ 1303421 w 5317958"/>
                <a:gd name="connsiteY1" fmla="*/ 1475874 h 1652337"/>
                <a:gd name="connsiteX2" fmla="*/ 2662990 w 5317958"/>
                <a:gd name="connsiteY2" fmla="*/ 1331495 h 1652337"/>
                <a:gd name="connsiteX3" fmla="*/ 3982452 w 5317958"/>
                <a:gd name="connsiteY3" fmla="*/ 842211 h 1652337"/>
                <a:gd name="connsiteX4" fmla="*/ 5317958 w 5317958"/>
                <a:gd name="connsiteY4" fmla="*/ 0 h 1652337"/>
                <a:gd name="connsiteX0" fmla="*/ 0 w 5317958"/>
                <a:gd name="connsiteY0" fmla="*/ 1652337 h 1704474"/>
                <a:gd name="connsiteX1" fmla="*/ 1335505 w 5317958"/>
                <a:gd name="connsiteY1" fmla="*/ 1704474 h 1704474"/>
                <a:gd name="connsiteX2" fmla="*/ 2662990 w 5317958"/>
                <a:gd name="connsiteY2" fmla="*/ 1331495 h 1704474"/>
                <a:gd name="connsiteX3" fmla="*/ 3982452 w 5317958"/>
                <a:gd name="connsiteY3" fmla="*/ 842211 h 1704474"/>
                <a:gd name="connsiteX4" fmla="*/ 5317958 w 5317958"/>
                <a:gd name="connsiteY4" fmla="*/ 0 h 1704474"/>
                <a:gd name="connsiteX0" fmla="*/ 0 w 5309937"/>
                <a:gd name="connsiteY0" fmla="*/ 1776663 h 1776663"/>
                <a:gd name="connsiteX1" fmla="*/ 1327484 w 5309937"/>
                <a:gd name="connsiteY1" fmla="*/ 1704474 h 1776663"/>
                <a:gd name="connsiteX2" fmla="*/ 2654969 w 5309937"/>
                <a:gd name="connsiteY2" fmla="*/ 1331495 h 1776663"/>
                <a:gd name="connsiteX3" fmla="*/ 3974431 w 5309937"/>
                <a:gd name="connsiteY3" fmla="*/ 842211 h 1776663"/>
                <a:gd name="connsiteX4" fmla="*/ 5309937 w 5309937"/>
                <a:gd name="connsiteY4" fmla="*/ 0 h 1776663"/>
                <a:gd name="connsiteX0" fmla="*/ 0 w 5519418"/>
                <a:gd name="connsiteY0" fmla="*/ 1301175 h 1301175"/>
                <a:gd name="connsiteX1" fmla="*/ 1327484 w 5519418"/>
                <a:gd name="connsiteY1" fmla="*/ 1228986 h 1301175"/>
                <a:gd name="connsiteX2" fmla="*/ 2654969 w 5519418"/>
                <a:gd name="connsiteY2" fmla="*/ 856007 h 1301175"/>
                <a:gd name="connsiteX3" fmla="*/ 3974431 w 5519418"/>
                <a:gd name="connsiteY3" fmla="*/ 366723 h 1301175"/>
                <a:gd name="connsiteX4" fmla="*/ 5519418 w 5519418"/>
                <a:gd name="connsiteY4" fmla="*/ 0 h 1301175"/>
                <a:gd name="connsiteX0" fmla="*/ 0 w 5519418"/>
                <a:gd name="connsiteY0" fmla="*/ 1301175 h 1301175"/>
                <a:gd name="connsiteX1" fmla="*/ 1327484 w 5519418"/>
                <a:gd name="connsiteY1" fmla="*/ 1228986 h 1301175"/>
                <a:gd name="connsiteX2" fmla="*/ 2654969 w 5519418"/>
                <a:gd name="connsiteY2" fmla="*/ 856007 h 1301175"/>
                <a:gd name="connsiteX3" fmla="*/ 4134035 w 5519418"/>
                <a:gd name="connsiteY3" fmla="*/ 64139 h 1301175"/>
                <a:gd name="connsiteX4" fmla="*/ 5519418 w 5519418"/>
                <a:gd name="connsiteY4" fmla="*/ 0 h 1301175"/>
                <a:gd name="connsiteX0" fmla="*/ 0 w 5519418"/>
                <a:gd name="connsiteY0" fmla="*/ 1301175 h 1301175"/>
                <a:gd name="connsiteX1" fmla="*/ 1327484 w 5519418"/>
                <a:gd name="connsiteY1" fmla="*/ 1228986 h 1301175"/>
                <a:gd name="connsiteX2" fmla="*/ 2761372 w 5519418"/>
                <a:gd name="connsiteY2" fmla="*/ 377194 h 1301175"/>
                <a:gd name="connsiteX3" fmla="*/ 4134035 w 5519418"/>
                <a:gd name="connsiteY3" fmla="*/ 64139 h 1301175"/>
                <a:gd name="connsiteX4" fmla="*/ 5519418 w 5519418"/>
                <a:gd name="connsiteY4" fmla="*/ 0 h 1301175"/>
                <a:gd name="connsiteX0" fmla="*/ 0 w 5519418"/>
                <a:gd name="connsiteY0" fmla="*/ 1301175 h 1301175"/>
                <a:gd name="connsiteX1" fmla="*/ 1370711 w 5519418"/>
                <a:gd name="connsiteY1" fmla="*/ 703622 h 1301175"/>
                <a:gd name="connsiteX2" fmla="*/ 2761372 w 5519418"/>
                <a:gd name="connsiteY2" fmla="*/ 377194 h 1301175"/>
                <a:gd name="connsiteX3" fmla="*/ 4134035 w 5519418"/>
                <a:gd name="connsiteY3" fmla="*/ 64139 h 1301175"/>
                <a:gd name="connsiteX4" fmla="*/ 5519418 w 5519418"/>
                <a:gd name="connsiteY4" fmla="*/ 0 h 1301175"/>
                <a:gd name="connsiteX0" fmla="*/ 0 w 5526068"/>
                <a:gd name="connsiteY0" fmla="*/ 1051793 h 1051793"/>
                <a:gd name="connsiteX1" fmla="*/ 1377361 w 5526068"/>
                <a:gd name="connsiteY1" fmla="*/ 703622 h 1051793"/>
                <a:gd name="connsiteX2" fmla="*/ 2768022 w 5526068"/>
                <a:gd name="connsiteY2" fmla="*/ 377194 h 1051793"/>
                <a:gd name="connsiteX3" fmla="*/ 4140685 w 5526068"/>
                <a:gd name="connsiteY3" fmla="*/ 64139 h 1051793"/>
                <a:gd name="connsiteX4" fmla="*/ 5526068 w 5526068"/>
                <a:gd name="connsiteY4" fmla="*/ 0 h 105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068" h="1051793">
                  <a:moveTo>
                    <a:pt x="0" y="1051793"/>
                  </a:moveTo>
                  <a:lnTo>
                    <a:pt x="1377361" y="703622"/>
                  </a:lnTo>
                  <a:lnTo>
                    <a:pt x="2768022" y="377194"/>
                  </a:lnTo>
                  <a:lnTo>
                    <a:pt x="4140685" y="64139"/>
                  </a:lnTo>
                  <a:lnTo>
                    <a:pt x="5526068" y="0"/>
                  </a:lnTo>
                </a:path>
              </a:pathLst>
            </a:custGeom>
            <a:noFill/>
            <a:ln w="38100">
              <a:solidFill>
                <a:srgbClr val="008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6" name="グループ化 9"/>
            <p:cNvGrpSpPr/>
            <p:nvPr/>
          </p:nvGrpSpPr>
          <p:grpSpPr>
            <a:xfrm>
              <a:off x="1372663" y="4467063"/>
              <a:ext cx="2828814" cy="1115930"/>
              <a:chOff x="1372663" y="4467063"/>
              <a:chExt cx="2828814" cy="1115930"/>
            </a:xfrm>
            <a:solidFill>
              <a:srgbClr val="00889C"/>
            </a:solidFill>
          </p:grpSpPr>
          <p:sp>
            <p:nvSpPr>
              <p:cNvPr id="81" name="Oval 132"/>
              <p:cNvSpPr>
                <a:spLocks noChangeArrowheads="1"/>
              </p:cNvSpPr>
              <p:nvPr/>
            </p:nvSpPr>
            <p:spPr bwMode="auto">
              <a:xfrm>
                <a:off x="1372663" y="5457536"/>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2" name="Oval 132"/>
              <p:cNvSpPr>
                <a:spLocks noChangeArrowheads="1"/>
              </p:cNvSpPr>
              <p:nvPr/>
            </p:nvSpPr>
            <p:spPr bwMode="auto">
              <a:xfrm>
                <a:off x="2722672" y="4826004"/>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3" name="Oval 132"/>
              <p:cNvSpPr>
                <a:spLocks noChangeArrowheads="1"/>
              </p:cNvSpPr>
              <p:nvPr/>
            </p:nvSpPr>
            <p:spPr bwMode="auto">
              <a:xfrm>
                <a:off x="2045983" y="5130372"/>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4" name="Oval 132"/>
              <p:cNvSpPr>
                <a:spLocks noChangeArrowheads="1"/>
              </p:cNvSpPr>
              <p:nvPr/>
            </p:nvSpPr>
            <p:spPr bwMode="auto">
              <a:xfrm>
                <a:off x="3402040" y="4527860"/>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5" name="Oval 132"/>
              <p:cNvSpPr>
                <a:spLocks noChangeArrowheads="1"/>
              </p:cNvSpPr>
              <p:nvPr/>
            </p:nvSpPr>
            <p:spPr bwMode="auto">
              <a:xfrm>
                <a:off x="4076050" y="4467063"/>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nvGrpSpPr>
            <p:cNvPr id="17" name="グループ化 10"/>
            <p:cNvGrpSpPr/>
            <p:nvPr/>
          </p:nvGrpSpPr>
          <p:grpSpPr>
            <a:xfrm>
              <a:off x="1372663" y="4084108"/>
              <a:ext cx="2828813" cy="1286199"/>
              <a:chOff x="1372663" y="4084108"/>
              <a:chExt cx="2828813" cy="1286199"/>
            </a:xfrm>
            <a:solidFill>
              <a:srgbClr val="7FC3CD"/>
            </a:solidFill>
          </p:grpSpPr>
          <p:sp>
            <p:nvSpPr>
              <p:cNvPr id="87" name="Oval 132"/>
              <p:cNvSpPr>
                <a:spLocks noChangeArrowheads="1"/>
              </p:cNvSpPr>
              <p:nvPr/>
            </p:nvSpPr>
            <p:spPr bwMode="auto">
              <a:xfrm>
                <a:off x="2722671" y="4490223"/>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8" name="Oval 132"/>
              <p:cNvSpPr>
                <a:spLocks noChangeArrowheads="1"/>
              </p:cNvSpPr>
              <p:nvPr/>
            </p:nvSpPr>
            <p:spPr bwMode="auto">
              <a:xfrm>
                <a:off x="2045982" y="4877334"/>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9" name="Oval 132"/>
              <p:cNvSpPr>
                <a:spLocks noChangeArrowheads="1"/>
              </p:cNvSpPr>
              <p:nvPr/>
            </p:nvSpPr>
            <p:spPr bwMode="auto">
              <a:xfrm>
                <a:off x="1372663" y="5244850"/>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0" name="Oval 132"/>
              <p:cNvSpPr>
                <a:spLocks noChangeArrowheads="1"/>
              </p:cNvSpPr>
              <p:nvPr/>
            </p:nvSpPr>
            <p:spPr bwMode="auto">
              <a:xfrm>
                <a:off x="4076049" y="408410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1" name="Oval 132"/>
              <p:cNvSpPr>
                <a:spLocks noChangeArrowheads="1"/>
              </p:cNvSpPr>
              <p:nvPr/>
            </p:nvSpPr>
            <p:spPr bwMode="auto">
              <a:xfrm>
                <a:off x="3399361" y="4188756"/>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grpSp>
        <p:nvGrpSpPr>
          <p:cNvPr id="26" name="グループ化 39937"/>
          <p:cNvGrpSpPr/>
          <p:nvPr/>
        </p:nvGrpSpPr>
        <p:grpSpPr>
          <a:xfrm>
            <a:off x="4692825" y="2360123"/>
            <a:ext cx="4232867" cy="4136182"/>
            <a:chOff x="4692825" y="2360123"/>
            <a:chExt cx="4232867" cy="4136182"/>
          </a:xfrm>
        </p:grpSpPr>
        <p:sp>
          <p:nvSpPr>
            <p:cNvPr id="19" name="Text Box 44"/>
            <p:cNvSpPr txBox="1">
              <a:spLocks noChangeArrowheads="1"/>
            </p:cNvSpPr>
            <p:nvPr/>
          </p:nvSpPr>
          <p:spPr bwMode="auto">
            <a:xfrm>
              <a:off x="4692825" y="2561940"/>
              <a:ext cx="482824"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100</a:t>
              </a:r>
              <a:endParaRPr lang="en-GB" altLang="ja-JP" sz="1400" dirty="0">
                <a:solidFill>
                  <a:prstClr val="black"/>
                </a:solidFill>
              </a:endParaRPr>
            </a:p>
          </p:txBody>
        </p:sp>
        <p:sp>
          <p:nvSpPr>
            <p:cNvPr id="20" name="Text Box 51"/>
            <p:cNvSpPr txBox="1">
              <a:spLocks noChangeArrowheads="1"/>
            </p:cNvSpPr>
            <p:nvPr/>
          </p:nvSpPr>
          <p:spPr bwMode="auto">
            <a:xfrm>
              <a:off x="4792211" y="3842056"/>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60</a:t>
              </a:r>
              <a:endParaRPr lang="en-GB" altLang="ja-JP" sz="1400" dirty="0">
                <a:solidFill>
                  <a:prstClr val="black"/>
                </a:solidFill>
              </a:endParaRPr>
            </a:p>
          </p:txBody>
        </p:sp>
        <p:sp>
          <p:nvSpPr>
            <p:cNvPr id="21" name="Text Box 51"/>
            <p:cNvSpPr txBox="1">
              <a:spLocks noChangeArrowheads="1"/>
            </p:cNvSpPr>
            <p:nvPr/>
          </p:nvSpPr>
          <p:spPr bwMode="auto">
            <a:xfrm>
              <a:off x="4792211" y="5122172"/>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20</a:t>
              </a:r>
              <a:endParaRPr lang="en-GB" altLang="ja-JP" sz="1400" dirty="0">
                <a:solidFill>
                  <a:prstClr val="black"/>
                </a:solidFill>
              </a:endParaRPr>
            </a:p>
          </p:txBody>
        </p:sp>
        <p:sp>
          <p:nvSpPr>
            <p:cNvPr id="22" name="Text Box 51"/>
            <p:cNvSpPr txBox="1">
              <a:spLocks noChangeArrowheads="1"/>
            </p:cNvSpPr>
            <p:nvPr/>
          </p:nvSpPr>
          <p:spPr bwMode="auto">
            <a:xfrm>
              <a:off x="4891597" y="5762228"/>
              <a:ext cx="284052"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0</a:t>
              </a:r>
              <a:endParaRPr lang="en-GB" altLang="ja-JP" sz="1400" dirty="0">
                <a:solidFill>
                  <a:prstClr val="black"/>
                </a:solidFill>
              </a:endParaRPr>
            </a:p>
          </p:txBody>
        </p:sp>
        <p:sp>
          <p:nvSpPr>
            <p:cNvPr id="23" name="Text Box 51"/>
            <p:cNvSpPr txBox="1">
              <a:spLocks noChangeArrowheads="1"/>
            </p:cNvSpPr>
            <p:nvPr/>
          </p:nvSpPr>
          <p:spPr bwMode="auto">
            <a:xfrm>
              <a:off x="4792211" y="4482114"/>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40</a:t>
              </a:r>
              <a:endParaRPr lang="en-GB" altLang="ja-JP" sz="1400" dirty="0">
                <a:solidFill>
                  <a:prstClr val="black"/>
                </a:solidFill>
              </a:endParaRPr>
            </a:p>
          </p:txBody>
        </p:sp>
        <p:sp>
          <p:nvSpPr>
            <p:cNvPr id="24" name="Text Box 51"/>
            <p:cNvSpPr txBox="1">
              <a:spLocks noChangeArrowheads="1"/>
            </p:cNvSpPr>
            <p:nvPr/>
          </p:nvSpPr>
          <p:spPr bwMode="auto">
            <a:xfrm>
              <a:off x="4792211" y="3201998"/>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80</a:t>
              </a:r>
              <a:endParaRPr lang="en-GB" altLang="ja-JP" sz="1400" dirty="0">
                <a:solidFill>
                  <a:prstClr val="black"/>
                </a:solidFill>
              </a:endParaRPr>
            </a:p>
          </p:txBody>
        </p:sp>
        <p:sp>
          <p:nvSpPr>
            <p:cNvPr id="25" name="Text Box 44"/>
            <p:cNvSpPr txBox="1">
              <a:spLocks noChangeArrowheads="1"/>
            </p:cNvSpPr>
            <p:nvPr/>
          </p:nvSpPr>
          <p:spPr bwMode="auto">
            <a:xfrm>
              <a:off x="4694276" y="2360123"/>
              <a:ext cx="524503" cy="307777"/>
            </a:xfrm>
            <a:prstGeom prst="rect">
              <a:avLst/>
            </a:prstGeom>
            <a:noFill/>
            <a:ln w="9525">
              <a:noFill/>
              <a:miter lim="800000"/>
              <a:headEnd/>
              <a:tailEnd/>
            </a:ln>
          </p:spPr>
          <p:txBody>
            <a:bodyPr wrap="none" anchor="ctr">
              <a:spAutoFit/>
            </a:bodyPr>
            <a:lstStyle/>
            <a:p>
              <a:pPr algn="r">
                <a:spcBef>
                  <a:spcPct val="50000"/>
                </a:spcBef>
              </a:pPr>
              <a:r>
                <a:rPr lang="ja-JP" altLang="en-US" sz="1400" dirty="0">
                  <a:solidFill>
                    <a:prstClr val="black"/>
                  </a:solidFill>
                </a:rPr>
                <a:t>（</a:t>
              </a:r>
              <a:r>
                <a:rPr lang="en-US" altLang="ja-JP" sz="1400" dirty="0">
                  <a:solidFill>
                    <a:prstClr val="black"/>
                  </a:solidFill>
                </a:rPr>
                <a:t>%</a:t>
              </a:r>
              <a:r>
                <a:rPr lang="ja-JP" altLang="en-US" sz="1400" dirty="0">
                  <a:solidFill>
                    <a:prstClr val="black"/>
                  </a:solidFill>
                </a:rPr>
                <a:t>）</a:t>
              </a:r>
              <a:endParaRPr lang="en-GB" altLang="ja-JP" sz="1400" dirty="0">
                <a:solidFill>
                  <a:prstClr val="black"/>
                </a:solidFill>
              </a:endParaRPr>
            </a:p>
          </p:txBody>
        </p:sp>
        <p:grpSp>
          <p:nvGrpSpPr>
            <p:cNvPr id="27" name="グループ化 8"/>
            <p:cNvGrpSpPr/>
            <p:nvPr/>
          </p:nvGrpSpPr>
          <p:grpSpPr>
            <a:xfrm>
              <a:off x="5858495" y="5918985"/>
              <a:ext cx="2030067" cy="72000"/>
              <a:chOff x="5858495" y="5918985"/>
              <a:chExt cx="2030067" cy="72000"/>
            </a:xfrm>
          </p:grpSpPr>
          <p:sp>
            <p:nvSpPr>
              <p:cNvPr id="57" name="Line 17"/>
              <p:cNvSpPr>
                <a:spLocks noChangeShapeType="1"/>
              </p:cNvSpPr>
              <p:nvPr/>
            </p:nvSpPr>
            <p:spPr bwMode="auto">
              <a:xfrm flipH="1">
                <a:off x="5858495"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58" name="Line 17"/>
              <p:cNvSpPr>
                <a:spLocks noChangeShapeType="1"/>
              </p:cNvSpPr>
              <p:nvPr/>
            </p:nvSpPr>
            <p:spPr bwMode="auto">
              <a:xfrm flipH="1">
                <a:off x="6535184"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59" name="Line 17"/>
              <p:cNvSpPr>
                <a:spLocks noChangeShapeType="1"/>
              </p:cNvSpPr>
              <p:nvPr/>
            </p:nvSpPr>
            <p:spPr bwMode="auto">
              <a:xfrm flipH="1">
                <a:off x="7211873"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60" name="Line 17"/>
              <p:cNvSpPr>
                <a:spLocks noChangeShapeType="1"/>
              </p:cNvSpPr>
              <p:nvPr/>
            </p:nvSpPr>
            <p:spPr bwMode="auto">
              <a:xfrm flipH="1">
                <a:off x="7888562"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sp>
          <p:nvSpPr>
            <p:cNvPr id="61" name="Text Box 55"/>
            <p:cNvSpPr txBox="1">
              <a:spLocks noChangeArrowheads="1"/>
            </p:cNvSpPr>
            <p:nvPr/>
          </p:nvSpPr>
          <p:spPr bwMode="auto">
            <a:xfrm>
              <a:off x="5199388" y="5918985"/>
              <a:ext cx="641521"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40-49</a:t>
              </a:r>
              <a:endParaRPr lang="en-GB" altLang="ja-JP" sz="1400" baseline="30000" dirty="0">
                <a:solidFill>
                  <a:prstClr val="black"/>
                </a:solidFill>
              </a:endParaRPr>
            </a:p>
          </p:txBody>
        </p:sp>
        <p:sp>
          <p:nvSpPr>
            <p:cNvPr id="62" name="Text Box 55"/>
            <p:cNvSpPr txBox="1">
              <a:spLocks noChangeArrowheads="1"/>
            </p:cNvSpPr>
            <p:nvPr/>
          </p:nvSpPr>
          <p:spPr bwMode="auto">
            <a:xfrm>
              <a:off x="5876074"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50-59</a:t>
              </a:r>
              <a:endParaRPr lang="en-GB" altLang="ja-JP" sz="1400" baseline="30000" dirty="0">
                <a:solidFill>
                  <a:prstClr val="black"/>
                </a:solidFill>
              </a:endParaRPr>
            </a:p>
          </p:txBody>
        </p:sp>
        <p:sp>
          <p:nvSpPr>
            <p:cNvPr id="63" name="Text Box 55"/>
            <p:cNvSpPr txBox="1">
              <a:spLocks noChangeArrowheads="1"/>
            </p:cNvSpPr>
            <p:nvPr/>
          </p:nvSpPr>
          <p:spPr bwMode="auto">
            <a:xfrm>
              <a:off x="6552765"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60-69</a:t>
              </a:r>
              <a:endParaRPr lang="en-GB" altLang="ja-JP" sz="1400" baseline="30000" dirty="0">
                <a:solidFill>
                  <a:prstClr val="black"/>
                </a:solidFill>
              </a:endParaRPr>
            </a:p>
          </p:txBody>
        </p:sp>
        <p:sp>
          <p:nvSpPr>
            <p:cNvPr id="64" name="Text Box 55"/>
            <p:cNvSpPr txBox="1">
              <a:spLocks noChangeArrowheads="1"/>
            </p:cNvSpPr>
            <p:nvPr/>
          </p:nvSpPr>
          <p:spPr bwMode="auto">
            <a:xfrm>
              <a:off x="7229453"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70-79</a:t>
              </a:r>
              <a:endParaRPr lang="en-GB" altLang="ja-JP" sz="1400" baseline="30000" dirty="0">
                <a:solidFill>
                  <a:prstClr val="black"/>
                </a:solidFill>
              </a:endParaRPr>
            </a:p>
          </p:txBody>
        </p:sp>
        <p:sp>
          <p:nvSpPr>
            <p:cNvPr id="65" name="Text Box 55"/>
            <p:cNvSpPr txBox="1">
              <a:spLocks noChangeArrowheads="1"/>
            </p:cNvSpPr>
            <p:nvPr/>
          </p:nvSpPr>
          <p:spPr bwMode="auto">
            <a:xfrm>
              <a:off x="7945416" y="5918985"/>
              <a:ext cx="562975"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≧80</a:t>
              </a:r>
            </a:p>
          </p:txBody>
        </p:sp>
        <p:sp>
          <p:nvSpPr>
            <p:cNvPr id="66" name="Text Box 55"/>
            <p:cNvSpPr txBox="1">
              <a:spLocks noChangeArrowheads="1"/>
            </p:cNvSpPr>
            <p:nvPr/>
          </p:nvSpPr>
          <p:spPr bwMode="auto">
            <a:xfrm>
              <a:off x="8381953" y="5918985"/>
              <a:ext cx="543739" cy="307777"/>
            </a:xfrm>
            <a:prstGeom prst="rect">
              <a:avLst/>
            </a:prstGeom>
            <a:noFill/>
            <a:ln w="9525">
              <a:noFill/>
              <a:miter lim="800000"/>
              <a:headEnd/>
              <a:tailEnd/>
            </a:ln>
          </p:spPr>
          <p:txBody>
            <a:bodyPr wrap="none" anchor="t">
              <a:spAutoFit/>
            </a:bodyPr>
            <a:lstStyle/>
            <a:p>
              <a:pPr>
                <a:spcBef>
                  <a:spcPct val="50000"/>
                </a:spcBef>
              </a:pPr>
              <a:r>
                <a:rPr lang="ja-JP" altLang="en-US" sz="1400" dirty="0">
                  <a:solidFill>
                    <a:prstClr val="black"/>
                  </a:solidFill>
                </a:rPr>
                <a:t>（歳）</a:t>
              </a:r>
              <a:endParaRPr lang="en-GB" altLang="ja-JP" sz="1400" baseline="30000" dirty="0">
                <a:solidFill>
                  <a:prstClr val="black"/>
                </a:solidFill>
              </a:endParaRPr>
            </a:p>
          </p:txBody>
        </p:sp>
        <p:sp>
          <p:nvSpPr>
            <p:cNvPr id="68" name="Text Box 55"/>
            <p:cNvSpPr txBox="1">
              <a:spLocks noChangeArrowheads="1"/>
            </p:cNvSpPr>
            <p:nvPr/>
          </p:nvSpPr>
          <p:spPr bwMode="auto">
            <a:xfrm>
              <a:off x="6576008" y="6157751"/>
              <a:ext cx="595035" cy="338554"/>
            </a:xfrm>
            <a:prstGeom prst="rect">
              <a:avLst/>
            </a:prstGeom>
            <a:noFill/>
            <a:ln w="9525">
              <a:noFill/>
              <a:miter lim="800000"/>
              <a:headEnd/>
              <a:tailEnd/>
            </a:ln>
          </p:spPr>
          <p:txBody>
            <a:bodyPr wrap="none" anchor="t">
              <a:spAutoFit/>
            </a:bodyPr>
            <a:lstStyle/>
            <a:p>
              <a:pPr algn="ctr">
                <a:spcBef>
                  <a:spcPct val="50000"/>
                </a:spcBef>
              </a:pPr>
              <a:r>
                <a:rPr lang="ja-JP" altLang="en-US" sz="1600" dirty="0">
                  <a:solidFill>
                    <a:prstClr val="black"/>
                  </a:solidFill>
                </a:rPr>
                <a:t>年齢</a:t>
              </a:r>
              <a:endParaRPr lang="en-GB" altLang="ja-JP" sz="1600" baseline="30000" dirty="0">
                <a:solidFill>
                  <a:prstClr val="black"/>
                </a:solidFill>
              </a:endParaRPr>
            </a:p>
          </p:txBody>
        </p:sp>
        <p:grpSp>
          <p:nvGrpSpPr>
            <p:cNvPr id="35" name="グループ化 69"/>
            <p:cNvGrpSpPr/>
            <p:nvPr/>
          </p:nvGrpSpPr>
          <p:grpSpPr>
            <a:xfrm>
              <a:off x="5110369" y="2712622"/>
              <a:ext cx="71438" cy="3206363"/>
              <a:chOff x="1134380" y="2503294"/>
              <a:chExt cx="71438" cy="3312179"/>
            </a:xfrm>
          </p:grpSpPr>
          <p:sp>
            <p:nvSpPr>
              <p:cNvPr id="74" name="Line 17"/>
              <p:cNvSpPr>
                <a:spLocks noChangeShapeType="1"/>
              </p:cNvSpPr>
              <p:nvPr/>
            </p:nvSpPr>
            <p:spPr bwMode="auto">
              <a:xfrm flipH="1">
                <a:off x="1134380" y="2503294"/>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75" name="Line 24"/>
              <p:cNvSpPr>
                <a:spLocks noChangeShapeType="1"/>
              </p:cNvSpPr>
              <p:nvPr/>
            </p:nvSpPr>
            <p:spPr bwMode="auto">
              <a:xfrm flipH="1">
                <a:off x="1134380" y="5815473"/>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76" name="Line 19"/>
              <p:cNvSpPr>
                <a:spLocks noChangeShapeType="1"/>
              </p:cNvSpPr>
              <p:nvPr/>
            </p:nvSpPr>
            <p:spPr bwMode="auto">
              <a:xfrm flipH="1">
                <a:off x="1134380" y="3828166"/>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77" name="Line 19"/>
              <p:cNvSpPr>
                <a:spLocks noChangeShapeType="1"/>
              </p:cNvSpPr>
              <p:nvPr/>
            </p:nvSpPr>
            <p:spPr bwMode="auto">
              <a:xfrm flipH="1">
                <a:off x="1134380" y="5153038"/>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78" name="Line 19"/>
              <p:cNvSpPr>
                <a:spLocks noChangeShapeType="1"/>
              </p:cNvSpPr>
              <p:nvPr/>
            </p:nvSpPr>
            <p:spPr bwMode="auto">
              <a:xfrm flipH="1">
                <a:off x="1134380" y="3165730"/>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79" name="Line 19"/>
              <p:cNvSpPr>
                <a:spLocks noChangeShapeType="1"/>
              </p:cNvSpPr>
              <p:nvPr/>
            </p:nvSpPr>
            <p:spPr bwMode="auto">
              <a:xfrm flipH="1">
                <a:off x="1134380" y="4490602"/>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sp>
          <p:nvSpPr>
            <p:cNvPr id="71" name="Freeform 16"/>
            <p:cNvSpPr>
              <a:spLocks/>
            </p:cNvSpPr>
            <p:nvPr/>
          </p:nvSpPr>
          <p:spPr bwMode="auto">
            <a:xfrm>
              <a:off x="5181806" y="2712622"/>
              <a:ext cx="3326585" cy="3206363"/>
            </a:xfrm>
            <a:custGeom>
              <a:avLst/>
              <a:gdLst>
                <a:gd name="T0" fmla="*/ 0 w 1494"/>
                <a:gd name="T1" fmla="*/ 0 h 1842"/>
                <a:gd name="T2" fmla="*/ 0 w 1494"/>
                <a:gd name="T3" fmla="*/ 2147483647 h 1842"/>
                <a:gd name="T4" fmla="*/ 2147483647 w 1494"/>
                <a:gd name="T5" fmla="*/ 2147483647 h 1842"/>
                <a:gd name="T6" fmla="*/ 0 60000 65536"/>
                <a:gd name="T7" fmla="*/ 0 60000 65536"/>
                <a:gd name="T8" fmla="*/ 0 60000 65536"/>
                <a:gd name="T9" fmla="*/ 0 w 1494"/>
                <a:gd name="T10" fmla="*/ 0 h 1842"/>
                <a:gd name="T11" fmla="*/ 1494 w 1494"/>
                <a:gd name="T12" fmla="*/ 1842 h 1842"/>
              </a:gdLst>
              <a:ahLst/>
              <a:cxnLst>
                <a:cxn ang="T6">
                  <a:pos x="T0" y="T1"/>
                </a:cxn>
                <a:cxn ang="T7">
                  <a:pos x="T2" y="T3"/>
                </a:cxn>
                <a:cxn ang="T8">
                  <a:pos x="T4" y="T5"/>
                </a:cxn>
              </a:cxnLst>
              <a:rect l="T9" t="T10" r="T11" b="T12"/>
              <a:pathLst>
                <a:path w="1494" h="1842">
                  <a:moveTo>
                    <a:pt x="0" y="0"/>
                  </a:moveTo>
                  <a:lnTo>
                    <a:pt x="0" y="1842"/>
                  </a:lnTo>
                  <a:lnTo>
                    <a:pt x="1494" y="1842"/>
                  </a:lnTo>
                </a:path>
              </a:pathLst>
            </a:custGeom>
            <a:noFill/>
            <a:ln w="12700">
              <a:solidFill>
                <a:schemeClr val="tx1"/>
              </a:solidFill>
              <a:round/>
              <a:headEnd/>
              <a:tailEnd/>
            </a:ln>
          </p:spPr>
          <p:txBody>
            <a:bodyPr/>
            <a:lstStyle/>
            <a:p>
              <a:endParaRPr lang="ja-JP" altLang="en-US">
                <a:solidFill>
                  <a:prstClr val="black"/>
                </a:solidFill>
              </a:endParaRPr>
            </a:p>
          </p:txBody>
        </p:sp>
        <p:grpSp>
          <p:nvGrpSpPr>
            <p:cNvPr id="36" name="グループ化 114"/>
            <p:cNvGrpSpPr/>
            <p:nvPr/>
          </p:nvGrpSpPr>
          <p:grpSpPr>
            <a:xfrm>
              <a:off x="5957853" y="2746133"/>
              <a:ext cx="1479537" cy="705153"/>
              <a:chOff x="5361651" y="2342297"/>
              <a:chExt cx="1479537" cy="705153"/>
            </a:xfrm>
          </p:grpSpPr>
          <p:grpSp>
            <p:nvGrpSpPr>
              <p:cNvPr id="37" name="グループ化 112"/>
              <p:cNvGrpSpPr>
                <a:grpSpLocks/>
              </p:cNvGrpSpPr>
              <p:nvPr/>
            </p:nvGrpSpPr>
            <p:grpSpPr bwMode="auto">
              <a:xfrm>
                <a:off x="5361652" y="2342297"/>
                <a:ext cx="1479536" cy="369332"/>
                <a:chOff x="1665289" y="1680948"/>
                <a:chExt cx="1479368" cy="369199"/>
              </a:xfrm>
            </p:grpSpPr>
            <p:sp>
              <p:nvSpPr>
                <p:cNvPr id="122" name="Text Box 39"/>
                <p:cNvSpPr txBox="1">
                  <a:spLocks noChangeArrowheads="1"/>
                </p:cNvSpPr>
                <p:nvPr/>
              </p:nvSpPr>
              <p:spPr bwMode="auto">
                <a:xfrm>
                  <a:off x="1908562" y="1680948"/>
                  <a:ext cx="1236095" cy="369199"/>
                </a:xfrm>
                <a:prstGeom prst="rect">
                  <a:avLst/>
                </a:prstGeom>
                <a:noFill/>
                <a:ln w="9525">
                  <a:noFill/>
                  <a:miter lim="800000"/>
                  <a:headEnd/>
                  <a:tailEnd/>
                </a:ln>
              </p:spPr>
              <p:txBody>
                <a:bodyPr wrap="none" anchor="ctr">
                  <a:spAutoFit/>
                </a:bodyPr>
                <a:lstStyle/>
                <a:p>
                  <a:pPr>
                    <a:tabLst>
                      <a:tab pos="354013" algn="l"/>
                    </a:tabLst>
                  </a:pPr>
                  <a:r>
                    <a:rPr lang="ja-JP" altLang="en-US" dirty="0">
                      <a:solidFill>
                        <a:prstClr val="black"/>
                      </a:solidFill>
                    </a:rPr>
                    <a:t>週</a:t>
                  </a:r>
                  <a:r>
                    <a:rPr lang="en-US" altLang="ja-JP" dirty="0">
                      <a:solidFill>
                        <a:prstClr val="black"/>
                      </a:solidFill>
                    </a:rPr>
                    <a:t>1</a:t>
                  </a:r>
                  <a:r>
                    <a:rPr lang="ja-JP" altLang="en-US" dirty="0">
                      <a:solidFill>
                        <a:prstClr val="black"/>
                      </a:solidFill>
                    </a:rPr>
                    <a:t>回以上</a:t>
                  </a:r>
                </a:p>
              </p:txBody>
            </p:sp>
            <p:grpSp>
              <p:nvGrpSpPr>
                <p:cNvPr id="38" name="Group 176"/>
                <p:cNvGrpSpPr>
                  <a:grpSpLocks/>
                </p:cNvGrpSpPr>
                <p:nvPr/>
              </p:nvGrpSpPr>
              <p:grpSpPr bwMode="auto">
                <a:xfrm>
                  <a:off x="1665289" y="1801813"/>
                  <a:ext cx="287337" cy="125413"/>
                  <a:chOff x="3282" y="787"/>
                  <a:chExt cx="181" cy="79"/>
                </a:xfrm>
              </p:grpSpPr>
              <p:sp>
                <p:nvSpPr>
                  <p:cNvPr id="124" name="Oval 138"/>
                  <p:cNvSpPr>
                    <a:spLocks noChangeArrowheads="1"/>
                  </p:cNvSpPr>
                  <p:nvPr/>
                </p:nvSpPr>
                <p:spPr bwMode="auto">
                  <a:xfrm>
                    <a:off x="3333" y="787"/>
                    <a:ext cx="79" cy="79"/>
                  </a:xfrm>
                  <a:prstGeom prst="ellipse">
                    <a:avLst/>
                  </a:prstGeom>
                  <a:solidFill>
                    <a:srgbClr val="7FC3CD"/>
                  </a:solidFill>
                  <a:ln w="0">
                    <a:noFill/>
                    <a:round/>
                    <a:headEnd/>
                    <a:tailEnd/>
                  </a:ln>
                </p:spPr>
                <p:txBody>
                  <a:bodyPr wrap="none" anchor="ctr"/>
                  <a:lstStyle/>
                  <a:p>
                    <a:endParaRPr lang="ja-JP" altLang="en-US">
                      <a:solidFill>
                        <a:prstClr val="black"/>
                      </a:solidFill>
                    </a:endParaRPr>
                  </a:p>
                </p:txBody>
              </p:sp>
              <p:sp>
                <p:nvSpPr>
                  <p:cNvPr id="125" name="Line 139"/>
                  <p:cNvSpPr>
                    <a:spLocks noChangeShapeType="1"/>
                  </p:cNvSpPr>
                  <p:nvPr/>
                </p:nvSpPr>
                <p:spPr bwMode="auto">
                  <a:xfrm>
                    <a:off x="3282" y="827"/>
                    <a:ext cx="181" cy="0"/>
                  </a:xfrm>
                  <a:prstGeom prst="line">
                    <a:avLst/>
                  </a:prstGeom>
                  <a:noFill/>
                  <a:ln w="38100">
                    <a:solidFill>
                      <a:srgbClr val="7FC3CD"/>
                    </a:solidFill>
                    <a:round/>
                    <a:headEnd/>
                    <a:tailEnd/>
                  </a:ln>
                </p:spPr>
                <p:txBody>
                  <a:bodyPr wrap="none" anchor="ctr"/>
                  <a:lstStyle/>
                  <a:p>
                    <a:endParaRPr lang="ja-JP" altLang="en-US">
                      <a:solidFill>
                        <a:prstClr val="black"/>
                      </a:solidFill>
                    </a:endParaRPr>
                  </a:p>
                </p:txBody>
              </p:sp>
            </p:grpSp>
          </p:grpSp>
          <p:grpSp>
            <p:nvGrpSpPr>
              <p:cNvPr id="39" name="グループ化 112"/>
              <p:cNvGrpSpPr>
                <a:grpSpLocks/>
              </p:cNvGrpSpPr>
              <p:nvPr/>
            </p:nvGrpSpPr>
            <p:grpSpPr bwMode="auto">
              <a:xfrm>
                <a:off x="5361651" y="2678118"/>
                <a:ext cx="889631" cy="369332"/>
                <a:chOff x="1665289" y="1680948"/>
                <a:chExt cx="889530" cy="369199"/>
              </a:xfrm>
            </p:grpSpPr>
            <p:sp>
              <p:nvSpPr>
                <p:cNvPr id="118" name="Text Box 39"/>
                <p:cNvSpPr txBox="1">
                  <a:spLocks noChangeArrowheads="1"/>
                </p:cNvSpPr>
                <p:nvPr/>
              </p:nvSpPr>
              <p:spPr bwMode="auto">
                <a:xfrm>
                  <a:off x="1908562" y="1680948"/>
                  <a:ext cx="646257" cy="369199"/>
                </a:xfrm>
                <a:prstGeom prst="rect">
                  <a:avLst/>
                </a:prstGeom>
                <a:noFill/>
                <a:ln w="9525">
                  <a:noFill/>
                  <a:miter lim="800000"/>
                  <a:headEnd/>
                  <a:tailEnd/>
                </a:ln>
              </p:spPr>
              <p:txBody>
                <a:bodyPr wrap="none" anchor="ctr">
                  <a:spAutoFit/>
                </a:bodyPr>
                <a:lstStyle/>
                <a:p>
                  <a:r>
                    <a:rPr lang="ja-JP" altLang="en-US" dirty="0">
                      <a:solidFill>
                        <a:prstClr val="black"/>
                      </a:solidFill>
                    </a:rPr>
                    <a:t>毎日</a:t>
                  </a:r>
                </a:p>
              </p:txBody>
            </p:sp>
            <p:grpSp>
              <p:nvGrpSpPr>
                <p:cNvPr id="40" name="Group 176"/>
                <p:cNvGrpSpPr>
                  <a:grpSpLocks/>
                </p:cNvGrpSpPr>
                <p:nvPr/>
              </p:nvGrpSpPr>
              <p:grpSpPr bwMode="auto">
                <a:xfrm>
                  <a:off x="1665289" y="1801813"/>
                  <a:ext cx="287337" cy="125413"/>
                  <a:chOff x="3282" y="787"/>
                  <a:chExt cx="181" cy="79"/>
                </a:xfrm>
              </p:grpSpPr>
              <p:sp>
                <p:nvSpPr>
                  <p:cNvPr id="120" name="Oval 138"/>
                  <p:cNvSpPr>
                    <a:spLocks noChangeArrowheads="1"/>
                  </p:cNvSpPr>
                  <p:nvPr/>
                </p:nvSpPr>
                <p:spPr bwMode="auto">
                  <a:xfrm>
                    <a:off x="3333" y="787"/>
                    <a:ext cx="79" cy="79"/>
                  </a:xfrm>
                  <a:prstGeom prst="ellipse">
                    <a:avLst/>
                  </a:prstGeom>
                  <a:solidFill>
                    <a:schemeClr val="accent1"/>
                  </a:solidFill>
                  <a:ln w="0">
                    <a:noFill/>
                    <a:round/>
                    <a:headEnd/>
                    <a:tailEnd/>
                  </a:ln>
                </p:spPr>
                <p:txBody>
                  <a:bodyPr wrap="none" anchor="ctr"/>
                  <a:lstStyle/>
                  <a:p>
                    <a:endParaRPr lang="ja-JP" altLang="en-US">
                      <a:solidFill>
                        <a:prstClr val="black"/>
                      </a:solidFill>
                    </a:endParaRPr>
                  </a:p>
                </p:txBody>
              </p:sp>
              <p:sp>
                <p:nvSpPr>
                  <p:cNvPr id="121" name="Line 139"/>
                  <p:cNvSpPr>
                    <a:spLocks noChangeShapeType="1"/>
                  </p:cNvSpPr>
                  <p:nvPr/>
                </p:nvSpPr>
                <p:spPr bwMode="auto">
                  <a:xfrm>
                    <a:off x="3282" y="827"/>
                    <a:ext cx="181" cy="0"/>
                  </a:xfrm>
                  <a:prstGeom prst="line">
                    <a:avLst/>
                  </a:prstGeom>
                  <a:noFill/>
                  <a:ln w="38100">
                    <a:solidFill>
                      <a:schemeClr val="accent1"/>
                    </a:solidFill>
                    <a:round/>
                    <a:headEnd/>
                    <a:tailEnd/>
                  </a:ln>
                </p:spPr>
                <p:txBody>
                  <a:bodyPr wrap="none" anchor="ctr"/>
                  <a:lstStyle/>
                  <a:p>
                    <a:endParaRPr lang="ja-JP" altLang="en-US">
                      <a:solidFill>
                        <a:prstClr val="black"/>
                      </a:solidFill>
                    </a:endParaRPr>
                  </a:p>
                </p:txBody>
              </p:sp>
            </p:grpSp>
          </p:grpSp>
        </p:grpSp>
        <p:sp>
          <p:nvSpPr>
            <p:cNvPr id="132" name="フリーフォーム 131"/>
            <p:cNvSpPr/>
            <p:nvPr/>
          </p:nvSpPr>
          <p:spPr>
            <a:xfrm>
              <a:off x="5528340" y="4599157"/>
              <a:ext cx="2698564" cy="711223"/>
            </a:xfrm>
            <a:custGeom>
              <a:avLst/>
              <a:gdLst>
                <a:gd name="connsiteX0" fmla="*/ 0 w 5233737"/>
                <a:gd name="connsiteY0" fmla="*/ 216569 h 224590"/>
                <a:gd name="connsiteX1" fmla="*/ 1303421 w 5233737"/>
                <a:gd name="connsiteY1" fmla="*/ 224590 h 224590"/>
                <a:gd name="connsiteX2" fmla="*/ 2606842 w 5233737"/>
                <a:gd name="connsiteY2" fmla="*/ 4011 h 224590"/>
                <a:gd name="connsiteX3" fmla="*/ 3922294 w 5233737"/>
                <a:gd name="connsiteY3" fmla="*/ 12032 h 224590"/>
                <a:gd name="connsiteX4" fmla="*/ 5233737 w 5233737"/>
                <a:gd name="connsiteY4" fmla="*/ 0 h 224590"/>
                <a:gd name="connsiteX0" fmla="*/ 0 w 5233737"/>
                <a:gd name="connsiteY0" fmla="*/ 645694 h 645694"/>
                <a:gd name="connsiteX1" fmla="*/ 1339516 w 5233737"/>
                <a:gd name="connsiteY1" fmla="*/ 0 h 645694"/>
                <a:gd name="connsiteX2" fmla="*/ 2606842 w 5233737"/>
                <a:gd name="connsiteY2" fmla="*/ 433136 h 645694"/>
                <a:gd name="connsiteX3" fmla="*/ 3922294 w 5233737"/>
                <a:gd name="connsiteY3" fmla="*/ 441157 h 645694"/>
                <a:gd name="connsiteX4" fmla="*/ 5233737 w 5233737"/>
                <a:gd name="connsiteY4" fmla="*/ 429125 h 645694"/>
                <a:gd name="connsiteX0" fmla="*/ 0 w 5233737"/>
                <a:gd name="connsiteY0" fmla="*/ 1672390 h 1672390"/>
                <a:gd name="connsiteX1" fmla="*/ 1339516 w 5233737"/>
                <a:gd name="connsiteY1" fmla="*/ 1026696 h 1672390"/>
                <a:gd name="connsiteX2" fmla="*/ 2606842 w 5233737"/>
                <a:gd name="connsiteY2" fmla="*/ 1459832 h 1672390"/>
                <a:gd name="connsiteX3" fmla="*/ 3982452 w 5233737"/>
                <a:gd name="connsiteY3" fmla="*/ 0 h 1672390"/>
                <a:gd name="connsiteX4" fmla="*/ 5233737 w 5233737"/>
                <a:gd name="connsiteY4" fmla="*/ 1455821 h 1672390"/>
                <a:gd name="connsiteX0" fmla="*/ 0 w 5233737"/>
                <a:gd name="connsiteY0" fmla="*/ 645694 h 645694"/>
                <a:gd name="connsiteX1" fmla="*/ 1339516 w 5233737"/>
                <a:gd name="connsiteY1" fmla="*/ 0 h 645694"/>
                <a:gd name="connsiteX2" fmla="*/ 2606842 w 5233737"/>
                <a:gd name="connsiteY2" fmla="*/ 433136 h 645694"/>
                <a:gd name="connsiteX3" fmla="*/ 5233737 w 5233737"/>
                <a:gd name="connsiteY3"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5233737 w 5233737"/>
                <a:gd name="connsiteY4"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4375484 w 5233737"/>
                <a:gd name="connsiteY4" fmla="*/ 429123 h 645694"/>
                <a:gd name="connsiteX5" fmla="*/ 5233737 w 5233737"/>
                <a:gd name="connsiteY5" fmla="*/ 429125 h 645694"/>
                <a:gd name="connsiteX0" fmla="*/ 0 w 5233737"/>
                <a:gd name="connsiteY0" fmla="*/ 1628276 h 1628276"/>
                <a:gd name="connsiteX1" fmla="*/ 1339516 w 5233737"/>
                <a:gd name="connsiteY1" fmla="*/ 982582 h 1628276"/>
                <a:gd name="connsiteX2" fmla="*/ 2606842 w 5233737"/>
                <a:gd name="connsiteY2" fmla="*/ 1415718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5233737 w 5233737"/>
                <a:gd name="connsiteY4" fmla="*/ 1411707 h 1628276"/>
                <a:gd name="connsiteX0" fmla="*/ 0 w 5317959"/>
                <a:gd name="connsiteY0" fmla="*/ 1844842 h 1844842"/>
                <a:gd name="connsiteX1" fmla="*/ 1339516 w 5317959"/>
                <a:gd name="connsiteY1" fmla="*/ 1199148 h 1844842"/>
                <a:gd name="connsiteX2" fmla="*/ 2667000 w 5317959"/>
                <a:gd name="connsiteY2" fmla="*/ 437148 h 1844842"/>
                <a:gd name="connsiteX3" fmla="*/ 4014537 w 5317959"/>
                <a:gd name="connsiteY3" fmla="*/ 216566 h 1844842"/>
                <a:gd name="connsiteX4" fmla="*/ 5317959 w 5317959"/>
                <a:gd name="connsiteY4" fmla="*/ 0 h 1844842"/>
                <a:gd name="connsiteX0" fmla="*/ 0 w 5317959"/>
                <a:gd name="connsiteY0" fmla="*/ 1844842 h 1844842"/>
                <a:gd name="connsiteX1" fmla="*/ 1339516 w 5317959"/>
                <a:gd name="connsiteY1" fmla="*/ 1199148 h 1844842"/>
                <a:gd name="connsiteX2" fmla="*/ 2667000 w 5317959"/>
                <a:gd name="connsiteY2" fmla="*/ 437148 h 1844842"/>
                <a:gd name="connsiteX3" fmla="*/ 3982452 w 5317959"/>
                <a:gd name="connsiteY3" fmla="*/ 192503 h 1844842"/>
                <a:gd name="connsiteX4" fmla="*/ 5317959 w 5317959"/>
                <a:gd name="connsiteY4" fmla="*/ 0 h 1844842"/>
                <a:gd name="connsiteX0" fmla="*/ 0 w 5309938"/>
                <a:gd name="connsiteY0" fmla="*/ 1824790 h 1824790"/>
                <a:gd name="connsiteX1" fmla="*/ 1331495 w 5309938"/>
                <a:gd name="connsiteY1" fmla="*/ 1199148 h 1824790"/>
                <a:gd name="connsiteX2" fmla="*/ 2658979 w 5309938"/>
                <a:gd name="connsiteY2" fmla="*/ 437148 h 1824790"/>
                <a:gd name="connsiteX3" fmla="*/ 3974431 w 5309938"/>
                <a:gd name="connsiteY3" fmla="*/ 192503 h 1824790"/>
                <a:gd name="connsiteX4" fmla="*/ 5309938 w 5309938"/>
                <a:gd name="connsiteY4" fmla="*/ 0 h 1824790"/>
                <a:gd name="connsiteX0" fmla="*/ 0 w 5309938"/>
                <a:gd name="connsiteY0" fmla="*/ 1824790 h 1824790"/>
                <a:gd name="connsiteX1" fmla="*/ 1371396 w 5309938"/>
                <a:gd name="connsiteY1" fmla="*/ 1697912 h 1824790"/>
                <a:gd name="connsiteX2" fmla="*/ 2658979 w 5309938"/>
                <a:gd name="connsiteY2" fmla="*/ 437148 h 1824790"/>
                <a:gd name="connsiteX3" fmla="*/ 3974431 w 5309938"/>
                <a:gd name="connsiteY3" fmla="*/ 192503 h 1824790"/>
                <a:gd name="connsiteX4" fmla="*/ 5309938 w 5309938"/>
                <a:gd name="connsiteY4" fmla="*/ 0 h 1824790"/>
                <a:gd name="connsiteX0" fmla="*/ 0 w 5309938"/>
                <a:gd name="connsiteY0" fmla="*/ 1824790 h 1824790"/>
                <a:gd name="connsiteX1" fmla="*/ 1371396 w 5309938"/>
                <a:gd name="connsiteY1" fmla="*/ 1697912 h 1824790"/>
                <a:gd name="connsiteX2" fmla="*/ 2742106 w 5309938"/>
                <a:gd name="connsiteY2" fmla="*/ 1497852 h 1824790"/>
                <a:gd name="connsiteX3" fmla="*/ 3974431 w 5309938"/>
                <a:gd name="connsiteY3" fmla="*/ 192503 h 1824790"/>
                <a:gd name="connsiteX4" fmla="*/ 5309938 w 5309938"/>
                <a:gd name="connsiteY4" fmla="*/ 0 h 1824790"/>
                <a:gd name="connsiteX0" fmla="*/ 0 w 5309938"/>
                <a:gd name="connsiteY0" fmla="*/ 1824790 h 1824790"/>
                <a:gd name="connsiteX1" fmla="*/ 1371396 w 5309938"/>
                <a:gd name="connsiteY1" fmla="*/ 1697912 h 1824790"/>
                <a:gd name="connsiteX2" fmla="*/ 2742106 w 5309938"/>
                <a:gd name="connsiteY2" fmla="*/ 1497852 h 1824790"/>
                <a:gd name="connsiteX3" fmla="*/ 4117410 w 5309938"/>
                <a:gd name="connsiteY3" fmla="*/ 1396186 h 1824790"/>
                <a:gd name="connsiteX4" fmla="*/ 5309938 w 5309938"/>
                <a:gd name="connsiteY4" fmla="*/ 0 h 1824790"/>
                <a:gd name="connsiteX0" fmla="*/ 0 w 5309938"/>
                <a:gd name="connsiteY0" fmla="*/ 1824790 h 1824790"/>
                <a:gd name="connsiteX1" fmla="*/ 1371396 w 5309938"/>
                <a:gd name="connsiteY1" fmla="*/ 1697912 h 1824790"/>
                <a:gd name="connsiteX2" fmla="*/ 2735456 w 5309938"/>
                <a:gd name="connsiteY2" fmla="*/ 1501177 h 1824790"/>
                <a:gd name="connsiteX3" fmla="*/ 4117410 w 5309938"/>
                <a:gd name="connsiteY3" fmla="*/ 1396186 h 1824790"/>
                <a:gd name="connsiteX4" fmla="*/ 5309938 w 5309938"/>
                <a:gd name="connsiteY4" fmla="*/ 0 h 1824790"/>
                <a:gd name="connsiteX0" fmla="*/ 0 w 5476193"/>
                <a:gd name="connsiteY0" fmla="*/ 757436 h 757436"/>
                <a:gd name="connsiteX1" fmla="*/ 1371396 w 5476193"/>
                <a:gd name="connsiteY1" fmla="*/ 630558 h 757436"/>
                <a:gd name="connsiteX2" fmla="*/ 2735456 w 5476193"/>
                <a:gd name="connsiteY2" fmla="*/ 433823 h 757436"/>
                <a:gd name="connsiteX3" fmla="*/ 4117410 w 5476193"/>
                <a:gd name="connsiteY3" fmla="*/ 328832 h 757436"/>
                <a:gd name="connsiteX4" fmla="*/ 5476193 w 5476193"/>
                <a:gd name="connsiteY4" fmla="*/ 0 h 757436"/>
                <a:gd name="connsiteX0" fmla="*/ 0 w 5476193"/>
                <a:gd name="connsiteY0" fmla="*/ 757436 h 757436"/>
                <a:gd name="connsiteX1" fmla="*/ 1371396 w 5476193"/>
                <a:gd name="connsiteY1" fmla="*/ 630558 h 757436"/>
                <a:gd name="connsiteX2" fmla="*/ 2735456 w 5476193"/>
                <a:gd name="connsiteY2" fmla="*/ 433823 h 757436"/>
                <a:gd name="connsiteX3" fmla="*/ 4114656 w 5476193"/>
                <a:gd name="connsiteY3" fmla="*/ 320569 h 757436"/>
                <a:gd name="connsiteX4" fmla="*/ 5476193 w 5476193"/>
                <a:gd name="connsiteY4" fmla="*/ 0 h 75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193" h="757436">
                  <a:moveTo>
                    <a:pt x="0" y="757436"/>
                  </a:moveTo>
                  <a:lnTo>
                    <a:pt x="1371396" y="630558"/>
                  </a:lnTo>
                  <a:lnTo>
                    <a:pt x="2735456" y="433823"/>
                  </a:lnTo>
                  <a:lnTo>
                    <a:pt x="4114656" y="320569"/>
                  </a:lnTo>
                  <a:lnTo>
                    <a:pt x="5476193" y="0"/>
                  </a:lnTo>
                </a:path>
              </a:pathLst>
            </a:custGeom>
            <a:noFill/>
            <a:ln w="38100">
              <a:solidFill>
                <a:srgbClr val="7FC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3" name="フリーフォーム 132"/>
            <p:cNvSpPr/>
            <p:nvPr/>
          </p:nvSpPr>
          <p:spPr>
            <a:xfrm>
              <a:off x="5520147" y="5004320"/>
              <a:ext cx="2703479" cy="522410"/>
            </a:xfrm>
            <a:custGeom>
              <a:avLst/>
              <a:gdLst>
                <a:gd name="connsiteX0" fmla="*/ 0 w 5233737"/>
                <a:gd name="connsiteY0" fmla="*/ 376990 h 376990"/>
                <a:gd name="connsiteX1" fmla="*/ 1303421 w 5233737"/>
                <a:gd name="connsiteY1" fmla="*/ 200527 h 376990"/>
                <a:gd name="connsiteX2" fmla="*/ 2614863 w 5233737"/>
                <a:gd name="connsiteY2" fmla="*/ 180474 h 376990"/>
                <a:gd name="connsiteX3" fmla="*/ 3926305 w 5233737"/>
                <a:gd name="connsiteY3" fmla="*/ 240632 h 376990"/>
                <a:gd name="connsiteX4" fmla="*/ 5233737 w 5233737"/>
                <a:gd name="connsiteY4" fmla="*/ 0 h 376990"/>
                <a:gd name="connsiteX0" fmla="*/ 0 w 5317958"/>
                <a:gd name="connsiteY0" fmla="*/ 1652337 h 1652337"/>
                <a:gd name="connsiteX1" fmla="*/ 1303421 w 5317958"/>
                <a:gd name="connsiteY1" fmla="*/ 1475874 h 1652337"/>
                <a:gd name="connsiteX2" fmla="*/ 2614863 w 5317958"/>
                <a:gd name="connsiteY2" fmla="*/ 1455821 h 1652337"/>
                <a:gd name="connsiteX3" fmla="*/ 3926305 w 5317958"/>
                <a:gd name="connsiteY3" fmla="*/ 1515979 h 1652337"/>
                <a:gd name="connsiteX4" fmla="*/ 5317958 w 5317958"/>
                <a:gd name="connsiteY4" fmla="*/ 0 h 1652337"/>
                <a:gd name="connsiteX0" fmla="*/ 0 w 5317958"/>
                <a:gd name="connsiteY0" fmla="*/ 1652337 h 1652337"/>
                <a:gd name="connsiteX1" fmla="*/ 1303421 w 5317958"/>
                <a:gd name="connsiteY1" fmla="*/ 1475874 h 1652337"/>
                <a:gd name="connsiteX2" fmla="*/ 2614863 w 5317958"/>
                <a:gd name="connsiteY2" fmla="*/ 1455821 h 1652337"/>
                <a:gd name="connsiteX3" fmla="*/ 3982452 w 5317958"/>
                <a:gd name="connsiteY3" fmla="*/ 842211 h 1652337"/>
                <a:gd name="connsiteX4" fmla="*/ 5317958 w 5317958"/>
                <a:gd name="connsiteY4" fmla="*/ 0 h 1652337"/>
                <a:gd name="connsiteX0" fmla="*/ 0 w 5317958"/>
                <a:gd name="connsiteY0" fmla="*/ 1652337 h 1652337"/>
                <a:gd name="connsiteX1" fmla="*/ 1303421 w 5317958"/>
                <a:gd name="connsiteY1" fmla="*/ 1475874 h 1652337"/>
                <a:gd name="connsiteX2" fmla="*/ 2662990 w 5317958"/>
                <a:gd name="connsiteY2" fmla="*/ 1331495 h 1652337"/>
                <a:gd name="connsiteX3" fmla="*/ 3982452 w 5317958"/>
                <a:gd name="connsiteY3" fmla="*/ 842211 h 1652337"/>
                <a:gd name="connsiteX4" fmla="*/ 5317958 w 5317958"/>
                <a:gd name="connsiteY4" fmla="*/ 0 h 1652337"/>
                <a:gd name="connsiteX0" fmla="*/ 0 w 5317958"/>
                <a:gd name="connsiteY0" fmla="*/ 1652337 h 1704474"/>
                <a:gd name="connsiteX1" fmla="*/ 1335505 w 5317958"/>
                <a:gd name="connsiteY1" fmla="*/ 1704474 h 1704474"/>
                <a:gd name="connsiteX2" fmla="*/ 2662990 w 5317958"/>
                <a:gd name="connsiteY2" fmla="*/ 1331495 h 1704474"/>
                <a:gd name="connsiteX3" fmla="*/ 3982452 w 5317958"/>
                <a:gd name="connsiteY3" fmla="*/ 842211 h 1704474"/>
                <a:gd name="connsiteX4" fmla="*/ 5317958 w 5317958"/>
                <a:gd name="connsiteY4" fmla="*/ 0 h 1704474"/>
                <a:gd name="connsiteX0" fmla="*/ 0 w 5309937"/>
                <a:gd name="connsiteY0" fmla="*/ 1776663 h 1776663"/>
                <a:gd name="connsiteX1" fmla="*/ 1327484 w 5309937"/>
                <a:gd name="connsiteY1" fmla="*/ 1704474 h 1776663"/>
                <a:gd name="connsiteX2" fmla="*/ 2654969 w 5309937"/>
                <a:gd name="connsiteY2" fmla="*/ 1331495 h 1776663"/>
                <a:gd name="connsiteX3" fmla="*/ 3974431 w 5309937"/>
                <a:gd name="connsiteY3" fmla="*/ 842211 h 1776663"/>
                <a:gd name="connsiteX4" fmla="*/ 5309937 w 5309937"/>
                <a:gd name="connsiteY4" fmla="*/ 0 h 1776663"/>
                <a:gd name="connsiteX0" fmla="*/ 0 w 5469541"/>
                <a:gd name="connsiteY0" fmla="*/ 934452 h 934452"/>
                <a:gd name="connsiteX1" fmla="*/ 1327484 w 5469541"/>
                <a:gd name="connsiteY1" fmla="*/ 862263 h 934452"/>
                <a:gd name="connsiteX2" fmla="*/ 2654969 w 5469541"/>
                <a:gd name="connsiteY2" fmla="*/ 489284 h 934452"/>
                <a:gd name="connsiteX3" fmla="*/ 3974431 w 5469541"/>
                <a:gd name="connsiteY3" fmla="*/ 0 h 934452"/>
                <a:gd name="connsiteX4" fmla="*/ 5469541 w 5469541"/>
                <a:gd name="connsiteY4" fmla="*/ 105440 h 934452"/>
                <a:gd name="connsiteX0" fmla="*/ 0 w 5469541"/>
                <a:gd name="connsiteY0" fmla="*/ 829012 h 829012"/>
                <a:gd name="connsiteX1" fmla="*/ 1327484 w 5469541"/>
                <a:gd name="connsiteY1" fmla="*/ 756823 h 829012"/>
                <a:gd name="connsiteX2" fmla="*/ 2654969 w 5469541"/>
                <a:gd name="connsiteY2" fmla="*/ 383844 h 829012"/>
                <a:gd name="connsiteX3" fmla="*/ 4104110 w 5469541"/>
                <a:gd name="connsiteY3" fmla="*/ 190493 h 829012"/>
                <a:gd name="connsiteX4" fmla="*/ 5469541 w 5469541"/>
                <a:gd name="connsiteY4" fmla="*/ 0 h 829012"/>
                <a:gd name="connsiteX0" fmla="*/ 0 w 5469541"/>
                <a:gd name="connsiteY0" fmla="*/ 829012 h 829012"/>
                <a:gd name="connsiteX1" fmla="*/ 1327484 w 5469541"/>
                <a:gd name="connsiteY1" fmla="*/ 756823 h 829012"/>
                <a:gd name="connsiteX2" fmla="*/ 2734772 w 5469541"/>
                <a:gd name="connsiteY2" fmla="*/ 297392 h 829012"/>
                <a:gd name="connsiteX3" fmla="*/ 4104110 w 5469541"/>
                <a:gd name="connsiteY3" fmla="*/ 190493 h 829012"/>
                <a:gd name="connsiteX4" fmla="*/ 5469541 w 5469541"/>
                <a:gd name="connsiteY4" fmla="*/ 0 h 829012"/>
                <a:gd name="connsiteX0" fmla="*/ 0 w 5469541"/>
                <a:gd name="connsiteY0" fmla="*/ 829012 h 829012"/>
                <a:gd name="connsiteX1" fmla="*/ 1364060 w 5469541"/>
                <a:gd name="connsiteY1" fmla="*/ 454240 h 829012"/>
                <a:gd name="connsiteX2" fmla="*/ 2734772 w 5469541"/>
                <a:gd name="connsiteY2" fmla="*/ 297392 h 829012"/>
                <a:gd name="connsiteX3" fmla="*/ 4104110 w 5469541"/>
                <a:gd name="connsiteY3" fmla="*/ 190493 h 829012"/>
                <a:gd name="connsiteX4" fmla="*/ 5469541 w 5469541"/>
                <a:gd name="connsiteY4" fmla="*/ 0 h 829012"/>
                <a:gd name="connsiteX0" fmla="*/ 0 w 5486166"/>
                <a:gd name="connsiteY0" fmla="*/ 556355 h 556355"/>
                <a:gd name="connsiteX1" fmla="*/ 1380685 w 5486166"/>
                <a:gd name="connsiteY1" fmla="*/ 454240 h 556355"/>
                <a:gd name="connsiteX2" fmla="*/ 2751397 w 5486166"/>
                <a:gd name="connsiteY2" fmla="*/ 297392 h 556355"/>
                <a:gd name="connsiteX3" fmla="*/ 4120735 w 5486166"/>
                <a:gd name="connsiteY3" fmla="*/ 190493 h 556355"/>
                <a:gd name="connsiteX4" fmla="*/ 5486166 w 5486166"/>
                <a:gd name="connsiteY4" fmla="*/ 0 h 556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166" h="556355">
                  <a:moveTo>
                    <a:pt x="0" y="556355"/>
                  </a:moveTo>
                  <a:lnTo>
                    <a:pt x="1380685" y="454240"/>
                  </a:lnTo>
                  <a:lnTo>
                    <a:pt x="2751397" y="297392"/>
                  </a:lnTo>
                  <a:lnTo>
                    <a:pt x="4120735" y="190493"/>
                  </a:lnTo>
                  <a:lnTo>
                    <a:pt x="5486166" y="0"/>
                  </a:lnTo>
                </a:path>
              </a:pathLst>
            </a:custGeom>
            <a:noFill/>
            <a:ln w="38100">
              <a:solidFill>
                <a:srgbClr val="008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69" name="グループ化 39935"/>
            <p:cNvGrpSpPr/>
            <p:nvPr/>
          </p:nvGrpSpPr>
          <p:grpSpPr>
            <a:xfrm>
              <a:off x="5459120" y="4939926"/>
              <a:ext cx="2828814" cy="649532"/>
              <a:chOff x="5459120" y="4939926"/>
              <a:chExt cx="2828814" cy="649532"/>
            </a:xfrm>
            <a:solidFill>
              <a:srgbClr val="00889C"/>
            </a:solidFill>
          </p:grpSpPr>
          <p:sp>
            <p:nvSpPr>
              <p:cNvPr id="93" name="Oval 132"/>
              <p:cNvSpPr>
                <a:spLocks noChangeArrowheads="1"/>
              </p:cNvSpPr>
              <p:nvPr/>
            </p:nvSpPr>
            <p:spPr bwMode="auto">
              <a:xfrm>
                <a:off x="5459120" y="5464001"/>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4" name="Oval 132"/>
              <p:cNvSpPr>
                <a:spLocks noChangeArrowheads="1"/>
              </p:cNvSpPr>
              <p:nvPr/>
            </p:nvSpPr>
            <p:spPr bwMode="auto">
              <a:xfrm>
                <a:off x="6809129" y="5221379"/>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5" name="Oval 132"/>
              <p:cNvSpPr>
                <a:spLocks noChangeArrowheads="1"/>
              </p:cNvSpPr>
              <p:nvPr/>
            </p:nvSpPr>
            <p:spPr bwMode="auto">
              <a:xfrm>
                <a:off x="6132440" y="5367489"/>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6" name="Oval 132"/>
              <p:cNvSpPr>
                <a:spLocks noChangeArrowheads="1"/>
              </p:cNvSpPr>
              <p:nvPr/>
            </p:nvSpPr>
            <p:spPr bwMode="auto">
              <a:xfrm>
                <a:off x="7488497" y="5118387"/>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7" name="Oval 132"/>
              <p:cNvSpPr>
                <a:spLocks noChangeArrowheads="1"/>
              </p:cNvSpPr>
              <p:nvPr/>
            </p:nvSpPr>
            <p:spPr bwMode="auto">
              <a:xfrm>
                <a:off x="8162507" y="4939926"/>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nvGrpSpPr>
            <p:cNvPr id="70" name="グループ化 6"/>
            <p:cNvGrpSpPr/>
            <p:nvPr/>
          </p:nvGrpSpPr>
          <p:grpSpPr>
            <a:xfrm>
              <a:off x="5459120" y="4532064"/>
              <a:ext cx="2828813" cy="838243"/>
              <a:chOff x="5459120" y="4532064"/>
              <a:chExt cx="2828813" cy="838243"/>
            </a:xfrm>
            <a:solidFill>
              <a:srgbClr val="7FC3CD"/>
            </a:solidFill>
          </p:grpSpPr>
          <p:sp>
            <p:nvSpPr>
              <p:cNvPr id="99" name="Oval 132"/>
              <p:cNvSpPr>
                <a:spLocks noChangeArrowheads="1"/>
              </p:cNvSpPr>
              <p:nvPr/>
            </p:nvSpPr>
            <p:spPr bwMode="auto">
              <a:xfrm>
                <a:off x="6809128" y="4941591"/>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100" name="Oval 132"/>
              <p:cNvSpPr>
                <a:spLocks noChangeArrowheads="1"/>
              </p:cNvSpPr>
              <p:nvPr/>
            </p:nvSpPr>
            <p:spPr bwMode="auto">
              <a:xfrm>
                <a:off x="6132439" y="5127600"/>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101" name="Oval 132"/>
              <p:cNvSpPr>
                <a:spLocks noChangeArrowheads="1"/>
              </p:cNvSpPr>
              <p:nvPr/>
            </p:nvSpPr>
            <p:spPr bwMode="auto">
              <a:xfrm>
                <a:off x="5459120" y="5244850"/>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102" name="Oval 132"/>
              <p:cNvSpPr>
                <a:spLocks noChangeArrowheads="1"/>
              </p:cNvSpPr>
              <p:nvPr/>
            </p:nvSpPr>
            <p:spPr bwMode="auto">
              <a:xfrm>
                <a:off x="8162506" y="4532064"/>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103" name="Oval 132"/>
              <p:cNvSpPr>
                <a:spLocks noChangeArrowheads="1"/>
              </p:cNvSpPr>
              <p:nvPr/>
            </p:nvSpPr>
            <p:spPr bwMode="auto">
              <a:xfrm>
                <a:off x="7485818" y="4836025"/>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sp>
        <p:nvSpPr>
          <p:cNvPr id="130" name="テキスト ボックス 6"/>
          <p:cNvSpPr txBox="1">
            <a:spLocks noChangeArrowheads="1"/>
          </p:cNvSpPr>
          <p:nvPr/>
        </p:nvSpPr>
        <p:spPr bwMode="auto">
          <a:xfrm>
            <a:off x="4991902" y="6550223"/>
            <a:ext cx="4152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r"/>
            <a:r>
              <a:rPr lang="ja-JP" altLang="en-US" sz="1400" dirty="0">
                <a:solidFill>
                  <a:prstClr val="black"/>
                </a:solidFill>
              </a:rPr>
              <a:t>本間 之夫 ら</a:t>
            </a:r>
            <a:r>
              <a:rPr lang="en-US" altLang="ja-JP" sz="1400" dirty="0">
                <a:solidFill>
                  <a:prstClr val="black"/>
                </a:solidFill>
              </a:rPr>
              <a:t>. </a:t>
            </a:r>
            <a:r>
              <a:rPr lang="ja-JP" altLang="en-US" sz="1400" dirty="0">
                <a:solidFill>
                  <a:prstClr val="black"/>
                </a:solidFill>
              </a:rPr>
              <a:t>日排尿機能会誌</a:t>
            </a:r>
            <a:r>
              <a:rPr lang="en-US" altLang="ja-JP" sz="1400" dirty="0">
                <a:solidFill>
                  <a:prstClr val="black"/>
                </a:solidFill>
              </a:rPr>
              <a:t> 14: 266-277, 2003</a:t>
            </a:r>
          </a:p>
        </p:txBody>
      </p:sp>
    </p:spTree>
    <p:extLst>
      <p:ext uri="{BB962C8B-B14F-4D97-AF65-F5344CB8AC3E}">
        <p14:creationId xmlns:p14="http://schemas.microsoft.com/office/powerpoint/2010/main" val="6863253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390403"/>
            <a:ext cx="9144000" cy="1143000"/>
          </a:xfrm>
          <a:prstGeom prst="rect">
            <a:avLst/>
          </a:prstGeom>
        </p:spPr>
        <p:txBody>
          <a:bodyPr/>
          <a:lstStyle>
            <a:lvl1pPr algn="l" rtl="0" eaLnBrk="0" fontAlgn="base" hangingPunct="0">
              <a:lnSpc>
                <a:spcPct val="95000"/>
              </a:lnSpc>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l" rtl="0" eaLnBrk="0" fontAlgn="base" hangingPunct="0">
              <a:lnSpc>
                <a:spcPct val="95000"/>
              </a:lnSpc>
              <a:spcBef>
                <a:spcPct val="0"/>
              </a:spcBef>
              <a:spcAft>
                <a:spcPct val="0"/>
              </a:spcAft>
              <a:defRPr sz="4000" b="1">
                <a:solidFill>
                  <a:schemeClr val="tx2"/>
                </a:solidFill>
                <a:effectLst>
                  <a:outerShdw blurRad="38100" dist="38100" dir="2700000" algn="tl">
                    <a:srgbClr val="000000"/>
                  </a:outerShdw>
                </a:effectLst>
                <a:latin typeface="Arial" charset="0"/>
              </a:defRPr>
            </a:lvl2pPr>
            <a:lvl3pPr algn="l" rtl="0" eaLnBrk="0" fontAlgn="base" hangingPunct="0">
              <a:lnSpc>
                <a:spcPct val="95000"/>
              </a:lnSpc>
              <a:spcBef>
                <a:spcPct val="0"/>
              </a:spcBef>
              <a:spcAft>
                <a:spcPct val="0"/>
              </a:spcAft>
              <a:defRPr sz="4000" b="1">
                <a:solidFill>
                  <a:schemeClr val="tx2"/>
                </a:solidFill>
                <a:effectLst>
                  <a:outerShdw blurRad="38100" dist="38100" dir="2700000" algn="tl">
                    <a:srgbClr val="000000"/>
                  </a:outerShdw>
                </a:effectLst>
                <a:latin typeface="Arial" charset="0"/>
              </a:defRPr>
            </a:lvl3pPr>
            <a:lvl4pPr algn="l" rtl="0" eaLnBrk="0" fontAlgn="base" hangingPunct="0">
              <a:lnSpc>
                <a:spcPct val="95000"/>
              </a:lnSpc>
              <a:spcBef>
                <a:spcPct val="0"/>
              </a:spcBef>
              <a:spcAft>
                <a:spcPct val="0"/>
              </a:spcAft>
              <a:defRPr sz="4000" b="1">
                <a:solidFill>
                  <a:schemeClr val="tx2"/>
                </a:solidFill>
                <a:effectLst>
                  <a:outerShdw blurRad="38100" dist="38100" dir="2700000" algn="tl">
                    <a:srgbClr val="000000"/>
                  </a:outerShdw>
                </a:effectLst>
                <a:latin typeface="Arial" charset="0"/>
              </a:defRPr>
            </a:lvl4pPr>
            <a:lvl5pPr algn="l" rtl="0" eaLnBrk="0" fontAlgn="base" hangingPunct="0">
              <a:lnSpc>
                <a:spcPct val="95000"/>
              </a:lnSpc>
              <a:spcBef>
                <a:spcPct val="0"/>
              </a:spcBef>
              <a:spcAft>
                <a:spcPct val="0"/>
              </a:spcAft>
              <a:defRPr sz="4000" b="1">
                <a:solidFill>
                  <a:schemeClr val="tx2"/>
                </a:solidFill>
                <a:effectLst>
                  <a:outerShdw blurRad="38100" dist="38100" dir="2700000" algn="tl">
                    <a:srgbClr val="000000"/>
                  </a:outerShdw>
                </a:effectLst>
                <a:latin typeface="Arial" charset="0"/>
              </a:defRPr>
            </a:lvl5pPr>
            <a:lvl6pPr marL="457200" algn="l" rtl="0" fontAlgn="base">
              <a:lnSpc>
                <a:spcPct val="80000"/>
              </a:lnSpc>
              <a:spcBef>
                <a:spcPct val="0"/>
              </a:spcBef>
              <a:spcAft>
                <a:spcPct val="0"/>
              </a:spcAft>
              <a:defRPr sz="4000" b="1">
                <a:solidFill>
                  <a:schemeClr val="tx2"/>
                </a:solidFill>
                <a:effectLst>
                  <a:outerShdw blurRad="38100" dist="38100" dir="2700000" algn="tl">
                    <a:srgbClr val="000000"/>
                  </a:outerShdw>
                </a:effectLst>
                <a:latin typeface="Arial" charset="0"/>
              </a:defRPr>
            </a:lvl6pPr>
            <a:lvl7pPr marL="914400" algn="l" rtl="0" fontAlgn="base">
              <a:lnSpc>
                <a:spcPct val="80000"/>
              </a:lnSpc>
              <a:spcBef>
                <a:spcPct val="0"/>
              </a:spcBef>
              <a:spcAft>
                <a:spcPct val="0"/>
              </a:spcAft>
              <a:defRPr sz="4000" b="1">
                <a:solidFill>
                  <a:schemeClr val="tx2"/>
                </a:solidFill>
                <a:effectLst>
                  <a:outerShdw blurRad="38100" dist="38100" dir="2700000" algn="tl">
                    <a:srgbClr val="000000"/>
                  </a:outerShdw>
                </a:effectLst>
                <a:latin typeface="Arial" charset="0"/>
              </a:defRPr>
            </a:lvl7pPr>
            <a:lvl8pPr marL="1371600" algn="l" rtl="0" fontAlgn="base">
              <a:lnSpc>
                <a:spcPct val="80000"/>
              </a:lnSpc>
              <a:spcBef>
                <a:spcPct val="0"/>
              </a:spcBef>
              <a:spcAft>
                <a:spcPct val="0"/>
              </a:spcAft>
              <a:defRPr sz="4000" b="1">
                <a:solidFill>
                  <a:schemeClr val="tx2"/>
                </a:solidFill>
                <a:effectLst>
                  <a:outerShdw blurRad="38100" dist="38100" dir="2700000" algn="tl">
                    <a:srgbClr val="000000"/>
                  </a:outerShdw>
                </a:effectLst>
                <a:latin typeface="Arial" charset="0"/>
              </a:defRPr>
            </a:lvl8pPr>
            <a:lvl9pPr marL="1828800" algn="l" rtl="0" fontAlgn="base">
              <a:lnSpc>
                <a:spcPct val="80000"/>
              </a:lnSpc>
              <a:spcBef>
                <a:spcPct val="0"/>
              </a:spcBef>
              <a:spcAft>
                <a:spcPct val="0"/>
              </a:spcAft>
              <a:defRPr sz="4000" b="1">
                <a:solidFill>
                  <a:schemeClr val="tx2"/>
                </a:solidFill>
                <a:effectLst>
                  <a:outerShdw blurRad="38100" dist="38100" dir="2700000" algn="tl">
                    <a:srgbClr val="000000"/>
                  </a:outerShdw>
                </a:effectLst>
                <a:latin typeface="Arial" charset="0"/>
              </a:defRPr>
            </a:lvl9pPr>
          </a:lstStyle>
          <a:p>
            <a:pPr>
              <a:defRPr/>
            </a:pPr>
            <a:endParaRPr lang="en-US" altLang="ja-JP" dirty="0">
              <a:solidFill>
                <a:srgbClr val="1F497D"/>
              </a:solidFill>
            </a:endParaRPr>
          </a:p>
        </p:txBody>
      </p:sp>
      <p:sp>
        <p:nvSpPr>
          <p:cNvPr id="4" name="タイトル 3"/>
          <p:cNvSpPr>
            <a:spLocks noGrp="1"/>
          </p:cNvSpPr>
          <p:nvPr>
            <p:ph type="title"/>
          </p:nvPr>
        </p:nvSpPr>
        <p:spPr/>
        <p:txBody>
          <a:bodyPr/>
          <a:lstStyle/>
          <a:p>
            <a:r>
              <a:rPr lang="ja-JP" altLang="en-US" dirty="0"/>
              <a:t>下部尿路症状の年齢別の頻度（男性）</a:t>
            </a:r>
            <a:endParaRPr kumimoji="1" lang="ja-JP" altLang="en-US" dirty="0"/>
          </a:p>
        </p:txBody>
      </p:sp>
      <p:sp>
        <p:nvSpPr>
          <p:cNvPr id="14" name="テキスト ボックス 13"/>
          <p:cNvSpPr txBox="1"/>
          <p:nvPr/>
        </p:nvSpPr>
        <p:spPr>
          <a:xfrm>
            <a:off x="395288" y="1032589"/>
            <a:ext cx="8353425" cy="646331"/>
          </a:xfrm>
          <a:prstGeom prst="rect">
            <a:avLst/>
          </a:prstGeom>
          <a:noFill/>
        </p:spPr>
        <p:txBody>
          <a:bodyPr wrap="square" lIns="0" rIns="0" rtlCol="0">
            <a:spAutoFit/>
          </a:bodyPr>
          <a:lstStyle/>
          <a:p>
            <a:pPr algn="ctr"/>
            <a:r>
              <a:rPr lang="ja-JP" altLang="en-US" dirty="0">
                <a:solidFill>
                  <a:prstClr val="black"/>
                </a:solidFill>
              </a:rPr>
              <a:t>下部尿路症状を自覚する男性患者は、年齢とともに増加。</a:t>
            </a:r>
          </a:p>
          <a:p>
            <a:pPr algn="ctr"/>
            <a:r>
              <a:rPr lang="ja-JP" altLang="en-US" dirty="0">
                <a:solidFill>
                  <a:prstClr val="black"/>
                </a:solidFill>
              </a:rPr>
              <a:t>一方、</a:t>
            </a:r>
            <a:r>
              <a:rPr lang="en-US" altLang="ja-JP" dirty="0">
                <a:solidFill>
                  <a:prstClr val="black"/>
                </a:solidFill>
              </a:rPr>
              <a:t>40-49</a:t>
            </a:r>
            <a:r>
              <a:rPr lang="ja-JP" altLang="en-US" dirty="0">
                <a:solidFill>
                  <a:prstClr val="black"/>
                </a:solidFill>
              </a:rPr>
              <a:t>歳の若年層にも見られる。</a:t>
            </a:r>
          </a:p>
        </p:txBody>
      </p:sp>
      <p:sp>
        <p:nvSpPr>
          <p:cNvPr id="15" name="テキスト ボックス 14"/>
          <p:cNvSpPr txBox="1"/>
          <p:nvPr/>
        </p:nvSpPr>
        <p:spPr>
          <a:xfrm>
            <a:off x="269062" y="1910920"/>
            <a:ext cx="1210588" cy="374461"/>
          </a:xfrm>
          <a:prstGeom prst="rect">
            <a:avLst/>
          </a:prstGeom>
          <a:noFill/>
        </p:spPr>
        <p:txBody>
          <a:bodyPr wrap="none" rtlCol="0">
            <a:spAutoFit/>
          </a:bodyPr>
          <a:lstStyle/>
          <a:p>
            <a:pPr marL="261938" indent="-261938">
              <a:lnSpc>
                <a:spcPct val="90000"/>
              </a:lnSpc>
              <a:buClr>
                <a:srgbClr val="00889C"/>
              </a:buClr>
              <a:buFont typeface="ＭＳ Ｐゴシック" panose="020B0600070205080204" pitchFamily="50" charset="-128"/>
              <a:buChar char="■"/>
            </a:pPr>
            <a:r>
              <a:rPr lang="zh-CN" altLang="en-US" sz="2000" b="1" dirty="0">
                <a:solidFill>
                  <a:prstClr val="black"/>
                </a:solidFill>
              </a:rPr>
              <a:t>膀胱痛</a:t>
            </a:r>
          </a:p>
        </p:txBody>
      </p:sp>
      <p:sp>
        <p:nvSpPr>
          <p:cNvPr id="18" name="テキスト ボックス 17"/>
          <p:cNvSpPr txBox="1"/>
          <p:nvPr/>
        </p:nvSpPr>
        <p:spPr>
          <a:xfrm>
            <a:off x="4395282" y="1910920"/>
            <a:ext cx="1723549" cy="374461"/>
          </a:xfrm>
          <a:prstGeom prst="rect">
            <a:avLst/>
          </a:prstGeom>
          <a:noFill/>
        </p:spPr>
        <p:txBody>
          <a:bodyPr wrap="none" rtlCol="0">
            <a:spAutoFit/>
          </a:bodyPr>
          <a:lstStyle/>
          <a:p>
            <a:pPr marL="261938" indent="-261938">
              <a:lnSpc>
                <a:spcPct val="90000"/>
              </a:lnSpc>
              <a:buClr>
                <a:srgbClr val="00889C"/>
              </a:buClr>
              <a:buFont typeface="ＭＳ Ｐゴシック" panose="020B0600070205080204" pitchFamily="50" charset="-128"/>
              <a:buChar char="■"/>
            </a:pPr>
            <a:r>
              <a:rPr lang="zh-CN" altLang="en-US" sz="2000" b="1" dirty="0">
                <a:solidFill>
                  <a:prstClr val="black"/>
                </a:solidFill>
              </a:rPr>
              <a:t>尿意切迫感</a:t>
            </a:r>
          </a:p>
        </p:txBody>
      </p:sp>
      <p:grpSp>
        <p:nvGrpSpPr>
          <p:cNvPr id="2" name="グループ化 39937"/>
          <p:cNvGrpSpPr/>
          <p:nvPr/>
        </p:nvGrpSpPr>
        <p:grpSpPr>
          <a:xfrm>
            <a:off x="652270" y="2360124"/>
            <a:ext cx="4166637" cy="4136181"/>
            <a:chOff x="652270" y="2360124"/>
            <a:chExt cx="4166637" cy="4136181"/>
          </a:xfrm>
        </p:grpSpPr>
        <p:grpSp>
          <p:nvGrpSpPr>
            <p:cNvPr id="3" name="グループ化 25"/>
            <p:cNvGrpSpPr/>
            <p:nvPr/>
          </p:nvGrpSpPr>
          <p:grpSpPr>
            <a:xfrm>
              <a:off x="652270" y="2360124"/>
              <a:ext cx="524503" cy="3709881"/>
              <a:chOff x="652270" y="2360124"/>
              <a:chExt cx="524503" cy="3709881"/>
            </a:xfrm>
          </p:grpSpPr>
          <p:grpSp>
            <p:nvGrpSpPr>
              <p:cNvPr id="5" name="グループ化 26"/>
              <p:cNvGrpSpPr/>
              <p:nvPr/>
            </p:nvGrpSpPr>
            <p:grpSpPr>
              <a:xfrm>
                <a:off x="707075" y="2561940"/>
                <a:ext cx="383438" cy="3508065"/>
                <a:chOff x="707075" y="2561940"/>
                <a:chExt cx="383438" cy="3508065"/>
              </a:xfrm>
            </p:grpSpPr>
            <p:sp>
              <p:nvSpPr>
                <p:cNvPr id="29" name="Text Box 44"/>
                <p:cNvSpPr txBox="1">
                  <a:spLocks noChangeArrowheads="1"/>
                </p:cNvSpPr>
                <p:nvPr/>
              </p:nvSpPr>
              <p:spPr bwMode="auto">
                <a:xfrm>
                  <a:off x="707075" y="2561940"/>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25</a:t>
                  </a:r>
                  <a:endParaRPr lang="en-GB" altLang="ja-JP" sz="1400" dirty="0">
                    <a:solidFill>
                      <a:prstClr val="black"/>
                    </a:solidFill>
                  </a:endParaRPr>
                </a:p>
              </p:txBody>
            </p:sp>
            <p:sp>
              <p:nvSpPr>
                <p:cNvPr id="30" name="Text Box 51"/>
                <p:cNvSpPr txBox="1">
                  <a:spLocks noChangeArrowheads="1"/>
                </p:cNvSpPr>
                <p:nvPr/>
              </p:nvSpPr>
              <p:spPr bwMode="auto">
                <a:xfrm>
                  <a:off x="806461" y="5122172"/>
                  <a:ext cx="284052"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5</a:t>
                  </a:r>
                  <a:endParaRPr lang="en-GB" altLang="ja-JP" sz="1400" dirty="0">
                    <a:solidFill>
                      <a:prstClr val="black"/>
                    </a:solidFill>
                  </a:endParaRPr>
                </a:p>
              </p:txBody>
            </p:sp>
            <p:sp>
              <p:nvSpPr>
                <p:cNvPr id="31" name="Text Box 51"/>
                <p:cNvSpPr txBox="1">
                  <a:spLocks noChangeArrowheads="1"/>
                </p:cNvSpPr>
                <p:nvPr/>
              </p:nvSpPr>
              <p:spPr bwMode="auto">
                <a:xfrm>
                  <a:off x="707075" y="3201998"/>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20</a:t>
                  </a:r>
                  <a:endParaRPr lang="en-GB" altLang="ja-JP" sz="1400" dirty="0">
                    <a:solidFill>
                      <a:prstClr val="black"/>
                    </a:solidFill>
                  </a:endParaRPr>
                </a:p>
              </p:txBody>
            </p:sp>
            <p:sp>
              <p:nvSpPr>
                <p:cNvPr id="32" name="Text Box 51"/>
                <p:cNvSpPr txBox="1">
                  <a:spLocks noChangeArrowheads="1"/>
                </p:cNvSpPr>
                <p:nvPr/>
              </p:nvSpPr>
              <p:spPr bwMode="auto">
                <a:xfrm>
                  <a:off x="806461" y="5762228"/>
                  <a:ext cx="284052"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0</a:t>
                  </a:r>
                  <a:endParaRPr lang="en-GB" altLang="ja-JP" sz="1400" dirty="0">
                    <a:solidFill>
                      <a:prstClr val="black"/>
                    </a:solidFill>
                  </a:endParaRPr>
                </a:p>
              </p:txBody>
            </p:sp>
            <p:sp>
              <p:nvSpPr>
                <p:cNvPr id="33" name="Text Box 51"/>
                <p:cNvSpPr txBox="1">
                  <a:spLocks noChangeArrowheads="1"/>
                </p:cNvSpPr>
                <p:nvPr/>
              </p:nvSpPr>
              <p:spPr bwMode="auto">
                <a:xfrm>
                  <a:off x="707075" y="3842056"/>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15</a:t>
                  </a:r>
                  <a:endParaRPr lang="en-GB" altLang="ja-JP" sz="1400" dirty="0">
                    <a:solidFill>
                      <a:prstClr val="black"/>
                    </a:solidFill>
                  </a:endParaRPr>
                </a:p>
              </p:txBody>
            </p:sp>
            <p:sp>
              <p:nvSpPr>
                <p:cNvPr id="34" name="Text Box 51"/>
                <p:cNvSpPr txBox="1">
                  <a:spLocks noChangeArrowheads="1"/>
                </p:cNvSpPr>
                <p:nvPr/>
              </p:nvSpPr>
              <p:spPr bwMode="auto">
                <a:xfrm>
                  <a:off x="707075" y="4482114"/>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10</a:t>
                  </a:r>
                  <a:endParaRPr lang="en-GB" altLang="ja-JP" sz="1400" dirty="0">
                    <a:solidFill>
                      <a:prstClr val="black"/>
                    </a:solidFill>
                  </a:endParaRPr>
                </a:p>
              </p:txBody>
            </p:sp>
          </p:grpSp>
          <p:sp>
            <p:nvSpPr>
              <p:cNvPr id="28" name="Text Box 44"/>
              <p:cNvSpPr txBox="1">
                <a:spLocks noChangeArrowheads="1"/>
              </p:cNvSpPr>
              <p:nvPr/>
            </p:nvSpPr>
            <p:spPr bwMode="auto">
              <a:xfrm>
                <a:off x="652270" y="2360124"/>
                <a:ext cx="524503" cy="307777"/>
              </a:xfrm>
              <a:prstGeom prst="rect">
                <a:avLst/>
              </a:prstGeom>
              <a:noFill/>
              <a:ln w="9525">
                <a:noFill/>
                <a:miter lim="800000"/>
                <a:headEnd/>
                <a:tailEnd/>
              </a:ln>
            </p:spPr>
            <p:txBody>
              <a:bodyPr wrap="none" anchor="ctr">
                <a:spAutoFit/>
              </a:bodyPr>
              <a:lstStyle/>
              <a:p>
                <a:pPr algn="r">
                  <a:spcBef>
                    <a:spcPct val="50000"/>
                  </a:spcBef>
                </a:pPr>
                <a:r>
                  <a:rPr lang="ja-JP" altLang="en-US" sz="1400" dirty="0">
                    <a:solidFill>
                      <a:prstClr val="black"/>
                    </a:solidFill>
                  </a:rPr>
                  <a:t>（</a:t>
                </a:r>
                <a:r>
                  <a:rPr lang="en-US" altLang="ja-JP" sz="1400" dirty="0">
                    <a:solidFill>
                      <a:prstClr val="black"/>
                    </a:solidFill>
                  </a:rPr>
                  <a:t>%</a:t>
                </a:r>
                <a:r>
                  <a:rPr lang="ja-JP" altLang="en-US" sz="1400" dirty="0">
                    <a:solidFill>
                      <a:prstClr val="black"/>
                    </a:solidFill>
                  </a:rPr>
                  <a:t>）</a:t>
                </a:r>
                <a:endParaRPr lang="en-GB" altLang="ja-JP" sz="1400" dirty="0">
                  <a:solidFill>
                    <a:prstClr val="black"/>
                  </a:solidFill>
                </a:endParaRPr>
              </a:p>
            </p:txBody>
          </p:sp>
        </p:grpSp>
        <p:grpSp>
          <p:nvGrpSpPr>
            <p:cNvPr id="6" name="グループ化 34"/>
            <p:cNvGrpSpPr/>
            <p:nvPr/>
          </p:nvGrpSpPr>
          <p:grpSpPr>
            <a:xfrm>
              <a:off x="1022228" y="2712623"/>
              <a:ext cx="71438" cy="3206363"/>
              <a:chOff x="1022228" y="2503294"/>
              <a:chExt cx="71438" cy="3312179"/>
            </a:xfrm>
          </p:grpSpPr>
          <p:sp>
            <p:nvSpPr>
              <p:cNvPr id="36" name="Line 19"/>
              <p:cNvSpPr>
                <a:spLocks noChangeShapeType="1"/>
              </p:cNvSpPr>
              <p:nvPr/>
            </p:nvSpPr>
            <p:spPr bwMode="auto">
              <a:xfrm flipH="1">
                <a:off x="1022228" y="3165730"/>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37" name="Line 17"/>
              <p:cNvSpPr>
                <a:spLocks noChangeShapeType="1"/>
              </p:cNvSpPr>
              <p:nvPr/>
            </p:nvSpPr>
            <p:spPr bwMode="auto">
              <a:xfrm flipH="1">
                <a:off x="1022228" y="2503294"/>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38" name="Line 24"/>
              <p:cNvSpPr>
                <a:spLocks noChangeShapeType="1"/>
              </p:cNvSpPr>
              <p:nvPr/>
            </p:nvSpPr>
            <p:spPr bwMode="auto">
              <a:xfrm flipH="1">
                <a:off x="1022228" y="5815473"/>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39" name="Line 19"/>
              <p:cNvSpPr>
                <a:spLocks noChangeShapeType="1"/>
              </p:cNvSpPr>
              <p:nvPr/>
            </p:nvSpPr>
            <p:spPr bwMode="auto">
              <a:xfrm flipH="1">
                <a:off x="1022228" y="5153038"/>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0" name="Line 19"/>
              <p:cNvSpPr>
                <a:spLocks noChangeShapeType="1"/>
              </p:cNvSpPr>
              <p:nvPr/>
            </p:nvSpPr>
            <p:spPr bwMode="auto">
              <a:xfrm flipH="1">
                <a:off x="1022228" y="4490602"/>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1" name="Line 19"/>
              <p:cNvSpPr>
                <a:spLocks noChangeShapeType="1"/>
              </p:cNvSpPr>
              <p:nvPr/>
            </p:nvSpPr>
            <p:spPr bwMode="auto">
              <a:xfrm flipH="1">
                <a:off x="1022228" y="3828166"/>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grpSp>
          <p:nvGrpSpPr>
            <p:cNvPr id="7" name="グループ化 6"/>
            <p:cNvGrpSpPr/>
            <p:nvPr/>
          </p:nvGrpSpPr>
          <p:grpSpPr>
            <a:xfrm>
              <a:off x="1770354" y="5918985"/>
              <a:ext cx="2030067" cy="72000"/>
              <a:chOff x="1770354" y="5918985"/>
              <a:chExt cx="2030067" cy="72000"/>
            </a:xfrm>
          </p:grpSpPr>
          <p:sp>
            <p:nvSpPr>
              <p:cNvPr id="42" name="Line 17"/>
              <p:cNvSpPr>
                <a:spLocks noChangeShapeType="1"/>
              </p:cNvSpPr>
              <p:nvPr/>
            </p:nvSpPr>
            <p:spPr bwMode="auto">
              <a:xfrm flipH="1">
                <a:off x="1770354"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3" name="Line 17"/>
              <p:cNvSpPr>
                <a:spLocks noChangeShapeType="1"/>
              </p:cNvSpPr>
              <p:nvPr/>
            </p:nvSpPr>
            <p:spPr bwMode="auto">
              <a:xfrm flipH="1">
                <a:off x="2447043"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4" name="Line 17"/>
              <p:cNvSpPr>
                <a:spLocks noChangeShapeType="1"/>
              </p:cNvSpPr>
              <p:nvPr/>
            </p:nvSpPr>
            <p:spPr bwMode="auto">
              <a:xfrm flipH="1">
                <a:off x="3123732"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5" name="Line 17"/>
              <p:cNvSpPr>
                <a:spLocks noChangeShapeType="1"/>
              </p:cNvSpPr>
              <p:nvPr/>
            </p:nvSpPr>
            <p:spPr bwMode="auto">
              <a:xfrm flipH="1">
                <a:off x="3800421"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sp>
          <p:nvSpPr>
            <p:cNvPr id="46" name="Text Box 55"/>
            <p:cNvSpPr txBox="1">
              <a:spLocks noChangeArrowheads="1"/>
            </p:cNvSpPr>
            <p:nvPr/>
          </p:nvSpPr>
          <p:spPr bwMode="auto">
            <a:xfrm>
              <a:off x="1111247" y="5918985"/>
              <a:ext cx="641521"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40-49</a:t>
              </a:r>
              <a:endParaRPr lang="en-GB" altLang="ja-JP" sz="1400" baseline="30000" dirty="0">
                <a:solidFill>
                  <a:prstClr val="black"/>
                </a:solidFill>
              </a:endParaRPr>
            </a:p>
          </p:txBody>
        </p:sp>
        <p:sp>
          <p:nvSpPr>
            <p:cNvPr id="47" name="Text Box 55"/>
            <p:cNvSpPr txBox="1">
              <a:spLocks noChangeArrowheads="1"/>
            </p:cNvSpPr>
            <p:nvPr/>
          </p:nvSpPr>
          <p:spPr bwMode="auto">
            <a:xfrm>
              <a:off x="1787933"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50-59</a:t>
              </a:r>
              <a:endParaRPr lang="en-GB" altLang="ja-JP" sz="1400" baseline="30000" dirty="0">
                <a:solidFill>
                  <a:prstClr val="black"/>
                </a:solidFill>
              </a:endParaRPr>
            </a:p>
          </p:txBody>
        </p:sp>
        <p:sp>
          <p:nvSpPr>
            <p:cNvPr id="48" name="Text Box 55"/>
            <p:cNvSpPr txBox="1">
              <a:spLocks noChangeArrowheads="1"/>
            </p:cNvSpPr>
            <p:nvPr/>
          </p:nvSpPr>
          <p:spPr bwMode="auto">
            <a:xfrm>
              <a:off x="2464624"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60-69</a:t>
              </a:r>
              <a:endParaRPr lang="en-GB" altLang="ja-JP" sz="1400" baseline="30000" dirty="0">
                <a:solidFill>
                  <a:prstClr val="black"/>
                </a:solidFill>
              </a:endParaRPr>
            </a:p>
          </p:txBody>
        </p:sp>
        <p:sp>
          <p:nvSpPr>
            <p:cNvPr id="49" name="Text Box 55"/>
            <p:cNvSpPr txBox="1">
              <a:spLocks noChangeArrowheads="1"/>
            </p:cNvSpPr>
            <p:nvPr/>
          </p:nvSpPr>
          <p:spPr bwMode="auto">
            <a:xfrm>
              <a:off x="3141312"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70-79</a:t>
              </a:r>
              <a:endParaRPr lang="en-GB" altLang="ja-JP" sz="1400" baseline="30000" dirty="0">
                <a:solidFill>
                  <a:prstClr val="black"/>
                </a:solidFill>
              </a:endParaRPr>
            </a:p>
          </p:txBody>
        </p:sp>
        <p:sp>
          <p:nvSpPr>
            <p:cNvPr id="50" name="Text Box 55"/>
            <p:cNvSpPr txBox="1">
              <a:spLocks noChangeArrowheads="1"/>
            </p:cNvSpPr>
            <p:nvPr/>
          </p:nvSpPr>
          <p:spPr bwMode="auto">
            <a:xfrm>
              <a:off x="3857276" y="5918985"/>
              <a:ext cx="562975" cy="307777"/>
            </a:xfrm>
            <a:prstGeom prst="rect">
              <a:avLst/>
            </a:prstGeom>
            <a:noFill/>
            <a:ln w="9525">
              <a:noFill/>
              <a:miter lim="800000"/>
              <a:headEnd/>
              <a:tailEnd/>
            </a:ln>
          </p:spPr>
          <p:txBody>
            <a:bodyPr wrap="none" anchor="t">
              <a:spAutoFit/>
            </a:bodyPr>
            <a:lstStyle/>
            <a:p>
              <a:pPr algn="ctr">
                <a:spcBef>
                  <a:spcPct val="50000"/>
                </a:spcBef>
              </a:pPr>
              <a:r>
                <a:rPr lang="ja-JP" altLang="en-US" sz="1400" dirty="0">
                  <a:solidFill>
                    <a:prstClr val="black"/>
                  </a:solidFill>
                </a:rPr>
                <a:t>≧</a:t>
              </a:r>
              <a:r>
                <a:rPr lang="en-US" altLang="ja-JP" sz="1400" dirty="0">
                  <a:solidFill>
                    <a:prstClr val="black"/>
                  </a:solidFill>
                </a:rPr>
                <a:t>80</a:t>
              </a:r>
              <a:endParaRPr lang="en-GB" altLang="ja-JP" sz="1400" baseline="30000" dirty="0">
                <a:solidFill>
                  <a:prstClr val="black"/>
                </a:solidFill>
              </a:endParaRPr>
            </a:p>
          </p:txBody>
        </p:sp>
        <p:sp>
          <p:nvSpPr>
            <p:cNvPr id="51" name="Text Box 55"/>
            <p:cNvSpPr txBox="1">
              <a:spLocks noChangeArrowheads="1"/>
            </p:cNvSpPr>
            <p:nvPr/>
          </p:nvSpPr>
          <p:spPr bwMode="auto">
            <a:xfrm>
              <a:off x="4275168" y="5918985"/>
              <a:ext cx="543739" cy="307777"/>
            </a:xfrm>
            <a:prstGeom prst="rect">
              <a:avLst/>
            </a:prstGeom>
            <a:noFill/>
            <a:ln w="9525">
              <a:noFill/>
              <a:miter lim="800000"/>
              <a:headEnd/>
              <a:tailEnd/>
            </a:ln>
          </p:spPr>
          <p:txBody>
            <a:bodyPr wrap="none" anchor="t">
              <a:spAutoFit/>
            </a:bodyPr>
            <a:lstStyle/>
            <a:p>
              <a:pPr>
                <a:spcBef>
                  <a:spcPct val="50000"/>
                </a:spcBef>
              </a:pPr>
              <a:r>
                <a:rPr lang="ja-JP" altLang="en-US" sz="1400" dirty="0">
                  <a:solidFill>
                    <a:prstClr val="black"/>
                  </a:solidFill>
                </a:rPr>
                <a:t>（歳）</a:t>
              </a:r>
              <a:endParaRPr lang="en-GB" altLang="ja-JP" sz="1400" baseline="30000" dirty="0">
                <a:solidFill>
                  <a:prstClr val="black"/>
                </a:solidFill>
              </a:endParaRPr>
            </a:p>
          </p:txBody>
        </p:sp>
        <p:sp>
          <p:nvSpPr>
            <p:cNvPr id="62" name="Text Box 55"/>
            <p:cNvSpPr txBox="1">
              <a:spLocks noChangeArrowheads="1"/>
            </p:cNvSpPr>
            <p:nvPr/>
          </p:nvSpPr>
          <p:spPr bwMode="auto">
            <a:xfrm>
              <a:off x="2487869" y="6157751"/>
              <a:ext cx="595035" cy="338554"/>
            </a:xfrm>
            <a:prstGeom prst="rect">
              <a:avLst/>
            </a:prstGeom>
            <a:noFill/>
            <a:ln w="9525">
              <a:noFill/>
              <a:miter lim="800000"/>
              <a:headEnd/>
              <a:tailEnd/>
            </a:ln>
          </p:spPr>
          <p:txBody>
            <a:bodyPr wrap="none" anchor="t">
              <a:spAutoFit/>
            </a:bodyPr>
            <a:lstStyle/>
            <a:p>
              <a:pPr algn="ctr">
                <a:spcBef>
                  <a:spcPct val="50000"/>
                </a:spcBef>
              </a:pPr>
              <a:r>
                <a:rPr lang="ja-JP" altLang="en-US" sz="1600" dirty="0">
                  <a:solidFill>
                    <a:prstClr val="black"/>
                  </a:solidFill>
                </a:rPr>
                <a:t>年齢</a:t>
              </a:r>
              <a:endParaRPr lang="en-GB" altLang="ja-JP" sz="1600" baseline="30000" dirty="0">
                <a:solidFill>
                  <a:prstClr val="black"/>
                </a:solidFill>
              </a:endParaRPr>
            </a:p>
          </p:txBody>
        </p:sp>
        <p:sp>
          <p:nvSpPr>
            <p:cNvPr id="122" name="Freeform 16"/>
            <p:cNvSpPr>
              <a:spLocks/>
            </p:cNvSpPr>
            <p:nvPr/>
          </p:nvSpPr>
          <p:spPr bwMode="auto">
            <a:xfrm>
              <a:off x="1093665" y="2712622"/>
              <a:ext cx="3383443" cy="3206364"/>
            </a:xfrm>
            <a:custGeom>
              <a:avLst/>
              <a:gdLst>
                <a:gd name="T0" fmla="*/ 0 w 1494"/>
                <a:gd name="T1" fmla="*/ 0 h 1842"/>
                <a:gd name="T2" fmla="*/ 0 w 1494"/>
                <a:gd name="T3" fmla="*/ 2147483647 h 1842"/>
                <a:gd name="T4" fmla="*/ 2147483647 w 1494"/>
                <a:gd name="T5" fmla="*/ 2147483647 h 1842"/>
                <a:gd name="T6" fmla="*/ 0 60000 65536"/>
                <a:gd name="T7" fmla="*/ 0 60000 65536"/>
                <a:gd name="T8" fmla="*/ 0 60000 65536"/>
                <a:gd name="T9" fmla="*/ 0 w 1494"/>
                <a:gd name="T10" fmla="*/ 0 h 1842"/>
                <a:gd name="T11" fmla="*/ 1494 w 1494"/>
                <a:gd name="T12" fmla="*/ 1842 h 1842"/>
              </a:gdLst>
              <a:ahLst/>
              <a:cxnLst>
                <a:cxn ang="T6">
                  <a:pos x="T0" y="T1"/>
                </a:cxn>
                <a:cxn ang="T7">
                  <a:pos x="T2" y="T3"/>
                </a:cxn>
                <a:cxn ang="T8">
                  <a:pos x="T4" y="T5"/>
                </a:cxn>
              </a:cxnLst>
              <a:rect l="T9" t="T10" r="T11" b="T12"/>
              <a:pathLst>
                <a:path w="1494" h="1842">
                  <a:moveTo>
                    <a:pt x="0" y="0"/>
                  </a:moveTo>
                  <a:lnTo>
                    <a:pt x="0" y="1842"/>
                  </a:lnTo>
                  <a:lnTo>
                    <a:pt x="1494" y="1842"/>
                  </a:lnTo>
                </a:path>
              </a:pathLst>
            </a:custGeom>
            <a:noFill/>
            <a:ln w="12700">
              <a:solidFill>
                <a:schemeClr val="tx1"/>
              </a:solidFill>
              <a:round/>
              <a:headEnd/>
              <a:tailEnd/>
            </a:ln>
          </p:spPr>
          <p:txBody>
            <a:bodyPr/>
            <a:lstStyle/>
            <a:p>
              <a:endParaRPr lang="ja-JP" altLang="en-US">
                <a:solidFill>
                  <a:prstClr val="black"/>
                </a:solidFill>
              </a:endParaRPr>
            </a:p>
          </p:txBody>
        </p:sp>
        <p:sp>
          <p:nvSpPr>
            <p:cNvPr id="123" name="フリーフォーム 122"/>
            <p:cNvSpPr/>
            <p:nvPr/>
          </p:nvSpPr>
          <p:spPr>
            <a:xfrm>
              <a:off x="1432007" y="5106537"/>
              <a:ext cx="2711749" cy="706725"/>
            </a:xfrm>
            <a:custGeom>
              <a:avLst/>
              <a:gdLst>
                <a:gd name="connsiteX0" fmla="*/ 0 w 5233737"/>
                <a:gd name="connsiteY0" fmla="*/ 216569 h 224590"/>
                <a:gd name="connsiteX1" fmla="*/ 1303421 w 5233737"/>
                <a:gd name="connsiteY1" fmla="*/ 224590 h 224590"/>
                <a:gd name="connsiteX2" fmla="*/ 2606842 w 5233737"/>
                <a:gd name="connsiteY2" fmla="*/ 4011 h 224590"/>
                <a:gd name="connsiteX3" fmla="*/ 3922294 w 5233737"/>
                <a:gd name="connsiteY3" fmla="*/ 12032 h 224590"/>
                <a:gd name="connsiteX4" fmla="*/ 5233737 w 5233737"/>
                <a:gd name="connsiteY4" fmla="*/ 0 h 224590"/>
                <a:gd name="connsiteX0" fmla="*/ 0 w 5233737"/>
                <a:gd name="connsiteY0" fmla="*/ 645694 h 645694"/>
                <a:gd name="connsiteX1" fmla="*/ 1339516 w 5233737"/>
                <a:gd name="connsiteY1" fmla="*/ 0 h 645694"/>
                <a:gd name="connsiteX2" fmla="*/ 2606842 w 5233737"/>
                <a:gd name="connsiteY2" fmla="*/ 433136 h 645694"/>
                <a:gd name="connsiteX3" fmla="*/ 3922294 w 5233737"/>
                <a:gd name="connsiteY3" fmla="*/ 441157 h 645694"/>
                <a:gd name="connsiteX4" fmla="*/ 5233737 w 5233737"/>
                <a:gd name="connsiteY4" fmla="*/ 429125 h 645694"/>
                <a:gd name="connsiteX0" fmla="*/ 0 w 5233737"/>
                <a:gd name="connsiteY0" fmla="*/ 1672390 h 1672390"/>
                <a:gd name="connsiteX1" fmla="*/ 1339516 w 5233737"/>
                <a:gd name="connsiteY1" fmla="*/ 1026696 h 1672390"/>
                <a:gd name="connsiteX2" fmla="*/ 2606842 w 5233737"/>
                <a:gd name="connsiteY2" fmla="*/ 1459832 h 1672390"/>
                <a:gd name="connsiteX3" fmla="*/ 3982452 w 5233737"/>
                <a:gd name="connsiteY3" fmla="*/ 0 h 1672390"/>
                <a:gd name="connsiteX4" fmla="*/ 5233737 w 5233737"/>
                <a:gd name="connsiteY4" fmla="*/ 1455821 h 1672390"/>
                <a:gd name="connsiteX0" fmla="*/ 0 w 5233737"/>
                <a:gd name="connsiteY0" fmla="*/ 645694 h 645694"/>
                <a:gd name="connsiteX1" fmla="*/ 1339516 w 5233737"/>
                <a:gd name="connsiteY1" fmla="*/ 0 h 645694"/>
                <a:gd name="connsiteX2" fmla="*/ 2606842 w 5233737"/>
                <a:gd name="connsiteY2" fmla="*/ 433136 h 645694"/>
                <a:gd name="connsiteX3" fmla="*/ 5233737 w 5233737"/>
                <a:gd name="connsiteY3"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5233737 w 5233737"/>
                <a:gd name="connsiteY4"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4375484 w 5233737"/>
                <a:gd name="connsiteY4" fmla="*/ 429123 h 645694"/>
                <a:gd name="connsiteX5" fmla="*/ 5233737 w 5233737"/>
                <a:gd name="connsiteY5" fmla="*/ 429125 h 645694"/>
                <a:gd name="connsiteX0" fmla="*/ 0 w 5233737"/>
                <a:gd name="connsiteY0" fmla="*/ 1628276 h 1628276"/>
                <a:gd name="connsiteX1" fmla="*/ 1339516 w 5233737"/>
                <a:gd name="connsiteY1" fmla="*/ 982582 h 1628276"/>
                <a:gd name="connsiteX2" fmla="*/ 2606842 w 5233737"/>
                <a:gd name="connsiteY2" fmla="*/ 1415718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5233737 w 5233737"/>
                <a:gd name="connsiteY4" fmla="*/ 1411707 h 1628276"/>
                <a:gd name="connsiteX0" fmla="*/ 0 w 5317959"/>
                <a:gd name="connsiteY0" fmla="*/ 1844842 h 1844842"/>
                <a:gd name="connsiteX1" fmla="*/ 1339516 w 5317959"/>
                <a:gd name="connsiteY1" fmla="*/ 1199148 h 1844842"/>
                <a:gd name="connsiteX2" fmla="*/ 2667000 w 5317959"/>
                <a:gd name="connsiteY2" fmla="*/ 437148 h 1844842"/>
                <a:gd name="connsiteX3" fmla="*/ 4014537 w 5317959"/>
                <a:gd name="connsiteY3" fmla="*/ 216566 h 1844842"/>
                <a:gd name="connsiteX4" fmla="*/ 5317959 w 5317959"/>
                <a:gd name="connsiteY4" fmla="*/ 0 h 1844842"/>
                <a:gd name="connsiteX0" fmla="*/ 0 w 5317959"/>
                <a:gd name="connsiteY0" fmla="*/ 1844842 h 1844842"/>
                <a:gd name="connsiteX1" fmla="*/ 1339516 w 5317959"/>
                <a:gd name="connsiteY1" fmla="*/ 1199148 h 1844842"/>
                <a:gd name="connsiteX2" fmla="*/ 2667000 w 5317959"/>
                <a:gd name="connsiteY2" fmla="*/ 437148 h 1844842"/>
                <a:gd name="connsiteX3" fmla="*/ 3982452 w 5317959"/>
                <a:gd name="connsiteY3" fmla="*/ 192503 h 1844842"/>
                <a:gd name="connsiteX4" fmla="*/ 5317959 w 5317959"/>
                <a:gd name="connsiteY4" fmla="*/ 0 h 1844842"/>
                <a:gd name="connsiteX0" fmla="*/ 0 w 5309938"/>
                <a:gd name="connsiteY0" fmla="*/ 1824790 h 1824790"/>
                <a:gd name="connsiteX1" fmla="*/ 1331495 w 5309938"/>
                <a:gd name="connsiteY1" fmla="*/ 1199148 h 1824790"/>
                <a:gd name="connsiteX2" fmla="*/ 2658979 w 5309938"/>
                <a:gd name="connsiteY2" fmla="*/ 437148 h 1824790"/>
                <a:gd name="connsiteX3" fmla="*/ 3974431 w 5309938"/>
                <a:gd name="connsiteY3" fmla="*/ 192503 h 1824790"/>
                <a:gd name="connsiteX4" fmla="*/ 5309938 w 5309938"/>
                <a:gd name="connsiteY4" fmla="*/ 0 h 1824790"/>
                <a:gd name="connsiteX0" fmla="*/ 0 w 5309938"/>
                <a:gd name="connsiteY0" fmla="*/ 1824790 h 1824790"/>
                <a:gd name="connsiteX1" fmla="*/ 1358095 w 5309938"/>
                <a:gd name="connsiteY1" fmla="*/ 1644710 h 1824790"/>
                <a:gd name="connsiteX2" fmla="*/ 2658979 w 5309938"/>
                <a:gd name="connsiteY2" fmla="*/ 437148 h 1824790"/>
                <a:gd name="connsiteX3" fmla="*/ 3974431 w 5309938"/>
                <a:gd name="connsiteY3" fmla="*/ 192503 h 1824790"/>
                <a:gd name="connsiteX4" fmla="*/ 5309938 w 5309938"/>
                <a:gd name="connsiteY4" fmla="*/ 0 h 1824790"/>
                <a:gd name="connsiteX0" fmla="*/ 0 w 5309938"/>
                <a:gd name="connsiteY0" fmla="*/ 1824790 h 1824790"/>
                <a:gd name="connsiteX1" fmla="*/ 1358095 w 5309938"/>
                <a:gd name="connsiteY1" fmla="*/ 1644710 h 1824790"/>
                <a:gd name="connsiteX2" fmla="*/ 2728806 w 5309938"/>
                <a:gd name="connsiteY2" fmla="*/ 1627531 h 1824790"/>
                <a:gd name="connsiteX3" fmla="*/ 3974431 w 5309938"/>
                <a:gd name="connsiteY3" fmla="*/ 192503 h 1824790"/>
                <a:gd name="connsiteX4" fmla="*/ 5309938 w 5309938"/>
                <a:gd name="connsiteY4" fmla="*/ 0 h 1824790"/>
                <a:gd name="connsiteX0" fmla="*/ 0 w 5309938"/>
                <a:gd name="connsiteY0" fmla="*/ 1824790 h 1824790"/>
                <a:gd name="connsiteX1" fmla="*/ 1358095 w 5309938"/>
                <a:gd name="connsiteY1" fmla="*/ 1644710 h 1824790"/>
                <a:gd name="connsiteX2" fmla="*/ 2728806 w 5309938"/>
                <a:gd name="connsiteY2" fmla="*/ 1627531 h 1824790"/>
                <a:gd name="connsiteX3" fmla="*/ 4114085 w 5309938"/>
                <a:gd name="connsiteY3" fmla="*/ 1449388 h 1824790"/>
                <a:gd name="connsiteX4" fmla="*/ 5309938 w 5309938"/>
                <a:gd name="connsiteY4" fmla="*/ 0 h 1824790"/>
                <a:gd name="connsiteX0" fmla="*/ 0 w 5469542"/>
                <a:gd name="connsiteY0" fmla="*/ 754111 h 754111"/>
                <a:gd name="connsiteX1" fmla="*/ 1358095 w 5469542"/>
                <a:gd name="connsiteY1" fmla="*/ 574031 h 754111"/>
                <a:gd name="connsiteX2" fmla="*/ 2728806 w 5469542"/>
                <a:gd name="connsiteY2" fmla="*/ 556852 h 754111"/>
                <a:gd name="connsiteX3" fmla="*/ 4114085 w 5469542"/>
                <a:gd name="connsiteY3" fmla="*/ 378709 h 754111"/>
                <a:gd name="connsiteX4" fmla="*/ 5469542 w 5469542"/>
                <a:gd name="connsiteY4" fmla="*/ 0 h 75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9542" h="754111">
                  <a:moveTo>
                    <a:pt x="0" y="754111"/>
                  </a:moveTo>
                  <a:lnTo>
                    <a:pt x="1358095" y="574031"/>
                  </a:lnTo>
                  <a:lnTo>
                    <a:pt x="2728806" y="556852"/>
                  </a:lnTo>
                  <a:lnTo>
                    <a:pt x="4114085" y="378709"/>
                  </a:lnTo>
                  <a:lnTo>
                    <a:pt x="5469542" y="0"/>
                  </a:lnTo>
                </a:path>
              </a:pathLst>
            </a:custGeom>
            <a:noFill/>
            <a:ln w="38100">
              <a:solidFill>
                <a:srgbClr val="7FC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フリーフォーム 123"/>
            <p:cNvSpPr/>
            <p:nvPr/>
          </p:nvSpPr>
          <p:spPr>
            <a:xfrm>
              <a:off x="1436004" y="5339527"/>
              <a:ext cx="2707752" cy="521395"/>
            </a:xfrm>
            <a:custGeom>
              <a:avLst/>
              <a:gdLst>
                <a:gd name="connsiteX0" fmla="*/ 0 w 5233737"/>
                <a:gd name="connsiteY0" fmla="*/ 376990 h 376990"/>
                <a:gd name="connsiteX1" fmla="*/ 1303421 w 5233737"/>
                <a:gd name="connsiteY1" fmla="*/ 200527 h 376990"/>
                <a:gd name="connsiteX2" fmla="*/ 2614863 w 5233737"/>
                <a:gd name="connsiteY2" fmla="*/ 180474 h 376990"/>
                <a:gd name="connsiteX3" fmla="*/ 3926305 w 5233737"/>
                <a:gd name="connsiteY3" fmla="*/ 240632 h 376990"/>
                <a:gd name="connsiteX4" fmla="*/ 5233737 w 5233737"/>
                <a:gd name="connsiteY4" fmla="*/ 0 h 376990"/>
                <a:gd name="connsiteX0" fmla="*/ 0 w 5317958"/>
                <a:gd name="connsiteY0" fmla="*/ 1652337 h 1652337"/>
                <a:gd name="connsiteX1" fmla="*/ 1303421 w 5317958"/>
                <a:gd name="connsiteY1" fmla="*/ 1475874 h 1652337"/>
                <a:gd name="connsiteX2" fmla="*/ 2614863 w 5317958"/>
                <a:gd name="connsiteY2" fmla="*/ 1455821 h 1652337"/>
                <a:gd name="connsiteX3" fmla="*/ 3926305 w 5317958"/>
                <a:gd name="connsiteY3" fmla="*/ 1515979 h 1652337"/>
                <a:gd name="connsiteX4" fmla="*/ 5317958 w 5317958"/>
                <a:gd name="connsiteY4" fmla="*/ 0 h 1652337"/>
                <a:gd name="connsiteX0" fmla="*/ 0 w 5317958"/>
                <a:gd name="connsiteY0" fmla="*/ 1652337 h 1652337"/>
                <a:gd name="connsiteX1" fmla="*/ 1303421 w 5317958"/>
                <a:gd name="connsiteY1" fmla="*/ 1475874 h 1652337"/>
                <a:gd name="connsiteX2" fmla="*/ 2614863 w 5317958"/>
                <a:gd name="connsiteY2" fmla="*/ 1455821 h 1652337"/>
                <a:gd name="connsiteX3" fmla="*/ 3982452 w 5317958"/>
                <a:gd name="connsiteY3" fmla="*/ 842211 h 1652337"/>
                <a:gd name="connsiteX4" fmla="*/ 5317958 w 5317958"/>
                <a:gd name="connsiteY4" fmla="*/ 0 h 1652337"/>
                <a:gd name="connsiteX0" fmla="*/ 0 w 5317958"/>
                <a:gd name="connsiteY0" fmla="*/ 1652337 h 1652337"/>
                <a:gd name="connsiteX1" fmla="*/ 1303421 w 5317958"/>
                <a:gd name="connsiteY1" fmla="*/ 1475874 h 1652337"/>
                <a:gd name="connsiteX2" fmla="*/ 2662990 w 5317958"/>
                <a:gd name="connsiteY2" fmla="*/ 1331495 h 1652337"/>
                <a:gd name="connsiteX3" fmla="*/ 3982452 w 5317958"/>
                <a:gd name="connsiteY3" fmla="*/ 842211 h 1652337"/>
                <a:gd name="connsiteX4" fmla="*/ 5317958 w 5317958"/>
                <a:gd name="connsiteY4" fmla="*/ 0 h 1652337"/>
                <a:gd name="connsiteX0" fmla="*/ 0 w 5317958"/>
                <a:gd name="connsiteY0" fmla="*/ 1652337 h 1704474"/>
                <a:gd name="connsiteX1" fmla="*/ 1335505 w 5317958"/>
                <a:gd name="connsiteY1" fmla="*/ 1704474 h 1704474"/>
                <a:gd name="connsiteX2" fmla="*/ 2662990 w 5317958"/>
                <a:gd name="connsiteY2" fmla="*/ 1331495 h 1704474"/>
                <a:gd name="connsiteX3" fmla="*/ 3982452 w 5317958"/>
                <a:gd name="connsiteY3" fmla="*/ 842211 h 1704474"/>
                <a:gd name="connsiteX4" fmla="*/ 5317958 w 5317958"/>
                <a:gd name="connsiteY4" fmla="*/ 0 h 1704474"/>
                <a:gd name="connsiteX0" fmla="*/ 0 w 5309937"/>
                <a:gd name="connsiteY0" fmla="*/ 1776663 h 1776663"/>
                <a:gd name="connsiteX1" fmla="*/ 1327484 w 5309937"/>
                <a:gd name="connsiteY1" fmla="*/ 1704474 h 1776663"/>
                <a:gd name="connsiteX2" fmla="*/ 2654969 w 5309937"/>
                <a:gd name="connsiteY2" fmla="*/ 1331495 h 1776663"/>
                <a:gd name="connsiteX3" fmla="*/ 3974431 w 5309937"/>
                <a:gd name="connsiteY3" fmla="*/ 842211 h 1776663"/>
                <a:gd name="connsiteX4" fmla="*/ 5309937 w 5309937"/>
                <a:gd name="connsiteY4" fmla="*/ 0 h 1776663"/>
                <a:gd name="connsiteX0" fmla="*/ 0 w 5472867"/>
                <a:gd name="connsiteY0" fmla="*/ 934452 h 934452"/>
                <a:gd name="connsiteX1" fmla="*/ 1327484 w 5472867"/>
                <a:gd name="connsiteY1" fmla="*/ 862263 h 934452"/>
                <a:gd name="connsiteX2" fmla="*/ 2654969 w 5472867"/>
                <a:gd name="connsiteY2" fmla="*/ 489284 h 934452"/>
                <a:gd name="connsiteX3" fmla="*/ 3974431 w 5472867"/>
                <a:gd name="connsiteY3" fmla="*/ 0 h 934452"/>
                <a:gd name="connsiteX4" fmla="*/ 5472867 w 5472867"/>
                <a:gd name="connsiteY4" fmla="*/ 238443 h 934452"/>
                <a:gd name="connsiteX0" fmla="*/ 0 w 5472867"/>
                <a:gd name="connsiteY0" fmla="*/ 696009 h 696009"/>
                <a:gd name="connsiteX1" fmla="*/ 1327484 w 5472867"/>
                <a:gd name="connsiteY1" fmla="*/ 623820 h 696009"/>
                <a:gd name="connsiteX2" fmla="*/ 2654969 w 5472867"/>
                <a:gd name="connsiteY2" fmla="*/ 250841 h 696009"/>
                <a:gd name="connsiteX3" fmla="*/ 4107434 w 5472867"/>
                <a:gd name="connsiteY3" fmla="*/ 376699 h 696009"/>
                <a:gd name="connsiteX4" fmla="*/ 5472867 w 5472867"/>
                <a:gd name="connsiteY4" fmla="*/ 0 h 696009"/>
                <a:gd name="connsiteX0" fmla="*/ 0 w 5472867"/>
                <a:gd name="connsiteY0" fmla="*/ 696009 h 696009"/>
                <a:gd name="connsiteX1" fmla="*/ 1327484 w 5472867"/>
                <a:gd name="connsiteY1" fmla="*/ 623820 h 696009"/>
                <a:gd name="connsiteX2" fmla="*/ 2734771 w 5472867"/>
                <a:gd name="connsiteY2" fmla="*/ 447022 h 696009"/>
                <a:gd name="connsiteX3" fmla="*/ 4107434 w 5472867"/>
                <a:gd name="connsiteY3" fmla="*/ 376699 h 696009"/>
                <a:gd name="connsiteX4" fmla="*/ 5472867 w 5472867"/>
                <a:gd name="connsiteY4" fmla="*/ 0 h 696009"/>
                <a:gd name="connsiteX0" fmla="*/ 0 w 5472867"/>
                <a:gd name="connsiteY0" fmla="*/ 696009 h 696009"/>
                <a:gd name="connsiteX1" fmla="*/ 1347434 w 5472867"/>
                <a:gd name="connsiteY1" fmla="*/ 547343 h 696009"/>
                <a:gd name="connsiteX2" fmla="*/ 2734771 w 5472867"/>
                <a:gd name="connsiteY2" fmla="*/ 447022 h 696009"/>
                <a:gd name="connsiteX3" fmla="*/ 4107434 w 5472867"/>
                <a:gd name="connsiteY3" fmla="*/ 376699 h 696009"/>
                <a:gd name="connsiteX4" fmla="*/ 5472867 w 5472867"/>
                <a:gd name="connsiteY4" fmla="*/ 0 h 696009"/>
                <a:gd name="connsiteX0" fmla="*/ 0 w 5476192"/>
                <a:gd name="connsiteY0" fmla="*/ 556355 h 556355"/>
                <a:gd name="connsiteX1" fmla="*/ 1350759 w 5476192"/>
                <a:gd name="connsiteY1" fmla="*/ 547343 h 556355"/>
                <a:gd name="connsiteX2" fmla="*/ 2738096 w 5476192"/>
                <a:gd name="connsiteY2" fmla="*/ 447022 h 556355"/>
                <a:gd name="connsiteX3" fmla="*/ 4110759 w 5476192"/>
                <a:gd name="connsiteY3" fmla="*/ 376699 h 556355"/>
                <a:gd name="connsiteX4" fmla="*/ 5476192 w 5476192"/>
                <a:gd name="connsiteY4" fmla="*/ 0 h 556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192" h="556355">
                  <a:moveTo>
                    <a:pt x="0" y="556355"/>
                  </a:moveTo>
                  <a:lnTo>
                    <a:pt x="1350759" y="547343"/>
                  </a:lnTo>
                  <a:lnTo>
                    <a:pt x="2738096" y="447022"/>
                  </a:lnTo>
                  <a:lnTo>
                    <a:pt x="4110759" y="376699"/>
                  </a:lnTo>
                  <a:lnTo>
                    <a:pt x="5476192" y="0"/>
                  </a:lnTo>
                </a:path>
              </a:pathLst>
            </a:custGeom>
            <a:noFill/>
            <a:ln w="38100">
              <a:solidFill>
                <a:srgbClr val="008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8" name="グループ化 5"/>
            <p:cNvGrpSpPr/>
            <p:nvPr/>
          </p:nvGrpSpPr>
          <p:grpSpPr>
            <a:xfrm>
              <a:off x="1372663" y="5276487"/>
              <a:ext cx="2828814" cy="646992"/>
              <a:chOff x="1372663" y="5276487"/>
              <a:chExt cx="2828814" cy="646992"/>
            </a:xfrm>
            <a:solidFill>
              <a:srgbClr val="00889C"/>
            </a:solidFill>
          </p:grpSpPr>
          <p:sp>
            <p:nvSpPr>
              <p:cNvPr id="72" name="Oval 132"/>
              <p:cNvSpPr>
                <a:spLocks noChangeArrowheads="1"/>
              </p:cNvSpPr>
              <p:nvPr/>
            </p:nvSpPr>
            <p:spPr bwMode="auto">
              <a:xfrm>
                <a:off x="1372663" y="5798022"/>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73" name="Oval 132"/>
              <p:cNvSpPr>
                <a:spLocks noChangeArrowheads="1"/>
              </p:cNvSpPr>
              <p:nvPr/>
            </p:nvSpPr>
            <p:spPr bwMode="auto">
              <a:xfrm>
                <a:off x="2722672" y="5694167"/>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74" name="Oval 132"/>
              <p:cNvSpPr>
                <a:spLocks noChangeArrowheads="1"/>
              </p:cNvSpPr>
              <p:nvPr/>
            </p:nvSpPr>
            <p:spPr bwMode="auto">
              <a:xfrm>
                <a:off x="2045983" y="578221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75" name="Oval 132"/>
              <p:cNvSpPr>
                <a:spLocks noChangeArrowheads="1"/>
              </p:cNvSpPr>
              <p:nvPr/>
            </p:nvSpPr>
            <p:spPr bwMode="auto">
              <a:xfrm>
                <a:off x="3402040" y="5626064"/>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76" name="Oval 132"/>
              <p:cNvSpPr>
                <a:spLocks noChangeArrowheads="1"/>
              </p:cNvSpPr>
              <p:nvPr/>
            </p:nvSpPr>
            <p:spPr bwMode="auto">
              <a:xfrm>
                <a:off x="4076050" y="5276487"/>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nvGrpSpPr>
            <p:cNvPr id="9" name="グループ化 187"/>
            <p:cNvGrpSpPr/>
            <p:nvPr/>
          </p:nvGrpSpPr>
          <p:grpSpPr>
            <a:xfrm>
              <a:off x="1898142" y="2746133"/>
              <a:ext cx="1479538" cy="705153"/>
              <a:chOff x="1263703" y="2342297"/>
              <a:chExt cx="1479538" cy="705153"/>
            </a:xfrm>
          </p:grpSpPr>
          <p:grpSp>
            <p:nvGrpSpPr>
              <p:cNvPr id="10" name="グループ化 112"/>
              <p:cNvGrpSpPr>
                <a:grpSpLocks/>
              </p:cNvGrpSpPr>
              <p:nvPr/>
            </p:nvGrpSpPr>
            <p:grpSpPr bwMode="auto">
              <a:xfrm>
                <a:off x="1263703" y="2342297"/>
                <a:ext cx="1479538" cy="369332"/>
                <a:chOff x="1665289" y="1680948"/>
                <a:chExt cx="1479369" cy="369199"/>
              </a:xfrm>
            </p:grpSpPr>
            <p:sp>
              <p:nvSpPr>
                <p:cNvPr id="195" name="Text Box 39"/>
                <p:cNvSpPr txBox="1">
                  <a:spLocks noChangeArrowheads="1"/>
                </p:cNvSpPr>
                <p:nvPr/>
              </p:nvSpPr>
              <p:spPr bwMode="auto">
                <a:xfrm>
                  <a:off x="1908563" y="1680948"/>
                  <a:ext cx="1236095" cy="369199"/>
                </a:xfrm>
                <a:prstGeom prst="rect">
                  <a:avLst/>
                </a:prstGeom>
                <a:noFill/>
                <a:ln w="9525">
                  <a:noFill/>
                  <a:miter lim="800000"/>
                  <a:headEnd/>
                  <a:tailEnd/>
                </a:ln>
              </p:spPr>
              <p:txBody>
                <a:bodyPr wrap="none" anchor="ctr">
                  <a:spAutoFit/>
                </a:bodyPr>
                <a:lstStyle/>
                <a:p>
                  <a:pPr>
                    <a:tabLst>
                      <a:tab pos="354013" algn="l"/>
                    </a:tabLst>
                  </a:pPr>
                  <a:r>
                    <a:rPr lang="ja-JP" altLang="en-US" dirty="0">
                      <a:solidFill>
                        <a:prstClr val="black"/>
                      </a:solidFill>
                    </a:rPr>
                    <a:t>週</a:t>
                  </a:r>
                  <a:r>
                    <a:rPr lang="en-US" altLang="ja-JP" dirty="0">
                      <a:solidFill>
                        <a:prstClr val="black"/>
                      </a:solidFill>
                    </a:rPr>
                    <a:t>1</a:t>
                  </a:r>
                  <a:r>
                    <a:rPr lang="ja-JP" altLang="en-US" dirty="0">
                      <a:solidFill>
                        <a:prstClr val="black"/>
                      </a:solidFill>
                    </a:rPr>
                    <a:t>回以上</a:t>
                  </a:r>
                </a:p>
              </p:txBody>
            </p:sp>
            <p:grpSp>
              <p:nvGrpSpPr>
                <p:cNvPr id="11" name="Group 176"/>
                <p:cNvGrpSpPr>
                  <a:grpSpLocks/>
                </p:cNvGrpSpPr>
                <p:nvPr/>
              </p:nvGrpSpPr>
              <p:grpSpPr bwMode="auto">
                <a:xfrm>
                  <a:off x="1665289" y="1801813"/>
                  <a:ext cx="287337" cy="125413"/>
                  <a:chOff x="3282" y="787"/>
                  <a:chExt cx="181" cy="79"/>
                </a:xfrm>
              </p:grpSpPr>
              <p:sp>
                <p:nvSpPr>
                  <p:cNvPr id="197" name="Oval 138"/>
                  <p:cNvSpPr>
                    <a:spLocks noChangeArrowheads="1"/>
                  </p:cNvSpPr>
                  <p:nvPr/>
                </p:nvSpPr>
                <p:spPr bwMode="auto">
                  <a:xfrm>
                    <a:off x="3333" y="787"/>
                    <a:ext cx="79" cy="79"/>
                  </a:xfrm>
                  <a:prstGeom prst="ellipse">
                    <a:avLst/>
                  </a:prstGeom>
                  <a:solidFill>
                    <a:srgbClr val="7FC3CD"/>
                  </a:solidFill>
                  <a:ln w="0">
                    <a:noFill/>
                    <a:round/>
                    <a:headEnd/>
                    <a:tailEnd/>
                  </a:ln>
                </p:spPr>
                <p:txBody>
                  <a:bodyPr wrap="none" anchor="ctr"/>
                  <a:lstStyle/>
                  <a:p>
                    <a:endParaRPr lang="ja-JP" altLang="en-US">
                      <a:solidFill>
                        <a:prstClr val="black"/>
                      </a:solidFill>
                    </a:endParaRPr>
                  </a:p>
                </p:txBody>
              </p:sp>
              <p:sp>
                <p:nvSpPr>
                  <p:cNvPr id="198" name="Line 139"/>
                  <p:cNvSpPr>
                    <a:spLocks noChangeShapeType="1"/>
                  </p:cNvSpPr>
                  <p:nvPr/>
                </p:nvSpPr>
                <p:spPr bwMode="auto">
                  <a:xfrm>
                    <a:off x="3282" y="827"/>
                    <a:ext cx="181" cy="0"/>
                  </a:xfrm>
                  <a:prstGeom prst="line">
                    <a:avLst/>
                  </a:prstGeom>
                  <a:noFill/>
                  <a:ln w="38100">
                    <a:solidFill>
                      <a:srgbClr val="7FC3CD"/>
                    </a:solidFill>
                    <a:round/>
                    <a:headEnd/>
                    <a:tailEnd/>
                  </a:ln>
                </p:spPr>
                <p:txBody>
                  <a:bodyPr wrap="none" anchor="ctr"/>
                  <a:lstStyle/>
                  <a:p>
                    <a:endParaRPr lang="ja-JP" altLang="en-US">
                      <a:solidFill>
                        <a:prstClr val="black"/>
                      </a:solidFill>
                    </a:endParaRPr>
                  </a:p>
                </p:txBody>
              </p:sp>
            </p:grpSp>
          </p:grpSp>
          <p:grpSp>
            <p:nvGrpSpPr>
              <p:cNvPr id="13" name="グループ化 112"/>
              <p:cNvGrpSpPr>
                <a:grpSpLocks/>
              </p:cNvGrpSpPr>
              <p:nvPr/>
            </p:nvGrpSpPr>
            <p:grpSpPr bwMode="auto">
              <a:xfrm>
                <a:off x="1263703" y="2678118"/>
                <a:ext cx="889632" cy="369332"/>
                <a:chOff x="1665289" y="1680948"/>
                <a:chExt cx="889531" cy="369199"/>
              </a:xfrm>
            </p:grpSpPr>
            <p:sp>
              <p:nvSpPr>
                <p:cNvPr id="191" name="Text Box 39"/>
                <p:cNvSpPr txBox="1">
                  <a:spLocks noChangeArrowheads="1"/>
                </p:cNvSpPr>
                <p:nvPr/>
              </p:nvSpPr>
              <p:spPr bwMode="auto">
                <a:xfrm>
                  <a:off x="1908562" y="1680948"/>
                  <a:ext cx="646258" cy="369199"/>
                </a:xfrm>
                <a:prstGeom prst="rect">
                  <a:avLst/>
                </a:prstGeom>
                <a:noFill/>
                <a:ln w="9525">
                  <a:noFill/>
                  <a:miter lim="800000"/>
                  <a:headEnd/>
                  <a:tailEnd/>
                </a:ln>
              </p:spPr>
              <p:txBody>
                <a:bodyPr wrap="none" anchor="ctr">
                  <a:spAutoFit/>
                </a:bodyPr>
                <a:lstStyle/>
                <a:p>
                  <a:r>
                    <a:rPr lang="ja-JP" altLang="en-US" dirty="0">
                      <a:solidFill>
                        <a:prstClr val="black"/>
                      </a:solidFill>
                    </a:rPr>
                    <a:t>毎日</a:t>
                  </a:r>
                </a:p>
              </p:txBody>
            </p:sp>
            <p:grpSp>
              <p:nvGrpSpPr>
                <p:cNvPr id="16" name="Group 176"/>
                <p:cNvGrpSpPr>
                  <a:grpSpLocks/>
                </p:cNvGrpSpPr>
                <p:nvPr/>
              </p:nvGrpSpPr>
              <p:grpSpPr bwMode="auto">
                <a:xfrm>
                  <a:off x="1665289" y="1801813"/>
                  <a:ext cx="287337" cy="125413"/>
                  <a:chOff x="3282" y="787"/>
                  <a:chExt cx="181" cy="79"/>
                </a:xfrm>
              </p:grpSpPr>
              <p:sp>
                <p:nvSpPr>
                  <p:cNvPr id="193" name="Oval 138"/>
                  <p:cNvSpPr>
                    <a:spLocks noChangeArrowheads="1"/>
                  </p:cNvSpPr>
                  <p:nvPr/>
                </p:nvSpPr>
                <p:spPr bwMode="auto">
                  <a:xfrm>
                    <a:off x="3333" y="787"/>
                    <a:ext cx="79" cy="79"/>
                  </a:xfrm>
                  <a:prstGeom prst="ellipse">
                    <a:avLst/>
                  </a:prstGeom>
                  <a:solidFill>
                    <a:schemeClr val="accent1"/>
                  </a:solidFill>
                  <a:ln w="0">
                    <a:noFill/>
                    <a:round/>
                    <a:headEnd/>
                    <a:tailEnd/>
                  </a:ln>
                </p:spPr>
                <p:txBody>
                  <a:bodyPr wrap="none" anchor="ctr"/>
                  <a:lstStyle/>
                  <a:p>
                    <a:endParaRPr lang="ja-JP" altLang="en-US">
                      <a:solidFill>
                        <a:prstClr val="black"/>
                      </a:solidFill>
                    </a:endParaRPr>
                  </a:p>
                </p:txBody>
              </p:sp>
              <p:sp>
                <p:nvSpPr>
                  <p:cNvPr id="194" name="Line 139"/>
                  <p:cNvSpPr>
                    <a:spLocks noChangeShapeType="1"/>
                  </p:cNvSpPr>
                  <p:nvPr/>
                </p:nvSpPr>
                <p:spPr bwMode="auto">
                  <a:xfrm>
                    <a:off x="3282" y="827"/>
                    <a:ext cx="181" cy="0"/>
                  </a:xfrm>
                  <a:prstGeom prst="line">
                    <a:avLst/>
                  </a:prstGeom>
                  <a:noFill/>
                  <a:ln w="38100">
                    <a:solidFill>
                      <a:schemeClr val="accent1"/>
                    </a:solidFill>
                    <a:round/>
                    <a:headEnd/>
                    <a:tailEnd/>
                  </a:ln>
                </p:spPr>
                <p:txBody>
                  <a:bodyPr wrap="none" anchor="ctr"/>
                  <a:lstStyle/>
                  <a:p>
                    <a:endParaRPr lang="ja-JP" altLang="en-US">
                      <a:solidFill>
                        <a:prstClr val="black"/>
                      </a:solidFill>
                    </a:endParaRPr>
                  </a:p>
                </p:txBody>
              </p:sp>
            </p:grpSp>
          </p:grpSp>
        </p:grpSp>
        <p:grpSp>
          <p:nvGrpSpPr>
            <p:cNvPr id="17" name="グループ化 39936"/>
            <p:cNvGrpSpPr/>
            <p:nvPr/>
          </p:nvGrpSpPr>
          <p:grpSpPr>
            <a:xfrm>
              <a:off x="1372663" y="5044228"/>
              <a:ext cx="2828813" cy="826357"/>
              <a:chOff x="1372663" y="5044228"/>
              <a:chExt cx="2828813" cy="826357"/>
            </a:xfrm>
            <a:solidFill>
              <a:srgbClr val="7FC3CD"/>
            </a:solidFill>
          </p:grpSpPr>
          <p:sp>
            <p:nvSpPr>
              <p:cNvPr id="77" name="Oval 132"/>
              <p:cNvSpPr>
                <a:spLocks noChangeArrowheads="1"/>
              </p:cNvSpPr>
              <p:nvPr/>
            </p:nvSpPr>
            <p:spPr bwMode="auto">
              <a:xfrm>
                <a:off x="2722671" y="5563334"/>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78" name="Oval 132"/>
              <p:cNvSpPr>
                <a:spLocks noChangeArrowheads="1"/>
              </p:cNvSpPr>
              <p:nvPr/>
            </p:nvSpPr>
            <p:spPr bwMode="auto">
              <a:xfrm>
                <a:off x="2045982" y="558413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79" name="Oval 132"/>
              <p:cNvSpPr>
                <a:spLocks noChangeArrowheads="1"/>
              </p:cNvSpPr>
              <p:nvPr/>
            </p:nvSpPr>
            <p:spPr bwMode="auto">
              <a:xfrm>
                <a:off x="1372663" y="574512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0" name="Oval 132"/>
              <p:cNvSpPr>
                <a:spLocks noChangeArrowheads="1"/>
              </p:cNvSpPr>
              <p:nvPr/>
            </p:nvSpPr>
            <p:spPr bwMode="auto">
              <a:xfrm>
                <a:off x="4076049" y="504422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1" name="Oval 132"/>
              <p:cNvSpPr>
                <a:spLocks noChangeArrowheads="1"/>
              </p:cNvSpPr>
              <p:nvPr/>
            </p:nvSpPr>
            <p:spPr bwMode="auto">
              <a:xfrm>
                <a:off x="3399361" y="5397462"/>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grpSp>
        <p:nvGrpSpPr>
          <p:cNvPr id="26" name="グループ化 39939"/>
          <p:cNvGrpSpPr/>
          <p:nvPr/>
        </p:nvGrpSpPr>
        <p:grpSpPr>
          <a:xfrm>
            <a:off x="4728780" y="2360123"/>
            <a:ext cx="4196912" cy="4136182"/>
            <a:chOff x="4728780" y="2360123"/>
            <a:chExt cx="4196912" cy="4136182"/>
          </a:xfrm>
        </p:grpSpPr>
        <p:sp>
          <p:nvSpPr>
            <p:cNvPr id="19" name="Text Box 44"/>
            <p:cNvSpPr txBox="1">
              <a:spLocks noChangeArrowheads="1"/>
            </p:cNvSpPr>
            <p:nvPr/>
          </p:nvSpPr>
          <p:spPr bwMode="auto">
            <a:xfrm>
              <a:off x="4792211" y="2561940"/>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50</a:t>
              </a:r>
              <a:endParaRPr lang="en-GB" altLang="ja-JP" sz="1400" dirty="0">
                <a:solidFill>
                  <a:prstClr val="black"/>
                </a:solidFill>
              </a:endParaRPr>
            </a:p>
          </p:txBody>
        </p:sp>
        <p:sp>
          <p:nvSpPr>
            <p:cNvPr id="20" name="Text Box 51"/>
            <p:cNvSpPr txBox="1">
              <a:spLocks noChangeArrowheads="1"/>
            </p:cNvSpPr>
            <p:nvPr/>
          </p:nvSpPr>
          <p:spPr bwMode="auto">
            <a:xfrm>
              <a:off x="4792211" y="3842056"/>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30</a:t>
              </a:r>
              <a:endParaRPr lang="en-GB" altLang="ja-JP" sz="1400" dirty="0">
                <a:solidFill>
                  <a:prstClr val="black"/>
                </a:solidFill>
              </a:endParaRPr>
            </a:p>
          </p:txBody>
        </p:sp>
        <p:sp>
          <p:nvSpPr>
            <p:cNvPr id="21" name="Text Box 51"/>
            <p:cNvSpPr txBox="1">
              <a:spLocks noChangeArrowheads="1"/>
            </p:cNvSpPr>
            <p:nvPr/>
          </p:nvSpPr>
          <p:spPr bwMode="auto">
            <a:xfrm>
              <a:off x="4792211" y="5122172"/>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10</a:t>
              </a:r>
              <a:endParaRPr lang="en-GB" altLang="ja-JP" sz="1400" dirty="0">
                <a:solidFill>
                  <a:prstClr val="black"/>
                </a:solidFill>
              </a:endParaRPr>
            </a:p>
          </p:txBody>
        </p:sp>
        <p:sp>
          <p:nvSpPr>
            <p:cNvPr id="22" name="Text Box 51"/>
            <p:cNvSpPr txBox="1">
              <a:spLocks noChangeArrowheads="1"/>
            </p:cNvSpPr>
            <p:nvPr/>
          </p:nvSpPr>
          <p:spPr bwMode="auto">
            <a:xfrm>
              <a:off x="4891597" y="5762228"/>
              <a:ext cx="284052"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0</a:t>
              </a:r>
              <a:endParaRPr lang="en-GB" altLang="ja-JP" sz="1400" dirty="0">
                <a:solidFill>
                  <a:prstClr val="black"/>
                </a:solidFill>
              </a:endParaRPr>
            </a:p>
          </p:txBody>
        </p:sp>
        <p:sp>
          <p:nvSpPr>
            <p:cNvPr id="23" name="Text Box 51"/>
            <p:cNvSpPr txBox="1">
              <a:spLocks noChangeArrowheads="1"/>
            </p:cNvSpPr>
            <p:nvPr/>
          </p:nvSpPr>
          <p:spPr bwMode="auto">
            <a:xfrm>
              <a:off x="4792211" y="4482114"/>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20</a:t>
              </a:r>
              <a:endParaRPr lang="en-GB" altLang="ja-JP" sz="1400" dirty="0">
                <a:solidFill>
                  <a:prstClr val="black"/>
                </a:solidFill>
              </a:endParaRPr>
            </a:p>
          </p:txBody>
        </p:sp>
        <p:sp>
          <p:nvSpPr>
            <p:cNvPr id="24" name="Text Box 51"/>
            <p:cNvSpPr txBox="1">
              <a:spLocks noChangeArrowheads="1"/>
            </p:cNvSpPr>
            <p:nvPr/>
          </p:nvSpPr>
          <p:spPr bwMode="auto">
            <a:xfrm>
              <a:off x="4792211" y="3201998"/>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40</a:t>
              </a:r>
              <a:endParaRPr lang="en-GB" altLang="ja-JP" sz="1400" dirty="0">
                <a:solidFill>
                  <a:prstClr val="black"/>
                </a:solidFill>
              </a:endParaRPr>
            </a:p>
          </p:txBody>
        </p:sp>
        <p:sp>
          <p:nvSpPr>
            <p:cNvPr id="25" name="Text Box 44"/>
            <p:cNvSpPr txBox="1">
              <a:spLocks noChangeArrowheads="1"/>
            </p:cNvSpPr>
            <p:nvPr/>
          </p:nvSpPr>
          <p:spPr bwMode="auto">
            <a:xfrm>
              <a:off x="4728780" y="2360123"/>
              <a:ext cx="524503" cy="307777"/>
            </a:xfrm>
            <a:prstGeom prst="rect">
              <a:avLst/>
            </a:prstGeom>
            <a:noFill/>
            <a:ln w="9525">
              <a:noFill/>
              <a:miter lim="800000"/>
              <a:headEnd/>
              <a:tailEnd/>
            </a:ln>
          </p:spPr>
          <p:txBody>
            <a:bodyPr wrap="none" anchor="ctr">
              <a:spAutoFit/>
            </a:bodyPr>
            <a:lstStyle/>
            <a:p>
              <a:pPr algn="r">
                <a:spcBef>
                  <a:spcPct val="50000"/>
                </a:spcBef>
              </a:pPr>
              <a:r>
                <a:rPr lang="ja-JP" altLang="en-US" sz="1400" dirty="0">
                  <a:solidFill>
                    <a:prstClr val="black"/>
                  </a:solidFill>
                </a:rPr>
                <a:t>（</a:t>
              </a:r>
              <a:r>
                <a:rPr lang="en-US" altLang="ja-JP" sz="1400" dirty="0">
                  <a:solidFill>
                    <a:prstClr val="black"/>
                  </a:solidFill>
                </a:rPr>
                <a:t>%</a:t>
              </a:r>
              <a:r>
                <a:rPr lang="ja-JP" altLang="en-US" sz="1400" dirty="0">
                  <a:solidFill>
                    <a:prstClr val="black"/>
                  </a:solidFill>
                </a:rPr>
                <a:t>）</a:t>
              </a:r>
              <a:endParaRPr lang="en-GB" altLang="ja-JP" sz="1400" dirty="0">
                <a:solidFill>
                  <a:prstClr val="black"/>
                </a:solidFill>
              </a:endParaRPr>
            </a:p>
          </p:txBody>
        </p:sp>
        <p:grpSp>
          <p:nvGrpSpPr>
            <p:cNvPr id="27" name="グループ化 8"/>
            <p:cNvGrpSpPr/>
            <p:nvPr/>
          </p:nvGrpSpPr>
          <p:grpSpPr>
            <a:xfrm>
              <a:off x="5858495" y="5918985"/>
              <a:ext cx="2030067" cy="72000"/>
              <a:chOff x="5858495" y="5918985"/>
              <a:chExt cx="2030067" cy="72000"/>
            </a:xfrm>
          </p:grpSpPr>
          <p:sp>
            <p:nvSpPr>
              <p:cNvPr id="52" name="Line 17"/>
              <p:cNvSpPr>
                <a:spLocks noChangeShapeType="1"/>
              </p:cNvSpPr>
              <p:nvPr/>
            </p:nvSpPr>
            <p:spPr bwMode="auto">
              <a:xfrm flipH="1">
                <a:off x="5858495"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53" name="Line 17"/>
              <p:cNvSpPr>
                <a:spLocks noChangeShapeType="1"/>
              </p:cNvSpPr>
              <p:nvPr/>
            </p:nvSpPr>
            <p:spPr bwMode="auto">
              <a:xfrm flipH="1">
                <a:off x="6535184"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54" name="Line 17"/>
              <p:cNvSpPr>
                <a:spLocks noChangeShapeType="1"/>
              </p:cNvSpPr>
              <p:nvPr/>
            </p:nvSpPr>
            <p:spPr bwMode="auto">
              <a:xfrm flipH="1">
                <a:off x="7211873"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55" name="Line 17"/>
              <p:cNvSpPr>
                <a:spLocks noChangeShapeType="1"/>
              </p:cNvSpPr>
              <p:nvPr/>
            </p:nvSpPr>
            <p:spPr bwMode="auto">
              <a:xfrm flipH="1">
                <a:off x="7888562"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sp>
          <p:nvSpPr>
            <p:cNvPr id="56" name="Text Box 55"/>
            <p:cNvSpPr txBox="1">
              <a:spLocks noChangeArrowheads="1"/>
            </p:cNvSpPr>
            <p:nvPr/>
          </p:nvSpPr>
          <p:spPr bwMode="auto">
            <a:xfrm>
              <a:off x="5199388" y="5918985"/>
              <a:ext cx="641521"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40-49</a:t>
              </a:r>
              <a:endParaRPr lang="en-GB" altLang="ja-JP" sz="1400" baseline="30000" dirty="0">
                <a:solidFill>
                  <a:prstClr val="black"/>
                </a:solidFill>
              </a:endParaRPr>
            </a:p>
          </p:txBody>
        </p:sp>
        <p:sp>
          <p:nvSpPr>
            <p:cNvPr id="57" name="Text Box 55"/>
            <p:cNvSpPr txBox="1">
              <a:spLocks noChangeArrowheads="1"/>
            </p:cNvSpPr>
            <p:nvPr/>
          </p:nvSpPr>
          <p:spPr bwMode="auto">
            <a:xfrm>
              <a:off x="5876074"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50-59</a:t>
              </a:r>
              <a:endParaRPr lang="en-GB" altLang="ja-JP" sz="1400" baseline="30000" dirty="0">
                <a:solidFill>
                  <a:prstClr val="black"/>
                </a:solidFill>
              </a:endParaRPr>
            </a:p>
          </p:txBody>
        </p:sp>
        <p:sp>
          <p:nvSpPr>
            <p:cNvPr id="58" name="Text Box 55"/>
            <p:cNvSpPr txBox="1">
              <a:spLocks noChangeArrowheads="1"/>
            </p:cNvSpPr>
            <p:nvPr/>
          </p:nvSpPr>
          <p:spPr bwMode="auto">
            <a:xfrm>
              <a:off x="6552765"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60-69</a:t>
              </a:r>
              <a:endParaRPr lang="en-GB" altLang="ja-JP" sz="1400" baseline="30000" dirty="0">
                <a:solidFill>
                  <a:prstClr val="black"/>
                </a:solidFill>
              </a:endParaRPr>
            </a:p>
          </p:txBody>
        </p:sp>
        <p:sp>
          <p:nvSpPr>
            <p:cNvPr id="59" name="Text Box 55"/>
            <p:cNvSpPr txBox="1">
              <a:spLocks noChangeArrowheads="1"/>
            </p:cNvSpPr>
            <p:nvPr/>
          </p:nvSpPr>
          <p:spPr bwMode="auto">
            <a:xfrm>
              <a:off x="7229453"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70-79</a:t>
              </a:r>
              <a:endParaRPr lang="en-GB" altLang="ja-JP" sz="1400" baseline="30000" dirty="0">
                <a:solidFill>
                  <a:prstClr val="black"/>
                </a:solidFill>
              </a:endParaRPr>
            </a:p>
          </p:txBody>
        </p:sp>
        <p:sp>
          <p:nvSpPr>
            <p:cNvPr id="60" name="Text Box 55"/>
            <p:cNvSpPr txBox="1">
              <a:spLocks noChangeArrowheads="1"/>
            </p:cNvSpPr>
            <p:nvPr/>
          </p:nvSpPr>
          <p:spPr bwMode="auto">
            <a:xfrm>
              <a:off x="7945416" y="5918985"/>
              <a:ext cx="562975"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≧80</a:t>
              </a:r>
            </a:p>
          </p:txBody>
        </p:sp>
        <p:sp>
          <p:nvSpPr>
            <p:cNvPr id="61" name="Text Box 55"/>
            <p:cNvSpPr txBox="1">
              <a:spLocks noChangeArrowheads="1"/>
            </p:cNvSpPr>
            <p:nvPr/>
          </p:nvSpPr>
          <p:spPr bwMode="auto">
            <a:xfrm>
              <a:off x="8381953" y="5918985"/>
              <a:ext cx="543739" cy="307777"/>
            </a:xfrm>
            <a:prstGeom prst="rect">
              <a:avLst/>
            </a:prstGeom>
            <a:noFill/>
            <a:ln w="9525">
              <a:noFill/>
              <a:miter lim="800000"/>
              <a:headEnd/>
              <a:tailEnd/>
            </a:ln>
          </p:spPr>
          <p:txBody>
            <a:bodyPr wrap="none" anchor="t">
              <a:spAutoFit/>
            </a:bodyPr>
            <a:lstStyle/>
            <a:p>
              <a:pPr>
                <a:spcBef>
                  <a:spcPct val="50000"/>
                </a:spcBef>
              </a:pPr>
              <a:r>
                <a:rPr lang="ja-JP" altLang="en-US" sz="1400" dirty="0">
                  <a:solidFill>
                    <a:prstClr val="black"/>
                  </a:solidFill>
                </a:rPr>
                <a:t>（歳）</a:t>
              </a:r>
              <a:endParaRPr lang="en-GB" altLang="ja-JP" sz="1400" baseline="30000" dirty="0">
                <a:solidFill>
                  <a:prstClr val="black"/>
                </a:solidFill>
              </a:endParaRPr>
            </a:p>
          </p:txBody>
        </p:sp>
        <p:sp>
          <p:nvSpPr>
            <p:cNvPr id="63" name="Text Box 55"/>
            <p:cNvSpPr txBox="1">
              <a:spLocks noChangeArrowheads="1"/>
            </p:cNvSpPr>
            <p:nvPr/>
          </p:nvSpPr>
          <p:spPr bwMode="auto">
            <a:xfrm>
              <a:off x="6576008" y="6157751"/>
              <a:ext cx="595035" cy="338554"/>
            </a:xfrm>
            <a:prstGeom prst="rect">
              <a:avLst/>
            </a:prstGeom>
            <a:noFill/>
            <a:ln w="9525">
              <a:noFill/>
              <a:miter lim="800000"/>
              <a:headEnd/>
              <a:tailEnd/>
            </a:ln>
          </p:spPr>
          <p:txBody>
            <a:bodyPr wrap="none" anchor="t">
              <a:spAutoFit/>
            </a:bodyPr>
            <a:lstStyle/>
            <a:p>
              <a:pPr algn="ctr">
                <a:spcBef>
                  <a:spcPct val="50000"/>
                </a:spcBef>
              </a:pPr>
              <a:r>
                <a:rPr lang="ja-JP" altLang="en-US" sz="1600" dirty="0">
                  <a:solidFill>
                    <a:prstClr val="black"/>
                  </a:solidFill>
                </a:rPr>
                <a:t>年齢</a:t>
              </a:r>
              <a:endParaRPr lang="en-GB" altLang="ja-JP" sz="1600" baseline="30000" dirty="0">
                <a:solidFill>
                  <a:prstClr val="black"/>
                </a:solidFill>
              </a:endParaRPr>
            </a:p>
          </p:txBody>
        </p:sp>
        <p:grpSp>
          <p:nvGrpSpPr>
            <p:cNvPr id="35" name="グループ化 63"/>
            <p:cNvGrpSpPr/>
            <p:nvPr/>
          </p:nvGrpSpPr>
          <p:grpSpPr>
            <a:xfrm>
              <a:off x="5110369" y="2712622"/>
              <a:ext cx="71438" cy="3206363"/>
              <a:chOff x="1134380" y="2503294"/>
              <a:chExt cx="71438" cy="3312179"/>
            </a:xfrm>
          </p:grpSpPr>
          <p:sp>
            <p:nvSpPr>
              <p:cNvPr id="65" name="Line 17"/>
              <p:cNvSpPr>
                <a:spLocks noChangeShapeType="1"/>
              </p:cNvSpPr>
              <p:nvPr/>
            </p:nvSpPr>
            <p:spPr bwMode="auto">
              <a:xfrm flipH="1">
                <a:off x="1134380" y="2503294"/>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66" name="Line 24"/>
              <p:cNvSpPr>
                <a:spLocks noChangeShapeType="1"/>
              </p:cNvSpPr>
              <p:nvPr/>
            </p:nvSpPr>
            <p:spPr bwMode="auto">
              <a:xfrm flipH="1">
                <a:off x="1134380" y="5815473"/>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67" name="Line 19"/>
              <p:cNvSpPr>
                <a:spLocks noChangeShapeType="1"/>
              </p:cNvSpPr>
              <p:nvPr/>
            </p:nvSpPr>
            <p:spPr bwMode="auto">
              <a:xfrm flipH="1">
                <a:off x="1134380" y="3828166"/>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68" name="Line 19"/>
              <p:cNvSpPr>
                <a:spLocks noChangeShapeType="1"/>
              </p:cNvSpPr>
              <p:nvPr/>
            </p:nvSpPr>
            <p:spPr bwMode="auto">
              <a:xfrm flipH="1">
                <a:off x="1134380" y="5153038"/>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69" name="Line 19"/>
              <p:cNvSpPr>
                <a:spLocks noChangeShapeType="1"/>
              </p:cNvSpPr>
              <p:nvPr/>
            </p:nvSpPr>
            <p:spPr bwMode="auto">
              <a:xfrm flipH="1">
                <a:off x="1134380" y="3165730"/>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70" name="Line 19"/>
              <p:cNvSpPr>
                <a:spLocks noChangeShapeType="1"/>
              </p:cNvSpPr>
              <p:nvPr/>
            </p:nvSpPr>
            <p:spPr bwMode="auto">
              <a:xfrm flipH="1">
                <a:off x="1134380" y="4490602"/>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sp>
          <p:nvSpPr>
            <p:cNvPr id="138" name="Freeform 16"/>
            <p:cNvSpPr>
              <a:spLocks/>
            </p:cNvSpPr>
            <p:nvPr/>
          </p:nvSpPr>
          <p:spPr bwMode="auto">
            <a:xfrm>
              <a:off x="5181806" y="2712621"/>
              <a:ext cx="3326585" cy="3206363"/>
            </a:xfrm>
            <a:custGeom>
              <a:avLst/>
              <a:gdLst>
                <a:gd name="T0" fmla="*/ 0 w 1494"/>
                <a:gd name="T1" fmla="*/ 0 h 1842"/>
                <a:gd name="T2" fmla="*/ 0 w 1494"/>
                <a:gd name="T3" fmla="*/ 2147483647 h 1842"/>
                <a:gd name="T4" fmla="*/ 2147483647 w 1494"/>
                <a:gd name="T5" fmla="*/ 2147483647 h 1842"/>
                <a:gd name="T6" fmla="*/ 0 60000 65536"/>
                <a:gd name="T7" fmla="*/ 0 60000 65536"/>
                <a:gd name="T8" fmla="*/ 0 60000 65536"/>
                <a:gd name="T9" fmla="*/ 0 w 1494"/>
                <a:gd name="T10" fmla="*/ 0 h 1842"/>
                <a:gd name="T11" fmla="*/ 1494 w 1494"/>
                <a:gd name="T12" fmla="*/ 1842 h 1842"/>
              </a:gdLst>
              <a:ahLst/>
              <a:cxnLst>
                <a:cxn ang="T6">
                  <a:pos x="T0" y="T1"/>
                </a:cxn>
                <a:cxn ang="T7">
                  <a:pos x="T2" y="T3"/>
                </a:cxn>
                <a:cxn ang="T8">
                  <a:pos x="T4" y="T5"/>
                </a:cxn>
              </a:cxnLst>
              <a:rect l="T9" t="T10" r="T11" b="T12"/>
              <a:pathLst>
                <a:path w="1494" h="1842">
                  <a:moveTo>
                    <a:pt x="0" y="0"/>
                  </a:moveTo>
                  <a:lnTo>
                    <a:pt x="0" y="1842"/>
                  </a:lnTo>
                  <a:lnTo>
                    <a:pt x="1494" y="1842"/>
                  </a:lnTo>
                </a:path>
              </a:pathLst>
            </a:custGeom>
            <a:noFill/>
            <a:ln w="12700">
              <a:solidFill>
                <a:schemeClr val="tx1"/>
              </a:solidFill>
              <a:round/>
              <a:headEnd/>
              <a:tailEnd/>
            </a:ln>
          </p:spPr>
          <p:txBody>
            <a:bodyPr/>
            <a:lstStyle/>
            <a:p>
              <a:endParaRPr lang="ja-JP" altLang="en-US">
                <a:solidFill>
                  <a:prstClr val="black"/>
                </a:solidFill>
              </a:endParaRPr>
            </a:p>
          </p:txBody>
        </p:sp>
        <p:sp>
          <p:nvSpPr>
            <p:cNvPr id="139" name="フリーフォーム 138"/>
            <p:cNvSpPr/>
            <p:nvPr/>
          </p:nvSpPr>
          <p:spPr>
            <a:xfrm>
              <a:off x="5520149" y="3612091"/>
              <a:ext cx="2706756" cy="1923882"/>
            </a:xfrm>
            <a:custGeom>
              <a:avLst/>
              <a:gdLst>
                <a:gd name="connsiteX0" fmla="*/ 0 w 5233737"/>
                <a:gd name="connsiteY0" fmla="*/ 216569 h 224590"/>
                <a:gd name="connsiteX1" fmla="*/ 1303421 w 5233737"/>
                <a:gd name="connsiteY1" fmla="*/ 224590 h 224590"/>
                <a:gd name="connsiteX2" fmla="*/ 2606842 w 5233737"/>
                <a:gd name="connsiteY2" fmla="*/ 4011 h 224590"/>
                <a:gd name="connsiteX3" fmla="*/ 3922294 w 5233737"/>
                <a:gd name="connsiteY3" fmla="*/ 12032 h 224590"/>
                <a:gd name="connsiteX4" fmla="*/ 5233737 w 5233737"/>
                <a:gd name="connsiteY4" fmla="*/ 0 h 224590"/>
                <a:gd name="connsiteX0" fmla="*/ 0 w 5233737"/>
                <a:gd name="connsiteY0" fmla="*/ 645694 h 645694"/>
                <a:gd name="connsiteX1" fmla="*/ 1339516 w 5233737"/>
                <a:gd name="connsiteY1" fmla="*/ 0 h 645694"/>
                <a:gd name="connsiteX2" fmla="*/ 2606842 w 5233737"/>
                <a:gd name="connsiteY2" fmla="*/ 433136 h 645694"/>
                <a:gd name="connsiteX3" fmla="*/ 3922294 w 5233737"/>
                <a:gd name="connsiteY3" fmla="*/ 441157 h 645694"/>
                <a:gd name="connsiteX4" fmla="*/ 5233737 w 5233737"/>
                <a:gd name="connsiteY4" fmla="*/ 429125 h 645694"/>
                <a:gd name="connsiteX0" fmla="*/ 0 w 5233737"/>
                <a:gd name="connsiteY0" fmla="*/ 1672390 h 1672390"/>
                <a:gd name="connsiteX1" fmla="*/ 1339516 w 5233737"/>
                <a:gd name="connsiteY1" fmla="*/ 1026696 h 1672390"/>
                <a:gd name="connsiteX2" fmla="*/ 2606842 w 5233737"/>
                <a:gd name="connsiteY2" fmla="*/ 1459832 h 1672390"/>
                <a:gd name="connsiteX3" fmla="*/ 3982452 w 5233737"/>
                <a:gd name="connsiteY3" fmla="*/ 0 h 1672390"/>
                <a:gd name="connsiteX4" fmla="*/ 5233737 w 5233737"/>
                <a:gd name="connsiteY4" fmla="*/ 1455821 h 1672390"/>
                <a:gd name="connsiteX0" fmla="*/ 0 w 5233737"/>
                <a:gd name="connsiteY0" fmla="*/ 645694 h 645694"/>
                <a:gd name="connsiteX1" fmla="*/ 1339516 w 5233737"/>
                <a:gd name="connsiteY1" fmla="*/ 0 h 645694"/>
                <a:gd name="connsiteX2" fmla="*/ 2606842 w 5233737"/>
                <a:gd name="connsiteY2" fmla="*/ 433136 h 645694"/>
                <a:gd name="connsiteX3" fmla="*/ 5233737 w 5233737"/>
                <a:gd name="connsiteY3"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5233737 w 5233737"/>
                <a:gd name="connsiteY4"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4375484 w 5233737"/>
                <a:gd name="connsiteY4" fmla="*/ 429123 h 645694"/>
                <a:gd name="connsiteX5" fmla="*/ 5233737 w 5233737"/>
                <a:gd name="connsiteY5" fmla="*/ 429125 h 645694"/>
                <a:gd name="connsiteX0" fmla="*/ 0 w 5233737"/>
                <a:gd name="connsiteY0" fmla="*/ 1628276 h 1628276"/>
                <a:gd name="connsiteX1" fmla="*/ 1339516 w 5233737"/>
                <a:gd name="connsiteY1" fmla="*/ 982582 h 1628276"/>
                <a:gd name="connsiteX2" fmla="*/ 2606842 w 5233737"/>
                <a:gd name="connsiteY2" fmla="*/ 1415718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5233737 w 5233737"/>
                <a:gd name="connsiteY4" fmla="*/ 1411707 h 1628276"/>
                <a:gd name="connsiteX0" fmla="*/ 0 w 5317959"/>
                <a:gd name="connsiteY0" fmla="*/ 1844842 h 1844842"/>
                <a:gd name="connsiteX1" fmla="*/ 1339516 w 5317959"/>
                <a:gd name="connsiteY1" fmla="*/ 1199148 h 1844842"/>
                <a:gd name="connsiteX2" fmla="*/ 2667000 w 5317959"/>
                <a:gd name="connsiteY2" fmla="*/ 437148 h 1844842"/>
                <a:gd name="connsiteX3" fmla="*/ 4014537 w 5317959"/>
                <a:gd name="connsiteY3" fmla="*/ 216566 h 1844842"/>
                <a:gd name="connsiteX4" fmla="*/ 5317959 w 5317959"/>
                <a:gd name="connsiteY4" fmla="*/ 0 h 1844842"/>
                <a:gd name="connsiteX0" fmla="*/ 0 w 5317959"/>
                <a:gd name="connsiteY0" fmla="*/ 1844842 h 1844842"/>
                <a:gd name="connsiteX1" fmla="*/ 1339516 w 5317959"/>
                <a:gd name="connsiteY1" fmla="*/ 1199148 h 1844842"/>
                <a:gd name="connsiteX2" fmla="*/ 2667000 w 5317959"/>
                <a:gd name="connsiteY2" fmla="*/ 437148 h 1844842"/>
                <a:gd name="connsiteX3" fmla="*/ 3982452 w 5317959"/>
                <a:gd name="connsiteY3" fmla="*/ 192503 h 1844842"/>
                <a:gd name="connsiteX4" fmla="*/ 5317959 w 5317959"/>
                <a:gd name="connsiteY4" fmla="*/ 0 h 1844842"/>
                <a:gd name="connsiteX0" fmla="*/ 0 w 5309938"/>
                <a:gd name="connsiteY0" fmla="*/ 1824790 h 1824790"/>
                <a:gd name="connsiteX1" fmla="*/ 1331495 w 5309938"/>
                <a:gd name="connsiteY1" fmla="*/ 1199148 h 1824790"/>
                <a:gd name="connsiteX2" fmla="*/ 2658979 w 5309938"/>
                <a:gd name="connsiteY2" fmla="*/ 437148 h 1824790"/>
                <a:gd name="connsiteX3" fmla="*/ 3974431 w 5309938"/>
                <a:gd name="connsiteY3" fmla="*/ 192503 h 1824790"/>
                <a:gd name="connsiteX4" fmla="*/ 5309938 w 5309938"/>
                <a:gd name="connsiteY4" fmla="*/ 0 h 1824790"/>
                <a:gd name="connsiteX0" fmla="*/ 0 w 5309938"/>
                <a:gd name="connsiteY0" fmla="*/ 1824790 h 1824790"/>
                <a:gd name="connsiteX1" fmla="*/ 1368887 w 5309938"/>
                <a:gd name="connsiteY1" fmla="*/ 1559469 h 1824790"/>
                <a:gd name="connsiteX2" fmla="*/ 2658979 w 5309938"/>
                <a:gd name="connsiteY2" fmla="*/ 437148 h 1824790"/>
                <a:gd name="connsiteX3" fmla="*/ 3974431 w 5309938"/>
                <a:gd name="connsiteY3" fmla="*/ 192503 h 1824790"/>
                <a:gd name="connsiteX4" fmla="*/ 5309938 w 5309938"/>
                <a:gd name="connsiteY4" fmla="*/ 0 h 1824790"/>
                <a:gd name="connsiteX0" fmla="*/ 0 w 5313338"/>
                <a:gd name="connsiteY0" fmla="*/ 1654827 h 1654827"/>
                <a:gd name="connsiteX1" fmla="*/ 1372287 w 5313338"/>
                <a:gd name="connsiteY1" fmla="*/ 1559469 h 1654827"/>
                <a:gd name="connsiteX2" fmla="*/ 2662379 w 5313338"/>
                <a:gd name="connsiteY2" fmla="*/ 437148 h 1654827"/>
                <a:gd name="connsiteX3" fmla="*/ 3977831 w 5313338"/>
                <a:gd name="connsiteY3" fmla="*/ 192503 h 1654827"/>
                <a:gd name="connsiteX4" fmla="*/ 5313338 w 5313338"/>
                <a:gd name="connsiteY4" fmla="*/ 0 h 1654827"/>
                <a:gd name="connsiteX0" fmla="*/ 0 w 5299741"/>
                <a:gd name="connsiteY0" fmla="*/ 1817991 h 1817991"/>
                <a:gd name="connsiteX1" fmla="*/ 1358690 w 5299741"/>
                <a:gd name="connsiteY1" fmla="*/ 1559469 h 1817991"/>
                <a:gd name="connsiteX2" fmla="*/ 2648782 w 5299741"/>
                <a:gd name="connsiteY2" fmla="*/ 437148 h 1817991"/>
                <a:gd name="connsiteX3" fmla="*/ 3964234 w 5299741"/>
                <a:gd name="connsiteY3" fmla="*/ 192503 h 1817991"/>
                <a:gd name="connsiteX4" fmla="*/ 5299741 w 5299741"/>
                <a:gd name="connsiteY4" fmla="*/ 0 h 1817991"/>
                <a:gd name="connsiteX0" fmla="*/ 0 w 5299741"/>
                <a:gd name="connsiteY0" fmla="*/ 1817991 h 1817991"/>
                <a:gd name="connsiteX1" fmla="*/ 1358690 w 5299741"/>
                <a:gd name="connsiteY1" fmla="*/ 1559469 h 1817991"/>
                <a:gd name="connsiteX2" fmla="*/ 2713368 w 5299741"/>
                <a:gd name="connsiteY2" fmla="*/ 1093204 h 1817991"/>
                <a:gd name="connsiteX3" fmla="*/ 3964234 w 5299741"/>
                <a:gd name="connsiteY3" fmla="*/ 192503 h 1817991"/>
                <a:gd name="connsiteX4" fmla="*/ 5299741 w 5299741"/>
                <a:gd name="connsiteY4" fmla="*/ 0 h 1817991"/>
                <a:gd name="connsiteX0" fmla="*/ 0 w 5299741"/>
                <a:gd name="connsiteY0" fmla="*/ 1817991 h 1817991"/>
                <a:gd name="connsiteX1" fmla="*/ 1358690 w 5299741"/>
                <a:gd name="connsiteY1" fmla="*/ 1559469 h 1817991"/>
                <a:gd name="connsiteX2" fmla="*/ 2713368 w 5299741"/>
                <a:gd name="connsiteY2" fmla="*/ 1093204 h 1817991"/>
                <a:gd name="connsiteX3" fmla="*/ 4079809 w 5299741"/>
                <a:gd name="connsiteY3" fmla="*/ 352268 h 1817991"/>
                <a:gd name="connsiteX4" fmla="*/ 5299741 w 5299741"/>
                <a:gd name="connsiteY4" fmla="*/ 0 h 1817991"/>
                <a:gd name="connsiteX0" fmla="*/ 0 w 5299741"/>
                <a:gd name="connsiteY0" fmla="*/ 1817991 h 1817991"/>
                <a:gd name="connsiteX1" fmla="*/ 1358690 w 5299741"/>
                <a:gd name="connsiteY1" fmla="*/ 1559469 h 1817991"/>
                <a:gd name="connsiteX2" fmla="*/ 2713368 w 5299741"/>
                <a:gd name="connsiteY2" fmla="*/ 1093204 h 1817991"/>
                <a:gd name="connsiteX3" fmla="*/ 4107003 w 5299741"/>
                <a:gd name="connsiteY3" fmla="*/ 87126 h 1817991"/>
                <a:gd name="connsiteX4" fmla="*/ 5299741 w 5299741"/>
                <a:gd name="connsiteY4" fmla="*/ 0 h 1817991"/>
                <a:gd name="connsiteX0" fmla="*/ 0 w 5299741"/>
                <a:gd name="connsiteY0" fmla="*/ 1817991 h 1817991"/>
                <a:gd name="connsiteX1" fmla="*/ 1358690 w 5299741"/>
                <a:gd name="connsiteY1" fmla="*/ 1559469 h 1817991"/>
                <a:gd name="connsiteX2" fmla="*/ 2713368 w 5299741"/>
                <a:gd name="connsiteY2" fmla="*/ 1093204 h 1817991"/>
                <a:gd name="connsiteX3" fmla="*/ 4076410 w 5299741"/>
                <a:gd name="connsiteY3" fmla="*/ 342070 h 1817991"/>
                <a:gd name="connsiteX4" fmla="*/ 5299741 w 5299741"/>
                <a:gd name="connsiteY4" fmla="*/ 0 h 1817991"/>
                <a:gd name="connsiteX0" fmla="*/ 0 w 5439111"/>
                <a:gd name="connsiteY0" fmla="*/ 2035543 h 2035543"/>
                <a:gd name="connsiteX1" fmla="*/ 1358690 w 5439111"/>
                <a:gd name="connsiteY1" fmla="*/ 1777021 h 2035543"/>
                <a:gd name="connsiteX2" fmla="*/ 2713368 w 5439111"/>
                <a:gd name="connsiteY2" fmla="*/ 1310756 h 2035543"/>
                <a:gd name="connsiteX3" fmla="*/ 4076410 w 5439111"/>
                <a:gd name="connsiteY3" fmla="*/ 559622 h 2035543"/>
                <a:gd name="connsiteX4" fmla="*/ 5439111 w 5439111"/>
                <a:gd name="connsiteY4" fmla="*/ 0 h 20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9111" h="2035543">
                  <a:moveTo>
                    <a:pt x="0" y="2035543"/>
                  </a:moveTo>
                  <a:lnTo>
                    <a:pt x="1358690" y="1777021"/>
                  </a:lnTo>
                  <a:lnTo>
                    <a:pt x="2713368" y="1310756"/>
                  </a:lnTo>
                  <a:lnTo>
                    <a:pt x="4076410" y="559622"/>
                  </a:lnTo>
                  <a:lnTo>
                    <a:pt x="5439111" y="0"/>
                  </a:lnTo>
                </a:path>
              </a:pathLst>
            </a:custGeom>
            <a:noFill/>
            <a:ln w="38100">
              <a:solidFill>
                <a:srgbClr val="7FC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0" name="フリーフォーム 139"/>
            <p:cNvSpPr/>
            <p:nvPr/>
          </p:nvSpPr>
          <p:spPr>
            <a:xfrm>
              <a:off x="5520149" y="4320444"/>
              <a:ext cx="2706756" cy="1447882"/>
            </a:xfrm>
            <a:custGeom>
              <a:avLst/>
              <a:gdLst>
                <a:gd name="connsiteX0" fmla="*/ 0 w 5233737"/>
                <a:gd name="connsiteY0" fmla="*/ 376990 h 376990"/>
                <a:gd name="connsiteX1" fmla="*/ 1303421 w 5233737"/>
                <a:gd name="connsiteY1" fmla="*/ 200527 h 376990"/>
                <a:gd name="connsiteX2" fmla="*/ 2614863 w 5233737"/>
                <a:gd name="connsiteY2" fmla="*/ 180474 h 376990"/>
                <a:gd name="connsiteX3" fmla="*/ 3926305 w 5233737"/>
                <a:gd name="connsiteY3" fmla="*/ 240632 h 376990"/>
                <a:gd name="connsiteX4" fmla="*/ 5233737 w 5233737"/>
                <a:gd name="connsiteY4" fmla="*/ 0 h 376990"/>
                <a:gd name="connsiteX0" fmla="*/ 0 w 5317958"/>
                <a:gd name="connsiteY0" fmla="*/ 1652337 h 1652337"/>
                <a:gd name="connsiteX1" fmla="*/ 1303421 w 5317958"/>
                <a:gd name="connsiteY1" fmla="*/ 1475874 h 1652337"/>
                <a:gd name="connsiteX2" fmla="*/ 2614863 w 5317958"/>
                <a:gd name="connsiteY2" fmla="*/ 1455821 h 1652337"/>
                <a:gd name="connsiteX3" fmla="*/ 3926305 w 5317958"/>
                <a:gd name="connsiteY3" fmla="*/ 1515979 h 1652337"/>
                <a:gd name="connsiteX4" fmla="*/ 5317958 w 5317958"/>
                <a:gd name="connsiteY4" fmla="*/ 0 h 1652337"/>
                <a:gd name="connsiteX0" fmla="*/ 0 w 5317958"/>
                <a:gd name="connsiteY0" fmla="*/ 1652337 h 1652337"/>
                <a:gd name="connsiteX1" fmla="*/ 1303421 w 5317958"/>
                <a:gd name="connsiteY1" fmla="*/ 1475874 h 1652337"/>
                <a:gd name="connsiteX2" fmla="*/ 2614863 w 5317958"/>
                <a:gd name="connsiteY2" fmla="*/ 1455821 h 1652337"/>
                <a:gd name="connsiteX3" fmla="*/ 3982452 w 5317958"/>
                <a:gd name="connsiteY3" fmla="*/ 842211 h 1652337"/>
                <a:gd name="connsiteX4" fmla="*/ 5317958 w 5317958"/>
                <a:gd name="connsiteY4" fmla="*/ 0 h 1652337"/>
                <a:gd name="connsiteX0" fmla="*/ 0 w 5317958"/>
                <a:gd name="connsiteY0" fmla="*/ 1652337 h 1652337"/>
                <a:gd name="connsiteX1" fmla="*/ 1303421 w 5317958"/>
                <a:gd name="connsiteY1" fmla="*/ 1475874 h 1652337"/>
                <a:gd name="connsiteX2" fmla="*/ 2662990 w 5317958"/>
                <a:gd name="connsiteY2" fmla="*/ 1331495 h 1652337"/>
                <a:gd name="connsiteX3" fmla="*/ 3982452 w 5317958"/>
                <a:gd name="connsiteY3" fmla="*/ 842211 h 1652337"/>
                <a:gd name="connsiteX4" fmla="*/ 5317958 w 5317958"/>
                <a:gd name="connsiteY4" fmla="*/ 0 h 1652337"/>
                <a:gd name="connsiteX0" fmla="*/ 0 w 5317958"/>
                <a:gd name="connsiteY0" fmla="*/ 1652337 h 1704474"/>
                <a:gd name="connsiteX1" fmla="*/ 1335505 w 5317958"/>
                <a:gd name="connsiteY1" fmla="*/ 1704474 h 1704474"/>
                <a:gd name="connsiteX2" fmla="*/ 2662990 w 5317958"/>
                <a:gd name="connsiteY2" fmla="*/ 1331495 h 1704474"/>
                <a:gd name="connsiteX3" fmla="*/ 3982452 w 5317958"/>
                <a:gd name="connsiteY3" fmla="*/ 842211 h 1704474"/>
                <a:gd name="connsiteX4" fmla="*/ 5317958 w 5317958"/>
                <a:gd name="connsiteY4" fmla="*/ 0 h 1704474"/>
                <a:gd name="connsiteX0" fmla="*/ 0 w 5309937"/>
                <a:gd name="connsiteY0" fmla="*/ 1776663 h 1776663"/>
                <a:gd name="connsiteX1" fmla="*/ 1327484 w 5309937"/>
                <a:gd name="connsiteY1" fmla="*/ 1704474 h 1776663"/>
                <a:gd name="connsiteX2" fmla="*/ 2654969 w 5309937"/>
                <a:gd name="connsiteY2" fmla="*/ 1331495 h 1776663"/>
                <a:gd name="connsiteX3" fmla="*/ 3974431 w 5309937"/>
                <a:gd name="connsiteY3" fmla="*/ 842211 h 1776663"/>
                <a:gd name="connsiteX4" fmla="*/ 5309937 w 5309937"/>
                <a:gd name="connsiteY4" fmla="*/ 0 h 1776663"/>
                <a:gd name="connsiteX0" fmla="*/ 0 w 5456105"/>
                <a:gd name="connsiteY0" fmla="*/ 1531916 h 1531916"/>
                <a:gd name="connsiteX1" fmla="*/ 1327484 w 5456105"/>
                <a:gd name="connsiteY1" fmla="*/ 1459727 h 1531916"/>
                <a:gd name="connsiteX2" fmla="*/ 2654969 w 5456105"/>
                <a:gd name="connsiteY2" fmla="*/ 1086748 h 1531916"/>
                <a:gd name="connsiteX3" fmla="*/ 3974431 w 5456105"/>
                <a:gd name="connsiteY3" fmla="*/ 597464 h 1531916"/>
                <a:gd name="connsiteX4" fmla="*/ 5456105 w 5456105"/>
                <a:gd name="connsiteY4" fmla="*/ 0 h 1531916"/>
                <a:gd name="connsiteX0" fmla="*/ 0 w 5456105"/>
                <a:gd name="connsiteY0" fmla="*/ 1531916 h 1531916"/>
                <a:gd name="connsiteX1" fmla="*/ 1327484 w 5456105"/>
                <a:gd name="connsiteY1" fmla="*/ 1459727 h 1531916"/>
                <a:gd name="connsiteX2" fmla="*/ 2654969 w 5456105"/>
                <a:gd name="connsiteY2" fmla="*/ 1086748 h 1531916"/>
                <a:gd name="connsiteX3" fmla="*/ 4083207 w 5456105"/>
                <a:gd name="connsiteY3" fmla="*/ 641654 h 1531916"/>
                <a:gd name="connsiteX4" fmla="*/ 5456105 w 5456105"/>
                <a:gd name="connsiteY4" fmla="*/ 0 h 1531916"/>
                <a:gd name="connsiteX0" fmla="*/ 0 w 5456105"/>
                <a:gd name="connsiteY0" fmla="*/ 1531916 h 1531916"/>
                <a:gd name="connsiteX1" fmla="*/ 1327484 w 5456105"/>
                <a:gd name="connsiteY1" fmla="*/ 1459727 h 1531916"/>
                <a:gd name="connsiteX2" fmla="*/ 2733152 w 5456105"/>
                <a:gd name="connsiteY2" fmla="*/ 1035759 h 1531916"/>
                <a:gd name="connsiteX3" fmla="*/ 4083207 w 5456105"/>
                <a:gd name="connsiteY3" fmla="*/ 641654 h 1531916"/>
                <a:gd name="connsiteX4" fmla="*/ 5456105 w 5456105"/>
                <a:gd name="connsiteY4" fmla="*/ 0 h 1531916"/>
                <a:gd name="connsiteX0" fmla="*/ 0 w 5456105"/>
                <a:gd name="connsiteY0" fmla="*/ 1531916 h 1531916"/>
                <a:gd name="connsiteX1" fmla="*/ 1327484 w 5456105"/>
                <a:gd name="connsiteY1" fmla="*/ 1459727 h 1531916"/>
                <a:gd name="connsiteX2" fmla="*/ 2716156 w 5456105"/>
                <a:gd name="connsiteY2" fmla="*/ 1035759 h 1531916"/>
                <a:gd name="connsiteX3" fmla="*/ 4083207 w 5456105"/>
                <a:gd name="connsiteY3" fmla="*/ 641654 h 1531916"/>
                <a:gd name="connsiteX4" fmla="*/ 5456105 w 5456105"/>
                <a:gd name="connsiteY4" fmla="*/ 0 h 1531916"/>
                <a:gd name="connsiteX0" fmla="*/ 0 w 5456105"/>
                <a:gd name="connsiteY0" fmla="*/ 1531916 h 1531916"/>
                <a:gd name="connsiteX1" fmla="*/ 1371674 w 5456105"/>
                <a:gd name="connsiteY1" fmla="*/ 1384944 h 1531916"/>
                <a:gd name="connsiteX2" fmla="*/ 2716156 w 5456105"/>
                <a:gd name="connsiteY2" fmla="*/ 1035759 h 1531916"/>
                <a:gd name="connsiteX3" fmla="*/ 4083207 w 5456105"/>
                <a:gd name="connsiteY3" fmla="*/ 641654 h 1531916"/>
                <a:gd name="connsiteX4" fmla="*/ 5456105 w 5456105"/>
                <a:gd name="connsiteY4" fmla="*/ 0 h 1531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6105" h="1531916">
                  <a:moveTo>
                    <a:pt x="0" y="1531916"/>
                  </a:moveTo>
                  <a:lnTo>
                    <a:pt x="1371674" y="1384944"/>
                  </a:lnTo>
                  <a:lnTo>
                    <a:pt x="2716156" y="1035759"/>
                  </a:lnTo>
                  <a:lnTo>
                    <a:pt x="4083207" y="641654"/>
                  </a:lnTo>
                  <a:lnTo>
                    <a:pt x="5456105" y="0"/>
                  </a:lnTo>
                </a:path>
              </a:pathLst>
            </a:custGeom>
            <a:noFill/>
            <a:ln w="38100">
              <a:solidFill>
                <a:srgbClr val="008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64" name="グループ化 10"/>
            <p:cNvGrpSpPr/>
            <p:nvPr/>
          </p:nvGrpSpPr>
          <p:grpSpPr>
            <a:xfrm>
              <a:off x="5459120" y="4257715"/>
              <a:ext cx="2828814" cy="1572453"/>
              <a:chOff x="5459120" y="4257715"/>
              <a:chExt cx="2828814" cy="1572453"/>
            </a:xfrm>
            <a:solidFill>
              <a:srgbClr val="00889C"/>
            </a:solidFill>
          </p:grpSpPr>
          <p:sp>
            <p:nvSpPr>
              <p:cNvPr id="82" name="Oval 132"/>
              <p:cNvSpPr>
                <a:spLocks noChangeArrowheads="1"/>
              </p:cNvSpPr>
              <p:nvPr/>
            </p:nvSpPr>
            <p:spPr bwMode="auto">
              <a:xfrm>
                <a:off x="5459120" y="5704711"/>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3" name="Oval 132"/>
              <p:cNvSpPr>
                <a:spLocks noChangeArrowheads="1"/>
              </p:cNvSpPr>
              <p:nvPr/>
            </p:nvSpPr>
            <p:spPr bwMode="auto">
              <a:xfrm>
                <a:off x="6809129" y="5232809"/>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4" name="Oval 132"/>
              <p:cNvSpPr>
                <a:spLocks noChangeArrowheads="1"/>
              </p:cNvSpPr>
              <p:nvPr/>
            </p:nvSpPr>
            <p:spPr bwMode="auto">
              <a:xfrm>
                <a:off x="6132440" y="5561090"/>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5" name="Oval 132"/>
              <p:cNvSpPr>
                <a:spLocks noChangeArrowheads="1"/>
              </p:cNvSpPr>
              <p:nvPr/>
            </p:nvSpPr>
            <p:spPr bwMode="auto">
              <a:xfrm>
                <a:off x="7488497" y="4852619"/>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6" name="Oval 132"/>
              <p:cNvSpPr>
                <a:spLocks noChangeArrowheads="1"/>
              </p:cNvSpPr>
              <p:nvPr/>
            </p:nvSpPr>
            <p:spPr bwMode="auto">
              <a:xfrm>
                <a:off x="8162507" y="4257715"/>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nvGrpSpPr>
            <p:cNvPr id="71" name="グループ化 198"/>
            <p:cNvGrpSpPr/>
            <p:nvPr/>
          </p:nvGrpSpPr>
          <p:grpSpPr>
            <a:xfrm>
              <a:off x="5957853" y="2746133"/>
              <a:ext cx="1479537" cy="705153"/>
              <a:chOff x="5361651" y="2342297"/>
              <a:chExt cx="1479537" cy="705153"/>
            </a:xfrm>
          </p:grpSpPr>
          <p:grpSp>
            <p:nvGrpSpPr>
              <p:cNvPr id="87" name="グループ化 112"/>
              <p:cNvGrpSpPr>
                <a:grpSpLocks/>
              </p:cNvGrpSpPr>
              <p:nvPr/>
            </p:nvGrpSpPr>
            <p:grpSpPr bwMode="auto">
              <a:xfrm>
                <a:off x="5361652" y="2342297"/>
                <a:ext cx="1479536" cy="369332"/>
                <a:chOff x="1665289" y="1680948"/>
                <a:chExt cx="1479368" cy="369199"/>
              </a:xfrm>
            </p:grpSpPr>
            <p:sp>
              <p:nvSpPr>
                <p:cNvPr id="206" name="Text Box 39"/>
                <p:cNvSpPr txBox="1">
                  <a:spLocks noChangeArrowheads="1"/>
                </p:cNvSpPr>
                <p:nvPr/>
              </p:nvSpPr>
              <p:spPr bwMode="auto">
                <a:xfrm>
                  <a:off x="1908562" y="1680948"/>
                  <a:ext cx="1236095" cy="369199"/>
                </a:xfrm>
                <a:prstGeom prst="rect">
                  <a:avLst/>
                </a:prstGeom>
                <a:noFill/>
                <a:ln w="9525">
                  <a:noFill/>
                  <a:miter lim="800000"/>
                  <a:headEnd/>
                  <a:tailEnd/>
                </a:ln>
              </p:spPr>
              <p:txBody>
                <a:bodyPr wrap="none" anchor="ctr">
                  <a:spAutoFit/>
                </a:bodyPr>
                <a:lstStyle/>
                <a:p>
                  <a:pPr>
                    <a:tabLst>
                      <a:tab pos="354013" algn="l"/>
                    </a:tabLst>
                  </a:pPr>
                  <a:r>
                    <a:rPr lang="ja-JP" altLang="en-US" dirty="0">
                      <a:solidFill>
                        <a:prstClr val="black"/>
                      </a:solidFill>
                    </a:rPr>
                    <a:t>週</a:t>
                  </a:r>
                  <a:r>
                    <a:rPr lang="en-US" altLang="ja-JP" dirty="0">
                      <a:solidFill>
                        <a:prstClr val="black"/>
                      </a:solidFill>
                    </a:rPr>
                    <a:t>1</a:t>
                  </a:r>
                  <a:r>
                    <a:rPr lang="ja-JP" altLang="en-US" dirty="0">
                      <a:solidFill>
                        <a:prstClr val="black"/>
                      </a:solidFill>
                    </a:rPr>
                    <a:t>回以上</a:t>
                  </a:r>
                </a:p>
              </p:txBody>
            </p:sp>
            <p:grpSp>
              <p:nvGrpSpPr>
                <p:cNvPr id="93" name="Group 176"/>
                <p:cNvGrpSpPr>
                  <a:grpSpLocks/>
                </p:cNvGrpSpPr>
                <p:nvPr/>
              </p:nvGrpSpPr>
              <p:grpSpPr bwMode="auto">
                <a:xfrm>
                  <a:off x="1665289" y="1801813"/>
                  <a:ext cx="287337" cy="125413"/>
                  <a:chOff x="3282" y="787"/>
                  <a:chExt cx="181" cy="79"/>
                </a:xfrm>
              </p:grpSpPr>
              <p:sp>
                <p:nvSpPr>
                  <p:cNvPr id="208" name="Oval 138"/>
                  <p:cNvSpPr>
                    <a:spLocks noChangeArrowheads="1"/>
                  </p:cNvSpPr>
                  <p:nvPr/>
                </p:nvSpPr>
                <p:spPr bwMode="auto">
                  <a:xfrm>
                    <a:off x="3333" y="787"/>
                    <a:ext cx="79" cy="79"/>
                  </a:xfrm>
                  <a:prstGeom prst="ellipse">
                    <a:avLst/>
                  </a:prstGeom>
                  <a:solidFill>
                    <a:srgbClr val="7FC3CD"/>
                  </a:solidFill>
                  <a:ln w="0">
                    <a:noFill/>
                    <a:round/>
                    <a:headEnd/>
                    <a:tailEnd/>
                  </a:ln>
                </p:spPr>
                <p:txBody>
                  <a:bodyPr wrap="none" anchor="ctr"/>
                  <a:lstStyle/>
                  <a:p>
                    <a:endParaRPr lang="ja-JP" altLang="en-US">
                      <a:solidFill>
                        <a:prstClr val="black"/>
                      </a:solidFill>
                    </a:endParaRPr>
                  </a:p>
                </p:txBody>
              </p:sp>
              <p:sp>
                <p:nvSpPr>
                  <p:cNvPr id="209" name="Line 139"/>
                  <p:cNvSpPr>
                    <a:spLocks noChangeShapeType="1"/>
                  </p:cNvSpPr>
                  <p:nvPr/>
                </p:nvSpPr>
                <p:spPr bwMode="auto">
                  <a:xfrm>
                    <a:off x="3282" y="827"/>
                    <a:ext cx="181" cy="0"/>
                  </a:xfrm>
                  <a:prstGeom prst="line">
                    <a:avLst/>
                  </a:prstGeom>
                  <a:noFill/>
                  <a:ln w="38100">
                    <a:solidFill>
                      <a:srgbClr val="7FC3CD"/>
                    </a:solidFill>
                    <a:round/>
                    <a:headEnd/>
                    <a:tailEnd/>
                  </a:ln>
                </p:spPr>
                <p:txBody>
                  <a:bodyPr wrap="none" anchor="ctr"/>
                  <a:lstStyle/>
                  <a:p>
                    <a:endParaRPr lang="ja-JP" altLang="en-US">
                      <a:solidFill>
                        <a:prstClr val="black"/>
                      </a:solidFill>
                    </a:endParaRPr>
                  </a:p>
                </p:txBody>
              </p:sp>
            </p:grpSp>
          </p:grpSp>
          <p:grpSp>
            <p:nvGrpSpPr>
              <p:cNvPr id="94" name="グループ化 112"/>
              <p:cNvGrpSpPr>
                <a:grpSpLocks/>
              </p:cNvGrpSpPr>
              <p:nvPr/>
            </p:nvGrpSpPr>
            <p:grpSpPr bwMode="auto">
              <a:xfrm>
                <a:off x="5361651" y="2678118"/>
                <a:ext cx="889631" cy="369332"/>
                <a:chOff x="1665289" y="1680948"/>
                <a:chExt cx="889530" cy="369199"/>
              </a:xfrm>
            </p:grpSpPr>
            <p:sp>
              <p:nvSpPr>
                <p:cNvPr id="202" name="Text Box 39"/>
                <p:cNvSpPr txBox="1">
                  <a:spLocks noChangeArrowheads="1"/>
                </p:cNvSpPr>
                <p:nvPr/>
              </p:nvSpPr>
              <p:spPr bwMode="auto">
                <a:xfrm>
                  <a:off x="1908562" y="1680948"/>
                  <a:ext cx="646257" cy="369199"/>
                </a:xfrm>
                <a:prstGeom prst="rect">
                  <a:avLst/>
                </a:prstGeom>
                <a:noFill/>
                <a:ln w="9525">
                  <a:noFill/>
                  <a:miter lim="800000"/>
                  <a:headEnd/>
                  <a:tailEnd/>
                </a:ln>
              </p:spPr>
              <p:txBody>
                <a:bodyPr wrap="none" anchor="ctr">
                  <a:spAutoFit/>
                </a:bodyPr>
                <a:lstStyle/>
                <a:p>
                  <a:r>
                    <a:rPr lang="ja-JP" altLang="en-US" dirty="0">
                      <a:solidFill>
                        <a:prstClr val="black"/>
                      </a:solidFill>
                    </a:rPr>
                    <a:t>毎日</a:t>
                  </a:r>
                </a:p>
              </p:txBody>
            </p:sp>
            <p:grpSp>
              <p:nvGrpSpPr>
                <p:cNvPr id="95" name="Group 176"/>
                <p:cNvGrpSpPr>
                  <a:grpSpLocks/>
                </p:cNvGrpSpPr>
                <p:nvPr/>
              </p:nvGrpSpPr>
              <p:grpSpPr bwMode="auto">
                <a:xfrm>
                  <a:off x="1665289" y="1801813"/>
                  <a:ext cx="287337" cy="125413"/>
                  <a:chOff x="3282" y="787"/>
                  <a:chExt cx="181" cy="79"/>
                </a:xfrm>
              </p:grpSpPr>
              <p:sp>
                <p:nvSpPr>
                  <p:cNvPr id="204" name="Oval 138"/>
                  <p:cNvSpPr>
                    <a:spLocks noChangeArrowheads="1"/>
                  </p:cNvSpPr>
                  <p:nvPr/>
                </p:nvSpPr>
                <p:spPr bwMode="auto">
                  <a:xfrm>
                    <a:off x="3333" y="787"/>
                    <a:ext cx="79" cy="79"/>
                  </a:xfrm>
                  <a:prstGeom prst="ellipse">
                    <a:avLst/>
                  </a:prstGeom>
                  <a:solidFill>
                    <a:schemeClr val="accent1"/>
                  </a:solidFill>
                  <a:ln w="0">
                    <a:noFill/>
                    <a:round/>
                    <a:headEnd/>
                    <a:tailEnd/>
                  </a:ln>
                </p:spPr>
                <p:txBody>
                  <a:bodyPr wrap="none" anchor="ctr"/>
                  <a:lstStyle/>
                  <a:p>
                    <a:endParaRPr lang="ja-JP" altLang="en-US">
                      <a:solidFill>
                        <a:prstClr val="black"/>
                      </a:solidFill>
                    </a:endParaRPr>
                  </a:p>
                </p:txBody>
              </p:sp>
              <p:sp>
                <p:nvSpPr>
                  <p:cNvPr id="205" name="Line 139"/>
                  <p:cNvSpPr>
                    <a:spLocks noChangeShapeType="1"/>
                  </p:cNvSpPr>
                  <p:nvPr/>
                </p:nvSpPr>
                <p:spPr bwMode="auto">
                  <a:xfrm>
                    <a:off x="3282" y="827"/>
                    <a:ext cx="181" cy="0"/>
                  </a:xfrm>
                  <a:prstGeom prst="line">
                    <a:avLst/>
                  </a:prstGeom>
                  <a:noFill/>
                  <a:ln w="38100">
                    <a:solidFill>
                      <a:schemeClr val="accent1"/>
                    </a:solidFill>
                    <a:round/>
                    <a:headEnd/>
                    <a:tailEnd/>
                  </a:ln>
                </p:spPr>
                <p:txBody>
                  <a:bodyPr wrap="none" anchor="ctr"/>
                  <a:lstStyle/>
                  <a:p>
                    <a:endParaRPr lang="ja-JP" altLang="en-US">
                      <a:solidFill>
                        <a:prstClr val="black"/>
                      </a:solidFill>
                    </a:endParaRPr>
                  </a:p>
                </p:txBody>
              </p:sp>
            </p:grpSp>
          </p:grpSp>
        </p:grpSp>
        <p:grpSp>
          <p:nvGrpSpPr>
            <p:cNvPr id="96" name="グループ化 39935"/>
            <p:cNvGrpSpPr/>
            <p:nvPr/>
          </p:nvGrpSpPr>
          <p:grpSpPr>
            <a:xfrm>
              <a:off x="5459120" y="3549362"/>
              <a:ext cx="2828813" cy="2042396"/>
              <a:chOff x="5459120" y="3549362"/>
              <a:chExt cx="2828813" cy="2042396"/>
            </a:xfrm>
            <a:solidFill>
              <a:srgbClr val="7FC3CD"/>
            </a:solidFill>
          </p:grpSpPr>
          <p:sp>
            <p:nvSpPr>
              <p:cNvPr id="88" name="Oval 132"/>
              <p:cNvSpPr>
                <a:spLocks noChangeArrowheads="1"/>
              </p:cNvSpPr>
              <p:nvPr/>
            </p:nvSpPr>
            <p:spPr bwMode="auto">
              <a:xfrm>
                <a:off x="6809128" y="4789891"/>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9" name="Oval 132"/>
              <p:cNvSpPr>
                <a:spLocks noChangeArrowheads="1"/>
              </p:cNvSpPr>
              <p:nvPr/>
            </p:nvSpPr>
            <p:spPr bwMode="auto">
              <a:xfrm>
                <a:off x="6132439" y="5225189"/>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0" name="Oval 132"/>
              <p:cNvSpPr>
                <a:spLocks noChangeArrowheads="1"/>
              </p:cNvSpPr>
              <p:nvPr/>
            </p:nvSpPr>
            <p:spPr bwMode="auto">
              <a:xfrm>
                <a:off x="5459120" y="5466301"/>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1" name="Oval 132"/>
              <p:cNvSpPr>
                <a:spLocks noChangeArrowheads="1"/>
              </p:cNvSpPr>
              <p:nvPr/>
            </p:nvSpPr>
            <p:spPr bwMode="auto">
              <a:xfrm>
                <a:off x="8162506" y="3549362"/>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2" name="Oval 132"/>
              <p:cNvSpPr>
                <a:spLocks noChangeArrowheads="1"/>
              </p:cNvSpPr>
              <p:nvPr/>
            </p:nvSpPr>
            <p:spPr bwMode="auto">
              <a:xfrm>
                <a:off x="7485818" y="4075807"/>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sp>
        <p:nvSpPr>
          <p:cNvPr id="118" name="テキスト ボックス 6"/>
          <p:cNvSpPr txBox="1">
            <a:spLocks noChangeArrowheads="1"/>
          </p:cNvSpPr>
          <p:nvPr/>
        </p:nvSpPr>
        <p:spPr bwMode="auto">
          <a:xfrm>
            <a:off x="4991902" y="6550223"/>
            <a:ext cx="4152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r"/>
            <a:r>
              <a:rPr lang="ja-JP" altLang="en-US" sz="1400" dirty="0">
                <a:solidFill>
                  <a:prstClr val="black"/>
                </a:solidFill>
              </a:rPr>
              <a:t>本間 之夫 ら</a:t>
            </a:r>
            <a:r>
              <a:rPr lang="en-US" altLang="ja-JP" sz="1400" dirty="0">
                <a:solidFill>
                  <a:prstClr val="black"/>
                </a:solidFill>
              </a:rPr>
              <a:t>. </a:t>
            </a:r>
            <a:r>
              <a:rPr lang="ja-JP" altLang="en-US" sz="1400" dirty="0">
                <a:solidFill>
                  <a:prstClr val="black"/>
                </a:solidFill>
              </a:rPr>
              <a:t>日排尿機能会誌</a:t>
            </a:r>
            <a:r>
              <a:rPr lang="en-US" altLang="ja-JP" sz="1400" dirty="0">
                <a:solidFill>
                  <a:prstClr val="black"/>
                </a:solidFill>
              </a:rPr>
              <a:t> 14: 266-277, 2003</a:t>
            </a:r>
          </a:p>
        </p:txBody>
      </p:sp>
    </p:spTree>
    <p:extLst>
      <p:ext uri="{BB962C8B-B14F-4D97-AF65-F5344CB8AC3E}">
        <p14:creationId xmlns:p14="http://schemas.microsoft.com/office/powerpoint/2010/main" val="33480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7693315-A48C-4971-82CD-57307E11C457}"/>
              </a:ext>
            </a:extLst>
          </p:cNvPr>
          <p:cNvPicPr>
            <a:picLocks noChangeAspect="1"/>
          </p:cNvPicPr>
          <p:nvPr/>
        </p:nvPicPr>
        <p:blipFill rotWithShape="1">
          <a:blip r:embed="rId2"/>
          <a:srcRect l="27989" t="14335" r="21875" b="5371"/>
          <a:stretch/>
        </p:blipFill>
        <p:spPr>
          <a:xfrm>
            <a:off x="0" y="-23845"/>
            <a:ext cx="9144000" cy="8237462"/>
          </a:xfrm>
          <a:prstGeom prst="rect">
            <a:avLst/>
          </a:prstGeom>
        </p:spPr>
      </p:pic>
    </p:spTree>
    <p:extLst>
      <p:ext uri="{BB962C8B-B14F-4D97-AF65-F5344CB8AC3E}">
        <p14:creationId xmlns:p14="http://schemas.microsoft.com/office/powerpoint/2010/main" val="188085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390403"/>
            <a:ext cx="9144000" cy="1143000"/>
          </a:xfrm>
          <a:prstGeom prst="rect">
            <a:avLst/>
          </a:prstGeom>
        </p:spPr>
        <p:txBody>
          <a:bodyPr/>
          <a:lstStyle>
            <a:lvl1pPr algn="l" rtl="0" eaLnBrk="0" fontAlgn="base" hangingPunct="0">
              <a:lnSpc>
                <a:spcPct val="95000"/>
              </a:lnSpc>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l" rtl="0" eaLnBrk="0" fontAlgn="base" hangingPunct="0">
              <a:lnSpc>
                <a:spcPct val="95000"/>
              </a:lnSpc>
              <a:spcBef>
                <a:spcPct val="0"/>
              </a:spcBef>
              <a:spcAft>
                <a:spcPct val="0"/>
              </a:spcAft>
              <a:defRPr sz="4000" b="1">
                <a:solidFill>
                  <a:schemeClr val="tx2"/>
                </a:solidFill>
                <a:effectLst>
                  <a:outerShdw blurRad="38100" dist="38100" dir="2700000" algn="tl">
                    <a:srgbClr val="000000"/>
                  </a:outerShdw>
                </a:effectLst>
                <a:latin typeface="Arial" charset="0"/>
              </a:defRPr>
            </a:lvl2pPr>
            <a:lvl3pPr algn="l" rtl="0" eaLnBrk="0" fontAlgn="base" hangingPunct="0">
              <a:lnSpc>
                <a:spcPct val="95000"/>
              </a:lnSpc>
              <a:spcBef>
                <a:spcPct val="0"/>
              </a:spcBef>
              <a:spcAft>
                <a:spcPct val="0"/>
              </a:spcAft>
              <a:defRPr sz="4000" b="1">
                <a:solidFill>
                  <a:schemeClr val="tx2"/>
                </a:solidFill>
                <a:effectLst>
                  <a:outerShdw blurRad="38100" dist="38100" dir="2700000" algn="tl">
                    <a:srgbClr val="000000"/>
                  </a:outerShdw>
                </a:effectLst>
                <a:latin typeface="Arial" charset="0"/>
              </a:defRPr>
            </a:lvl3pPr>
            <a:lvl4pPr algn="l" rtl="0" eaLnBrk="0" fontAlgn="base" hangingPunct="0">
              <a:lnSpc>
                <a:spcPct val="95000"/>
              </a:lnSpc>
              <a:spcBef>
                <a:spcPct val="0"/>
              </a:spcBef>
              <a:spcAft>
                <a:spcPct val="0"/>
              </a:spcAft>
              <a:defRPr sz="4000" b="1">
                <a:solidFill>
                  <a:schemeClr val="tx2"/>
                </a:solidFill>
                <a:effectLst>
                  <a:outerShdw blurRad="38100" dist="38100" dir="2700000" algn="tl">
                    <a:srgbClr val="000000"/>
                  </a:outerShdw>
                </a:effectLst>
                <a:latin typeface="Arial" charset="0"/>
              </a:defRPr>
            </a:lvl4pPr>
            <a:lvl5pPr algn="l" rtl="0" eaLnBrk="0" fontAlgn="base" hangingPunct="0">
              <a:lnSpc>
                <a:spcPct val="95000"/>
              </a:lnSpc>
              <a:spcBef>
                <a:spcPct val="0"/>
              </a:spcBef>
              <a:spcAft>
                <a:spcPct val="0"/>
              </a:spcAft>
              <a:defRPr sz="4000" b="1">
                <a:solidFill>
                  <a:schemeClr val="tx2"/>
                </a:solidFill>
                <a:effectLst>
                  <a:outerShdw blurRad="38100" dist="38100" dir="2700000" algn="tl">
                    <a:srgbClr val="000000"/>
                  </a:outerShdw>
                </a:effectLst>
                <a:latin typeface="Arial" charset="0"/>
              </a:defRPr>
            </a:lvl5pPr>
            <a:lvl6pPr marL="457200" algn="l" rtl="0" fontAlgn="base">
              <a:lnSpc>
                <a:spcPct val="80000"/>
              </a:lnSpc>
              <a:spcBef>
                <a:spcPct val="0"/>
              </a:spcBef>
              <a:spcAft>
                <a:spcPct val="0"/>
              </a:spcAft>
              <a:defRPr sz="4000" b="1">
                <a:solidFill>
                  <a:schemeClr val="tx2"/>
                </a:solidFill>
                <a:effectLst>
                  <a:outerShdw blurRad="38100" dist="38100" dir="2700000" algn="tl">
                    <a:srgbClr val="000000"/>
                  </a:outerShdw>
                </a:effectLst>
                <a:latin typeface="Arial" charset="0"/>
              </a:defRPr>
            </a:lvl6pPr>
            <a:lvl7pPr marL="914400" algn="l" rtl="0" fontAlgn="base">
              <a:lnSpc>
                <a:spcPct val="80000"/>
              </a:lnSpc>
              <a:spcBef>
                <a:spcPct val="0"/>
              </a:spcBef>
              <a:spcAft>
                <a:spcPct val="0"/>
              </a:spcAft>
              <a:defRPr sz="4000" b="1">
                <a:solidFill>
                  <a:schemeClr val="tx2"/>
                </a:solidFill>
                <a:effectLst>
                  <a:outerShdw blurRad="38100" dist="38100" dir="2700000" algn="tl">
                    <a:srgbClr val="000000"/>
                  </a:outerShdw>
                </a:effectLst>
                <a:latin typeface="Arial" charset="0"/>
              </a:defRPr>
            </a:lvl7pPr>
            <a:lvl8pPr marL="1371600" algn="l" rtl="0" fontAlgn="base">
              <a:lnSpc>
                <a:spcPct val="80000"/>
              </a:lnSpc>
              <a:spcBef>
                <a:spcPct val="0"/>
              </a:spcBef>
              <a:spcAft>
                <a:spcPct val="0"/>
              </a:spcAft>
              <a:defRPr sz="4000" b="1">
                <a:solidFill>
                  <a:schemeClr val="tx2"/>
                </a:solidFill>
                <a:effectLst>
                  <a:outerShdw blurRad="38100" dist="38100" dir="2700000" algn="tl">
                    <a:srgbClr val="000000"/>
                  </a:outerShdw>
                </a:effectLst>
                <a:latin typeface="Arial" charset="0"/>
              </a:defRPr>
            </a:lvl8pPr>
            <a:lvl9pPr marL="1828800" algn="l" rtl="0" fontAlgn="base">
              <a:lnSpc>
                <a:spcPct val="80000"/>
              </a:lnSpc>
              <a:spcBef>
                <a:spcPct val="0"/>
              </a:spcBef>
              <a:spcAft>
                <a:spcPct val="0"/>
              </a:spcAft>
              <a:defRPr sz="4000" b="1">
                <a:solidFill>
                  <a:schemeClr val="tx2"/>
                </a:solidFill>
                <a:effectLst>
                  <a:outerShdw blurRad="38100" dist="38100" dir="2700000" algn="tl">
                    <a:srgbClr val="000000"/>
                  </a:outerShdw>
                </a:effectLst>
                <a:latin typeface="Arial" charset="0"/>
              </a:defRPr>
            </a:lvl9pPr>
          </a:lstStyle>
          <a:p>
            <a:pPr>
              <a:defRPr/>
            </a:pPr>
            <a:endParaRPr lang="en-US" altLang="ja-JP" dirty="0">
              <a:solidFill>
                <a:srgbClr val="1F497D"/>
              </a:solidFill>
            </a:endParaRPr>
          </a:p>
        </p:txBody>
      </p:sp>
      <p:sp>
        <p:nvSpPr>
          <p:cNvPr id="4" name="タイトル 3"/>
          <p:cNvSpPr>
            <a:spLocks noGrp="1"/>
          </p:cNvSpPr>
          <p:nvPr>
            <p:ph type="title"/>
          </p:nvPr>
        </p:nvSpPr>
        <p:spPr/>
        <p:txBody>
          <a:bodyPr/>
          <a:lstStyle/>
          <a:p>
            <a:r>
              <a:rPr lang="ja-JP" altLang="en-US" dirty="0"/>
              <a:t>下部尿路症状の年齢別の頻度（男性）</a:t>
            </a:r>
            <a:endParaRPr kumimoji="1" lang="ja-JP" altLang="en-US" dirty="0"/>
          </a:p>
        </p:txBody>
      </p:sp>
      <p:sp>
        <p:nvSpPr>
          <p:cNvPr id="14" name="テキスト ボックス 13"/>
          <p:cNvSpPr txBox="1"/>
          <p:nvPr/>
        </p:nvSpPr>
        <p:spPr>
          <a:xfrm>
            <a:off x="395288" y="1032589"/>
            <a:ext cx="8353425" cy="646331"/>
          </a:xfrm>
          <a:prstGeom prst="rect">
            <a:avLst/>
          </a:prstGeom>
          <a:noFill/>
        </p:spPr>
        <p:txBody>
          <a:bodyPr wrap="square" lIns="0" rIns="0" rtlCol="0">
            <a:spAutoFit/>
          </a:bodyPr>
          <a:lstStyle/>
          <a:p>
            <a:pPr algn="ctr"/>
            <a:r>
              <a:rPr lang="ja-JP" altLang="en-US" dirty="0">
                <a:solidFill>
                  <a:prstClr val="black"/>
                </a:solidFill>
              </a:rPr>
              <a:t>下部尿路症状を自覚する男性患者は、年齢とともに増加。</a:t>
            </a:r>
          </a:p>
          <a:p>
            <a:pPr algn="ctr"/>
            <a:r>
              <a:rPr lang="ja-JP" altLang="en-US" dirty="0">
                <a:solidFill>
                  <a:prstClr val="black"/>
                </a:solidFill>
              </a:rPr>
              <a:t>一方、</a:t>
            </a:r>
            <a:r>
              <a:rPr lang="en-US" altLang="ja-JP" dirty="0">
                <a:solidFill>
                  <a:prstClr val="black"/>
                </a:solidFill>
              </a:rPr>
              <a:t>40-49</a:t>
            </a:r>
            <a:r>
              <a:rPr lang="ja-JP" altLang="en-US" dirty="0">
                <a:solidFill>
                  <a:prstClr val="black"/>
                </a:solidFill>
              </a:rPr>
              <a:t>歳の若年層にも見られる。</a:t>
            </a:r>
          </a:p>
        </p:txBody>
      </p:sp>
      <p:sp>
        <p:nvSpPr>
          <p:cNvPr id="15" name="テキスト ボックス 14"/>
          <p:cNvSpPr txBox="1"/>
          <p:nvPr/>
        </p:nvSpPr>
        <p:spPr>
          <a:xfrm>
            <a:off x="269062" y="1910920"/>
            <a:ext cx="1980029" cy="374461"/>
          </a:xfrm>
          <a:prstGeom prst="rect">
            <a:avLst/>
          </a:prstGeom>
          <a:noFill/>
        </p:spPr>
        <p:txBody>
          <a:bodyPr wrap="none" rtlCol="0">
            <a:spAutoFit/>
          </a:bodyPr>
          <a:lstStyle/>
          <a:p>
            <a:pPr marL="261938" indent="-261938">
              <a:lnSpc>
                <a:spcPct val="90000"/>
              </a:lnSpc>
              <a:buClr>
                <a:srgbClr val="00889C"/>
              </a:buClr>
              <a:buFont typeface="ＭＳ Ｐゴシック" panose="020B0600070205080204" pitchFamily="50" charset="-128"/>
              <a:buChar char="■"/>
            </a:pPr>
            <a:r>
              <a:rPr lang="zh-CN" altLang="en-US" sz="2000" b="1" dirty="0">
                <a:solidFill>
                  <a:prstClr val="black"/>
                </a:solidFill>
              </a:rPr>
              <a:t>切迫性尿失禁</a:t>
            </a:r>
          </a:p>
        </p:txBody>
      </p:sp>
      <p:sp>
        <p:nvSpPr>
          <p:cNvPr id="20" name="テキスト ボックス 19"/>
          <p:cNvSpPr txBox="1"/>
          <p:nvPr/>
        </p:nvSpPr>
        <p:spPr>
          <a:xfrm>
            <a:off x="4395282" y="1910920"/>
            <a:ext cx="1980029" cy="374461"/>
          </a:xfrm>
          <a:prstGeom prst="rect">
            <a:avLst/>
          </a:prstGeom>
          <a:noFill/>
        </p:spPr>
        <p:txBody>
          <a:bodyPr wrap="none" rtlCol="0">
            <a:spAutoFit/>
          </a:bodyPr>
          <a:lstStyle/>
          <a:p>
            <a:pPr marL="261938" indent="-261938">
              <a:lnSpc>
                <a:spcPct val="90000"/>
              </a:lnSpc>
              <a:buClr>
                <a:srgbClr val="00889C"/>
              </a:buClr>
              <a:buFont typeface="ＭＳ Ｐゴシック" panose="020B0600070205080204" pitchFamily="50" charset="-128"/>
              <a:buChar char="■"/>
            </a:pPr>
            <a:r>
              <a:rPr lang="zh-CN" altLang="en-US" sz="2000" b="1" dirty="0">
                <a:solidFill>
                  <a:prstClr val="black"/>
                </a:solidFill>
              </a:rPr>
              <a:t>腹圧性尿失禁</a:t>
            </a:r>
          </a:p>
        </p:txBody>
      </p:sp>
      <p:grpSp>
        <p:nvGrpSpPr>
          <p:cNvPr id="2" name="グループ化 9"/>
          <p:cNvGrpSpPr/>
          <p:nvPr/>
        </p:nvGrpSpPr>
        <p:grpSpPr>
          <a:xfrm>
            <a:off x="652270" y="2360124"/>
            <a:ext cx="4166637" cy="4136181"/>
            <a:chOff x="652270" y="2360124"/>
            <a:chExt cx="4166637" cy="4136181"/>
          </a:xfrm>
        </p:grpSpPr>
        <p:grpSp>
          <p:nvGrpSpPr>
            <p:cNvPr id="3" name="グループ化 27"/>
            <p:cNvGrpSpPr/>
            <p:nvPr/>
          </p:nvGrpSpPr>
          <p:grpSpPr>
            <a:xfrm>
              <a:off x="652270" y="2360124"/>
              <a:ext cx="524503" cy="3709881"/>
              <a:chOff x="652270" y="2360124"/>
              <a:chExt cx="524503" cy="3709881"/>
            </a:xfrm>
          </p:grpSpPr>
          <p:grpSp>
            <p:nvGrpSpPr>
              <p:cNvPr id="5" name="グループ化 28"/>
              <p:cNvGrpSpPr/>
              <p:nvPr/>
            </p:nvGrpSpPr>
            <p:grpSpPr>
              <a:xfrm>
                <a:off x="707075" y="2561940"/>
                <a:ext cx="383438" cy="3508065"/>
                <a:chOff x="707075" y="2561940"/>
                <a:chExt cx="383438" cy="3508065"/>
              </a:xfrm>
            </p:grpSpPr>
            <p:sp>
              <p:nvSpPr>
                <p:cNvPr id="31" name="Text Box 44"/>
                <p:cNvSpPr txBox="1">
                  <a:spLocks noChangeArrowheads="1"/>
                </p:cNvSpPr>
                <p:nvPr/>
              </p:nvSpPr>
              <p:spPr bwMode="auto">
                <a:xfrm>
                  <a:off x="707075" y="2561940"/>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50</a:t>
                  </a:r>
                  <a:endParaRPr lang="en-GB" altLang="ja-JP" sz="1400" dirty="0">
                    <a:solidFill>
                      <a:prstClr val="black"/>
                    </a:solidFill>
                  </a:endParaRPr>
                </a:p>
              </p:txBody>
            </p:sp>
            <p:sp>
              <p:nvSpPr>
                <p:cNvPr id="32" name="Text Box 51"/>
                <p:cNvSpPr txBox="1">
                  <a:spLocks noChangeArrowheads="1"/>
                </p:cNvSpPr>
                <p:nvPr/>
              </p:nvSpPr>
              <p:spPr bwMode="auto">
                <a:xfrm>
                  <a:off x="707075" y="5122172"/>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10</a:t>
                  </a:r>
                  <a:endParaRPr lang="en-GB" altLang="ja-JP" sz="1400" dirty="0">
                    <a:solidFill>
                      <a:prstClr val="black"/>
                    </a:solidFill>
                  </a:endParaRPr>
                </a:p>
              </p:txBody>
            </p:sp>
            <p:sp>
              <p:nvSpPr>
                <p:cNvPr id="33" name="Text Box 51"/>
                <p:cNvSpPr txBox="1">
                  <a:spLocks noChangeArrowheads="1"/>
                </p:cNvSpPr>
                <p:nvPr/>
              </p:nvSpPr>
              <p:spPr bwMode="auto">
                <a:xfrm>
                  <a:off x="707075" y="3201998"/>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40</a:t>
                  </a:r>
                  <a:endParaRPr lang="en-GB" altLang="ja-JP" sz="1400" dirty="0">
                    <a:solidFill>
                      <a:prstClr val="black"/>
                    </a:solidFill>
                  </a:endParaRPr>
                </a:p>
              </p:txBody>
            </p:sp>
            <p:sp>
              <p:nvSpPr>
                <p:cNvPr id="34" name="Text Box 51"/>
                <p:cNvSpPr txBox="1">
                  <a:spLocks noChangeArrowheads="1"/>
                </p:cNvSpPr>
                <p:nvPr/>
              </p:nvSpPr>
              <p:spPr bwMode="auto">
                <a:xfrm>
                  <a:off x="806461" y="5762228"/>
                  <a:ext cx="284052"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0</a:t>
                  </a:r>
                  <a:endParaRPr lang="en-GB" altLang="ja-JP" sz="1400" dirty="0">
                    <a:solidFill>
                      <a:prstClr val="black"/>
                    </a:solidFill>
                  </a:endParaRPr>
                </a:p>
              </p:txBody>
            </p:sp>
            <p:sp>
              <p:nvSpPr>
                <p:cNvPr id="35" name="Text Box 51"/>
                <p:cNvSpPr txBox="1">
                  <a:spLocks noChangeArrowheads="1"/>
                </p:cNvSpPr>
                <p:nvPr/>
              </p:nvSpPr>
              <p:spPr bwMode="auto">
                <a:xfrm>
                  <a:off x="707075" y="3842056"/>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30</a:t>
                  </a:r>
                  <a:endParaRPr lang="en-GB" altLang="ja-JP" sz="1400" dirty="0">
                    <a:solidFill>
                      <a:prstClr val="black"/>
                    </a:solidFill>
                  </a:endParaRPr>
                </a:p>
              </p:txBody>
            </p:sp>
            <p:sp>
              <p:nvSpPr>
                <p:cNvPr id="36" name="Text Box 51"/>
                <p:cNvSpPr txBox="1">
                  <a:spLocks noChangeArrowheads="1"/>
                </p:cNvSpPr>
                <p:nvPr/>
              </p:nvSpPr>
              <p:spPr bwMode="auto">
                <a:xfrm>
                  <a:off x="707075" y="4482114"/>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20</a:t>
                  </a:r>
                  <a:endParaRPr lang="en-GB" altLang="ja-JP" sz="1400" dirty="0">
                    <a:solidFill>
                      <a:prstClr val="black"/>
                    </a:solidFill>
                  </a:endParaRPr>
                </a:p>
              </p:txBody>
            </p:sp>
          </p:grpSp>
          <p:sp>
            <p:nvSpPr>
              <p:cNvPr id="30" name="Text Box 44"/>
              <p:cNvSpPr txBox="1">
                <a:spLocks noChangeArrowheads="1"/>
              </p:cNvSpPr>
              <p:nvPr/>
            </p:nvSpPr>
            <p:spPr bwMode="auto">
              <a:xfrm>
                <a:off x="652270" y="2360124"/>
                <a:ext cx="524503" cy="307777"/>
              </a:xfrm>
              <a:prstGeom prst="rect">
                <a:avLst/>
              </a:prstGeom>
              <a:noFill/>
              <a:ln w="9525">
                <a:noFill/>
                <a:miter lim="800000"/>
                <a:headEnd/>
                <a:tailEnd/>
              </a:ln>
            </p:spPr>
            <p:txBody>
              <a:bodyPr wrap="none" anchor="ctr">
                <a:spAutoFit/>
              </a:bodyPr>
              <a:lstStyle/>
              <a:p>
                <a:pPr algn="r">
                  <a:spcBef>
                    <a:spcPct val="50000"/>
                  </a:spcBef>
                </a:pPr>
                <a:r>
                  <a:rPr lang="ja-JP" altLang="en-US" sz="1400" dirty="0">
                    <a:solidFill>
                      <a:prstClr val="black"/>
                    </a:solidFill>
                  </a:rPr>
                  <a:t>（</a:t>
                </a:r>
                <a:r>
                  <a:rPr lang="en-US" altLang="ja-JP" sz="1400" dirty="0">
                    <a:solidFill>
                      <a:prstClr val="black"/>
                    </a:solidFill>
                  </a:rPr>
                  <a:t>%</a:t>
                </a:r>
                <a:r>
                  <a:rPr lang="ja-JP" altLang="en-US" sz="1400" dirty="0">
                    <a:solidFill>
                      <a:prstClr val="black"/>
                    </a:solidFill>
                  </a:rPr>
                  <a:t>）</a:t>
                </a:r>
                <a:endParaRPr lang="en-GB" altLang="ja-JP" sz="1400" dirty="0">
                  <a:solidFill>
                    <a:prstClr val="black"/>
                  </a:solidFill>
                </a:endParaRPr>
              </a:p>
            </p:txBody>
          </p:sp>
        </p:grpSp>
        <p:grpSp>
          <p:nvGrpSpPr>
            <p:cNvPr id="6" name="グループ化 36"/>
            <p:cNvGrpSpPr/>
            <p:nvPr/>
          </p:nvGrpSpPr>
          <p:grpSpPr>
            <a:xfrm>
              <a:off x="1022228" y="2712623"/>
              <a:ext cx="71438" cy="3206363"/>
              <a:chOff x="1022228" y="2503294"/>
              <a:chExt cx="71438" cy="3312179"/>
            </a:xfrm>
          </p:grpSpPr>
          <p:sp>
            <p:nvSpPr>
              <p:cNvPr id="38" name="Line 19"/>
              <p:cNvSpPr>
                <a:spLocks noChangeShapeType="1"/>
              </p:cNvSpPr>
              <p:nvPr/>
            </p:nvSpPr>
            <p:spPr bwMode="auto">
              <a:xfrm flipH="1">
                <a:off x="1022228" y="3165730"/>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39" name="Line 17"/>
              <p:cNvSpPr>
                <a:spLocks noChangeShapeType="1"/>
              </p:cNvSpPr>
              <p:nvPr/>
            </p:nvSpPr>
            <p:spPr bwMode="auto">
              <a:xfrm flipH="1">
                <a:off x="1022228" y="2503294"/>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0" name="Line 24"/>
              <p:cNvSpPr>
                <a:spLocks noChangeShapeType="1"/>
              </p:cNvSpPr>
              <p:nvPr/>
            </p:nvSpPr>
            <p:spPr bwMode="auto">
              <a:xfrm flipH="1">
                <a:off x="1022228" y="5815473"/>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1" name="Line 19"/>
              <p:cNvSpPr>
                <a:spLocks noChangeShapeType="1"/>
              </p:cNvSpPr>
              <p:nvPr/>
            </p:nvSpPr>
            <p:spPr bwMode="auto">
              <a:xfrm flipH="1">
                <a:off x="1022228" y="5153038"/>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2" name="Line 19"/>
              <p:cNvSpPr>
                <a:spLocks noChangeShapeType="1"/>
              </p:cNvSpPr>
              <p:nvPr/>
            </p:nvSpPr>
            <p:spPr bwMode="auto">
              <a:xfrm flipH="1">
                <a:off x="1022228" y="4490602"/>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3" name="Line 19"/>
              <p:cNvSpPr>
                <a:spLocks noChangeShapeType="1"/>
              </p:cNvSpPr>
              <p:nvPr/>
            </p:nvSpPr>
            <p:spPr bwMode="auto">
              <a:xfrm flipH="1">
                <a:off x="1022228" y="3828166"/>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grpSp>
          <p:nvGrpSpPr>
            <p:cNvPr id="7" name="グループ化 43"/>
            <p:cNvGrpSpPr/>
            <p:nvPr/>
          </p:nvGrpSpPr>
          <p:grpSpPr>
            <a:xfrm>
              <a:off x="1770354" y="5918985"/>
              <a:ext cx="2030067" cy="72000"/>
              <a:chOff x="1770354" y="5918985"/>
              <a:chExt cx="2030067" cy="72000"/>
            </a:xfrm>
          </p:grpSpPr>
          <p:sp>
            <p:nvSpPr>
              <p:cNvPr id="45" name="Line 17"/>
              <p:cNvSpPr>
                <a:spLocks noChangeShapeType="1"/>
              </p:cNvSpPr>
              <p:nvPr/>
            </p:nvSpPr>
            <p:spPr bwMode="auto">
              <a:xfrm flipH="1">
                <a:off x="1770354"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6" name="Line 17"/>
              <p:cNvSpPr>
                <a:spLocks noChangeShapeType="1"/>
              </p:cNvSpPr>
              <p:nvPr/>
            </p:nvSpPr>
            <p:spPr bwMode="auto">
              <a:xfrm flipH="1">
                <a:off x="2447043"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7" name="Line 17"/>
              <p:cNvSpPr>
                <a:spLocks noChangeShapeType="1"/>
              </p:cNvSpPr>
              <p:nvPr/>
            </p:nvSpPr>
            <p:spPr bwMode="auto">
              <a:xfrm flipH="1">
                <a:off x="3123732"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48" name="Line 17"/>
              <p:cNvSpPr>
                <a:spLocks noChangeShapeType="1"/>
              </p:cNvSpPr>
              <p:nvPr/>
            </p:nvSpPr>
            <p:spPr bwMode="auto">
              <a:xfrm flipH="1">
                <a:off x="3800421"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sp>
          <p:nvSpPr>
            <p:cNvPr id="49" name="Text Box 55"/>
            <p:cNvSpPr txBox="1">
              <a:spLocks noChangeArrowheads="1"/>
            </p:cNvSpPr>
            <p:nvPr/>
          </p:nvSpPr>
          <p:spPr bwMode="auto">
            <a:xfrm>
              <a:off x="1111247" y="5918985"/>
              <a:ext cx="641521"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40-49</a:t>
              </a:r>
              <a:endParaRPr lang="en-GB" altLang="ja-JP" sz="1400" baseline="30000" dirty="0">
                <a:solidFill>
                  <a:prstClr val="black"/>
                </a:solidFill>
              </a:endParaRPr>
            </a:p>
          </p:txBody>
        </p:sp>
        <p:sp>
          <p:nvSpPr>
            <p:cNvPr id="50" name="Text Box 55"/>
            <p:cNvSpPr txBox="1">
              <a:spLocks noChangeArrowheads="1"/>
            </p:cNvSpPr>
            <p:nvPr/>
          </p:nvSpPr>
          <p:spPr bwMode="auto">
            <a:xfrm>
              <a:off x="1787933"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50-59</a:t>
              </a:r>
              <a:endParaRPr lang="en-GB" altLang="ja-JP" sz="1400" baseline="30000" dirty="0">
                <a:solidFill>
                  <a:prstClr val="black"/>
                </a:solidFill>
              </a:endParaRPr>
            </a:p>
          </p:txBody>
        </p:sp>
        <p:sp>
          <p:nvSpPr>
            <p:cNvPr id="51" name="Text Box 55"/>
            <p:cNvSpPr txBox="1">
              <a:spLocks noChangeArrowheads="1"/>
            </p:cNvSpPr>
            <p:nvPr/>
          </p:nvSpPr>
          <p:spPr bwMode="auto">
            <a:xfrm>
              <a:off x="2464624"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60-69</a:t>
              </a:r>
              <a:endParaRPr lang="en-GB" altLang="ja-JP" sz="1400" baseline="30000" dirty="0">
                <a:solidFill>
                  <a:prstClr val="black"/>
                </a:solidFill>
              </a:endParaRPr>
            </a:p>
          </p:txBody>
        </p:sp>
        <p:sp>
          <p:nvSpPr>
            <p:cNvPr id="52" name="Text Box 55"/>
            <p:cNvSpPr txBox="1">
              <a:spLocks noChangeArrowheads="1"/>
            </p:cNvSpPr>
            <p:nvPr/>
          </p:nvSpPr>
          <p:spPr bwMode="auto">
            <a:xfrm>
              <a:off x="3141312"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70-79</a:t>
              </a:r>
              <a:endParaRPr lang="en-GB" altLang="ja-JP" sz="1400" baseline="30000" dirty="0">
                <a:solidFill>
                  <a:prstClr val="black"/>
                </a:solidFill>
              </a:endParaRPr>
            </a:p>
          </p:txBody>
        </p:sp>
        <p:sp>
          <p:nvSpPr>
            <p:cNvPr id="53" name="Text Box 55"/>
            <p:cNvSpPr txBox="1">
              <a:spLocks noChangeArrowheads="1"/>
            </p:cNvSpPr>
            <p:nvPr/>
          </p:nvSpPr>
          <p:spPr bwMode="auto">
            <a:xfrm>
              <a:off x="3857276" y="5918985"/>
              <a:ext cx="562975" cy="307777"/>
            </a:xfrm>
            <a:prstGeom prst="rect">
              <a:avLst/>
            </a:prstGeom>
            <a:noFill/>
            <a:ln w="9525">
              <a:noFill/>
              <a:miter lim="800000"/>
              <a:headEnd/>
              <a:tailEnd/>
            </a:ln>
          </p:spPr>
          <p:txBody>
            <a:bodyPr wrap="none" anchor="t">
              <a:spAutoFit/>
            </a:bodyPr>
            <a:lstStyle/>
            <a:p>
              <a:pPr algn="ctr">
                <a:spcBef>
                  <a:spcPct val="50000"/>
                </a:spcBef>
              </a:pPr>
              <a:r>
                <a:rPr lang="ja-JP" altLang="en-US" sz="1400" dirty="0">
                  <a:solidFill>
                    <a:prstClr val="black"/>
                  </a:solidFill>
                </a:rPr>
                <a:t>≧</a:t>
              </a:r>
              <a:r>
                <a:rPr lang="en-US" altLang="ja-JP" sz="1400" dirty="0">
                  <a:solidFill>
                    <a:prstClr val="black"/>
                  </a:solidFill>
                </a:rPr>
                <a:t>80</a:t>
              </a:r>
              <a:endParaRPr lang="en-GB" altLang="ja-JP" sz="1400" baseline="30000" dirty="0">
                <a:solidFill>
                  <a:prstClr val="black"/>
                </a:solidFill>
              </a:endParaRPr>
            </a:p>
          </p:txBody>
        </p:sp>
        <p:sp>
          <p:nvSpPr>
            <p:cNvPr id="54" name="Text Box 55"/>
            <p:cNvSpPr txBox="1">
              <a:spLocks noChangeArrowheads="1"/>
            </p:cNvSpPr>
            <p:nvPr/>
          </p:nvSpPr>
          <p:spPr bwMode="auto">
            <a:xfrm>
              <a:off x="4275168" y="5918985"/>
              <a:ext cx="543739" cy="307777"/>
            </a:xfrm>
            <a:prstGeom prst="rect">
              <a:avLst/>
            </a:prstGeom>
            <a:noFill/>
            <a:ln w="9525">
              <a:noFill/>
              <a:miter lim="800000"/>
              <a:headEnd/>
              <a:tailEnd/>
            </a:ln>
          </p:spPr>
          <p:txBody>
            <a:bodyPr wrap="none" anchor="t">
              <a:spAutoFit/>
            </a:bodyPr>
            <a:lstStyle/>
            <a:p>
              <a:pPr>
                <a:spcBef>
                  <a:spcPct val="50000"/>
                </a:spcBef>
              </a:pPr>
              <a:r>
                <a:rPr lang="ja-JP" altLang="en-US" sz="1400" dirty="0">
                  <a:solidFill>
                    <a:prstClr val="black"/>
                  </a:solidFill>
                </a:rPr>
                <a:t>（歳）</a:t>
              </a:r>
              <a:endParaRPr lang="en-GB" altLang="ja-JP" sz="1400" baseline="30000" dirty="0">
                <a:solidFill>
                  <a:prstClr val="black"/>
                </a:solidFill>
              </a:endParaRPr>
            </a:p>
          </p:txBody>
        </p:sp>
        <p:sp>
          <p:nvSpPr>
            <p:cNvPr id="66" name="Text Box 55"/>
            <p:cNvSpPr txBox="1">
              <a:spLocks noChangeArrowheads="1"/>
            </p:cNvSpPr>
            <p:nvPr/>
          </p:nvSpPr>
          <p:spPr bwMode="auto">
            <a:xfrm>
              <a:off x="2487869" y="6157751"/>
              <a:ext cx="595035" cy="338554"/>
            </a:xfrm>
            <a:prstGeom prst="rect">
              <a:avLst/>
            </a:prstGeom>
            <a:noFill/>
            <a:ln w="9525">
              <a:noFill/>
              <a:miter lim="800000"/>
              <a:headEnd/>
              <a:tailEnd/>
            </a:ln>
          </p:spPr>
          <p:txBody>
            <a:bodyPr wrap="none" anchor="t">
              <a:spAutoFit/>
            </a:bodyPr>
            <a:lstStyle/>
            <a:p>
              <a:pPr algn="ctr">
                <a:spcBef>
                  <a:spcPct val="50000"/>
                </a:spcBef>
              </a:pPr>
              <a:r>
                <a:rPr lang="ja-JP" altLang="en-US" sz="1600" dirty="0">
                  <a:solidFill>
                    <a:prstClr val="black"/>
                  </a:solidFill>
                </a:rPr>
                <a:t>年齢</a:t>
              </a:r>
              <a:endParaRPr lang="en-GB" altLang="ja-JP" sz="1600" baseline="30000" dirty="0">
                <a:solidFill>
                  <a:prstClr val="black"/>
                </a:solidFill>
              </a:endParaRPr>
            </a:p>
          </p:txBody>
        </p:sp>
        <p:sp>
          <p:nvSpPr>
            <p:cNvPr id="98" name="Freeform 16"/>
            <p:cNvSpPr>
              <a:spLocks/>
            </p:cNvSpPr>
            <p:nvPr/>
          </p:nvSpPr>
          <p:spPr bwMode="auto">
            <a:xfrm>
              <a:off x="1093665" y="2712622"/>
              <a:ext cx="3383443" cy="3206364"/>
            </a:xfrm>
            <a:custGeom>
              <a:avLst/>
              <a:gdLst>
                <a:gd name="T0" fmla="*/ 0 w 1494"/>
                <a:gd name="T1" fmla="*/ 0 h 1842"/>
                <a:gd name="T2" fmla="*/ 0 w 1494"/>
                <a:gd name="T3" fmla="*/ 2147483647 h 1842"/>
                <a:gd name="T4" fmla="*/ 2147483647 w 1494"/>
                <a:gd name="T5" fmla="*/ 2147483647 h 1842"/>
                <a:gd name="T6" fmla="*/ 0 60000 65536"/>
                <a:gd name="T7" fmla="*/ 0 60000 65536"/>
                <a:gd name="T8" fmla="*/ 0 60000 65536"/>
                <a:gd name="T9" fmla="*/ 0 w 1494"/>
                <a:gd name="T10" fmla="*/ 0 h 1842"/>
                <a:gd name="T11" fmla="*/ 1494 w 1494"/>
                <a:gd name="T12" fmla="*/ 1842 h 1842"/>
              </a:gdLst>
              <a:ahLst/>
              <a:cxnLst>
                <a:cxn ang="T6">
                  <a:pos x="T0" y="T1"/>
                </a:cxn>
                <a:cxn ang="T7">
                  <a:pos x="T2" y="T3"/>
                </a:cxn>
                <a:cxn ang="T8">
                  <a:pos x="T4" y="T5"/>
                </a:cxn>
              </a:cxnLst>
              <a:rect l="T9" t="T10" r="T11" b="T12"/>
              <a:pathLst>
                <a:path w="1494" h="1842">
                  <a:moveTo>
                    <a:pt x="0" y="0"/>
                  </a:moveTo>
                  <a:lnTo>
                    <a:pt x="0" y="1842"/>
                  </a:lnTo>
                  <a:lnTo>
                    <a:pt x="1494" y="1842"/>
                  </a:lnTo>
                </a:path>
              </a:pathLst>
            </a:custGeom>
            <a:noFill/>
            <a:ln w="12700">
              <a:solidFill>
                <a:schemeClr val="tx1"/>
              </a:solidFill>
              <a:round/>
              <a:headEnd/>
              <a:tailEnd/>
            </a:ln>
          </p:spPr>
          <p:txBody>
            <a:bodyPr/>
            <a:lstStyle/>
            <a:p>
              <a:endParaRPr lang="ja-JP" altLang="en-US">
                <a:solidFill>
                  <a:prstClr val="black"/>
                </a:solidFill>
              </a:endParaRPr>
            </a:p>
          </p:txBody>
        </p:sp>
        <p:sp>
          <p:nvSpPr>
            <p:cNvPr id="128" name="フリーフォーム 127"/>
            <p:cNvSpPr/>
            <p:nvPr/>
          </p:nvSpPr>
          <p:spPr>
            <a:xfrm>
              <a:off x="1432007" y="4075216"/>
              <a:ext cx="2706755" cy="1743517"/>
            </a:xfrm>
            <a:custGeom>
              <a:avLst/>
              <a:gdLst>
                <a:gd name="connsiteX0" fmla="*/ 0 w 5233737"/>
                <a:gd name="connsiteY0" fmla="*/ 216569 h 224590"/>
                <a:gd name="connsiteX1" fmla="*/ 1303421 w 5233737"/>
                <a:gd name="connsiteY1" fmla="*/ 224590 h 224590"/>
                <a:gd name="connsiteX2" fmla="*/ 2606842 w 5233737"/>
                <a:gd name="connsiteY2" fmla="*/ 4011 h 224590"/>
                <a:gd name="connsiteX3" fmla="*/ 3922294 w 5233737"/>
                <a:gd name="connsiteY3" fmla="*/ 12032 h 224590"/>
                <a:gd name="connsiteX4" fmla="*/ 5233737 w 5233737"/>
                <a:gd name="connsiteY4" fmla="*/ 0 h 224590"/>
                <a:gd name="connsiteX0" fmla="*/ 0 w 5233737"/>
                <a:gd name="connsiteY0" fmla="*/ 645694 h 645694"/>
                <a:gd name="connsiteX1" fmla="*/ 1339516 w 5233737"/>
                <a:gd name="connsiteY1" fmla="*/ 0 h 645694"/>
                <a:gd name="connsiteX2" fmla="*/ 2606842 w 5233737"/>
                <a:gd name="connsiteY2" fmla="*/ 433136 h 645694"/>
                <a:gd name="connsiteX3" fmla="*/ 3922294 w 5233737"/>
                <a:gd name="connsiteY3" fmla="*/ 441157 h 645694"/>
                <a:gd name="connsiteX4" fmla="*/ 5233737 w 5233737"/>
                <a:gd name="connsiteY4" fmla="*/ 429125 h 645694"/>
                <a:gd name="connsiteX0" fmla="*/ 0 w 5233737"/>
                <a:gd name="connsiteY0" fmla="*/ 1672390 h 1672390"/>
                <a:gd name="connsiteX1" fmla="*/ 1339516 w 5233737"/>
                <a:gd name="connsiteY1" fmla="*/ 1026696 h 1672390"/>
                <a:gd name="connsiteX2" fmla="*/ 2606842 w 5233737"/>
                <a:gd name="connsiteY2" fmla="*/ 1459832 h 1672390"/>
                <a:gd name="connsiteX3" fmla="*/ 3982452 w 5233737"/>
                <a:gd name="connsiteY3" fmla="*/ 0 h 1672390"/>
                <a:gd name="connsiteX4" fmla="*/ 5233737 w 5233737"/>
                <a:gd name="connsiteY4" fmla="*/ 1455821 h 1672390"/>
                <a:gd name="connsiteX0" fmla="*/ 0 w 5233737"/>
                <a:gd name="connsiteY0" fmla="*/ 645694 h 645694"/>
                <a:gd name="connsiteX1" fmla="*/ 1339516 w 5233737"/>
                <a:gd name="connsiteY1" fmla="*/ 0 h 645694"/>
                <a:gd name="connsiteX2" fmla="*/ 2606842 w 5233737"/>
                <a:gd name="connsiteY2" fmla="*/ 433136 h 645694"/>
                <a:gd name="connsiteX3" fmla="*/ 5233737 w 5233737"/>
                <a:gd name="connsiteY3"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5233737 w 5233737"/>
                <a:gd name="connsiteY4"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4375484 w 5233737"/>
                <a:gd name="connsiteY4" fmla="*/ 429123 h 645694"/>
                <a:gd name="connsiteX5" fmla="*/ 5233737 w 5233737"/>
                <a:gd name="connsiteY5" fmla="*/ 429125 h 645694"/>
                <a:gd name="connsiteX0" fmla="*/ 0 w 5233737"/>
                <a:gd name="connsiteY0" fmla="*/ 1628276 h 1628276"/>
                <a:gd name="connsiteX1" fmla="*/ 1339516 w 5233737"/>
                <a:gd name="connsiteY1" fmla="*/ 982582 h 1628276"/>
                <a:gd name="connsiteX2" fmla="*/ 2606842 w 5233737"/>
                <a:gd name="connsiteY2" fmla="*/ 1415718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5233737 w 5233737"/>
                <a:gd name="connsiteY4" fmla="*/ 1411707 h 1628276"/>
                <a:gd name="connsiteX0" fmla="*/ 0 w 5317959"/>
                <a:gd name="connsiteY0" fmla="*/ 1844842 h 1844842"/>
                <a:gd name="connsiteX1" fmla="*/ 1339516 w 5317959"/>
                <a:gd name="connsiteY1" fmla="*/ 1199148 h 1844842"/>
                <a:gd name="connsiteX2" fmla="*/ 2667000 w 5317959"/>
                <a:gd name="connsiteY2" fmla="*/ 437148 h 1844842"/>
                <a:gd name="connsiteX3" fmla="*/ 4014537 w 5317959"/>
                <a:gd name="connsiteY3" fmla="*/ 216566 h 1844842"/>
                <a:gd name="connsiteX4" fmla="*/ 5317959 w 5317959"/>
                <a:gd name="connsiteY4" fmla="*/ 0 h 1844842"/>
                <a:gd name="connsiteX0" fmla="*/ 0 w 5317959"/>
                <a:gd name="connsiteY0" fmla="*/ 1844842 h 1844842"/>
                <a:gd name="connsiteX1" fmla="*/ 1339516 w 5317959"/>
                <a:gd name="connsiteY1" fmla="*/ 1199148 h 1844842"/>
                <a:gd name="connsiteX2" fmla="*/ 2667000 w 5317959"/>
                <a:gd name="connsiteY2" fmla="*/ 437148 h 1844842"/>
                <a:gd name="connsiteX3" fmla="*/ 3982452 w 5317959"/>
                <a:gd name="connsiteY3" fmla="*/ 192503 h 1844842"/>
                <a:gd name="connsiteX4" fmla="*/ 5317959 w 5317959"/>
                <a:gd name="connsiteY4" fmla="*/ 0 h 1844842"/>
                <a:gd name="connsiteX0" fmla="*/ 0 w 5309938"/>
                <a:gd name="connsiteY0" fmla="*/ 1824790 h 1824790"/>
                <a:gd name="connsiteX1" fmla="*/ 1331495 w 5309938"/>
                <a:gd name="connsiteY1" fmla="*/ 1199148 h 1824790"/>
                <a:gd name="connsiteX2" fmla="*/ 2658979 w 5309938"/>
                <a:gd name="connsiteY2" fmla="*/ 437148 h 1824790"/>
                <a:gd name="connsiteX3" fmla="*/ 3974431 w 5309938"/>
                <a:gd name="connsiteY3" fmla="*/ 192503 h 1824790"/>
                <a:gd name="connsiteX4" fmla="*/ 5309938 w 5309938"/>
                <a:gd name="connsiteY4" fmla="*/ 0 h 1824790"/>
                <a:gd name="connsiteX0" fmla="*/ 0 w 5309938"/>
                <a:gd name="connsiteY0" fmla="*/ 1824790 h 1845007"/>
                <a:gd name="connsiteX1" fmla="*/ 1379084 w 5309938"/>
                <a:gd name="connsiteY1" fmla="*/ 1845007 h 1845007"/>
                <a:gd name="connsiteX2" fmla="*/ 2658979 w 5309938"/>
                <a:gd name="connsiteY2" fmla="*/ 437148 h 1845007"/>
                <a:gd name="connsiteX3" fmla="*/ 3974431 w 5309938"/>
                <a:gd name="connsiteY3" fmla="*/ 192503 h 1845007"/>
                <a:gd name="connsiteX4" fmla="*/ 5309938 w 5309938"/>
                <a:gd name="connsiteY4" fmla="*/ 0 h 1845007"/>
                <a:gd name="connsiteX0" fmla="*/ 0 w 5309938"/>
                <a:gd name="connsiteY0" fmla="*/ 1824790 h 1845007"/>
                <a:gd name="connsiteX1" fmla="*/ 1379084 w 5309938"/>
                <a:gd name="connsiteY1" fmla="*/ 1845007 h 1845007"/>
                <a:gd name="connsiteX2" fmla="*/ 2781352 w 5309938"/>
                <a:gd name="connsiteY2" fmla="*/ 1535108 h 1845007"/>
                <a:gd name="connsiteX3" fmla="*/ 3974431 w 5309938"/>
                <a:gd name="connsiteY3" fmla="*/ 192503 h 1845007"/>
                <a:gd name="connsiteX4" fmla="*/ 5309938 w 5309938"/>
                <a:gd name="connsiteY4" fmla="*/ 0 h 1845007"/>
                <a:gd name="connsiteX0" fmla="*/ 0 w 5309938"/>
                <a:gd name="connsiteY0" fmla="*/ 1824790 h 1845007"/>
                <a:gd name="connsiteX1" fmla="*/ 1379084 w 5309938"/>
                <a:gd name="connsiteY1" fmla="*/ 1845007 h 1845007"/>
                <a:gd name="connsiteX2" fmla="*/ 2781352 w 5309938"/>
                <a:gd name="connsiteY2" fmla="*/ 1535108 h 1845007"/>
                <a:gd name="connsiteX3" fmla="*/ 4168189 w 5309938"/>
                <a:gd name="connsiteY3" fmla="*/ 814567 h 1845007"/>
                <a:gd name="connsiteX4" fmla="*/ 5309938 w 5309938"/>
                <a:gd name="connsiteY4" fmla="*/ 0 h 1845007"/>
                <a:gd name="connsiteX0" fmla="*/ 0 w 5551285"/>
                <a:gd name="connsiteY0" fmla="*/ 1814592 h 1834809"/>
                <a:gd name="connsiteX1" fmla="*/ 1379084 w 5551285"/>
                <a:gd name="connsiteY1" fmla="*/ 1834809 h 1834809"/>
                <a:gd name="connsiteX2" fmla="*/ 2781352 w 5551285"/>
                <a:gd name="connsiteY2" fmla="*/ 1524910 h 1834809"/>
                <a:gd name="connsiteX3" fmla="*/ 4168189 w 5551285"/>
                <a:gd name="connsiteY3" fmla="*/ 804369 h 1834809"/>
                <a:gd name="connsiteX4" fmla="*/ 5551285 w 5551285"/>
                <a:gd name="connsiteY4" fmla="*/ 0 h 1834809"/>
                <a:gd name="connsiteX0" fmla="*/ 0 w 5551285"/>
                <a:gd name="connsiteY0" fmla="*/ 1814592 h 1889197"/>
                <a:gd name="connsiteX1" fmla="*/ 1375684 w 5551285"/>
                <a:gd name="connsiteY1" fmla="*/ 1889197 h 1889197"/>
                <a:gd name="connsiteX2" fmla="*/ 2781352 w 5551285"/>
                <a:gd name="connsiteY2" fmla="*/ 1524910 h 1889197"/>
                <a:gd name="connsiteX3" fmla="*/ 4168189 w 5551285"/>
                <a:gd name="connsiteY3" fmla="*/ 804369 h 1889197"/>
                <a:gd name="connsiteX4" fmla="*/ 5551285 w 5551285"/>
                <a:gd name="connsiteY4" fmla="*/ 0 h 1889197"/>
                <a:gd name="connsiteX0" fmla="*/ 0 w 5554684"/>
                <a:gd name="connsiteY0" fmla="*/ 1943763 h 1943763"/>
                <a:gd name="connsiteX1" fmla="*/ 1379083 w 5554684"/>
                <a:gd name="connsiteY1" fmla="*/ 1889197 h 1943763"/>
                <a:gd name="connsiteX2" fmla="*/ 2784751 w 5554684"/>
                <a:gd name="connsiteY2" fmla="*/ 1524910 h 1943763"/>
                <a:gd name="connsiteX3" fmla="*/ 4171588 w 5554684"/>
                <a:gd name="connsiteY3" fmla="*/ 804369 h 1943763"/>
                <a:gd name="connsiteX4" fmla="*/ 5554684 w 5554684"/>
                <a:gd name="connsiteY4" fmla="*/ 0 h 1943763"/>
                <a:gd name="connsiteX0" fmla="*/ 0 w 5547886"/>
                <a:gd name="connsiteY0" fmla="*/ 1648027 h 1889197"/>
                <a:gd name="connsiteX1" fmla="*/ 1372285 w 5547886"/>
                <a:gd name="connsiteY1" fmla="*/ 1889197 h 1889197"/>
                <a:gd name="connsiteX2" fmla="*/ 2777953 w 5547886"/>
                <a:gd name="connsiteY2" fmla="*/ 1524910 h 1889197"/>
                <a:gd name="connsiteX3" fmla="*/ 4164790 w 5547886"/>
                <a:gd name="connsiteY3" fmla="*/ 804369 h 1889197"/>
                <a:gd name="connsiteX4" fmla="*/ 5547886 w 5547886"/>
                <a:gd name="connsiteY4" fmla="*/ 0 h 1889197"/>
                <a:gd name="connsiteX0" fmla="*/ 0 w 5554685"/>
                <a:gd name="connsiteY0" fmla="*/ 1913169 h 1913169"/>
                <a:gd name="connsiteX1" fmla="*/ 1379084 w 5554685"/>
                <a:gd name="connsiteY1" fmla="*/ 1889197 h 1913169"/>
                <a:gd name="connsiteX2" fmla="*/ 2784752 w 5554685"/>
                <a:gd name="connsiteY2" fmla="*/ 1524910 h 1913169"/>
                <a:gd name="connsiteX3" fmla="*/ 4171589 w 5554685"/>
                <a:gd name="connsiteY3" fmla="*/ 804369 h 1913169"/>
                <a:gd name="connsiteX4" fmla="*/ 5554685 w 5554685"/>
                <a:gd name="connsiteY4" fmla="*/ 0 h 1913169"/>
                <a:gd name="connsiteX0" fmla="*/ 0 w 5554685"/>
                <a:gd name="connsiteY0" fmla="*/ 1913169 h 1913169"/>
                <a:gd name="connsiteX1" fmla="*/ 1382483 w 5554685"/>
                <a:gd name="connsiteY1" fmla="*/ 1848406 h 1913169"/>
                <a:gd name="connsiteX2" fmla="*/ 2784752 w 5554685"/>
                <a:gd name="connsiteY2" fmla="*/ 1524910 h 1913169"/>
                <a:gd name="connsiteX3" fmla="*/ 4171589 w 5554685"/>
                <a:gd name="connsiteY3" fmla="*/ 804369 h 1913169"/>
                <a:gd name="connsiteX4" fmla="*/ 5554685 w 5554685"/>
                <a:gd name="connsiteY4" fmla="*/ 0 h 1913169"/>
                <a:gd name="connsiteX0" fmla="*/ 0 w 5547887"/>
                <a:gd name="connsiteY0" fmla="*/ 1814591 h 1848406"/>
                <a:gd name="connsiteX1" fmla="*/ 1375685 w 5547887"/>
                <a:gd name="connsiteY1" fmla="*/ 1848406 h 1848406"/>
                <a:gd name="connsiteX2" fmla="*/ 2777954 w 5547887"/>
                <a:gd name="connsiteY2" fmla="*/ 1524910 h 1848406"/>
                <a:gd name="connsiteX3" fmla="*/ 4164791 w 5547887"/>
                <a:gd name="connsiteY3" fmla="*/ 804369 h 1848406"/>
                <a:gd name="connsiteX4" fmla="*/ 5547887 w 5547887"/>
                <a:gd name="connsiteY4" fmla="*/ 0 h 1848406"/>
                <a:gd name="connsiteX0" fmla="*/ 0 w 5561484"/>
                <a:gd name="connsiteY0" fmla="*/ 1814591 h 1848406"/>
                <a:gd name="connsiteX1" fmla="*/ 1389282 w 5561484"/>
                <a:gd name="connsiteY1" fmla="*/ 1848406 h 1848406"/>
                <a:gd name="connsiteX2" fmla="*/ 2791551 w 5561484"/>
                <a:gd name="connsiteY2" fmla="*/ 1524910 h 1848406"/>
                <a:gd name="connsiteX3" fmla="*/ 4178388 w 5561484"/>
                <a:gd name="connsiteY3" fmla="*/ 804369 h 1848406"/>
                <a:gd name="connsiteX4" fmla="*/ 5561484 w 5561484"/>
                <a:gd name="connsiteY4" fmla="*/ 0 h 1848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484" h="1848406">
                  <a:moveTo>
                    <a:pt x="0" y="1814591"/>
                  </a:moveTo>
                  <a:lnTo>
                    <a:pt x="1389282" y="1848406"/>
                  </a:lnTo>
                  <a:lnTo>
                    <a:pt x="2791551" y="1524910"/>
                  </a:lnTo>
                  <a:lnTo>
                    <a:pt x="4178388" y="804369"/>
                  </a:lnTo>
                  <a:lnTo>
                    <a:pt x="5561484" y="0"/>
                  </a:lnTo>
                </a:path>
              </a:pathLst>
            </a:custGeom>
            <a:noFill/>
            <a:ln w="38100">
              <a:solidFill>
                <a:srgbClr val="7FC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9" name="フリーフォーム 128"/>
            <p:cNvSpPr/>
            <p:nvPr/>
          </p:nvSpPr>
          <p:spPr>
            <a:xfrm>
              <a:off x="1432007" y="4855897"/>
              <a:ext cx="2706755" cy="1015334"/>
            </a:xfrm>
            <a:custGeom>
              <a:avLst/>
              <a:gdLst>
                <a:gd name="connsiteX0" fmla="*/ 0 w 5233737"/>
                <a:gd name="connsiteY0" fmla="*/ 376990 h 376990"/>
                <a:gd name="connsiteX1" fmla="*/ 1303421 w 5233737"/>
                <a:gd name="connsiteY1" fmla="*/ 200527 h 376990"/>
                <a:gd name="connsiteX2" fmla="*/ 2614863 w 5233737"/>
                <a:gd name="connsiteY2" fmla="*/ 180474 h 376990"/>
                <a:gd name="connsiteX3" fmla="*/ 3926305 w 5233737"/>
                <a:gd name="connsiteY3" fmla="*/ 240632 h 376990"/>
                <a:gd name="connsiteX4" fmla="*/ 5233737 w 5233737"/>
                <a:gd name="connsiteY4" fmla="*/ 0 h 376990"/>
                <a:gd name="connsiteX0" fmla="*/ 0 w 5317958"/>
                <a:gd name="connsiteY0" fmla="*/ 1652337 h 1652337"/>
                <a:gd name="connsiteX1" fmla="*/ 1303421 w 5317958"/>
                <a:gd name="connsiteY1" fmla="*/ 1475874 h 1652337"/>
                <a:gd name="connsiteX2" fmla="*/ 2614863 w 5317958"/>
                <a:gd name="connsiteY2" fmla="*/ 1455821 h 1652337"/>
                <a:gd name="connsiteX3" fmla="*/ 3926305 w 5317958"/>
                <a:gd name="connsiteY3" fmla="*/ 1515979 h 1652337"/>
                <a:gd name="connsiteX4" fmla="*/ 5317958 w 5317958"/>
                <a:gd name="connsiteY4" fmla="*/ 0 h 1652337"/>
                <a:gd name="connsiteX0" fmla="*/ 0 w 5317958"/>
                <a:gd name="connsiteY0" fmla="*/ 1652337 h 1652337"/>
                <a:gd name="connsiteX1" fmla="*/ 1303421 w 5317958"/>
                <a:gd name="connsiteY1" fmla="*/ 1475874 h 1652337"/>
                <a:gd name="connsiteX2" fmla="*/ 2614863 w 5317958"/>
                <a:gd name="connsiteY2" fmla="*/ 1455821 h 1652337"/>
                <a:gd name="connsiteX3" fmla="*/ 3982452 w 5317958"/>
                <a:gd name="connsiteY3" fmla="*/ 842211 h 1652337"/>
                <a:gd name="connsiteX4" fmla="*/ 5317958 w 5317958"/>
                <a:gd name="connsiteY4" fmla="*/ 0 h 1652337"/>
                <a:gd name="connsiteX0" fmla="*/ 0 w 5317958"/>
                <a:gd name="connsiteY0" fmla="*/ 1652337 h 1652337"/>
                <a:gd name="connsiteX1" fmla="*/ 1303421 w 5317958"/>
                <a:gd name="connsiteY1" fmla="*/ 1475874 h 1652337"/>
                <a:gd name="connsiteX2" fmla="*/ 2662990 w 5317958"/>
                <a:gd name="connsiteY2" fmla="*/ 1331495 h 1652337"/>
                <a:gd name="connsiteX3" fmla="*/ 3982452 w 5317958"/>
                <a:gd name="connsiteY3" fmla="*/ 842211 h 1652337"/>
                <a:gd name="connsiteX4" fmla="*/ 5317958 w 5317958"/>
                <a:gd name="connsiteY4" fmla="*/ 0 h 1652337"/>
                <a:gd name="connsiteX0" fmla="*/ 0 w 5317958"/>
                <a:gd name="connsiteY0" fmla="*/ 1652337 h 1704474"/>
                <a:gd name="connsiteX1" fmla="*/ 1335505 w 5317958"/>
                <a:gd name="connsiteY1" fmla="*/ 1704474 h 1704474"/>
                <a:gd name="connsiteX2" fmla="*/ 2662990 w 5317958"/>
                <a:gd name="connsiteY2" fmla="*/ 1331495 h 1704474"/>
                <a:gd name="connsiteX3" fmla="*/ 3982452 w 5317958"/>
                <a:gd name="connsiteY3" fmla="*/ 842211 h 1704474"/>
                <a:gd name="connsiteX4" fmla="*/ 5317958 w 5317958"/>
                <a:gd name="connsiteY4" fmla="*/ 0 h 1704474"/>
                <a:gd name="connsiteX0" fmla="*/ 0 w 5309937"/>
                <a:gd name="connsiteY0" fmla="*/ 1776663 h 1776663"/>
                <a:gd name="connsiteX1" fmla="*/ 1327484 w 5309937"/>
                <a:gd name="connsiteY1" fmla="*/ 1704474 h 1776663"/>
                <a:gd name="connsiteX2" fmla="*/ 2654969 w 5309937"/>
                <a:gd name="connsiteY2" fmla="*/ 1331495 h 1776663"/>
                <a:gd name="connsiteX3" fmla="*/ 3974431 w 5309937"/>
                <a:gd name="connsiteY3" fmla="*/ 842211 h 1776663"/>
                <a:gd name="connsiteX4" fmla="*/ 5309937 w 5309937"/>
                <a:gd name="connsiteY4" fmla="*/ 0 h 1776663"/>
                <a:gd name="connsiteX0" fmla="*/ 0 w 5551284"/>
                <a:gd name="connsiteY0" fmla="*/ 934452 h 934452"/>
                <a:gd name="connsiteX1" fmla="*/ 1327484 w 5551284"/>
                <a:gd name="connsiteY1" fmla="*/ 862263 h 934452"/>
                <a:gd name="connsiteX2" fmla="*/ 2654969 w 5551284"/>
                <a:gd name="connsiteY2" fmla="*/ 489284 h 934452"/>
                <a:gd name="connsiteX3" fmla="*/ 3974431 w 5551284"/>
                <a:gd name="connsiteY3" fmla="*/ 0 h 934452"/>
                <a:gd name="connsiteX4" fmla="*/ 5551284 w 5551284"/>
                <a:gd name="connsiteY4" fmla="*/ 415514 h 934452"/>
                <a:gd name="connsiteX0" fmla="*/ 0 w 5551284"/>
                <a:gd name="connsiteY0" fmla="*/ 518938 h 518938"/>
                <a:gd name="connsiteX1" fmla="*/ 1327484 w 5551284"/>
                <a:gd name="connsiteY1" fmla="*/ 446749 h 518938"/>
                <a:gd name="connsiteX2" fmla="*/ 2654969 w 5551284"/>
                <a:gd name="connsiteY2" fmla="*/ 73770 h 518938"/>
                <a:gd name="connsiteX3" fmla="*/ 4168188 w 5551284"/>
                <a:gd name="connsiteY3" fmla="*/ 383311 h 518938"/>
                <a:gd name="connsiteX4" fmla="*/ 5551284 w 5551284"/>
                <a:gd name="connsiteY4" fmla="*/ 0 h 518938"/>
                <a:gd name="connsiteX0" fmla="*/ 0 w 5551284"/>
                <a:gd name="connsiteY0" fmla="*/ 518938 h 835204"/>
                <a:gd name="connsiteX1" fmla="*/ 1327484 w 5551284"/>
                <a:gd name="connsiteY1" fmla="*/ 446749 h 835204"/>
                <a:gd name="connsiteX2" fmla="*/ 2773943 w 5551284"/>
                <a:gd name="connsiteY2" fmla="*/ 835204 h 835204"/>
                <a:gd name="connsiteX3" fmla="*/ 4168188 w 5551284"/>
                <a:gd name="connsiteY3" fmla="*/ 383311 h 835204"/>
                <a:gd name="connsiteX4" fmla="*/ 5551284 w 5551284"/>
                <a:gd name="connsiteY4" fmla="*/ 0 h 835204"/>
                <a:gd name="connsiteX0" fmla="*/ 0 w 5547884"/>
                <a:gd name="connsiteY0" fmla="*/ 984636 h 984636"/>
                <a:gd name="connsiteX1" fmla="*/ 1324084 w 5547884"/>
                <a:gd name="connsiteY1" fmla="*/ 446749 h 984636"/>
                <a:gd name="connsiteX2" fmla="*/ 2770543 w 5547884"/>
                <a:gd name="connsiteY2" fmla="*/ 835204 h 984636"/>
                <a:gd name="connsiteX3" fmla="*/ 4164788 w 5547884"/>
                <a:gd name="connsiteY3" fmla="*/ 383311 h 984636"/>
                <a:gd name="connsiteX4" fmla="*/ 5547884 w 5547884"/>
                <a:gd name="connsiteY4" fmla="*/ 0 h 984636"/>
                <a:gd name="connsiteX0" fmla="*/ 0 w 5547884"/>
                <a:gd name="connsiteY0" fmla="*/ 984636 h 1007626"/>
                <a:gd name="connsiteX1" fmla="*/ 1378472 w 5547884"/>
                <a:gd name="connsiteY1" fmla="*/ 1007626 h 1007626"/>
                <a:gd name="connsiteX2" fmla="*/ 2770543 w 5547884"/>
                <a:gd name="connsiteY2" fmla="*/ 835204 h 1007626"/>
                <a:gd name="connsiteX3" fmla="*/ 4164788 w 5547884"/>
                <a:gd name="connsiteY3" fmla="*/ 383311 h 1007626"/>
                <a:gd name="connsiteX4" fmla="*/ 5547884 w 5547884"/>
                <a:gd name="connsiteY4" fmla="*/ 0 h 1007626"/>
                <a:gd name="connsiteX0" fmla="*/ 0 w 5547884"/>
                <a:gd name="connsiteY0" fmla="*/ 984636 h 984636"/>
                <a:gd name="connsiteX1" fmla="*/ 1395469 w 5547884"/>
                <a:gd name="connsiteY1" fmla="*/ 586119 h 984636"/>
                <a:gd name="connsiteX2" fmla="*/ 2770543 w 5547884"/>
                <a:gd name="connsiteY2" fmla="*/ 835204 h 984636"/>
                <a:gd name="connsiteX3" fmla="*/ 4164788 w 5547884"/>
                <a:gd name="connsiteY3" fmla="*/ 383311 h 984636"/>
                <a:gd name="connsiteX4" fmla="*/ 5547884 w 5547884"/>
                <a:gd name="connsiteY4" fmla="*/ 0 h 984636"/>
                <a:gd name="connsiteX0" fmla="*/ 0 w 5547884"/>
                <a:gd name="connsiteY0" fmla="*/ 984636 h 1065414"/>
                <a:gd name="connsiteX1" fmla="*/ 1368275 w 5547884"/>
                <a:gd name="connsiteY1" fmla="*/ 1065414 h 1065414"/>
                <a:gd name="connsiteX2" fmla="*/ 2770543 w 5547884"/>
                <a:gd name="connsiteY2" fmla="*/ 835204 h 1065414"/>
                <a:gd name="connsiteX3" fmla="*/ 4164788 w 5547884"/>
                <a:gd name="connsiteY3" fmla="*/ 383311 h 1065414"/>
                <a:gd name="connsiteX4" fmla="*/ 5547884 w 5547884"/>
                <a:gd name="connsiteY4" fmla="*/ 0 h 1065414"/>
                <a:gd name="connsiteX0" fmla="*/ 0 w 5537687"/>
                <a:gd name="connsiteY0" fmla="*/ 1222584 h 1222584"/>
                <a:gd name="connsiteX1" fmla="*/ 1358078 w 5537687"/>
                <a:gd name="connsiteY1" fmla="*/ 1065414 h 1222584"/>
                <a:gd name="connsiteX2" fmla="*/ 2760346 w 5537687"/>
                <a:gd name="connsiteY2" fmla="*/ 835204 h 1222584"/>
                <a:gd name="connsiteX3" fmla="*/ 4154591 w 5537687"/>
                <a:gd name="connsiteY3" fmla="*/ 383311 h 1222584"/>
                <a:gd name="connsiteX4" fmla="*/ 5537687 w 5537687"/>
                <a:gd name="connsiteY4" fmla="*/ 0 h 1222584"/>
                <a:gd name="connsiteX0" fmla="*/ 0 w 5547884"/>
                <a:gd name="connsiteY0" fmla="*/ 1076416 h 1076416"/>
                <a:gd name="connsiteX1" fmla="*/ 1368275 w 5547884"/>
                <a:gd name="connsiteY1" fmla="*/ 1065414 h 1076416"/>
                <a:gd name="connsiteX2" fmla="*/ 2770543 w 5547884"/>
                <a:gd name="connsiteY2" fmla="*/ 835204 h 1076416"/>
                <a:gd name="connsiteX3" fmla="*/ 4164788 w 5547884"/>
                <a:gd name="connsiteY3" fmla="*/ 383311 h 1076416"/>
                <a:gd name="connsiteX4" fmla="*/ 5547884 w 5547884"/>
                <a:gd name="connsiteY4" fmla="*/ 0 h 1076416"/>
                <a:gd name="connsiteX0" fmla="*/ 0 w 5554683"/>
                <a:gd name="connsiteY0" fmla="*/ 1076416 h 1076416"/>
                <a:gd name="connsiteX1" fmla="*/ 1375074 w 5554683"/>
                <a:gd name="connsiteY1" fmla="*/ 1065414 h 1076416"/>
                <a:gd name="connsiteX2" fmla="*/ 2777342 w 5554683"/>
                <a:gd name="connsiteY2" fmla="*/ 835204 h 1076416"/>
                <a:gd name="connsiteX3" fmla="*/ 4171587 w 5554683"/>
                <a:gd name="connsiteY3" fmla="*/ 383311 h 1076416"/>
                <a:gd name="connsiteX4" fmla="*/ 5554683 w 5554683"/>
                <a:gd name="connsiteY4" fmla="*/ 0 h 107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4683" h="1076416">
                  <a:moveTo>
                    <a:pt x="0" y="1076416"/>
                  </a:moveTo>
                  <a:lnTo>
                    <a:pt x="1375074" y="1065414"/>
                  </a:lnTo>
                  <a:lnTo>
                    <a:pt x="2777342" y="835204"/>
                  </a:lnTo>
                  <a:lnTo>
                    <a:pt x="4171587" y="383311"/>
                  </a:lnTo>
                  <a:lnTo>
                    <a:pt x="5554683" y="0"/>
                  </a:lnTo>
                </a:path>
              </a:pathLst>
            </a:custGeom>
            <a:noFill/>
            <a:ln w="38100">
              <a:solidFill>
                <a:srgbClr val="008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8" name="グループ化 7"/>
            <p:cNvGrpSpPr/>
            <p:nvPr/>
          </p:nvGrpSpPr>
          <p:grpSpPr>
            <a:xfrm>
              <a:off x="1372663" y="4792282"/>
              <a:ext cx="2828814" cy="1141677"/>
              <a:chOff x="1372663" y="4792282"/>
              <a:chExt cx="2828814" cy="1141677"/>
            </a:xfrm>
            <a:solidFill>
              <a:srgbClr val="00889C"/>
            </a:solidFill>
          </p:grpSpPr>
          <p:sp>
            <p:nvSpPr>
              <p:cNvPr id="76" name="Oval 132"/>
              <p:cNvSpPr>
                <a:spLocks noChangeArrowheads="1"/>
              </p:cNvSpPr>
              <p:nvPr/>
            </p:nvSpPr>
            <p:spPr bwMode="auto">
              <a:xfrm>
                <a:off x="1372663" y="5808502"/>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77" name="Oval 132"/>
              <p:cNvSpPr>
                <a:spLocks noChangeArrowheads="1"/>
              </p:cNvSpPr>
              <p:nvPr/>
            </p:nvSpPr>
            <p:spPr bwMode="auto">
              <a:xfrm>
                <a:off x="2722672" y="5578226"/>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78" name="Oval 132"/>
              <p:cNvSpPr>
                <a:spLocks noChangeArrowheads="1"/>
              </p:cNvSpPr>
              <p:nvPr/>
            </p:nvSpPr>
            <p:spPr bwMode="auto">
              <a:xfrm>
                <a:off x="2045983" y="5793529"/>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79" name="Oval 132"/>
              <p:cNvSpPr>
                <a:spLocks noChangeArrowheads="1"/>
              </p:cNvSpPr>
              <p:nvPr/>
            </p:nvSpPr>
            <p:spPr bwMode="auto">
              <a:xfrm>
                <a:off x="3402040" y="5154647"/>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0" name="Oval 132"/>
              <p:cNvSpPr>
                <a:spLocks noChangeArrowheads="1"/>
              </p:cNvSpPr>
              <p:nvPr/>
            </p:nvSpPr>
            <p:spPr bwMode="auto">
              <a:xfrm>
                <a:off x="4076050" y="4792282"/>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nvGrpSpPr>
            <p:cNvPr id="9" name="グループ化 8"/>
            <p:cNvGrpSpPr/>
            <p:nvPr/>
          </p:nvGrpSpPr>
          <p:grpSpPr>
            <a:xfrm>
              <a:off x="1372663" y="4011588"/>
              <a:ext cx="2828813" cy="1869678"/>
              <a:chOff x="1372663" y="4011588"/>
              <a:chExt cx="2828813" cy="1869678"/>
            </a:xfrm>
            <a:solidFill>
              <a:srgbClr val="7FC3CD"/>
            </a:solidFill>
          </p:grpSpPr>
          <p:sp>
            <p:nvSpPr>
              <p:cNvPr id="81" name="Oval 132"/>
              <p:cNvSpPr>
                <a:spLocks noChangeArrowheads="1"/>
              </p:cNvSpPr>
              <p:nvPr/>
            </p:nvSpPr>
            <p:spPr bwMode="auto">
              <a:xfrm>
                <a:off x="2722671" y="5449090"/>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2" name="Oval 132"/>
              <p:cNvSpPr>
                <a:spLocks noChangeArrowheads="1"/>
              </p:cNvSpPr>
              <p:nvPr/>
            </p:nvSpPr>
            <p:spPr bwMode="auto">
              <a:xfrm>
                <a:off x="2045982" y="5755809"/>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3" name="Oval 132"/>
              <p:cNvSpPr>
                <a:spLocks noChangeArrowheads="1"/>
              </p:cNvSpPr>
              <p:nvPr/>
            </p:nvSpPr>
            <p:spPr bwMode="auto">
              <a:xfrm>
                <a:off x="1372663" y="5722749"/>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4" name="Oval 132"/>
              <p:cNvSpPr>
                <a:spLocks noChangeArrowheads="1"/>
              </p:cNvSpPr>
              <p:nvPr/>
            </p:nvSpPr>
            <p:spPr bwMode="auto">
              <a:xfrm>
                <a:off x="4076049" y="401158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5" name="Oval 132"/>
              <p:cNvSpPr>
                <a:spLocks noChangeArrowheads="1"/>
              </p:cNvSpPr>
              <p:nvPr/>
            </p:nvSpPr>
            <p:spPr bwMode="auto">
              <a:xfrm>
                <a:off x="3399361" y="4770709"/>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nvGrpSpPr>
            <p:cNvPr id="10" name="グループ化 167"/>
            <p:cNvGrpSpPr/>
            <p:nvPr/>
          </p:nvGrpSpPr>
          <p:grpSpPr>
            <a:xfrm>
              <a:off x="1898142" y="2746133"/>
              <a:ext cx="1479538" cy="705153"/>
              <a:chOff x="1263703" y="2342297"/>
              <a:chExt cx="1479538" cy="705153"/>
            </a:xfrm>
          </p:grpSpPr>
          <p:grpSp>
            <p:nvGrpSpPr>
              <p:cNvPr id="11" name="グループ化 112"/>
              <p:cNvGrpSpPr>
                <a:grpSpLocks/>
              </p:cNvGrpSpPr>
              <p:nvPr/>
            </p:nvGrpSpPr>
            <p:grpSpPr bwMode="auto">
              <a:xfrm>
                <a:off x="1263703" y="2342297"/>
                <a:ext cx="1479538" cy="369332"/>
                <a:chOff x="1665289" y="1680948"/>
                <a:chExt cx="1479369" cy="369199"/>
              </a:xfrm>
            </p:grpSpPr>
            <p:sp>
              <p:nvSpPr>
                <p:cNvPr id="175" name="Text Box 39"/>
                <p:cNvSpPr txBox="1">
                  <a:spLocks noChangeArrowheads="1"/>
                </p:cNvSpPr>
                <p:nvPr/>
              </p:nvSpPr>
              <p:spPr bwMode="auto">
                <a:xfrm>
                  <a:off x="1908563" y="1680948"/>
                  <a:ext cx="1236095" cy="369199"/>
                </a:xfrm>
                <a:prstGeom prst="rect">
                  <a:avLst/>
                </a:prstGeom>
                <a:noFill/>
                <a:ln w="9525">
                  <a:noFill/>
                  <a:miter lim="800000"/>
                  <a:headEnd/>
                  <a:tailEnd/>
                </a:ln>
              </p:spPr>
              <p:txBody>
                <a:bodyPr wrap="none" anchor="ctr">
                  <a:spAutoFit/>
                </a:bodyPr>
                <a:lstStyle/>
                <a:p>
                  <a:pPr>
                    <a:tabLst>
                      <a:tab pos="354013" algn="l"/>
                    </a:tabLst>
                  </a:pPr>
                  <a:r>
                    <a:rPr lang="ja-JP" altLang="en-US" dirty="0">
                      <a:solidFill>
                        <a:prstClr val="black"/>
                      </a:solidFill>
                    </a:rPr>
                    <a:t>週</a:t>
                  </a:r>
                  <a:r>
                    <a:rPr lang="en-US" altLang="ja-JP" dirty="0">
                      <a:solidFill>
                        <a:prstClr val="black"/>
                      </a:solidFill>
                    </a:rPr>
                    <a:t>1</a:t>
                  </a:r>
                  <a:r>
                    <a:rPr lang="ja-JP" altLang="en-US" dirty="0">
                      <a:solidFill>
                        <a:prstClr val="black"/>
                      </a:solidFill>
                    </a:rPr>
                    <a:t>回以上</a:t>
                  </a:r>
                </a:p>
              </p:txBody>
            </p:sp>
            <p:grpSp>
              <p:nvGrpSpPr>
                <p:cNvPr id="13" name="Group 176"/>
                <p:cNvGrpSpPr>
                  <a:grpSpLocks/>
                </p:cNvGrpSpPr>
                <p:nvPr/>
              </p:nvGrpSpPr>
              <p:grpSpPr bwMode="auto">
                <a:xfrm>
                  <a:off x="1665289" y="1801813"/>
                  <a:ext cx="287337" cy="125413"/>
                  <a:chOff x="3282" y="787"/>
                  <a:chExt cx="181" cy="79"/>
                </a:xfrm>
              </p:grpSpPr>
              <p:sp>
                <p:nvSpPr>
                  <p:cNvPr id="177" name="Oval 138"/>
                  <p:cNvSpPr>
                    <a:spLocks noChangeArrowheads="1"/>
                  </p:cNvSpPr>
                  <p:nvPr/>
                </p:nvSpPr>
                <p:spPr bwMode="auto">
                  <a:xfrm>
                    <a:off x="3333" y="787"/>
                    <a:ext cx="79" cy="79"/>
                  </a:xfrm>
                  <a:prstGeom prst="ellipse">
                    <a:avLst/>
                  </a:prstGeom>
                  <a:solidFill>
                    <a:srgbClr val="7FC3CD"/>
                  </a:solidFill>
                  <a:ln w="0">
                    <a:noFill/>
                    <a:round/>
                    <a:headEnd/>
                    <a:tailEnd/>
                  </a:ln>
                </p:spPr>
                <p:txBody>
                  <a:bodyPr wrap="none" anchor="ctr"/>
                  <a:lstStyle/>
                  <a:p>
                    <a:endParaRPr lang="ja-JP" altLang="en-US">
                      <a:solidFill>
                        <a:prstClr val="black"/>
                      </a:solidFill>
                    </a:endParaRPr>
                  </a:p>
                </p:txBody>
              </p:sp>
              <p:sp>
                <p:nvSpPr>
                  <p:cNvPr id="178" name="Line 139"/>
                  <p:cNvSpPr>
                    <a:spLocks noChangeShapeType="1"/>
                  </p:cNvSpPr>
                  <p:nvPr/>
                </p:nvSpPr>
                <p:spPr bwMode="auto">
                  <a:xfrm>
                    <a:off x="3282" y="827"/>
                    <a:ext cx="181" cy="0"/>
                  </a:xfrm>
                  <a:prstGeom prst="line">
                    <a:avLst/>
                  </a:prstGeom>
                  <a:noFill/>
                  <a:ln w="38100">
                    <a:solidFill>
                      <a:srgbClr val="7FC3CD"/>
                    </a:solidFill>
                    <a:round/>
                    <a:headEnd/>
                    <a:tailEnd/>
                  </a:ln>
                </p:spPr>
                <p:txBody>
                  <a:bodyPr wrap="none" anchor="ctr"/>
                  <a:lstStyle/>
                  <a:p>
                    <a:endParaRPr lang="ja-JP" altLang="en-US">
                      <a:solidFill>
                        <a:prstClr val="black"/>
                      </a:solidFill>
                    </a:endParaRPr>
                  </a:p>
                </p:txBody>
              </p:sp>
            </p:grpSp>
          </p:grpSp>
          <p:grpSp>
            <p:nvGrpSpPr>
              <p:cNvPr id="16" name="グループ化 112"/>
              <p:cNvGrpSpPr>
                <a:grpSpLocks/>
              </p:cNvGrpSpPr>
              <p:nvPr/>
            </p:nvGrpSpPr>
            <p:grpSpPr bwMode="auto">
              <a:xfrm>
                <a:off x="1263703" y="2678118"/>
                <a:ext cx="889632" cy="369332"/>
                <a:chOff x="1665289" y="1680948"/>
                <a:chExt cx="889531" cy="369199"/>
              </a:xfrm>
            </p:grpSpPr>
            <p:sp>
              <p:nvSpPr>
                <p:cNvPr id="171" name="Text Box 39"/>
                <p:cNvSpPr txBox="1">
                  <a:spLocks noChangeArrowheads="1"/>
                </p:cNvSpPr>
                <p:nvPr/>
              </p:nvSpPr>
              <p:spPr bwMode="auto">
                <a:xfrm>
                  <a:off x="1908562" y="1680948"/>
                  <a:ext cx="646258" cy="369199"/>
                </a:xfrm>
                <a:prstGeom prst="rect">
                  <a:avLst/>
                </a:prstGeom>
                <a:noFill/>
                <a:ln w="9525">
                  <a:noFill/>
                  <a:miter lim="800000"/>
                  <a:headEnd/>
                  <a:tailEnd/>
                </a:ln>
              </p:spPr>
              <p:txBody>
                <a:bodyPr wrap="none" anchor="ctr">
                  <a:spAutoFit/>
                </a:bodyPr>
                <a:lstStyle/>
                <a:p>
                  <a:r>
                    <a:rPr lang="ja-JP" altLang="en-US" dirty="0">
                      <a:solidFill>
                        <a:prstClr val="black"/>
                      </a:solidFill>
                    </a:rPr>
                    <a:t>毎日</a:t>
                  </a:r>
                </a:p>
              </p:txBody>
            </p:sp>
            <p:grpSp>
              <p:nvGrpSpPr>
                <p:cNvPr id="17" name="Group 176"/>
                <p:cNvGrpSpPr>
                  <a:grpSpLocks/>
                </p:cNvGrpSpPr>
                <p:nvPr/>
              </p:nvGrpSpPr>
              <p:grpSpPr bwMode="auto">
                <a:xfrm>
                  <a:off x="1665289" y="1801813"/>
                  <a:ext cx="287337" cy="125413"/>
                  <a:chOff x="3282" y="787"/>
                  <a:chExt cx="181" cy="79"/>
                </a:xfrm>
              </p:grpSpPr>
              <p:sp>
                <p:nvSpPr>
                  <p:cNvPr id="173" name="Oval 138"/>
                  <p:cNvSpPr>
                    <a:spLocks noChangeArrowheads="1"/>
                  </p:cNvSpPr>
                  <p:nvPr/>
                </p:nvSpPr>
                <p:spPr bwMode="auto">
                  <a:xfrm>
                    <a:off x="3333" y="787"/>
                    <a:ext cx="79" cy="79"/>
                  </a:xfrm>
                  <a:prstGeom prst="ellipse">
                    <a:avLst/>
                  </a:prstGeom>
                  <a:solidFill>
                    <a:schemeClr val="accent1"/>
                  </a:solidFill>
                  <a:ln w="0">
                    <a:noFill/>
                    <a:round/>
                    <a:headEnd/>
                    <a:tailEnd/>
                  </a:ln>
                </p:spPr>
                <p:txBody>
                  <a:bodyPr wrap="none" anchor="ctr"/>
                  <a:lstStyle/>
                  <a:p>
                    <a:endParaRPr lang="ja-JP" altLang="en-US">
                      <a:solidFill>
                        <a:prstClr val="black"/>
                      </a:solidFill>
                    </a:endParaRPr>
                  </a:p>
                </p:txBody>
              </p:sp>
              <p:sp>
                <p:nvSpPr>
                  <p:cNvPr id="174" name="Line 139"/>
                  <p:cNvSpPr>
                    <a:spLocks noChangeShapeType="1"/>
                  </p:cNvSpPr>
                  <p:nvPr/>
                </p:nvSpPr>
                <p:spPr bwMode="auto">
                  <a:xfrm>
                    <a:off x="3282" y="827"/>
                    <a:ext cx="181" cy="0"/>
                  </a:xfrm>
                  <a:prstGeom prst="line">
                    <a:avLst/>
                  </a:prstGeom>
                  <a:noFill/>
                  <a:ln w="38100">
                    <a:solidFill>
                      <a:schemeClr val="accent1"/>
                    </a:solidFill>
                    <a:round/>
                    <a:headEnd/>
                    <a:tailEnd/>
                  </a:ln>
                </p:spPr>
                <p:txBody>
                  <a:bodyPr wrap="none" anchor="ctr"/>
                  <a:lstStyle/>
                  <a:p>
                    <a:endParaRPr lang="ja-JP" altLang="en-US">
                      <a:solidFill>
                        <a:prstClr val="black"/>
                      </a:solidFill>
                    </a:endParaRPr>
                  </a:p>
                </p:txBody>
              </p:sp>
            </p:grpSp>
          </p:grpSp>
        </p:grpSp>
      </p:grpSp>
      <p:grpSp>
        <p:nvGrpSpPr>
          <p:cNvPr id="18" name="グループ化 10"/>
          <p:cNvGrpSpPr/>
          <p:nvPr/>
        </p:nvGrpSpPr>
        <p:grpSpPr>
          <a:xfrm>
            <a:off x="4728780" y="2360123"/>
            <a:ext cx="4196912" cy="4136182"/>
            <a:chOff x="4728780" y="2360123"/>
            <a:chExt cx="4196912" cy="4136182"/>
          </a:xfrm>
        </p:grpSpPr>
        <p:sp>
          <p:nvSpPr>
            <p:cNvPr id="21" name="Text Box 44"/>
            <p:cNvSpPr txBox="1">
              <a:spLocks noChangeArrowheads="1"/>
            </p:cNvSpPr>
            <p:nvPr/>
          </p:nvSpPr>
          <p:spPr bwMode="auto">
            <a:xfrm>
              <a:off x="4792211" y="2561940"/>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50</a:t>
              </a:r>
              <a:endParaRPr lang="en-GB" altLang="ja-JP" sz="1400" dirty="0">
                <a:solidFill>
                  <a:prstClr val="black"/>
                </a:solidFill>
              </a:endParaRPr>
            </a:p>
          </p:txBody>
        </p:sp>
        <p:sp>
          <p:nvSpPr>
            <p:cNvPr id="22" name="Text Box 51"/>
            <p:cNvSpPr txBox="1">
              <a:spLocks noChangeArrowheads="1"/>
            </p:cNvSpPr>
            <p:nvPr/>
          </p:nvSpPr>
          <p:spPr bwMode="auto">
            <a:xfrm>
              <a:off x="4792211" y="3842056"/>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30</a:t>
              </a:r>
              <a:endParaRPr lang="en-GB" altLang="ja-JP" sz="1400" dirty="0">
                <a:solidFill>
                  <a:prstClr val="black"/>
                </a:solidFill>
              </a:endParaRPr>
            </a:p>
          </p:txBody>
        </p:sp>
        <p:sp>
          <p:nvSpPr>
            <p:cNvPr id="23" name="Text Box 51"/>
            <p:cNvSpPr txBox="1">
              <a:spLocks noChangeArrowheads="1"/>
            </p:cNvSpPr>
            <p:nvPr/>
          </p:nvSpPr>
          <p:spPr bwMode="auto">
            <a:xfrm>
              <a:off x="4792211" y="5122172"/>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10</a:t>
              </a:r>
              <a:endParaRPr lang="en-GB" altLang="ja-JP" sz="1400" dirty="0">
                <a:solidFill>
                  <a:prstClr val="black"/>
                </a:solidFill>
              </a:endParaRPr>
            </a:p>
          </p:txBody>
        </p:sp>
        <p:sp>
          <p:nvSpPr>
            <p:cNvPr id="24" name="Text Box 51"/>
            <p:cNvSpPr txBox="1">
              <a:spLocks noChangeArrowheads="1"/>
            </p:cNvSpPr>
            <p:nvPr/>
          </p:nvSpPr>
          <p:spPr bwMode="auto">
            <a:xfrm>
              <a:off x="4891597" y="5762228"/>
              <a:ext cx="284052"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0</a:t>
              </a:r>
              <a:endParaRPr lang="en-GB" altLang="ja-JP" sz="1400" dirty="0">
                <a:solidFill>
                  <a:prstClr val="black"/>
                </a:solidFill>
              </a:endParaRPr>
            </a:p>
          </p:txBody>
        </p:sp>
        <p:sp>
          <p:nvSpPr>
            <p:cNvPr id="25" name="Text Box 51"/>
            <p:cNvSpPr txBox="1">
              <a:spLocks noChangeArrowheads="1"/>
            </p:cNvSpPr>
            <p:nvPr/>
          </p:nvSpPr>
          <p:spPr bwMode="auto">
            <a:xfrm>
              <a:off x="4792211" y="4482114"/>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20</a:t>
              </a:r>
              <a:endParaRPr lang="en-GB" altLang="ja-JP" sz="1400" dirty="0">
                <a:solidFill>
                  <a:prstClr val="black"/>
                </a:solidFill>
              </a:endParaRPr>
            </a:p>
          </p:txBody>
        </p:sp>
        <p:sp>
          <p:nvSpPr>
            <p:cNvPr id="26" name="Text Box 51"/>
            <p:cNvSpPr txBox="1">
              <a:spLocks noChangeArrowheads="1"/>
            </p:cNvSpPr>
            <p:nvPr/>
          </p:nvSpPr>
          <p:spPr bwMode="auto">
            <a:xfrm>
              <a:off x="4792211" y="3201998"/>
              <a:ext cx="383438" cy="307777"/>
            </a:xfrm>
            <a:prstGeom prst="rect">
              <a:avLst/>
            </a:prstGeom>
            <a:noFill/>
            <a:ln w="9525">
              <a:noFill/>
              <a:miter lim="800000"/>
              <a:headEnd/>
              <a:tailEnd/>
            </a:ln>
          </p:spPr>
          <p:txBody>
            <a:bodyPr wrap="none" anchor="ctr">
              <a:spAutoFit/>
            </a:bodyPr>
            <a:lstStyle/>
            <a:p>
              <a:pPr algn="r">
                <a:spcBef>
                  <a:spcPct val="50000"/>
                </a:spcBef>
              </a:pPr>
              <a:r>
                <a:rPr lang="en-US" altLang="ja-JP" sz="1400" dirty="0">
                  <a:solidFill>
                    <a:prstClr val="black"/>
                  </a:solidFill>
                </a:rPr>
                <a:t>40</a:t>
              </a:r>
              <a:endParaRPr lang="en-GB" altLang="ja-JP" sz="1400" dirty="0">
                <a:solidFill>
                  <a:prstClr val="black"/>
                </a:solidFill>
              </a:endParaRPr>
            </a:p>
          </p:txBody>
        </p:sp>
        <p:sp>
          <p:nvSpPr>
            <p:cNvPr id="27" name="Text Box 44"/>
            <p:cNvSpPr txBox="1">
              <a:spLocks noChangeArrowheads="1"/>
            </p:cNvSpPr>
            <p:nvPr/>
          </p:nvSpPr>
          <p:spPr bwMode="auto">
            <a:xfrm>
              <a:off x="4728780" y="2360123"/>
              <a:ext cx="524503" cy="307777"/>
            </a:xfrm>
            <a:prstGeom prst="rect">
              <a:avLst/>
            </a:prstGeom>
            <a:noFill/>
            <a:ln w="9525">
              <a:noFill/>
              <a:miter lim="800000"/>
              <a:headEnd/>
              <a:tailEnd/>
            </a:ln>
          </p:spPr>
          <p:txBody>
            <a:bodyPr wrap="none" anchor="ctr">
              <a:spAutoFit/>
            </a:bodyPr>
            <a:lstStyle/>
            <a:p>
              <a:pPr algn="r">
                <a:spcBef>
                  <a:spcPct val="50000"/>
                </a:spcBef>
              </a:pPr>
              <a:r>
                <a:rPr lang="ja-JP" altLang="en-US" sz="1400" dirty="0">
                  <a:solidFill>
                    <a:prstClr val="black"/>
                  </a:solidFill>
                </a:rPr>
                <a:t>（</a:t>
              </a:r>
              <a:r>
                <a:rPr lang="en-US" altLang="ja-JP" sz="1400" dirty="0">
                  <a:solidFill>
                    <a:prstClr val="black"/>
                  </a:solidFill>
                </a:rPr>
                <a:t>%</a:t>
              </a:r>
              <a:r>
                <a:rPr lang="ja-JP" altLang="en-US" sz="1400" dirty="0">
                  <a:solidFill>
                    <a:prstClr val="black"/>
                  </a:solidFill>
                </a:rPr>
                <a:t>）</a:t>
              </a:r>
              <a:endParaRPr lang="en-GB" altLang="ja-JP" sz="1400" dirty="0">
                <a:solidFill>
                  <a:prstClr val="black"/>
                </a:solidFill>
              </a:endParaRPr>
            </a:p>
          </p:txBody>
        </p:sp>
        <p:grpSp>
          <p:nvGrpSpPr>
            <p:cNvPr id="19" name="グループ化 54"/>
            <p:cNvGrpSpPr/>
            <p:nvPr/>
          </p:nvGrpSpPr>
          <p:grpSpPr>
            <a:xfrm>
              <a:off x="5858495" y="5918985"/>
              <a:ext cx="2030067" cy="72000"/>
              <a:chOff x="5858495" y="5918985"/>
              <a:chExt cx="2030067" cy="72000"/>
            </a:xfrm>
          </p:grpSpPr>
          <p:sp>
            <p:nvSpPr>
              <p:cNvPr id="56" name="Line 17"/>
              <p:cNvSpPr>
                <a:spLocks noChangeShapeType="1"/>
              </p:cNvSpPr>
              <p:nvPr/>
            </p:nvSpPr>
            <p:spPr bwMode="auto">
              <a:xfrm flipH="1">
                <a:off x="5858495"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57" name="Line 17"/>
              <p:cNvSpPr>
                <a:spLocks noChangeShapeType="1"/>
              </p:cNvSpPr>
              <p:nvPr/>
            </p:nvSpPr>
            <p:spPr bwMode="auto">
              <a:xfrm flipH="1">
                <a:off x="6535184"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58" name="Line 17"/>
              <p:cNvSpPr>
                <a:spLocks noChangeShapeType="1"/>
              </p:cNvSpPr>
              <p:nvPr/>
            </p:nvSpPr>
            <p:spPr bwMode="auto">
              <a:xfrm flipH="1">
                <a:off x="7211873"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59" name="Line 17"/>
              <p:cNvSpPr>
                <a:spLocks noChangeShapeType="1"/>
              </p:cNvSpPr>
              <p:nvPr/>
            </p:nvSpPr>
            <p:spPr bwMode="auto">
              <a:xfrm flipH="1">
                <a:off x="7888562" y="5918985"/>
                <a:ext cx="0" cy="7200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sp>
          <p:nvSpPr>
            <p:cNvPr id="60" name="Text Box 55"/>
            <p:cNvSpPr txBox="1">
              <a:spLocks noChangeArrowheads="1"/>
            </p:cNvSpPr>
            <p:nvPr/>
          </p:nvSpPr>
          <p:spPr bwMode="auto">
            <a:xfrm>
              <a:off x="5199388" y="5918985"/>
              <a:ext cx="641521"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40-49</a:t>
              </a:r>
              <a:endParaRPr lang="en-GB" altLang="ja-JP" sz="1400" baseline="30000" dirty="0">
                <a:solidFill>
                  <a:prstClr val="black"/>
                </a:solidFill>
              </a:endParaRPr>
            </a:p>
          </p:txBody>
        </p:sp>
        <p:sp>
          <p:nvSpPr>
            <p:cNvPr id="61" name="Text Box 55"/>
            <p:cNvSpPr txBox="1">
              <a:spLocks noChangeArrowheads="1"/>
            </p:cNvSpPr>
            <p:nvPr/>
          </p:nvSpPr>
          <p:spPr bwMode="auto">
            <a:xfrm>
              <a:off x="5876074"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50-59</a:t>
              </a:r>
              <a:endParaRPr lang="en-GB" altLang="ja-JP" sz="1400" baseline="30000" dirty="0">
                <a:solidFill>
                  <a:prstClr val="black"/>
                </a:solidFill>
              </a:endParaRPr>
            </a:p>
          </p:txBody>
        </p:sp>
        <p:sp>
          <p:nvSpPr>
            <p:cNvPr id="62" name="Text Box 55"/>
            <p:cNvSpPr txBox="1">
              <a:spLocks noChangeArrowheads="1"/>
            </p:cNvSpPr>
            <p:nvPr/>
          </p:nvSpPr>
          <p:spPr bwMode="auto">
            <a:xfrm>
              <a:off x="6552765"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60-69</a:t>
              </a:r>
              <a:endParaRPr lang="en-GB" altLang="ja-JP" sz="1400" baseline="30000" dirty="0">
                <a:solidFill>
                  <a:prstClr val="black"/>
                </a:solidFill>
              </a:endParaRPr>
            </a:p>
          </p:txBody>
        </p:sp>
        <p:sp>
          <p:nvSpPr>
            <p:cNvPr id="63" name="Text Box 55"/>
            <p:cNvSpPr txBox="1">
              <a:spLocks noChangeArrowheads="1"/>
            </p:cNvSpPr>
            <p:nvPr/>
          </p:nvSpPr>
          <p:spPr bwMode="auto">
            <a:xfrm>
              <a:off x="7229453" y="5918985"/>
              <a:ext cx="641522"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70-79</a:t>
              </a:r>
              <a:endParaRPr lang="en-GB" altLang="ja-JP" sz="1400" baseline="30000" dirty="0">
                <a:solidFill>
                  <a:prstClr val="black"/>
                </a:solidFill>
              </a:endParaRPr>
            </a:p>
          </p:txBody>
        </p:sp>
        <p:sp>
          <p:nvSpPr>
            <p:cNvPr id="64" name="Text Box 55"/>
            <p:cNvSpPr txBox="1">
              <a:spLocks noChangeArrowheads="1"/>
            </p:cNvSpPr>
            <p:nvPr/>
          </p:nvSpPr>
          <p:spPr bwMode="auto">
            <a:xfrm>
              <a:off x="7945416" y="5918985"/>
              <a:ext cx="562975" cy="307777"/>
            </a:xfrm>
            <a:prstGeom prst="rect">
              <a:avLst/>
            </a:prstGeom>
            <a:noFill/>
            <a:ln w="9525">
              <a:noFill/>
              <a:miter lim="800000"/>
              <a:headEnd/>
              <a:tailEnd/>
            </a:ln>
          </p:spPr>
          <p:txBody>
            <a:bodyPr wrap="none" anchor="t">
              <a:spAutoFit/>
            </a:bodyPr>
            <a:lstStyle/>
            <a:p>
              <a:pPr algn="ctr">
                <a:spcBef>
                  <a:spcPct val="50000"/>
                </a:spcBef>
              </a:pPr>
              <a:r>
                <a:rPr lang="en-US" altLang="ja-JP" sz="1400" dirty="0">
                  <a:solidFill>
                    <a:prstClr val="black"/>
                  </a:solidFill>
                </a:rPr>
                <a:t>≧80</a:t>
              </a:r>
            </a:p>
          </p:txBody>
        </p:sp>
        <p:sp>
          <p:nvSpPr>
            <p:cNvPr id="65" name="Text Box 55"/>
            <p:cNvSpPr txBox="1">
              <a:spLocks noChangeArrowheads="1"/>
            </p:cNvSpPr>
            <p:nvPr/>
          </p:nvSpPr>
          <p:spPr bwMode="auto">
            <a:xfrm>
              <a:off x="8381953" y="5918985"/>
              <a:ext cx="543739" cy="307777"/>
            </a:xfrm>
            <a:prstGeom prst="rect">
              <a:avLst/>
            </a:prstGeom>
            <a:noFill/>
            <a:ln w="9525">
              <a:noFill/>
              <a:miter lim="800000"/>
              <a:headEnd/>
              <a:tailEnd/>
            </a:ln>
          </p:spPr>
          <p:txBody>
            <a:bodyPr wrap="none" anchor="t">
              <a:spAutoFit/>
            </a:bodyPr>
            <a:lstStyle/>
            <a:p>
              <a:pPr>
                <a:spcBef>
                  <a:spcPct val="50000"/>
                </a:spcBef>
              </a:pPr>
              <a:r>
                <a:rPr lang="ja-JP" altLang="en-US" sz="1400" dirty="0">
                  <a:solidFill>
                    <a:prstClr val="black"/>
                  </a:solidFill>
                </a:rPr>
                <a:t>（歳）</a:t>
              </a:r>
              <a:endParaRPr lang="en-GB" altLang="ja-JP" sz="1400" baseline="30000" dirty="0">
                <a:solidFill>
                  <a:prstClr val="black"/>
                </a:solidFill>
              </a:endParaRPr>
            </a:p>
          </p:txBody>
        </p:sp>
        <p:sp>
          <p:nvSpPr>
            <p:cNvPr id="67" name="Text Box 55"/>
            <p:cNvSpPr txBox="1">
              <a:spLocks noChangeArrowheads="1"/>
            </p:cNvSpPr>
            <p:nvPr/>
          </p:nvSpPr>
          <p:spPr bwMode="auto">
            <a:xfrm>
              <a:off x="6576008" y="6157751"/>
              <a:ext cx="595035" cy="338554"/>
            </a:xfrm>
            <a:prstGeom prst="rect">
              <a:avLst/>
            </a:prstGeom>
            <a:noFill/>
            <a:ln w="9525">
              <a:noFill/>
              <a:miter lim="800000"/>
              <a:headEnd/>
              <a:tailEnd/>
            </a:ln>
          </p:spPr>
          <p:txBody>
            <a:bodyPr wrap="none" anchor="t">
              <a:spAutoFit/>
            </a:bodyPr>
            <a:lstStyle/>
            <a:p>
              <a:pPr algn="ctr">
                <a:spcBef>
                  <a:spcPct val="50000"/>
                </a:spcBef>
              </a:pPr>
              <a:r>
                <a:rPr lang="ja-JP" altLang="en-US" sz="1600" dirty="0">
                  <a:solidFill>
                    <a:prstClr val="black"/>
                  </a:solidFill>
                </a:rPr>
                <a:t>年齢</a:t>
              </a:r>
              <a:endParaRPr lang="en-GB" altLang="ja-JP" sz="1600" baseline="30000" dirty="0">
                <a:solidFill>
                  <a:prstClr val="black"/>
                </a:solidFill>
              </a:endParaRPr>
            </a:p>
          </p:txBody>
        </p:sp>
        <p:grpSp>
          <p:nvGrpSpPr>
            <p:cNvPr id="28" name="グループ化 67"/>
            <p:cNvGrpSpPr/>
            <p:nvPr/>
          </p:nvGrpSpPr>
          <p:grpSpPr>
            <a:xfrm>
              <a:off x="5110369" y="2712622"/>
              <a:ext cx="71438" cy="3206363"/>
              <a:chOff x="1134380" y="2503294"/>
              <a:chExt cx="71438" cy="3312179"/>
            </a:xfrm>
          </p:grpSpPr>
          <p:sp>
            <p:nvSpPr>
              <p:cNvPr id="69" name="Line 17"/>
              <p:cNvSpPr>
                <a:spLocks noChangeShapeType="1"/>
              </p:cNvSpPr>
              <p:nvPr/>
            </p:nvSpPr>
            <p:spPr bwMode="auto">
              <a:xfrm flipH="1">
                <a:off x="1134380" y="2503294"/>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70" name="Line 24"/>
              <p:cNvSpPr>
                <a:spLocks noChangeShapeType="1"/>
              </p:cNvSpPr>
              <p:nvPr/>
            </p:nvSpPr>
            <p:spPr bwMode="auto">
              <a:xfrm flipH="1">
                <a:off x="1134380" y="5815473"/>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71" name="Line 19"/>
              <p:cNvSpPr>
                <a:spLocks noChangeShapeType="1"/>
              </p:cNvSpPr>
              <p:nvPr/>
            </p:nvSpPr>
            <p:spPr bwMode="auto">
              <a:xfrm flipH="1">
                <a:off x="1134380" y="3828166"/>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72" name="Line 19"/>
              <p:cNvSpPr>
                <a:spLocks noChangeShapeType="1"/>
              </p:cNvSpPr>
              <p:nvPr/>
            </p:nvSpPr>
            <p:spPr bwMode="auto">
              <a:xfrm flipH="1">
                <a:off x="1134380" y="5153038"/>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73" name="Line 19"/>
              <p:cNvSpPr>
                <a:spLocks noChangeShapeType="1"/>
              </p:cNvSpPr>
              <p:nvPr/>
            </p:nvSpPr>
            <p:spPr bwMode="auto">
              <a:xfrm flipH="1">
                <a:off x="1134380" y="3165730"/>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sp>
            <p:nvSpPr>
              <p:cNvPr id="74" name="Line 19"/>
              <p:cNvSpPr>
                <a:spLocks noChangeShapeType="1"/>
              </p:cNvSpPr>
              <p:nvPr/>
            </p:nvSpPr>
            <p:spPr bwMode="auto">
              <a:xfrm flipH="1">
                <a:off x="1134380" y="4490602"/>
                <a:ext cx="71438" cy="0"/>
              </a:xfrm>
              <a:prstGeom prst="line">
                <a:avLst/>
              </a:prstGeom>
              <a:noFill/>
              <a:ln w="12700">
                <a:solidFill>
                  <a:schemeClr val="tx1"/>
                </a:solidFill>
                <a:round/>
                <a:headEnd/>
                <a:tailEnd/>
              </a:ln>
            </p:spPr>
            <p:txBody>
              <a:bodyPr/>
              <a:lstStyle/>
              <a:p>
                <a:endParaRPr lang="ja-JP" altLang="en-US" sz="2000">
                  <a:solidFill>
                    <a:prstClr val="black"/>
                  </a:solidFill>
                </a:endParaRPr>
              </a:p>
            </p:txBody>
          </p:sp>
        </p:grpSp>
        <p:sp>
          <p:nvSpPr>
            <p:cNvPr id="101" name="Freeform 16"/>
            <p:cNvSpPr>
              <a:spLocks/>
            </p:cNvSpPr>
            <p:nvPr/>
          </p:nvSpPr>
          <p:spPr bwMode="auto">
            <a:xfrm>
              <a:off x="5181806" y="2712621"/>
              <a:ext cx="3326585" cy="3206363"/>
            </a:xfrm>
            <a:custGeom>
              <a:avLst/>
              <a:gdLst>
                <a:gd name="T0" fmla="*/ 0 w 1494"/>
                <a:gd name="T1" fmla="*/ 0 h 1842"/>
                <a:gd name="T2" fmla="*/ 0 w 1494"/>
                <a:gd name="T3" fmla="*/ 2147483647 h 1842"/>
                <a:gd name="T4" fmla="*/ 2147483647 w 1494"/>
                <a:gd name="T5" fmla="*/ 2147483647 h 1842"/>
                <a:gd name="T6" fmla="*/ 0 60000 65536"/>
                <a:gd name="T7" fmla="*/ 0 60000 65536"/>
                <a:gd name="T8" fmla="*/ 0 60000 65536"/>
                <a:gd name="T9" fmla="*/ 0 w 1494"/>
                <a:gd name="T10" fmla="*/ 0 h 1842"/>
                <a:gd name="T11" fmla="*/ 1494 w 1494"/>
                <a:gd name="T12" fmla="*/ 1842 h 1842"/>
              </a:gdLst>
              <a:ahLst/>
              <a:cxnLst>
                <a:cxn ang="T6">
                  <a:pos x="T0" y="T1"/>
                </a:cxn>
                <a:cxn ang="T7">
                  <a:pos x="T2" y="T3"/>
                </a:cxn>
                <a:cxn ang="T8">
                  <a:pos x="T4" y="T5"/>
                </a:cxn>
              </a:cxnLst>
              <a:rect l="T9" t="T10" r="T11" b="T12"/>
              <a:pathLst>
                <a:path w="1494" h="1842">
                  <a:moveTo>
                    <a:pt x="0" y="0"/>
                  </a:moveTo>
                  <a:lnTo>
                    <a:pt x="0" y="1842"/>
                  </a:lnTo>
                  <a:lnTo>
                    <a:pt x="1494" y="1842"/>
                  </a:lnTo>
                </a:path>
              </a:pathLst>
            </a:custGeom>
            <a:noFill/>
            <a:ln w="12700">
              <a:solidFill>
                <a:schemeClr val="tx1"/>
              </a:solidFill>
              <a:round/>
              <a:headEnd/>
              <a:tailEnd/>
            </a:ln>
          </p:spPr>
          <p:txBody>
            <a:bodyPr/>
            <a:lstStyle/>
            <a:p>
              <a:endParaRPr lang="ja-JP" altLang="en-US">
                <a:solidFill>
                  <a:prstClr val="black"/>
                </a:solidFill>
              </a:endParaRPr>
            </a:p>
          </p:txBody>
        </p:sp>
        <p:sp>
          <p:nvSpPr>
            <p:cNvPr id="144" name="フリーフォーム 143"/>
            <p:cNvSpPr/>
            <p:nvPr/>
          </p:nvSpPr>
          <p:spPr>
            <a:xfrm>
              <a:off x="5520148" y="5156678"/>
              <a:ext cx="2706757" cy="700343"/>
            </a:xfrm>
            <a:custGeom>
              <a:avLst/>
              <a:gdLst>
                <a:gd name="connsiteX0" fmla="*/ 0 w 5233737"/>
                <a:gd name="connsiteY0" fmla="*/ 216569 h 224590"/>
                <a:gd name="connsiteX1" fmla="*/ 1303421 w 5233737"/>
                <a:gd name="connsiteY1" fmla="*/ 224590 h 224590"/>
                <a:gd name="connsiteX2" fmla="*/ 2606842 w 5233737"/>
                <a:gd name="connsiteY2" fmla="*/ 4011 h 224590"/>
                <a:gd name="connsiteX3" fmla="*/ 3922294 w 5233737"/>
                <a:gd name="connsiteY3" fmla="*/ 12032 h 224590"/>
                <a:gd name="connsiteX4" fmla="*/ 5233737 w 5233737"/>
                <a:gd name="connsiteY4" fmla="*/ 0 h 224590"/>
                <a:gd name="connsiteX0" fmla="*/ 0 w 5233737"/>
                <a:gd name="connsiteY0" fmla="*/ 645694 h 645694"/>
                <a:gd name="connsiteX1" fmla="*/ 1339516 w 5233737"/>
                <a:gd name="connsiteY1" fmla="*/ 0 h 645694"/>
                <a:gd name="connsiteX2" fmla="*/ 2606842 w 5233737"/>
                <a:gd name="connsiteY2" fmla="*/ 433136 h 645694"/>
                <a:gd name="connsiteX3" fmla="*/ 3922294 w 5233737"/>
                <a:gd name="connsiteY3" fmla="*/ 441157 h 645694"/>
                <a:gd name="connsiteX4" fmla="*/ 5233737 w 5233737"/>
                <a:gd name="connsiteY4" fmla="*/ 429125 h 645694"/>
                <a:gd name="connsiteX0" fmla="*/ 0 w 5233737"/>
                <a:gd name="connsiteY0" fmla="*/ 1672390 h 1672390"/>
                <a:gd name="connsiteX1" fmla="*/ 1339516 w 5233737"/>
                <a:gd name="connsiteY1" fmla="*/ 1026696 h 1672390"/>
                <a:gd name="connsiteX2" fmla="*/ 2606842 w 5233737"/>
                <a:gd name="connsiteY2" fmla="*/ 1459832 h 1672390"/>
                <a:gd name="connsiteX3" fmla="*/ 3982452 w 5233737"/>
                <a:gd name="connsiteY3" fmla="*/ 0 h 1672390"/>
                <a:gd name="connsiteX4" fmla="*/ 5233737 w 5233737"/>
                <a:gd name="connsiteY4" fmla="*/ 1455821 h 1672390"/>
                <a:gd name="connsiteX0" fmla="*/ 0 w 5233737"/>
                <a:gd name="connsiteY0" fmla="*/ 645694 h 645694"/>
                <a:gd name="connsiteX1" fmla="*/ 1339516 w 5233737"/>
                <a:gd name="connsiteY1" fmla="*/ 0 h 645694"/>
                <a:gd name="connsiteX2" fmla="*/ 2606842 w 5233737"/>
                <a:gd name="connsiteY2" fmla="*/ 433136 h 645694"/>
                <a:gd name="connsiteX3" fmla="*/ 5233737 w 5233737"/>
                <a:gd name="connsiteY3"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5233737 w 5233737"/>
                <a:gd name="connsiteY4" fmla="*/ 429125 h 645694"/>
                <a:gd name="connsiteX0" fmla="*/ 0 w 5233737"/>
                <a:gd name="connsiteY0" fmla="*/ 645694 h 645694"/>
                <a:gd name="connsiteX1" fmla="*/ 1339516 w 5233737"/>
                <a:gd name="connsiteY1" fmla="*/ 0 h 645694"/>
                <a:gd name="connsiteX2" fmla="*/ 2606842 w 5233737"/>
                <a:gd name="connsiteY2" fmla="*/ 433136 h 645694"/>
                <a:gd name="connsiteX3" fmla="*/ 3473116 w 5233737"/>
                <a:gd name="connsiteY3" fmla="*/ 433133 h 645694"/>
                <a:gd name="connsiteX4" fmla="*/ 4375484 w 5233737"/>
                <a:gd name="connsiteY4" fmla="*/ 429123 h 645694"/>
                <a:gd name="connsiteX5" fmla="*/ 5233737 w 5233737"/>
                <a:gd name="connsiteY5" fmla="*/ 429125 h 645694"/>
                <a:gd name="connsiteX0" fmla="*/ 0 w 5233737"/>
                <a:gd name="connsiteY0" fmla="*/ 1628276 h 1628276"/>
                <a:gd name="connsiteX1" fmla="*/ 1339516 w 5233737"/>
                <a:gd name="connsiteY1" fmla="*/ 982582 h 1628276"/>
                <a:gd name="connsiteX2" fmla="*/ 2606842 w 5233737"/>
                <a:gd name="connsiteY2" fmla="*/ 1415718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4375484 w 5233737"/>
                <a:gd name="connsiteY4" fmla="*/ 1411705 h 1628276"/>
                <a:gd name="connsiteX5" fmla="*/ 5233737 w 5233737"/>
                <a:gd name="connsiteY5" fmla="*/ 1411707 h 1628276"/>
                <a:gd name="connsiteX0" fmla="*/ 0 w 5233737"/>
                <a:gd name="connsiteY0" fmla="*/ 1628276 h 1628276"/>
                <a:gd name="connsiteX1" fmla="*/ 1339516 w 5233737"/>
                <a:gd name="connsiteY1" fmla="*/ 982582 h 1628276"/>
                <a:gd name="connsiteX2" fmla="*/ 2667000 w 5233737"/>
                <a:gd name="connsiteY2" fmla="*/ 220582 h 1628276"/>
                <a:gd name="connsiteX3" fmla="*/ 4014537 w 5233737"/>
                <a:gd name="connsiteY3" fmla="*/ 0 h 1628276"/>
                <a:gd name="connsiteX4" fmla="*/ 5233737 w 5233737"/>
                <a:gd name="connsiteY4" fmla="*/ 1411707 h 1628276"/>
                <a:gd name="connsiteX0" fmla="*/ 0 w 5317959"/>
                <a:gd name="connsiteY0" fmla="*/ 1844842 h 1844842"/>
                <a:gd name="connsiteX1" fmla="*/ 1339516 w 5317959"/>
                <a:gd name="connsiteY1" fmla="*/ 1199148 h 1844842"/>
                <a:gd name="connsiteX2" fmla="*/ 2667000 w 5317959"/>
                <a:gd name="connsiteY2" fmla="*/ 437148 h 1844842"/>
                <a:gd name="connsiteX3" fmla="*/ 4014537 w 5317959"/>
                <a:gd name="connsiteY3" fmla="*/ 216566 h 1844842"/>
                <a:gd name="connsiteX4" fmla="*/ 5317959 w 5317959"/>
                <a:gd name="connsiteY4" fmla="*/ 0 h 1844842"/>
                <a:gd name="connsiteX0" fmla="*/ 0 w 5317959"/>
                <a:gd name="connsiteY0" fmla="*/ 1844842 h 1844842"/>
                <a:gd name="connsiteX1" fmla="*/ 1339516 w 5317959"/>
                <a:gd name="connsiteY1" fmla="*/ 1199148 h 1844842"/>
                <a:gd name="connsiteX2" fmla="*/ 2667000 w 5317959"/>
                <a:gd name="connsiteY2" fmla="*/ 437148 h 1844842"/>
                <a:gd name="connsiteX3" fmla="*/ 3982452 w 5317959"/>
                <a:gd name="connsiteY3" fmla="*/ 192503 h 1844842"/>
                <a:gd name="connsiteX4" fmla="*/ 5317959 w 5317959"/>
                <a:gd name="connsiteY4" fmla="*/ 0 h 1844842"/>
                <a:gd name="connsiteX0" fmla="*/ 0 w 5309938"/>
                <a:gd name="connsiteY0" fmla="*/ 1824790 h 1824790"/>
                <a:gd name="connsiteX1" fmla="*/ 1331495 w 5309938"/>
                <a:gd name="connsiteY1" fmla="*/ 1199148 h 1824790"/>
                <a:gd name="connsiteX2" fmla="*/ 2658979 w 5309938"/>
                <a:gd name="connsiteY2" fmla="*/ 437148 h 1824790"/>
                <a:gd name="connsiteX3" fmla="*/ 3974431 w 5309938"/>
                <a:gd name="connsiteY3" fmla="*/ 192503 h 1824790"/>
                <a:gd name="connsiteX4" fmla="*/ 5309938 w 5309938"/>
                <a:gd name="connsiteY4" fmla="*/ 0 h 1824790"/>
                <a:gd name="connsiteX0" fmla="*/ 0 w 5309938"/>
                <a:gd name="connsiteY0" fmla="*/ 1824790 h 1838208"/>
                <a:gd name="connsiteX1" fmla="*/ 1399480 w 5309938"/>
                <a:gd name="connsiteY1" fmla="*/ 1838208 h 1838208"/>
                <a:gd name="connsiteX2" fmla="*/ 2658979 w 5309938"/>
                <a:gd name="connsiteY2" fmla="*/ 437148 h 1838208"/>
                <a:gd name="connsiteX3" fmla="*/ 3974431 w 5309938"/>
                <a:gd name="connsiteY3" fmla="*/ 192503 h 1838208"/>
                <a:gd name="connsiteX4" fmla="*/ 5309938 w 5309938"/>
                <a:gd name="connsiteY4" fmla="*/ 0 h 1838208"/>
                <a:gd name="connsiteX0" fmla="*/ 0 w 5296341"/>
                <a:gd name="connsiteY0" fmla="*/ 1512059 h 1838208"/>
                <a:gd name="connsiteX1" fmla="*/ 1385883 w 5296341"/>
                <a:gd name="connsiteY1" fmla="*/ 1838208 h 1838208"/>
                <a:gd name="connsiteX2" fmla="*/ 2645382 w 5296341"/>
                <a:gd name="connsiteY2" fmla="*/ 437148 h 1838208"/>
                <a:gd name="connsiteX3" fmla="*/ 3960834 w 5296341"/>
                <a:gd name="connsiteY3" fmla="*/ 192503 h 1838208"/>
                <a:gd name="connsiteX4" fmla="*/ 5296341 w 5296341"/>
                <a:gd name="connsiteY4" fmla="*/ 0 h 1838208"/>
                <a:gd name="connsiteX0" fmla="*/ 0 w 5303139"/>
                <a:gd name="connsiteY0" fmla="*/ 1811193 h 1838208"/>
                <a:gd name="connsiteX1" fmla="*/ 1392681 w 5303139"/>
                <a:gd name="connsiteY1" fmla="*/ 1838208 h 1838208"/>
                <a:gd name="connsiteX2" fmla="*/ 2652180 w 5303139"/>
                <a:gd name="connsiteY2" fmla="*/ 437148 h 1838208"/>
                <a:gd name="connsiteX3" fmla="*/ 3967632 w 5303139"/>
                <a:gd name="connsiteY3" fmla="*/ 192503 h 1838208"/>
                <a:gd name="connsiteX4" fmla="*/ 5303139 w 5303139"/>
                <a:gd name="connsiteY4" fmla="*/ 0 h 1838208"/>
                <a:gd name="connsiteX0" fmla="*/ 0 w 5602274"/>
                <a:gd name="connsiteY0" fmla="*/ 1618690 h 1645705"/>
                <a:gd name="connsiteX1" fmla="*/ 1392681 w 5602274"/>
                <a:gd name="connsiteY1" fmla="*/ 1645705 h 1645705"/>
                <a:gd name="connsiteX2" fmla="*/ 2652180 w 5602274"/>
                <a:gd name="connsiteY2" fmla="*/ 244645 h 1645705"/>
                <a:gd name="connsiteX3" fmla="*/ 3967632 w 5602274"/>
                <a:gd name="connsiteY3" fmla="*/ 0 h 1645705"/>
                <a:gd name="connsiteX4" fmla="*/ 5602274 w 5602274"/>
                <a:gd name="connsiteY4" fmla="*/ 905457 h 1645705"/>
                <a:gd name="connsiteX0" fmla="*/ 0 w 5602274"/>
                <a:gd name="connsiteY0" fmla="*/ 1374045 h 1401060"/>
                <a:gd name="connsiteX1" fmla="*/ 1392681 w 5602274"/>
                <a:gd name="connsiteY1" fmla="*/ 1401060 h 1401060"/>
                <a:gd name="connsiteX2" fmla="*/ 2652180 w 5602274"/>
                <a:gd name="connsiteY2" fmla="*/ 0 h 1401060"/>
                <a:gd name="connsiteX3" fmla="*/ 4188584 w 5602274"/>
                <a:gd name="connsiteY3" fmla="*/ 1006281 h 1401060"/>
                <a:gd name="connsiteX4" fmla="*/ 5602274 w 5602274"/>
                <a:gd name="connsiteY4" fmla="*/ 660812 h 1401060"/>
                <a:gd name="connsiteX0" fmla="*/ 0 w 5602274"/>
                <a:gd name="connsiteY0" fmla="*/ 713233 h 740248"/>
                <a:gd name="connsiteX1" fmla="*/ 1392681 w 5602274"/>
                <a:gd name="connsiteY1" fmla="*/ 740248 h 740248"/>
                <a:gd name="connsiteX2" fmla="*/ 2801747 w 5602274"/>
                <a:gd name="connsiteY2" fmla="*/ 678495 h 740248"/>
                <a:gd name="connsiteX3" fmla="*/ 4188584 w 5602274"/>
                <a:gd name="connsiteY3" fmla="*/ 345469 h 740248"/>
                <a:gd name="connsiteX4" fmla="*/ 5602274 w 5602274"/>
                <a:gd name="connsiteY4" fmla="*/ 0 h 74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274" h="740248">
                  <a:moveTo>
                    <a:pt x="0" y="713233"/>
                  </a:moveTo>
                  <a:lnTo>
                    <a:pt x="1392681" y="740248"/>
                  </a:lnTo>
                  <a:lnTo>
                    <a:pt x="2801747" y="678495"/>
                  </a:lnTo>
                  <a:lnTo>
                    <a:pt x="4188584" y="345469"/>
                  </a:lnTo>
                  <a:lnTo>
                    <a:pt x="5602274" y="0"/>
                  </a:lnTo>
                </a:path>
              </a:pathLst>
            </a:custGeom>
            <a:noFill/>
            <a:ln w="38100">
              <a:solidFill>
                <a:srgbClr val="7FC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45" name="フリーフォーム 144"/>
            <p:cNvSpPr/>
            <p:nvPr/>
          </p:nvSpPr>
          <p:spPr>
            <a:xfrm>
              <a:off x="5520148" y="5466954"/>
              <a:ext cx="2706757" cy="429098"/>
            </a:xfrm>
            <a:custGeom>
              <a:avLst/>
              <a:gdLst>
                <a:gd name="connsiteX0" fmla="*/ 0 w 5233737"/>
                <a:gd name="connsiteY0" fmla="*/ 376990 h 376990"/>
                <a:gd name="connsiteX1" fmla="*/ 1303421 w 5233737"/>
                <a:gd name="connsiteY1" fmla="*/ 200527 h 376990"/>
                <a:gd name="connsiteX2" fmla="*/ 2614863 w 5233737"/>
                <a:gd name="connsiteY2" fmla="*/ 180474 h 376990"/>
                <a:gd name="connsiteX3" fmla="*/ 3926305 w 5233737"/>
                <a:gd name="connsiteY3" fmla="*/ 240632 h 376990"/>
                <a:gd name="connsiteX4" fmla="*/ 5233737 w 5233737"/>
                <a:gd name="connsiteY4" fmla="*/ 0 h 376990"/>
                <a:gd name="connsiteX0" fmla="*/ 0 w 5317958"/>
                <a:gd name="connsiteY0" fmla="*/ 1652337 h 1652337"/>
                <a:gd name="connsiteX1" fmla="*/ 1303421 w 5317958"/>
                <a:gd name="connsiteY1" fmla="*/ 1475874 h 1652337"/>
                <a:gd name="connsiteX2" fmla="*/ 2614863 w 5317958"/>
                <a:gd name="connsiteY2" fmla="*/ 1455821 h 1652337"/>
                <a:gd name="connsiteX3" fmla="*/ 3926305 w 5317958"/>
                <a:gd name="connsiteY3" fmla="*/ 1515979 h 1652337"/>
                <a:gd name="connsiteX4" fmla="*/ 5317958 w 5317958"/>
                <a:gd name="connsiteY4" fmla="*/ 0 h 1652337"/>
                <a:gd name="connsiteX0" fmla="*/ 0 w 5317958"/>
                <a:gd name="connsiteY0" fmla="*/ 1652337 h 1652337"/>
                <a:gd name="connsiteX1" fmla="*/ 1303421 w 5317958"/>
                <a:gd name="connsiteY1" fmla="*/ 1475874 h 1652337"/>
                <a:gd name="connsiteX2" fmla="*/ 2614863 w 5317958"/>
                <a:gd name="connsiteY2" fmla="*/ 1455821 h 1652337"/>
                <a:gd name="connsiteX3" fmla="*/ 3982452 w 5317958"/>
                <a:gd name="connsiteY3" fmla="*/ 842211 h 1652337"/>
                <a:gd name="connsiteX4" fmla="*/ 5317958 w 5317958"/>
                <a:gd name="connsiteY4" fmla="*/ 0 h 1652337"/>
                <a:gd name="connsiteX0" fmla="*/ 0 w 5317958"/>
                <a:gd name="connsiteY0" fmla="*/ 1652337 h 1652337"/>
                <a:gd name="connsiteX1" fmla="*/ 1303421 w 5317958"/>
                <a:gd name="connsiteY1" fmla="*/ 1475874 h 1652337"/>
                <a:gd name="connsiteX2" fmla="*/ 2662990 w 5317958"/>
                <a:gd name="connsiteY2" fmla="*/ 1331495 h 1652337"/>
                <a:gd name="connsiteX3" fmla="*/ 3982452 w 5317958"/>
                <a:gd name="connsiteY3" fmla="*/ 842211 h 1652337"/>
                <a:gd name="connsiteX4" fmla="*/ 5317958 w 5317958"/>
                <a:gd name="connsiteY4" fmla="*/ 0 h 1652337"/>
                <a:gd name="connsiteX0" fmla="*/ 0 w 5317958"/>
                <a:gd name="connsiteY0" fmla="*/ 1652337 h 1704474"/>
                <a:gd name="connsiteX1" fmla="*/ 1335505 w 5317958"/>
                <a:gd name="connsiteY1" fmla="*/ 1704474 h 1704474"/>
                <a:gd name="connsiteX2" fmla="*/ 2662990 w 5317958"/>
                <a:gd name="connsiteY2" fmla="*/ 1331495 h 1704474"/>
                <a:gd name="connsiteX3" fmla="*/ 3982452 w 5317958"/>
                <a:gd name="connsiteY3" fmla="*/ 842211 h 1704474"/>
                <a:gd name="connsiteX4" fmla="*/ 5317958 w 5317958"/>
                <a:gd name="connsiteY4" fmla="*/ 0 h 1704474"/>
                <a:gd name="connsiteX0" fmla="*/ 0 w 5309937"/>
                <a:gd name="connsiteY0" fmla="*/ 1776663 h 1776663"/>
                <a:gd name="connsiteX1" fmla="*/ 1327484 w 5309937"/>
                <a:gd name="connsiteY1" fmla="*/ 1704474 h 1776663"/>
                <a:gd name="connsiteX2" fmla="*/ 2654969 w 5309937"/>
                <a:gd name="connsiteY2" fmla="*/ 1331495 h 1776663"/>
                <a:gd name="connsiteX3" fmla="*/ 3974431 w 5309937"/>
                <a:gd name="connsiteY3" fmla="*/ 842211 h 1776663"/>
                <a:gd name="connsiteX4" fmla="*/ 5309937 w 5309937"/>
                <a:gd name="connsiteY4" fmla="*/ 0 h 1776663"/>
                <a:gd name="connsiteX0" fmla="*/ 0 w 5350728"/>
                <a:gd name="connsiteY0" fmla="*/ 1814055 h 1814055"/>
                <a:gd name="connsiteX1" fmla="*/ 1368275 w 5350728"/>
                <a:gd name="connsiteY1" fmla="*/ 1704474 h 1814055"/>
                <a:gd name="connsiteX2" fmla="*/ 2695760 w 5350728"/>
                <a:gd name="connsiteY2" fmla="*/ 1331495 h 1814055"/>
                <a:gd name="connsiteX3" fmla="*/ 4015222 w 5350728"/>
                <a:gd name="connsiteY3" fmla="*/ 842211 h 1814055"/>
                <a:gd name="connsiteX4" fmla="*/ 5350728 w 5350728"/>
                <a:gd name="connsiteY4" fmla="*/ 0 h 1814055"/>
                <a:gd name="connsiteX0" fmla="*/ 0 w 5350728"/>
                <a:gd name="connsiteY0" fmla="*/ 1814055 h 1857441"/>
                <a:gd name="connsiteX1" fmla="*/ 1388671 w 5350728"/>
                <a:gd name="connsiteY1" fmla="*/ 1857441 h 1857441"/>
                <a:gd name="connsiteX2" fmla="*/ 2695760 w 5350728"/>
                <a:gd name="connsiteY2" fmla="*/ 1331495 h 1857441"/>
                <a:gd name="connsiteX3" fmla="*/ 4015222 w 5350728"/>
                <a:gd name="connsiteY3" fmla="*/ 842211 h 1857441"/>
                <a:gd name="connsiteX4" fmla="*/ 5350728 w 5350728"/>
                <a:gd name="connsiteY4" fmla="*/ 0 h 1857441"/>
                <a:gd name="connsiteX0" fmla="*/ 0 w 5354127"/>
                <a:gd name="connsiteY0" fmla="*/ 1841249 h 1857441"/>
                <a:gd name="connsiteX1" fmla="*/ 1392070 w 5354127"/>
                <a:gd name="connsiteY1" fmla="*/ 1857441 h 1857441"/>
                <a:gd name="connsiteX2" fmla="*/ 2699159 w 5354127"/>
                <a:gd name="connsiteY2" fmla="*/ 1331495 h 1857441"/>
                <a:gd name="connsiteX3" fmla="*/ 4018621 w 5354127"/>
                <a:gd name="connsiteY3" fmla="*/ 842211 h 1857441"/>
                <a:gd name="connsiteX4" fmla="*/ 5354127 w 5354127"/>
                <a:gd name="connsiteY4" fmla="*/ 0 h 1857441"/>
                <a:gd name="connsiteX0" fmla="*/ 0 w 5354127"/>
                <a:gd name="connsiteY0" fmla="*/ 1841249 h 1857441"/>
                <a:gd name="connsiteX1" fmla="*/ 1392070 w 5354127"/>
                <a:gd name="connsiteY1" fmla="*/ 1857441 h 1857441"/>
                <a:gd name="connsiteX2" fmla="*/ 2794338 w 5354127"/>
                <a:gd name="connsiteY2" fmla="*/ 1814189 h 1857441"/>
                <a:gd name="connsiteX3" fmla="*/ 4018621 w 5354127"/>
                <a:gd name="connsiteY3" fmla="*/ 842211 h 1857441"/>
                <a:gd name="connsiteX4" fmla="*/ 5354127 w 5354127"/>
                <a:gd name="connsiteY4" fmla="*/ 0 h 1857441"/>
                <a:gd name="connsiteX0" fmla="*/ 0 w 5354127"/>
                <a:gd name="connsiteY0" fmla="*/ 1841249 h 1857441"/>
                <a:gd name="connsiteX1" fmla="*/ 1392070 w 5354127"/>
                <a:gd name="connsiteY1" fmla="*/ 1857441 h 1857441"/>
                <a:gd name="connsiteX2" fmla="*/ 2794338 w 5354127"/>
                <a:gd name="connsiteY2" fmla="*/ 1814189 h 1857441"/>
                <a:gd name="connsiteX3" fmla="*/ 4205580 w 5354127"/>
                <a:gd name="connsiteY3" fmla="*/ 1610443 h 1857441"/>
                <a:gd name="connsiteX4" fmla="*/ 5354127 w 5354127"/>
                <a:gd name="connsiteY4" fmla="*/ 0 h 1857441"/>
                <a:gd name="connsiteX0" fmla="*/ 0 w 5581877"/>
                <a:gd name="connsiteY0" fmla="*/ 437356 h 453548"/>
                <a:gd name="connsiteX1" fmla="*/ 1392070 w 5581877"/>
                <a:gd name="connsiteY1" fmla="*/ 453548 h 453548"/>
                <a:gd name="connsiteX2" fmla="*/ 2794338 w 5581877"/>
                <a:gd name="connsiteY2" fmla="*/ 410296 h 453548"/>
                <a:gd name="connsiteX3" fmla="*/ 4205580 w 5581877"/>
                <a:gd name="connsiteY3" fmla="*/ 206550 h 453548"/>
                <a:gd name="connsiteX4" fmla="*/ 5581877 w 5581877"/>
                <a:gd name="connsiteY4" fmla="*/ 0 h 453548"/>
                <a:gd name="connsiteX0" fmla="*/ 0 w 5581877"/>
                <a:gd name="connsiteY0" fmla="*/ 437356 h 453548"/>
                <a:gd name="connsiteX1" fmla="*/ 1392070 w 5581877"/>
                <a:gd name="connsiteY1" fmla="*/ 453548 h 453548"/>
                <a:gd name="connsiteX2" fmla="*/ 2794338 w 5581877"/>
                <a:gd name="connsiteY2" fmla="*/ 410296 h 453548"/>
                <a:gd name="connsiteX3" fmla="*/ 4191983 w 5581877"/>
                <a:gd name="connsiteY3" fmla="*/ 209949 h 453548"/>
                <a:gd name="connsiteX4" fmla="*/ 5581877 w 5581877"/>
                <a:gd name="connsiteY4" fmla="*/ 0 h 45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877" h="453548">
                  <a:moveTo>
                    <a:pt x="0" y="437356"/>
                  </a:moveTo>
                  <a:lnTo>
                    <a:pt x="1392070" y="453548"/>
                  </a:lnTo>
                  <a:lnTo>
                    <a:pt x="2794338" y="410296"/>
                  </a:lnTo>
                  <a:lnTo>
                    <a:pt x="4191983" y="209949"/>
                  </a:lnTo>
                  <a:lnTo>
                    <a:pt x="5581877" y="0"/>
                  </a:lnTo>
                </a:path>
              </a:pathLst>
            </a:custGeom>
            <a:noFill/>
            <a:ln w="38100">
              <a:solidFill>
                <a:srgbClr val="008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9" name="グループ化 6"/>
            <p:cNvGrpSpPr/>
            <p:nvPr/>
          </p:nvGrpSpPr>
          <p:grpSpPr>
            <a:xfrm>
              <a:off x="5459120" y="5407978"/>
              <a:ext cx="2828814" cy="549545"/>
              <a:chOff x="5459120" y="5407978"/>
              <a:chExt cx="2828814" cy="549545"/>
            </a:xfrm>
            <a:solidFill>
              <a:srgbClr val="00889C"/>
            </a:solidFill>
          </p:grpSpPr>
          <p:sp>
            <p:nvSpPr>
              <p:cNvPr id="87" name="Oval 132"/>
              <p:cNvSpPr>
                <a:spLocks noChangeArrowheads="1"/>
              </p:cNvSpPr>
              <p:nvPr/>
            </p:nvSpPr>
            <p:spPr bwMode="auto">
              <a:xfrm>
                <a:off x="5459120" y="5818733"/>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8" name="Oval 132"/>
              <p:cNvSpPr>
                <a:spLocks noChangeArrowheads="1"/>
              </p:cNvSpPr>
              <p:nvPr/>
            </p:nvSpPr>
            <p:spPr bwMode="auto">
              <a:xfrm>
                <a:off x="6809129" y="5792725"/>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89" name="Oval 132"/>
              <p:cNvSpPr>
                <a:spLocks noChangeArrowheads="1"/>
              </p:cNvSpPr>
              <p:nvPr/>
            </p:nvSpPr>
            <p:spPr bwMode="auto">
              <a:xfrm>
                <a:off x="6132440" y="5832066"/>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0" name="Oval 132"/>
              <p:cNvSpPr>
                <a:spLocks noChangeArrowheads="1"/>
              </p:cNvSpPr>
              <p:nvPr/>
            </p:nvSpPr>
            <p:spPr bwMode="auto">
              <a:xfrm>
                <a:off x="7488497" y="5602759"/>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1" name="Oval 132"/>
              <p:cNvSpPr>
                <a:spLocks noChangeArrowheads="1"/>
              </p:cNvSpPr>
              <p:nvPr/>
            </p:nvSpPr>
            <p:spPr bwMode="auto">
              <a:xfrm>
                <a:off x="8162507" y="540797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nvGrpSpPr>
            <p:cNvPr id="37" name="グループ化 178"/>
            <p:cNvGrpSpPr/>
            <p:nvPr/>
          </p:nvGrpSpPr>
          <p:grpSpPr>
            <a:xfrm>
              <a:off x="5957853" y="2746133"/>
              <a:ext cx="1479537" cy="705153"/>
              <a:chOff x="5361651" y="2342297"/>
              <a:chExt cx="1479537" cy="705153"/>
            </a:xfrm>
          </p:grpSpPr>
          <p:grpSp>
            <p:nvGrpSpPr>
              <p:cNvPr id="44" name="グループ化 112"/>
              <p:cNvGrpSpPr>
                <a:grpSpLocks/>
              </p:cNvGrpSpPr>
              <p:nvPr/>
            </p:nvGrpSpPr>
            <p:grpSpPr bwMode="auto">
              <a:xfrm>
                <a:off x="5361652" y="2342297"/>
                <a:ext cx="1479536" cy="369332"/>
                <a:chOff x="1665289" y="1680948"/>
                <a:chExt cx="1479368" cy="369199"/>
              </a:xfrm>
            </p:grpSpPr>
            <p:sp>
              <p:nvSpPr>
                <p:cNvPr id="186" name="Text Box 39"/>
                <p:cNvSpPr txBox="1">
                  <a:spLocks noChangeArrowheads="1"/>
                </p:cNvSpPr>
                <p:nvPr/>
              </p:nvSpPr>
              <p:spPr bwMode="auto">
                <a:xfrm>
                  <a:off x="1908562" y="1680948"/>
                  <a:ext cx="1236095" cy="369199"/>
                </a:xfrm>
                <a:prstGeom prst="rect">
                  <a:avLst/>
                </a:prstGeom>
                <a:noFill/>
                <a:ln w="9525">
                  <a:noFill/>
                  <a:miter lim="800000"/>
                  <a:headEnd/>
                  <a:tailEnd/>
                </a:ln>
              </p:spPr>
              <p:txBody>
                <a:bodyPr wrap="none" anchor="ctr">
                  <a:spAutoFit/>
                </a:bodyPr>
                <a:lstStyle/>
                <a:p>
                  <a:pPr>
                    <a:tabLst>
                      <a:tab pos="354013" algn="l"/>
                    </a:tabLst>
                  </a:pPr>
                  <a:r>
                    <a:rPr lang="ja-JP" altLang="en-US" dirty="0">
                      <a:solidFill>
                        <a:prstClr val="black"/>
                      </a:solidFill>
                    </a:rPr>
                    <a:t>週</a:t>
                  </a:r>
                  <a:r>
                    <a:rPr lang="en-US" altLang="ja-JP" dirty="0">
                      <a:solidFill>
                        <a:prstClr val="black"/>
                      </a:solidFill>
                    </a:rPr>
                    <a:t>1</a:t>
                  </a:r>
                  <a:r>
                    <a:rPr lang="ja-JP" altLang="en-US" dirty="0">
                      <a:solidFill>
                        <a:prstClr val="black"/>
                      </a:solidFill>
                    </a:rPr>
                    <a:t>回以上</a:t>
                  </a:r>
                </a:p>
              </p:txBody>
            </p:sp>
            <p:grpSp>
              <p:nvGrpSpPr>
                <p:cNvPr id="55" name="Group 176"/>
                <p:cNvGrpSpPr>
                  <a:grpSpLocks/>
                </p:cNvGrpSpPr>
                <p:nvPr/>
              </p:nvGrpSpPr>
              <p:grpSpPr bwMode="auto">
                <a:xfrm>
                  <a:off x="1665289" y="1801813"/>
                  <a:ext cx="287337" cy="125413"/>
                  <a:chOff x="3282" y="787"/>
                  <a:chExt cx="181" cy="79"/>
                </a:xfrm>
              </p:grpSpPr>
              <p:sp>
                <p:nvSpPr>
                  <p:cNvPr id="188" name="Oval 138"/>
                  <p:cNvSpPr>
                    <a:spLocks noChangeArrowheads="1"/>
                  </p:cNvSpPr>
                  <p:nvPr/>
                </p:nvSpPr>
                <p:spPr bwMode="auto">
                  <a:xfrm>
                    <a:off x="3333" y="787"/>
                    <a:ext cx="79" cy="79"/>
                  </a:xfrm>
                  <a:prstGeom prst="ellipse">
                    <a:avLst/>
                  </a:prstGeom>
                  <a:solidFill>
                    <a:srgbClr val="7FC3CD"/>
                  </a:solidFill>
                  <a:ln w="0">
                    <a:noFill/>
                    <a:round/>
                    <a:headEnd/>
                    <a:tailEnd/>
                  </a:ln>
                </p:spPr>
                <p:txBody>
                  <a:bodyPr wrap="none" anchor="ctr"/>
                  <a:lstStyle/>
                  <a:p>
                    <a:endParaRPr lang="ja-JP" altLang="en-US">
                      <a:solidFill>
                        <a:prstClr val="black"/>
                      </a:solidFill>
                    </a:endParaRPr>
                  </a:p>
                </p:txBody>
              </p:sp>
              <p:sp>
                <p:nvSpPr>
                  <p:cNvPr id="189" name="Line 139"/>
                  <p:cNvSpPr>
                    <a:spLocks noChangeShapeType="1"/>
                  </p:cNvSpPr>
                  <p:nvPr/>
                </p:nvSpPr>
                <p:spPr bwMode="auto">
                  <a:xfrm>
                    <a:off x="3282" y="827"/>
                    <a:ext cx="181" cy="0"/>
                  </a:xfrm>
                  <a:prstGeom prst="line">
                    <a:avLst/>
                  </a:prstGeom>
                  <a:noFill/>
                  <a:ln w="38100">
                    <a:solidFill>
                      <a:srgbClr val="7FC3CD"/>
                    </a:solidFill>
                    <a:round/>
                    <a:headEnd/>
                    <a:tailEnd/>
                  </a:ln>
                </p:spPr>
                <p:txBody>
                  <a:bodyPr wrap="none" anchor="ctr"/>
                  <a:lstStyle/>
                  <a:p>
                    <a:endParaRPr lang="ja-JP" altLang="en-US">
                      <a:solidFill>
                        <a:prstClr val="black"/>
                      </a:solidFill>
                    </a:endParaRPr>
                  </a:p>
                </p:txBody>
              </p:sp>
            </p:grpSp>
          </p:grpSp>
          <p:grpSp>
            <p:nvGrpSpPr>
              <p:cNvPr id="68" name="グループ化 112"/>
              <p:cNvGrpSpPr>
                <a:grpSpLocks/>
              </p:cNvGrpSpPr>
              <p:nvPr/>
            </p:nvGrpSpPr>
            <p:grpSpPr bwMode="auto">
              <a:xfrm>
                <a:off x="5361651" y="2678118"/>
                <a:ext cx="889631" cy="369332"/>
                <a:chOff x="1665289" y="1680948"/>
                <a:chExt cx="889530" cy="369199"/>
              </a:xfrm>
            </p:grpSpPr>
            <p:sp>
              <p:nvSpPr>
                <p:cNvPr id="182" name="Text Box 39"/>
                <p:cNvSpPr txBox="1">
                  <a:spLocks noChangeArrowheads="1"/>
                </p:cNvSpPr>
                <p:nvPr/>
              </p:nvSpPr>
              <p:spPr bwMode="auto">
                <a:xfrm>
                  <a:off x="1908562" y="1680948"/>
                  <a:ext cx="646257" cy="369199"/>
                </a:xfrm>
                <a:prstGeom prst="rect">
                  <a:avLst/>
                </a:prstGeom>
                <a:noFill/>
                <a:ln w="9525">
                  <a:noFill/>
                  <a:miter lim="800000"/>
                  <a:headEnd/>
                  <a:tailEnd/>
                </a:ln>
              </p:spPr>
              <p:txBody>
                <a:bodyPr wrap="none" anchor="ctr">
                  <a:spAutoFit/>
                </a:bodyPr>
                <a:lstStyle/>
                <a:p>
                  <a:r>
                    <a:rPr lang="ja-JP" altLang="en-US" dirty="0">
                      <a:solidFill>
                        <a:prstClr val="black"/>
                      </a:solidFill>
                    </a:rPr>
                    <a:t>毎日</a:t>
                  </a:r>
                </a:p>
              </p:txBody>
            </p:sp>
            <p:grpSp>
              <p:nvGrpSpPr>
                <p:cNvPr id="75" name="Group 176"/>
                <p:cNvGrpSpPr>
                  <a:grpSpLocks/>
                </p:cNvGrpSpPr>
                <p:nvPr/>
              </p:nvGrpSpPr>
              <p:grpSpPr bwMode="auto">
                <a:xfrm>
                  <a:off x="1665289" y="1801813"/>
                  <a:ext cx="287337" cy="125413"/>
                  <a:chOff x="3282" y="787"/>
                  <a:chExt cx="181" cy="79"/>
                </a:xfrm>
              </p:grpSpPr>
              <p:sp>
                <p:nvSpPr>
                  <p:cNvPr id="184" name="Oval 138"/>
                  <p:cNvSpPr>
                    <a:spLocks noChangeArrowheads="1"/>
                  </p:cNvSpPr>
                  <p:nvPr/>
                </p:nvSpPr>
                <p:spPr bwMode="auto">
                  <a:xfrm>
                    <a:off x="3333" y="787"/>
                    <a:ext cx="79" cy="79"/>
                  </a:xfrm>
                  <a:prstGeom prst="ellipse">
                    <a:avLst/>
                  </a:prstGeom>
                  <a:solidFill>
                    <a:schemeClr val="accent1"/>
                  </a:solidFill>
                  <a:ln w="0">
                    <a:noFill/>
                    <a:round/>
                    <a:headEnd/>
                    <a:tailEnd/>
                  </a:ln>
                </p:spPr>
                <p:txBody>
                  <a:bodyPr wrap="none" anchor="ctr"/>
                  <a:lstStyle/>
                  <a:p>
                    <a:endParaRPr lang="ja-JP" altLang="en-US">
                      <a:solidFill>
                        <a:prstClr val="black"/>
                      </a:solidFill>
                    </a:endParaRPr>
                  </a:p>
                </p:txBody>
              </p:sp>
              <p:sp>
                <p:nvSpPr>
                  <p:cNvPr id="185" name="Line 139"/>
                  <p:cNvSpPr>
                    <a:spLocks noChangeShapeType="1"/>
                  </p:cNvSpPr>
                  <p:nvPr/>
                </p:nvSpPr>
                <p:spPr bwMode="auto">
                  <a:xfrm>
                    <a:off x="3282" y="827"/>
                    <a:ext cx="181" cy="0"/>
                  </a:xfrm>
                  <a:prstGeom prst="line">
                    <a:avLst/>
                  </a:prstGeom>
                  <a:noFill/>
                  <a:ln w="38100">
                    <a:solidFill>
                      <a:schemeClr val="accent1"/>
                    </a:solidFill>
                    <a:round/>
                    <a:headEnd/>
                    <a:tailEnd/>
                  </a:ln>
                </p:spPr>
                <p:txBody>
                  <a:bodyPr wrap="none" anchor="ctr"/>
                  <a:lstStyle/>
                  <a:p>
                    <a:endParaRPr lang="ja-JP" altLang="en-US">
                      <a:solidFill>
                        <a:prstClr val="black"/>
                      </a:solidFill>
                    </a:endParaRPr>
                  </a:p>
                </p:txBody>
              </p:sp>
            </p:grpSp>
          </p:grpSp>
        </p:grpSp>
        <p:grpSp>
          <p:nvGrpSpPr>
            <p:cNvPr id="86" name="グループ化 5"/>
            <p:cNvGrpSpPr/>
            <p:nvPr/>
          </p:nvGrpSpPr>
          <p:grpSpPr>
            <a:xfrm>
              <a:off x="5459120" y="5093949"/>
              <a:ext cx="2828813" cy="823863"/>
              <a:chOff x="5459120" y="5093949"/>
              <a:chExt cx="2828813" cy="823863"/>
            </a:xfrm>
            <a:solidFill>
              <a:srgbClr val="7FC3CD"/>
            </a:solidFill>
          </p:grpSpPr>
          <p:sp>
            <p:nvSpPr>
              <p:cNvPr id="93" name="Oval 132"/>
              <p:cNvSpPr>
                <a:spLocks noChangeArrowheads="1"/>
              </p:cNvSpPr>
              <p:nvPr/>
            </p:nvSpPr>
            <p:spPr bwMode="auto">
              <a:xfrm>
                <a:off x="6809128" y="5727217"/>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4" name="Oval 132"/>
              <p:cNvSpPr>
                <a:spLocks noChangeArrowheads="1"/>
              </p:cNvSpPr>
              <p:nvPr/>
            </p:nvSpPr>
            <p:spPr bwMode="auto">
              <a:xfrm>
                <a:off x="6132439" y="5792355"/>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5" name="Oval 132"/>
              <p:cNvSpPr>
                <a:spLocks noChangeArrowheads="1"/>
              </p:cNvSpPr>
              <p:nvPr/>
            </p:nvSpPr>
            <p:spPr bwMode="auto">
              <a:xfrm>
                <a:off x="5459120" y="577294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6" name="Oval 132"/>
              <p:cNvSpPr>
                <a:spLocks noChangeArrowheads="1"/>
              </p:cNvSpPr>
              <p:nvPr/>
            </p:nvSpPr>
            <p:spPr bwMode="auto">
              <a:xfrm>
                <a:off x="8162506" y="5093949"/>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sp>
            <p:nvSpPr>
              <p:cNvPr id="97" name="Oval 132"/>
              <p:cNvSpPr>
                <a:spLocks noChangeArrowheads="1"/>
              </p:cNvSpPr>
              <p:nvPr/>
            </p:nvSpPr>
            <p:spPr bwMode="auto">
              <a:xfrm>
                <a:off x="7485818" y="5416448"/>
                <a:ext cx="125427" cy="125457"/>
              </a:xfrm>
              <a:prstGeom prst="ellipse">
                <a:avLst/>
              </a:prstGeom>
              <a:grpFill/>
              <a:ln w="0">
                <a:noFill/>
                <a:round/>
                <a:headEnd/>
                <a:tailEnd/>
              </a:ln>
            </p:spPr>
            <p:txBody>
              <a:bodyPr wrap="none" anchor="ctr"/>
              <a:lstStyle/>
              <a:p>
                <a:endParaRPr lang="ja-JP" altLang="en-US" sz="1400">
                  <a:solidFill>
                    <a:prstClr val="black"/>
                  </a:solidFill>
                </a:endParaRPr>
              </a:p>
            </p:txBody>
          </p:sp>
        </p:grpSp>
      </p:grpSp>
      <p:sp>
        <p:nvSpPr>
          <p:cNvPr id="118" name="テキスト ボックス 6"/>
          <p:cNvSpPr txBox="1">
            <a:spLocks noChangeArrowheads="1"/>
          </p:cNvSpPr>
          <p:nvPr/>
        </p:nvSpPr>
        <p:spPr bwMode="auto">
          <a:xfrm>
            <a:off x="4991902" y="6550223"/>
            <a:ext cx="4152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r"/>
            <a:r>
              <a:rPr lang="ja-JP" altLang="en-US" sz="1400" dirty="0">
                <a:solidFill>
                  <a:prstClr val="black"/>
                </a:solidFill>
              </a:rPr>
              <a:t>本間 之夫 ら</a:t>
            </a:r>
            <a:r>
              <a:rPr lang="en-US" altLang="ja-JP" sz="1400" dirty="0">
                <a:solidFill>
                  <a:prstClr val="black"/>
                </a:solidFill>
              </a:rPr>
              <a:t>. </a:t>
            </a:r>
            <a:r>
              <a:rPr lang="ja-JP" altLang="en-US" sz="1400" dirty="0">
                <a:solidFill>
                  <a:prstClr val="black"/>
                </a:solidFill>
              </a:rPr>
              <a:t>日排尿機能会誌</a:t>
            </a:r>
            <a:r>
              <a:rPr lang="en-US" altLang="ja-JP" sz="1400" dirty="0">
                <a:solidFill>
                  <a:prstClr val="black"/>
                </a:solidFill>
              </a:rPr>
              <a:t> 14: 266-277, 2003</a:t>
            </a:r>
          </a:p>
        </p:txBody>
      </p:sp>
    </p:spTree>
    <p:extLst>
      <p:ext uri="{BB962C8B-B14F-4D97-AF65-F5344CB8AC3E}">
        <p14:creationId xmlns:p14="http://schemas.microsoft.com/office/powerpoint/2010/main" val="12380887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膀胱3.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9206" y="1487844"/>
            <a:ext cx="2659754" cy="3072640"/>
          </a:xfrm>
          <a:prstGeom prst="rect">
            <a:avLst/>
          </a:prstGeom>
        </p:spPr>
      </p:pic>
      <p:sp>
        <p:nvSpPr>
          <p:cNvPr id="2" name="タイトル 1"/>
          <p:cNvSpPr>
            <a:spLocks noGrp="1"/>
          </p:cNvSpPr>
          <p:nvPr>
            <p:ph type="title"/>
          </p:nvPr>
        </p:nvSpPr>
        <p:spPr/>
        <p:txBody>
          <a:bodyPr>
            <a:normAutofit/>
          </a:bodyPr>
          <a:lstStyle/>
          <a:p>
            <a:r>
              <a:rPr kumimoji="1" lang="ja-JP" altLang="en-US" dirty="0"/>
              <a:t>前立腺肥大症による膀胱出口部閉塞</a:t>
            </a:r>
          </a:p>
        </p:txBody>
      </p:sp>
      <p:pic>
        <p:nvPicPr>
          <p:cNvPr id="3" name="図 2" descr="膀胱2.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555" y="1487844"/>
            <a:ext cx="2525326" cy="3072640"/>
          </a:xfrm>
          <a:prstGeom prst="rect">
            <a:avLst/>
          </a:prstGeom>
        </p:spPr>
      </p:pic>
      <p:sp>
        <p:nvSpPr>
          <p:cNvPr id="7" name="テキスト ボックス 6"/>
          <p:cNvSpPr txBox="1"/>
          <p:nvPr/>
        </p:nvSpPr>
        <p:spPr>
          <a:xfrm>
            <a:off x="711200" y="1087735"/>
            <a:ext cx="1657826" cy="400110"/>
          </a:xfrm>
          <a:prstGeom prst="rect">
            <a:avLst/>
          </a:prstGeom>
          <a:noFill/>
        </p:spPr>
        <p:txBody>
          <a:bodyPr wrap="none" rtlCol="0">
            <a:spAutoFit/>
          </a:bodyPr>
          <a:lstStyle/>
          <a:p>
            <a:pPr marL="177800" indent="-177800">
              <a:buClr>
                <a:srgbClr val="B1D79A">
                  <a:lumMod val="75000"/>
                </a:srgbClr>
              </a:buClr>
              <a:buFont typeface="Wingdings" charset="2"/>
              <a:buChar char="n"/>
            </a:pPr>
            <a:r>
              <a:rPr lang="ja-JP" altLang="en-US" sz="2000" dirty="0">
                <a:solidFill>
                  <a:prstClr val="black"/>
                </a:solidFill>
                <a:latin typeface="HGP創英角ｺﾞｼｯｸUB" panose="020B0900000000000000" pitchFamily="50" charset="-128"/>
                <a:ea typeface="HGP創英角ｺﾞｼｯｸUB" panose="020B0900000000000000" pitchFamily="50" charset="-128"/>
              </a:rPr>
              <a:t>機械的閉塞</a:t>
            </a:r>
          </a:p>
        </p:txBody>
      </p:sp>
      <p:sp>
        <p:nvSpPr>
          <p:cNvPr id="33" name="テキスト ボックス 32"/>
          <p:cNvSpPr txBox="1"/>
          <p:nvPr/>
        </p:nvSpPr>
        <p:spPr>
          <a:xfrm>
            <a:off x="4983647" y="1087735"/>
            <a:ext cx="1657826" cy="400110"/>
          </a:xfrm>
          <a:prstGeom prst="rect">
            <a:avLst/>
          </a:prstGeom>
          <a:noFill/>
        </p:spPr>
        <p:txBody>
          <a:bodyPr wrap="none" rtlCol="0">
            <a:spAutoFit/>
          </a:bodyPr>
          <a:lstStyle/>
          <a:p>
            <a:pPr marL="177800" indent="-177800">
              <a:buClr>
                <a:srgbClr val="F79646">
                  <a:lumMod val="75000"/>
                </a:srgbClr>
              </a:buClr>
              <a:buFont typeface="Wingdings" charset="2"/>
              <a:buChar char="n"/>
            </a:pPr>
            <a:r>
              <a:rPr lang="ja-JP" altLang="en-US" sz="2000" dirty="0">
                <a:solidFill>
                  <a:prstClr val="black"/>
                </a:solidFill>
                <a:latin typeface="HGP創英角ｺﾞｼｯｸUB" panose="020B0900000000000000" pitchFamily="50" charset="-128"/>
                <a:ea typeface="HGP創英角ｺﾞｼｯｸUB" panose="020B0900000000000000" pitchFamily="50" charset="-128"/>
              </a:rPr>
              <a:t>機能的閉塞</a:t>
            </a:r>
          </a:p>
        </p:txBody>
      </p:sp>
      <p:sp>
        <p:nvSpPr>
          <p:cNvPr id="34" name="角丸四角形 33"/>
          <p:cNvSpPr/>
          <p:nvPr/>
        </p:nvSpPr>
        <p:spPr>
          <a:xfrm>
            <a:off x="5186371" y="5284576"/>
            <a:ext cx="2921000" cy="1151256"/>
          </a:xfrm>
          <a:prstGeom prst="roundRect">
            <a:avLst>
              <a:gd name="adj" fmla="val 1006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35" name="角丸四角形 34"/>
          <p:cNvSpPr/>
          <p:nvPr/>
        </p:nvSpPr>
        <p:spPr>
          <a:xfrm>
            <a:off x="5334538" y="5411853"/>
            <a:ext cx="2624666" cy="253999"/>
          </a:xfrm>
          <a:prstGeom prst="roundRect">
            <a:avLst>
              <a:gd name="adj" fmla="val 2006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6" name="テキスト ボックス 15"/>
          <p:cNvSpPr txBox="1"/>
          <p:nvPr/>
        </p:nvSpPr>
        <p:spPr>
          <a:xfrm>
            <a:off x="5978004" y="5411853"/>
            <a:ext cx="1337734" cy="246221"/>
          </a:xfrm>
          <a:prstGeom prst="rect">
            <a:avLst/>
          </a:prstGeom>
          <a:noFill/>
        </p:spPr>
        <p:txBody>
          <a:bodyPr wrap="square" lIns="0" tIns="0" rIns="0" bIns="0" rtlCol="0">
            <a:spAutoFit/>
          </a:bodyPr>
          <a:lstStyle/>
          <a:p>
            <a:pPr algn="ct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有効な薬剤</a:t>
            </a:r>
          </a:p>
        </p:txBody>
      </p:sp>
      <p:sp>
        <p:nvSpPr>
          <p:cNvPr id="37" name="テキスト ボックス 36"/>
          <p:cNvSpPr txBox="1"/>
          <p:nvPr/>
        </p:nvSpPr>
        <p:spPr>
          <a:xfrm>
            <a:off x="5978004" y="5771686"/>
            <a:ext cx="1337734" cy="492443"/>
          </a:xfrm>
          <a:prstGeom prst="rect">
            <a:avLst/>
          </a:prstGeom>
          <a:noFill/>
        </p:spPr>
        <p:txBody>
          <a:bodyPr wrap="square" lIns="0" tIns="0" rIns="0" bIns="0" rtlCol="0">
            <a:spAutoFit/>
          </a:bodyPr>
          <a:lstStyle/>
          <a:p>
            <a:pPr marL="177800" indent="-177800">
              <a:buClr>
                <a:srgbClr val="F79646">
                  <a:lumMod val="75000"/>
                </a:srgbClr>
              </a:buClr>
              <a:buFont typeface="Wingdings" charset="2"/>
              <a:buChar char="l"/>
            </a:pPr>
            <a:r>
              <a:rPr lang="en-US" altLang="ja-JP" dirty="0">
                <a:solidFill>
                  <a:prstClr val="black"/>
                </a:solidFill>
              </a:rPr>
              <a:t>α</a:t>
            </a:r>
            <a:r>
              <a:rPr lang="en-US" altLang="ja-JP" baseline="-25000" dirty="0">
                <a:solidFill>
                  <a:prstClr val="black"/>
                </a:solidFill>
              </a:rPr>
              <a:t>1 </a:t>
            </a:r>
            <a:r>
              <a:rPr lang="ja-JP" altLang="en-US" dirty="0">
                <a:solidFill>
                  <a:prstClr val="black"/>
                </a:solidFill>
              </a:rPr>
              <a:t>遮断薬</a:t>
            </a:r>
          </a:p>
          <a:p>
            <a:pPr marL="177800" indent="-177800">
              <a:buClr>
                <a:srgbClr val="F79646">
                  <a:lumMod val="75000"/>
                </a:srgbClr>
              </a:buClr>
              <a:buFont typeface="Wingdings" charset="2"/>
              <a:buChar char="l"/>
            </a:pPr>
            <a:r>
              <a:rPr lang="en-US" altLang="ja-JP" sz="1600" dirty="0" smtClean="0">
                <a:solidFill>
                  <a:prstClr val="black"/>
                </a:solidFill>
              </a:rPr>
              <a:t>PDE5</a:t>
            </a:r>
            <a:r>
              <a:rPr lang="ja-JP" altLang="en-US" sz="1600" dirty="0">
                <a:solidFill>
                  <a:prstClr val="black"/>
                </a:solidFill>
              </a:rPr>
              <a:t>阻害</a:t>
            </a:r>
            <a:r>
              <a:rPr lang="ja-JP" altLang="en-US" sz="1600" dirty="0" smtClean="0">
                <a:solidFill>
                  <a:prstClr val="black"/>
                </a:solidFill>
              </a:rPr>
              <a:t>薬</a:t>
            </a:r>
            <a:endParaRPr lang="en-US" altLang="ja-JP" sz="1600" dirty="0">
              <a:solidFill>
                <a:prstClr val="black"/>
              </a:solidFill>
            </a:endParaRPr>
          </a:p>
        </p:txBody>
      </p:sp>
      <p:sp>
        <p:nvSpPr>
          <p:cNvPr id="38" name="角丸四角形 37"/>
          <p:cNvSpPr/>
          <p:nvPr/>
        </p:nvSpPr>
        <p:spPr>
          <a:xfrm>
            <a:off x="1031426" y="5284576"/>
            <a:ext cx="2921000" cy="1151256"/>
          </a:xfrm>
          <a:prstGeom prst="roundRect">
            <a:avLst>
              <a:gd name="adj" fmla="val 10063"/>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39" name="角丸四角形 38"/>
          <p:cNvSpPr/>
          <p:nvPr/>
        </p:nvSpPr>
        <p:spPr>
          <a:xfrm>
            <a:off x="1179588" y="5411853"/>
            <a:ext cx="2624666" cy="253999"/>
          </a:xfrm>
          <a:prstGeom prst="roundRect">
            <a:avLst>
              <a:gd name="adj" fmla="val 2006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40" name="テキスト ボックス 39"/>
          <p:cNvSpPr txBox="1"/>
          <p:nvPr/>
        </p:nvSpPr>
        <p:spPr>
          <a:xfrm>
            <a:off x="1823054" y="5411853"/>
            <a:ext cx="1337734" cy="246221"/>
          </a:xfrm>
          <a:prstGeom prst="rect">
            <a:avLst/>
          </a:prstGeom>
          <a:noFill/>
        </p:spPr>
        <p:txBody>
          <a:bodyPr wrap="square" lIns="0" tIns="0" rIns="0" bIns="0" rtlCol="0">
            <a:spAutoFit/>
          </a:bodyPr>
          <a:lstStyle/>
          <a:p>
            <a:pPr algn="ct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有効な薬剤</a:t>
            </a:r>
          </a:p>
        </p:txBody>
      </p:sp>
      <p:sp>
        <p:nvSpPr>
          <p:cNvPr id="41" name="テキスト ボックス 40"/>
          <p:cNvSpPr txBox="1"/>
          <p:nvPr/>
        </p:nvSpPr>
        <p:spPr>
          <a:xfrm>
            <a:off x="1553116" y="5771686"/>
            <a:ext cx="2105559" cy="492443"/>
          </a:xfrm>
          <a:prstGeom prst="rect">
            <a:avLst/>
          </a:prstGeom>
          <a:noFill/>
        </p:spPr>
        <p:txBody>
          <a:bodyPr wrap="square" lIns="0" tIns="0" rIns="0" bIns="0" rtlCol="0">
            <a:spAutoFit/>
          </a:bodyPr>
          <a:lstStyle/>
          <a:p>
            <a:pPr marL="177800" indent="-177800">
              <a:buClr>
                <a:srgbClr val="B1D79A">
                  <a:lumMod val="75000"/>
                </a:srgbClr>
              </a:buClr>
              <a:buFont typeface="Wingdings" charset="2"/>
              <a:buChar char="l"/>
            </a:pPr>
            <a:r>
              <a:rPr lang="en-US" altLang="ja-JP" sz="1600" dirty="0">
                <a:solidFill>
                  <a:prstClr val="black"/>
                </a:solidFill>
              </a:rPr>
              <a:t>5α </a:t>
            </a:r>
            <a:r>
              <a:rPr lang="ja-JP" altLang="en-US" sz="1600" dirty="0">
                <a:solidFill>
                  <a:prstClr val="black"/>
                </a:solidFill>
              </a:rPr>
              <a:t>還元酵素</a:t>
            </a:r>
            <a:r>
              <a:rPr lang="ja-JP" altLang="en-US" sz="1600" dirty="0" smtClean="0">
                <a:solidFill>
                  <a:prstClr val="black"/>
                </a:solidFill>
              </a:rPr>
              <a:t>阻害薬</a:t>
            </a:r>
            <a:endParaRPr lang="en-US" altLang="ja-JP" sz="1600" dirty="0">
              <a:solidFill>
                <a:prstClr val="black"/>
              </a:solidFill>
            </a:endParaRPr>
          </a:p>
          <a:p>
            <a:pPr marL="177800" indent="-177800">
              <a:buClr>
                <a:srgbClr val="B1D79A">
                  <a:lumMod val="75000"/>
                </a:srgbClr>
              </a:buClr>
              <a:buFont typeface="Wingdings" charset="2"/>
              <a:buChar char="l"/>
            </a:pPr>
            <a:r>
              <a:rPr lang="ja-JP" altLang="en-US" sz="1600" dirty="0">
                <a:solidFill>
                  <a:prstClr val="black"/>
                </a:solidFill>
              </a:rPr>
              <a:t>抗アンドロゲン薬</a:t>
            </a:r>
            <a:endParaRPr lang="en-US" altLang="ja-JP" sz="1600" dirty="0">
              <a:solidFill>
                <a:prstClr val="black"/>
              </a:solidFill>
            </a:endParaRPr>
          </a:p>
        </p:txBody>
      </p:sp>
      <p:sp>
        <p:nvSpPr>
          <p:cNvPr id="42" name="角丸四角形 41"/>
          <p:cNvSpPr/>
          <p:nvPr/>
        </p:nvSpPr>
        <p:spPr>
          <a:xfrm>
            <a:off x="5996531" y="2763992"/>
            <a:ext cx="1223018" cy="523220"/>
          </a:xfrm>
          <a:prstGeom prst="roundRect">
            <a:avLst>
              <a:gd name="adj" fmla="val 10063"/>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43" name="テキスト ボックス 42"/>
          <p:cNvSpPr txBox="1"/>
          <p:nvPr/>
        </p:nvSpPr>
        <p:spPr>
          <a:xfrm>
            <a:off x="6038590" y="2809549"/>
            <a:ext cx="1138900" cy="430887"/>
          </a:xfrm>
          <a:prstGeom prst="rect">
            <a:avLst/>
          </a:prstGeom>
          <a:solidFill>
            <a:schemeClr val="tx2">
              <a:lumMod val="75000"/>
            </a:schemeClr>
          </a:solidFill>
        </p:spPr>
        <p:txBody>
          <a:bodyPr wrap="square" lIns="0" tIns="0" rIns="0" bIns="0" rtlCol="0">
            <a:spAutoFit/>
          </a:bodyPr>
          <a:lstStyle/>
          <a:p>
            <a:pPr algn="ctr"/>
            <a:r>
              <a:rPr lang="ja-JP" altLang="en-US" sz="1400" dirty="0">
                <a:solidFill>
                  <a:srgbClr val="FFFFFF"/>
                </a:solidFill>
              </a:rPr>
              <a:t>膀胱出口部の</a:t>
            </a:r>
          </a:p>
          <a:p>
            <a:pPr algn="ctr"/>
            <a:r>
              <a:rPr lang="ja-JP" altLang="en-US" sz="1400" dirty="0">
                <a:solidFill>
                  <a:srgbClr val="FFFFFF"/>
                </a:solidFill>
              </a:rPr>
              <a:t>緊張の亢進</a:t>
            </a:r>
          </a:p>
        </p:txBody>
      </p:sp>
      <p:sp>
        <p:nvSpPr>
          <p:cNvPr id="44" name="角丸四角形 43"/>
          <p:cNvSpPr/>
          <p:nvPr/>
        </p:nvSpPr>
        <p:spPr>
          <a:xfrm>
            <a:off x="2618018" y="4632596"/>
            <a:ext cx="830032" cy="237854"/>
          </a:xfrm>
          <a:prstGeom prst="roundRect">
            <a:avLst>
              <a:gd name="adj" fmla="val 10063"/>
            </a:avLst>
          </a:prstGeom>
          <a:solidFill>
            <a:schemeClr val="bg1"/>
          </a:solidFill>
          <a:ln w="127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45" name="テキスト ボックス 44"/>
          <p:cNvSpPr txBox="1"/>
          <p:nvPr/>
        </p:nvSpPr>
        <p:spPr>
          <a:xfrm>
            <a:off x="2626158" y="4659190"/>
            <a:ext cx="813752" cy="184666"/>
          </a:xfrm>
          <a:prstGeom prst="rect">
            <a:avLst/>
          </a:prstGeom>
          <a:noFill/>
        </p:spPr>
        <p:txBody>
          <a:bodyPr wrap="square" lIns="0" tIns="0" rIns="0" bIns="0" rtlCol="0">
            <a:spAutoFit/>
          </a:bodyPr>
          <a:lstStyle/>
          <a:p>
            <a:pPr algn="ctr"/>
            <a:r>
              <a:rPr lang="ja-JP" altLang="en-US" sz="1200" dirty="0">
                <a:solidFill>
                  <a:prstClr val="black"/>
                </a:solidFill>
              </a:rPr>
              <a:t>肥大腺腫</a:t>
            </a:r>
            <a:endParaRPr lang="ja-JP" altLang="en-US" dirty="0">
              <a:solidFill>
                <a:prstClr val="black"/>
              </a:solidFill>
            </a:endParaRPr>
          </a:p>
        </p:txBody>
      </p:sp>
      <p:cxnSp>
        <p:nvCxnSpPr>
          <p:cNvPr id="18" name="直線矢印コネクタ 17"/>
          <p:cNvCxnSpPr>
            <a:stCxn id="44" idx="0"/>
          </p:cNvCxnSpPr>
          <p:nvPr/>
        </p:nvCxnSpPr>
        <p:spPr>
          <a:xfrm flipH="1" flipV="1">
            <a:off x="3022600" y="3905250"/>
            <a:ext cx="10434" cy="727346"/>
          </a:xfrm>
          <a:prstGeom prst="straightConnector1">
            <a:avLst/>
          </a:prstGeom>
          <a:ln w="38100" cmpd="sng">
            <a:solidFill>
              <a:schemeClr val="accent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角丸四角形 47"/>
          <p:cNvSpPr/>
          <p:nvPr/>
        </p:nvSpPr>
        <p:spPr>
          <a:xfrm>
            <a:off x="4652588" y="4632596"/>
            <a:ext cx="1358900" cy="237854"/>
          </a:xfrm>
          <a:prstGeom prst="roundRect">
            <a:avLst>
              <a:gd name="adj" fmla="val 10063"/>
            </a:avLst>
          </a:prstGeom>
          <a:solidFill>
            <a:schemeClr val="bg1"/>
          </a:solidFill>
          <a:ln w="127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49" name="テキスト ボックス 48"/>
          <p:cNvSpPr txBox="1"/>
          <p:nvPr/>
        </p:nvSpPr>
        <p:spPr>
          <a:xfrm>
            <a:off x="4652594" y="4659190"/>
            <a:ext cx="1398008" cy="184666"/>
          </a:xfrm>
          <a:prstGeom prst="rect">
            <a:avLst/>
          </a:prstGeom>
          <a:noFill/>
        </p:spPr>
        <p:txBody>
          <a:bodyPr wrap="square" lIns="0" tIns="0" rIns="0" bIns="0" rtlCol="0">
            <a:spAutoFit/>
          </a:bodyPr>
          <a:lstStyle/>
          <a:p>
            <a:pPr algn="ctr"/>
            <a:r>
              <a:rPr lang="en-US" altLang="ja-JP" sz="1200" dirty="0">
                <a:solidFill>
                  <a:prstClr val="black"/>
                </a:solidFill>
              </a:rPr>
              <a:t>NO-cGMP </a:t>
            </a:r>
            <a:r>
              <a:rPr lang="ja-JP" altLang="en-US" sz="1200" dirty="0">
                <a:solidFill>
                  <a:prstClr val="black"/>
                </a:solidFill>
              </a:rPr>
              <a:t>の減少</a:t>
            </a:r>
          </a:p>
        </p:txBody>
      </p:sp>
      <p:sp>
        <p:nvSpPr>
          <p:cNvPr id="25" name="フリーフォーム 24"/>
          <p:cNvSpPr/>
          <p:nvPr/>
        </p:nvSpPr>
        <p:spPr>
          <a:xfrm>
            <a:off x="5758347" y="3966555"/>
            <a:ext cx="254000" cy="668953"/>
          </a:xfrm>
          <a:custGeom>
            <a:avLst/>
            <a:gdLst>
              <a:gd name="connsiteX0" fmla="*/ 0 w 254000"/>
              <a:gd name="connsiteY0" fmla="*/ 717550 h 717550"/>
              <a:gd name="connsiteX1" fmla="*/ 0 w 254000"/>
              <a:gd name="connsiteY1" fmla="*/ 241300 h 717550"/>
              <a:gd name="connsiteX2" fmla="*/ 254000 w 254000"/>
              <a:gd name="connsiteY2" fmla="*/ 0 h 717550"/>
            </a:gdLst>
            <a:ahLst/>
            <a:cxnLst>
              <a:cxn ang="0">
                <a:pos x="connsiteX0" y="connsiteY0"/>
              </a:cxn>
              <a:cxn ang="0">
                <a:pos x="connsiteX1" y="connsiteY1"/>
              </a:cxn>
              <a:cxn ang="0">
                <a:pos x="connsiteX2" y="connsiteY2"/>
              </a:cxn>
            </a:cxnLst>
            <a:rect l="l" t="t" r="r" b="b"/>
            <a:pathLst>
              <a:path w="254000" h="717550">
                <a:moveTo>
                  <a:pt x="0" y="717550"/>
                </a:moveTo>
                <a:lnTo>
                  <a:pt x="0" y="241300"/>
                </a:lnTo>
                <a:lnTo>
                  <a:pt x="254000" y="0"/>
                </a:lnTo>
              </a:path>
            </a:pathLst>
          </a:custGeom>
          <a:ln w="38100" cmpd="sng">
            <a:solidFill>
              <a:srgbClr val="528434"/>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sz="4000">
              <a:solidFill>
                <a:prstClr val="black"/>
              </a:solidFill>
            </a:endParaRPr>
          </a:p>
        </p:txBody>
      </p:sp>
      <p:sp>
        <p:nvSpPr>
          <p:cNvPr id="64" name="右矢印 63"/>
          <p:cNvSpPr/>
          <p:nvPr/>
        </p:nvSpPr>
        <p:spPr>
          <a:xfrm>
            <a:off x="6220742" y="3638689"/>
            <a:ext cx="232939" cy="130691"/>
          </a:xfrm>
          <a:prstGeom prst="rightArrow">
            <a:avLst>
              <a:gd name="adj1" fmla="val 50000"/>
              <a:gd name="adj2" fmla="val 68518"/>
            </a:avLst>
          </a:prstGeom>
          <a:solidFill>
            <a:srgbClr val="008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30" name="フリーフォーム 29"/>
          <p:cNvSpPr/>
          <p:nvPr/>
        </p:nvSpPr>
        <p:spPr>
          <a:xfrm rot="5400000">
            <a:off x="6613923" y="3628248"/>
            <a:ext cx="113268" cy="84115"/>
          </a:xfrm>
          <a:custGeom>
            <a:avLst/>
            <a:gdLst>
              <a:gd name="connsiteX0" fmla="*/ 0 w 244475"/>
              <a:gd name="connsiteY0" fmla="*/ 0 h 146050"/>
              <a:gd name="connsiteX1" fmla="*/ 0 w 244475"/>
              <a:gd name="connsiteY1" fmla="*/ 146050 h 146050"/>
              <a:gd name="connsiteX2" fmla="*/ 244475 w 244475"/>
              <a:gd name="connsiteY2" fmla="*/ 146050 h 146050"/>
              <a:gd name="connsiteX3" fmla="*/ 241300 w 244475"/>
              <a:gd name="connsiteY3" fmla="*/ 635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4150 w 244953"/>
              <a:gd name="connsiteY4" fmla="*/ 63500 h 146050"/>
              <a:gd name="connsiteX5" fmla="*/ 53975 w 244953"/>
              <a:gd name="connsiteY5" fmla="*/ 66675 h 146050"/>
              <a:gd name="connsiteX6" fmla="*/ 0 w 244953"/>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8355 w 244953"/>
              <a:gd name="connsiteY4" fmla="*/ 66653 h 146050"/>
              <a:gd name="connsiteX5" fmla="*/ 53975 w 244953"/>
              <a:gd name="connsiteY5" fmla="*/ 66675 h 146050"/>
              <a:gd name="connsiteX6" fmla="*/ 0 w 244953"/>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5154"/>
              <a:gd name="connsiteY0" fmla="*/ 0 h 146050"/>
              <a:gd name="connsiteX1" fmla="*/ 0 w 245154"/>
              <a:gd name="connsiteY1" fmla="*/ 146050 h 146050"/>
              <a:gd name="connsiteX2" fmla="*/ 24447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4"/>
              <a:gd name="connsiteY0" fmla="*/ 0 h 146050"/>
              <a:gd name="connsiteX1" fmla="*/ 0 w 245154"/>
              <a:gd name="connsiteY1" fmla="*/ 146050 h 146050"/>
              <a:gd name="connsiteX2" fmla="*/ 24482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6"/>
              <a:gd name="connsiteY0" fmla="*/ 0 h 146050"/>
              <a:gd name="connsiteX1" fmla="*/ 0 w 245156"/>
              <a:gd name="connsiteY1" fmla="*/ 146050 h 146050"/>
              <a:gd name="connsiteX2" fmla="*/ 244825 w 245156"/>
              <a:gd name="connsiteY2" fmla="*/ 146050 h 146050"/>
              <a:gd name="connsiteX3" fmla="*/ 245154 w 245156"/>
              <a:gd name="connsiteY3" fmla="*/ 6351 h 146050"/>
              <a:gd name="connsiteX4" fmla="*/ 188355 w 245156"/>
              <a:gd name="connsiteY4" fmla="*/ 66653 h 146050"/>
              <a:gd name="connsiteX5" fmla="*/ 53975 w 245156"/>
              <a:gd name="connsiteY5" fmla="*/ 66675 h 146050"/>
              <a:gd name="connsiteX6" fmla="*/ 0 w 245156"/>
              <a:gd name="connsiteY6" fmla="*/ 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56" h="146050">
                <a:moveTo>
                  <a:pt x="0" y="0"/>
                </a:moveTo>
                <a:lnTo>
                  <a:pt x="0" y="146050"/>
                </a:lnTo>
                <a:lnTo>
                  <a:pt x="244825" y="146050"/>
                </a:lnTo>
                <a:cubicBezTo>
                  <a:pt x="245169" y="99483"/>
                  <a:pt x="245161" y="53969"/>
                  <a:pt x="245154" y="6351"/>
                </a:cubicBezTo>
                <a:lnTo>
                  <a:pt x="188355" y="66653"/>
                </a:lnTo>
                <a:lnTo>
                  <a:pt x="53975" y="66675"/>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67" name="フリーフォーム 66"/>
          <p:cNvSpPr/>
          <p:nvPr/>
        </p:nvSpPr>
        <p:spPr>
          <a:xfrm rot="5400000">
            <a:off x="6698037" y="3813258"/>
            <a:ext cx="113268" cy="84115"/>
          </a:xfrm>
          <a:custGeom>
            <a:avLst/>
            <a:gdLst>
              <a:gd name="connsiteX0" fmla="*/ 0 w 244475"/>
              <a:gd name="connsiteY0" fmla="*/ 0 h 146050"/>
              <a:gd name="connsiteX1" fmla="*/ 0 w 244475"/>
              <a:gd name="connsiteY1" fmla="*/ 146050 h 146050"/>
              <a:gd name="connsiteX2" fmla="*/ 244475 w 244475"/>
              <a:gd name="connsiteY2" fmla="*/ 146050 h 146050"/>
              <a:gd name="connsiteX3" fmla="*/ 241300 w 244475"/>
              <a:gd name="connsiteY3" fmla="*/ 635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4150 w 244953"/>
              <a:gd name="connsiteY4" fmla="*/ 63500 h 146050"/>
              <a:gd name="connsiteX5" fmla="*/ 53975 w 244953"/>
              <a:gd name="connsiteY5" fmla="*/ 66675 h 146050"/>
              <a:gd name="connsiteX6" fmla="*/ 0 w 244953"/>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8355 w 244953"/>
              <a:gd name="connsiteY4" fmla="*/ 66653 h 146050"/>
              <a:gd name="connsiteX5" fmla="*/ 53975 w 244953"/>
              <a:gd name="connsiteY5" fmla="*/ 66675 h 146050"/>
              <a:gd name="connsiteX6" fmla="*/ 0 w 244953"/>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5154"/>
              <a:gd name="connsiteY0" fmla="*/ 0 h 146050"/>
              <a:gd name="connsiteX1" fmla="*/ 0 w 245154"/>
              <a:gd name="connsiteY1" fmla="*/ 146050 h 146050"/>
              <a:gd name="connsiteX2" fmla="*/ 24447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4"/>
              <a:gd name="connsiteY0" fmla="*/ 0 h 146050"/>
              <a:gd name="connsiteX1" fmla="*/ 0 w 245154"/>
              <a:gd name="connsiteY1" fmla="*/ 146050 h 146050"/>
              <a:gd name="connsiteX2" fmla="*/ 24482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6"/>
              <a:gd name="connsiteY0" fmla="*/ 0 h 146050"/>
              <a:gd name="connsiteX1" fmla="*/ 0 w 245156"/>
              <a:gd name="connsiteY1" fmla="*/ 146050 h 146050"/>
              <a:gd name="connsiteX2" fmla="*/ 244825 w 245156"/>
              <a:gd name="connsiteY2" fmla="*/ 146050 h 146050"/>
              <a:gd name="connsiteX3" fmla="*/ 245154 w 245156"/>
              <a:gd name="connsiteY3" fmla="*/ 6351 h 146050"/>
              <a:gd name="connsiteX4" fmla="*/ 188355 w 245156"/>
              <a:gd name="connsiteY4" fmla="*/ 66653 h 146050"/>
              <a:gd name="connsiteX5" fmla="*/ 53975 w 245156"/>
              <a:gd name="connsiteY5" fmla="*/ 66675 h 146050"/>
              <a:gd name="connsiteX6" fmla="*/ 0 w 245156"/>
              <a:gd name="connsiteY6" fmla="*/ 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56" h="146050">
                <a:moveTo>
                  <a:pt x="0" y="0"/>
                </a:moveTo>
                <a:lnTo>
                  <a:pt x="0" y="146050"/>
                </a:lnTo>
                <a:lnTo>
                  <a:pt x="244825" y="146050"/>
                </a:lnTo>
                <a:cubicBezTo>
                  <a:pt x="245169" y="99483"/>
                  <a:pt x="245161" y="53969"/>
                  <a:pt x="245154" y="6351"/>
                </a:cubicBezTo>
                <a:lnTo>
                  <a:pt x="188355" y="66653"/>
                </a:lnTo>
                <a:lnTo>
                  <a:pt x="53975" y="66675"/>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68" name="フリーフォーム 67"/>
          <p:cNvSpPr/>
          <p:nvPr/>
        </p:nvSpPr>
        <p:spPr>
          <a:xfrm rot="5400000">
            <a:off x="6613922" y="4010696"/>
            <a:ext cx="113268" cy="84115"/>
          </a:xfrm>
          <a:custGeom>
            <a:avLst/>
            <a:gdLst>
              <a:gd name="connsiteX0" fmla="*/ 0 w 244475"/>
              <a:gd name="connsiteY0" fmla="*/ 0 h 146050"/>
              <a:gd name="connsiteX1" fmla="*/ 0 w 244475"/>
              <a:gd name="connsiteY1" fmla="*/ 146050 h 146050"/>
              <a:gd name="connsiteX2" fmla="*/ 244475 w 244475"/>
              <a:gd name="connsiteY2" fmla="*/ 146050 h 146050"/>
              <a:gd name="connsiteX3" fmla="*/ 241300 w 244475"/>
              <a:gd name="connsiteY3" fmla="*/ 635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4150 w 244953"/>
              <a:gd name="connsiteY4" fmla="*/ 63500 h 146050"/>
              <a:gd name="connsiteX5" fmla="*/ 53975 w 244953"/>
              <a:gd name="connsiteY5" fmla="*/ 66675 h 146050"/>
              <a:gd name="connsiteX6" fmla="*/ 0 w 244953"/>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8355 w 244953"/>
              <a:gd name="connsiteY4" fmla="*/ 66653 h 146050"/>
              <a:gd name="connsiteX5" fmla="*/ 53975 w 244953"/>
              <a:gd name="connsiteY5" fmla="*/ 66675 h 146050"/>
              <a:gd name="connsiteX6" fmla="*/ 0 w 244953"/>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5154"/>
              <a:gd name="connsiteY0" fmla="*/ 0 h 146050"/>
              <a:gd name="connsiteX1" fmla="*/ 0 w 245154"/>
              <a:gd name="connsiteY1" fmla="*/ 146050 h 146050"/>
              <a:gd name="connsiteX2" fmla="*/ 24447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4"/>
              <a:gd name="connsiteY0" fmla="*/ 0 h 146050"/>
              <a:gd name="connsiteX1" fmla="*/ 0 w 245154"/>
              <a:gd name="connsiteY1" fmla="*/ 146050 h 146050"/>
              <a:gd name="connsiteX2" fmla="*/ 24482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6"/>
              <a:gd name="connsiteY0" fmla="*/ 0 h 146050"/>
              <a:gd name="connsiteX1" fmla="*/ 0 w 245156"/>
              <a:gd name="connsiteY1" fmla="*/ 146050 h 146050"/>
              <a:gd name="connsiteX2" fmla="*/ 244825 w 245156"/>
              <a:gd name="connsiteY2" fmla="*/ 146050 h 146050"/>
              <a:gd name="connsiteX3" fmla="*/ 245154 w 245156"/>
              <a:gd name="connsiteY3" fmla="*/ 6351 h 146050"/>
              <a:gd name="connsiteX4" fmla="*/ 188355 w 245156"/>
              <a:gd name="connsiteY4" fmla="*/ 66653 h 146050"/>
              <a:gd name="connsiteX5" fmla="*/ 53975 w 245156"/>
              <a:gd name="connsiteY5" fmla="*/ 66675 h 146050"/>
              <a:gd name="connsiteX6" fmla="*/ 0 w 245156"/>
              <a:gd name="connsiteY6" fmla="*/ 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56" h="146050">
                <a:moveTo>
                  <a:pt x="0" y="0"/>
                </a:moveTo>
                <a:lnTo>
                  <a:pt x="0" y="146050"/>
                </a:lnTo>
                <a:lnTo>
                  <a:pt x="244825" y="146050"/>
                </a:lnTo>
                <a:cubicBezTo>
                  <a:pt x="245169" y="99483"/>
                  <a:pt x="245161" y="53969"/>
                  <a:pt x="245154" y="6351"/>
                </a:cubicBezTo>
                <a:lnTo>
                  <a:pt x="188355" y="66653"/>
                </a:lnTo>
                <a:lnTo>
                  <a:pt x="53975" y="66675"/>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69" name="フリーフォーム 68"/>
          <p:cNvSpPr/>
          <p:nvPr/>
        </p:nvSpPr>
        <p:spPr>
          <a:xfrm rot="2270926">
            <a:off x="6813324" y="3616922"/>
            <a:ext cx="113268" cy="84115"/>
          </a:xfrm>
          <a:custGeom>
            <a:avLst/>
            <a:gdLst>
              <a:gd name="connsiteX0" fmla="*/ 0 w 244475"/>
              <a:gd name="connsiteY0" fmla="*/ 0 h 146050"/>
              <a:gd name="connsiteX1" fmla="*/ 0 w 244475"/>
              <a:gd name="connsiteY1" fmla="*/ 146050 h 146050"/>
              <a:gd name="connsiteX2" fmla="*/ 244475 w 244475"/>
              <a:gd name="connsiteY2" fmla="*/ 146050 h 146050"/>
              <a:gd name="connsiteX3" fmla="*/ 241300 w 244475"/>
              <a:gd name="connsiteY3" fmla="*/ 635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4150 w 244953"/>
              <a:gd name="connsiteY4" fmla="*/ 63500 h 146050"/>
              <a:gd name="connsiteX5" fmla="*/ 53975 w 244953"/>
              <a:gd name="connsiteY5" fmla="*/ 66675 h 146050"/>
              <a:gd name="connsiteX6" fmla="*/ 0 w 244953"/>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8355 w 244953"/>
              <a:gd name="connsiteY4" fmla="*/ 66653 h 146050"/>
              <a:gd name="connsiteX5" fmla="*/ 53975 w 244953"/>
              <a:gd name="connsiteY5" fmla="*/ 66675 h 146050"/>
              <a:gd name="connsiteX6" fmla="*/ 0 w 244953"/>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5154"/>
              <a:gd name="connsiteY0" fmla="*/ 0 h 146050"/>
              <a:gd name="connsiteX1" fmla="*/ 0 w 245154"/>
              <a:gd name="connsiteY1" fmla="*/ 146050 h 146050"/>
              <a:gd name="connsiteX2" fmla="*/ 24447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4"/>
              <a:gd name="connsiteY0" fmla="*/ 0 h 146050"/>
              <a:gd name="connsiteX1" fmla="*/ 0 w 245154"/>
              <a:gd name="connsiteY1" fmla="*/ 146050 h 146050"/>
              <a:gd name="connsiteX2" fmla="*/ 24482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6"/>
              <a:gd name="connsiteY0" fmla="*/ 0 h 146050"/>
              <a:gd name="connsiteX1" fmla="*/ 0 w 245156"/>
              <a:gd name="connsiteY1" fmla="*/ 146050 h 146050"/>
              <a:gd name="connsiteX2" fmla="*/ 244825 w 245156"/>
              <a:gd name="connsiteY2" fmla="*/ 146050 h 146050"/>
              <a:gd name="connsiteX3" fmla="*/ 245154 w 245156"/>
              <a:gd name="connsiteY3" fmla="*/ 6351 h 146050"/>
              <a:gd name="connsiteX4" fmla="*/ 188355 w 245156"/>
              <a:gd name="connsiteY4" fmla="*/ 66653 h 146050"/>
              <a:gd name="connsiteX5" fmla="*/ 53975 w 245156"/>
              <a:gd name="connsiteY5" fmla="*/ 66675 h 146050"/>
              <a:gd name="connsiteX6" fmla="*/ 0 w 245156"/>
              <a:gd name="connsiteY6" fmla="*/ 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56" h="146050">
                <a:moveTo>
                  <a:pt x="0" y="0"/>
                </a:moveTo>
                <a:lnTo>
                  <a:pt x="0" y="146050"/>
                </a:lnTo>
                <a:lnTo>
                  <a:pt x="244825" y="146050"/>
                </a:lnTo>
                <a:cubicBezTo>
                  <a:pt x="245169" y="99483"/>
                  <a:pt x="245161" y="53969"/>
                  <a:pt x="245154" y="6351"/>
                </a:cubicBezTo>
                <a:lnTo>
                  <a:pt x="188355" y="66653"/>
                </a:lnTo>
                <a:lnTo>
                  <a:pt x="53975" y="66675"/>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70" name="フリーフォーム 69"/>
          <p:cNvSpPr/>
          <p:nvPr/>
        </p:nvSpPr>
        <p:spPr>
          <a:xfrm rot="4492238">
            <a:off x="6937092" y="3747610"/>
            <a:ext cx="113268" cy="84115"/>
          </a:xfrm>
          <a:custGeom>
            <a:avLst/>
            <a:gdLst>
              <a:gd name="connsiteX0" fmla="*/ 0 w 244475"/>
              <a:gd name="connsiteY0" fmla="*/ 0 h 146050"/>
              <a:gd name="connsiteX1" fmla="*/ 0 w 244475"/>
              <a:gd name="connsiteY1" fmla="*/ 146050 h 146050"/>
              <a:gd name="connsiteX2" fmla="*/ 244475 w 244475"/>
              <a:gd name="connsiteY2" fmla="*/ 146050 h 146050"/>
              <a:gd name="connsiteX3" fmla="*/ 241300 w 244475"/>
              <a:gd name="connsiteY3" fmla="*/ 635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4150 w 244953"/>
              <a:gd name="connsiteY4" fmla="*/ 63500 h 146050"/>
              <a:gd name="connsiteX5" fmla="*/ 53975 w 244953"/>
              <a:gd name="connsiteY5" fmla="*/ 66675 h 146050"/>
              <a:gd name="connsiteX6" fmla="*/ 0 w 244953"/>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8355 w 244953"/>
              <a:gd name="connsiteY4" fmla="*/ 66653 h 146050"/>
              <a:gd name="connsiteX5" fmla="*/ 53975 w 244953"/>
              <a:gd name="connsiteY5" fmla="*/ 66675 h 146050"/>
              <a:gd name="connsiteX6" fmla="*/ 0 w 244953"/>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5154"/>
              <a:gd name="connsiteY0" fmla="*/ 0 h 146050"/>
              <a:gd name="connsiteX1" fmla="*/ 0 w 245154"/>
              <a:gd name="connsiteY1" fmla="*/ 146050 h 146050"/>
              <a:gd name="connsiteX2" fmla="*/ 24447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4"/>
              <a:gd name="connsiteY0" fmla="*/ 0 h 146050"/>
              <a:gd name="connsiteX1" fmla="*/ 0 w 245154"/>
              <a:gd name="connsiteY1" fmla="*/ 146050 h 146050"/>
              <a:gd name="connsiteX2" fmla="*/ 24482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6"/>
              <a:gd name="connsiteY0" fmla="*/ 0 h 146050"/>
              <a:gd name="connsiteX1" fmla="*/ 0 w 245156"/>
              <a:gd name="connsiteY1" fmla="*/ 146050 h 146050"/>
              <a:gd name="connsiteX2" fmla="*/ 244825 w 245156"/>
              <a:gd name="connsiteY2" fmla="*/ 146050 h 146050"/>
              <a:gd name="connsiteX3" fmla="*/ 245154 w 245156"/>
              <a:gd name="connsiteY3" fmla="*/ 6351 h 146050"/>
              <a:gd name="connsiteX4" fmla="*/ 188355 w 245156"/>
              <a:gd name="connsiteY4" fmla="*/ 66653 h 146050"/>
              <a:gd name="connsiteX5" fmla="*/ 53975 w 245156"/>
              <a:gd name="connsiteY5" fmla="*/ 66675 h 146050"/>
              <a:gd name="connsiteX6" fmla="*/ 0 w 245156"/>
              <a:gd name="connsiteY6" fmla="*/ 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56" h="146050">
                <a:moveTo>
                  <a:pt x="0" y="0"/>
                </a:moveTo>
                <a:lnTo>
                  <a:pt x="0" y="146050"/>
                </a:lnTo>
                <a:lnTo>
                  <a:pt x="244825" y="146050"/>
                </a:lnTo>
                <a:cubicBezTo>
                  <a:pt x="245169" y="99483"/>
                  <a:pt x="245161" y="53969"/>
                  <a:pt x="245154" y="6351"/>
                </a:cubicBezTo>
                <a:lnTo>
                  <a:pt x="188355" y="66653"/>
                </a:lnTo>
                <a:lnTo>
                  <a:pt x="53975" y="66675"/>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71" name="フリーフォーム 70"/>
          <p:cNvSpPr/>
          <p:nvPr/>
        </p:nvSpPr>
        <p:spPr>
          <a:xfrm rot="6300000">
            <a:off x="6936035" y="3911908"/>
            <a:ext cx="113268" cy="84115"/>
          </a:xfrm>
          <a:custGeom>
            <a:avLst/>
            <a:gdLst>
              <a:gd name="connsiteX0" fmla="*/ 0 w 244475"/>
              <a:gd name="connsiteY0" fmla="*/ 0 h 146050"/>
              <a:gd name="connsiteX1" fmla="*/ 0 w 244475"/>
              <a:gd name="connsiteY1" fmla="*/ 146050 h 146050"/>
              <a:gd name="connsiteX2" fmla="*/ 244475 w 244475"/>
              <a:gd name="connsiteY2" fmla="*/ 146050 h 146050"/>
              <a:gd name="connsiteX3" fmla="*/ 241300 w 244475"/>
              <a:gd name="connsiteY3" fmla="*/ 635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4150 w 244953"/>
              <a:gd name="connsiteY4" fmla="*/ 63500 h 146050"/>
              <a:gd name="connsiteX5" fmla="*/ 53975 w 244953"/>
              <a:gd name="connsiteY5" fmla="*/ 66675 h 146050"/>
              <a:gd name="connsiteX6" fmla="*/ 0 w 244953"/>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8355 w 244953"/>
              <a:gd name="connsiteY4" fmla="*/ 66653 h 146050"/>
              <a:gd name="connsiteX5" fmla="*/ 53975 w 244953"/>
              <a:gd name="connsiteY5" fmla="*/ 66675 h 146050"/>
              <a:gd name="connsiteX6" fmla="*/ 0 w 244953"/>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5154"/>
              <a:gd name="connsiteY0" fmla="*/ 0 h 146050"/>
              <a:gd name="connsiteX1" fmla="*/ 0 w 245154"/>
              <a:gd name="connsiteY1" fmla="*/ 146050 h 146050"/>
              <a:gd name="connsiteX2" fmla="*/ 24447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4"/>
              <a:gd name="connsiteY0" fmla="*/ 0 h 146050"/>
              <a:gd name="connsiteX1" fmla="*/ 0 w 245154"/>
              <a:gd name="connsiteY1" fmla="*/ 146050 h 146050"/>
              <a:gd name="connsiteX2" fmla="*/ 24482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6"/>
              <a:gd name="connsiteY0" fmla="*/ 0 h 146050"/>
              <a:gd name="connsiteX1" fmla="*/ 0 w 245156"/>
              <a:gd name="connsiteY1" fmla="*/ 146050 h 146050"/>
              <a:gd name="connsiteX2" fmla="*/ 244825 w 245156"/>
              <a:gd name="connsiteY2" fmla="*/ 146050 h 146050"/>
              <a:gd name="connsiteX3" fmla="*/ 245154 w 245156"/>
              <a:gd name="connsiteY3" fmla="*/ 6351 h 146050"/>
              <a:gd name="connsiteX4" fmla="*/ 188355 w 245156"/>
              <a:gd name="connsiteY4" fmla="*/ 66653 h 146050"/>
              <a:gd name="connsiteX5" fmla="*/ 53975 w 245156"/>
              <a:gd name="connsiteY5" fmla="*/ 66675 h 146050"/>
              <a:gd name="connsiteX6" fmla="*/ 0 w 245156"/>
              <a:gd name="connsiteY6" fmla="*/ 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56" h="146050">
                <a:moveTo>
                  <a:pt x="0" y="0"/>
                </a:moveTo>
                <a:lnTo>
                  <a:pt x="0" y="146050"/>
                </a:lnTo>
                <a:lnTo>
                  <a:pt x="244825" y="146050"/>
                </a:lnTo>
                <a:cubicBezTo>
                  <a:pt x="245169" y="99483"/>
                  <a:pt x="245161" y="53969"/>
                  <a:pt x="245154" y="6351"/>
                </a:cubicBezTo>
                <a:lnTo>
                  <a:pt x="188355" y="66653"/>
                </a:lnTo>
                <a:lnTo>
                  <a:pt x="53975" y="66675"/>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72" name="フリーフォーム 71"/>
          <p:cNvSpPr/>
          <p:nvPr/>
        </p:nvSpPr>
        <p:spPr>
          <a:xfrm rot="7579123">
            <a:off x="6813322" y="4027718"/>
            <a:ext cx="113268" cy="84115"/>
          </a:xfrm>
          <a:custGeom>
            <a:avLst/>
            <a:gdLst>
              <a:gd name="connsiteX0" fmla="*/ 0 w 244475"/>
              <a:gd name="connsiteY0" fmla="*/ 0 h 146050"/>
              <a:gd name="connsiteX1" fmla="*/ 0 w 244475"/>
              <a:gd name="connsiteY1" fmla="*/ 146050 h 146050"/>
              <a:gd name="connsiteX2" fmla="*/ 244475 w 244475"/>
              <a:gd name="connsiteY2" fmla="*/ 146050 h 146050"/>
              <a:gd name="connsiteX3" fmla="*/ 241300 w 244475"/>
              <a:gd name="connsiteY3" fmla="*/ 635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4150 w 244953"/>
              <a:gd name="connsiteY4" fmla="*/ 63500 h 146050"/>
              <a:gd name="connsiteX5" fmla="*/ 53975 w 244953"/>
              <a:gd name="connsiteY5" fmla="*/ 66675 h 146050"/>
              <a:gd name="connsiteX6" fmla="*/ 0 w 244953"/>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8355 w 244953"/>
              <a:gd name="connsiteY4" fmla="*/ 66653 h 146050"/>
              <a:gd name="connsiteX5" fmla="*/ 53975 w 244953"/>
              <a:gd name="connsiteY5" fmla="*/ 66675 h 146050"/>
              <a:gd name="connsiteX6" fmla="*/ 0 w 244953"/>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5154"/>
              <a:gd name="connsiteY0" fmla="*/ 0 h 146050"/>
              <a:gd name="connsiteX1" fmla="*/ 0 w 245154"/>
              <a:gd name="connsiteY1" fmla="*/ 146050 h 146050"/>
              <a:gd name="connsiteX2" fmla="*/ 24447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4"/>
              <a:gd name="connsiteY0" fmla="*/ 0 h 146050"/>
              <a:gd name="connsiteX1" fmla="*/ 0 w 245154"/>
              <a:gd name="connsiteY1" fmla="*/ 146050 h 146050"/>
              <a:gd name="connsiteX2" fmla="*/ 24482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6"/>
              <a:gd name="connsiteY0" fmla="*/ 0 h 146050"/>
              <a:gd name="connsiteX1" fmla="*/ 0 w 245156"/>
              <a:gd name="connsiteY1" fmla="*/ 146050 h 146050"/>
              <a:gd name="connsiteX2" fmla="*/ 244825 w 245156"/>
              <a:gd name="connsiteY2" fmla="*/ 146050 h 146050"/>
              <a:gd name="connsiteX3" fmla="*/ 245154 w 245156"/>
              <a:gd name="connsiteY3" fmla="*/ 6351 h 146050"/>
              <a:gd name="connsiteX4" fmla="*/ 188355 w 245156"/>
              <a:gd name="connsiteY4" fmla="*/ 66653 h 146050"/>
              <a:gd name="connsiteX5" fmla="*/ 53975 w 245156"/>
              <a:gd name="connsiteY5" fmla="*/ 66675 h 146050"/>
              <a:gd name="connsiteX6" fmla="*/ 0 w 245156"/>
              <a:gd name="connsiteY6" fmla="*/ 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56" h="146050">
                <a:moveTo>
                  <a:pt x="0" y="0"/>
                </a:moveTo>
                <a:lnTo>
                  <a:pt x="0" y="146050"/>
                </a:lnTo>
                <a:lnTo>
                  <a:pt x="244825" y="146050"/>
                </a:lnTo>
                <a:cubicBezTo>
                  <a:pt x="245169" y="99483"/>
                  <a:pt x="245161" y="53969"/>
                  <a:pt x="245154" y="6351"/>
                </a:cubicBezTo>
                <a:lnTo>
                  <a:pt x="188355" y="66653"/>
                </a:lnTo>
                <a:lnTo>
                  <a:pt x="53975" y="66675"/>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73" name="右矢印 72"/>
          <p:cNvSpPr/>
          <p:nvPr/>
        </p:nvSpPr>
        <p:spPr>
          <a:xfrm>
            <a:off x="6220742" y="3825815"/>
            <a:ext cx="232939" cy="130691"/>
          </a:xfrm>
          <a:prstGeom prst="rightArrow">
            <a:avLst>
              <a:gd name="adj1" fmla="val 50000"/>
              <a:gd name="adj2" fmla="val 68518"/>
            </a:avLst>
          </a:prstGeom>
          <a:solidFill>
            <a:srgbClr val="008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74" name="右矢印 73"/>
          <p:cNvSpPr/>
          <p:nvPr/>
        </p:nvSpPr>
        <p:spPr>
          <a:xfrm>
            <a:off x="6220742" y="3996116"/>
            <a:ext cx="232939" cy="130691"/>
          </a:xfrm>
          <a:prstGeom prst="rightArrow">
            <a:avLst>
              <a:gd name="adj1" fmla="val 50000"/>
              <a:gd name="adj2" fmla="val 68518"/>
            </a:avLst>
          </a:prstGeom>
          <a:solidFill>
            <a:srgbClr val="008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75" name="右矢印 74"/>
          <p:cNvSpPr/>
          <p:nvPr/>
        </p:nvSpPr>
        <p:spPr>
          <a:xfrm rot="10800000">
            <a:off x="6683090" y="3638689"/>
            <a:ext cx="232939" cy="130691"/>
          </a:xfrm>
          <a:prstGeom prst="rightArrow">
            <a:avLst>
              <a:gd name="adj1" fmla="val 50000"/>
              <a:gd name="adj2" fmla="val 68518"/>
            </a:avLst>
          </a:prstGeom>
          <a:solidFill>
            <a:srgbClr val="008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78" name="右矢印 77"/>
          <p:cNvSpPr/>
          <p:nvPr/>
        </p:nvSpPr>
        <p:spPr>
          <a:xfrm rot="10800000">
            <a:off x="6683090" y="3825815"/>
            <a:ext cx="232939" cy="130691"/>
          </a:xfrm>
          <a:prstGeom prst="rightArrow">
            <a:avLst>
              <a:gd name="adj1" fmla="val 50000"/>
              <a:gd name="adj2" fmla="val 68518"/>
            </a:avLst>
          </a:prstGeom>
          <a:solidFill>
            <a:srgbClr val="008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79" name="右矢印 78"/>
          <p:cNvSpPr/>
          <p:nvPr/>
        </p:nvSpPr>
        <p:spPr>
          <a:xfrm rot="10800000">
            <a:off x="6683090" y="3996116"/>
            <a:ext cx="232939" cy="130691"/>
          </a:xfrm>
          <a:prstGeom prst="rightArrow">
            <a:avLst>
              <a:gd name="adj1" fmla="val 50000"/>
              <a:gd name="adj2" fmla="val 68518"/>
            </a:avLst>
          </a:prstGeom>
          <a:solidFill>
            <a:srgbClr val="008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80" name="フリーフォーム 79"/>
          <p:cNvSpPr/>
          <p:nvPr/>
        </p:nvSpPr>
        <p:spPr>
          <a:xfrm rot="2510582">
            <a:off x="7092672" y="3619235"/>
            <a:ext cx="113268" cy="84115"/>
          </a:xfrm>
          <a:custGeom>
            <a:avLst/>
            <a:gdLst>
              <a:gd name="connsiteX0" fmla="*/ 0 w 244475"/>
              <a:gd name="connsiteY0" fmla="*/ 0 h 146050"/>
              <a:gd name="connsiteX1" fmla="*/ 0 w 244475"/>
              <a:gd name="connsiteY1" fmla="*/ 146050 h 146050"/>
              <a:gd name="connsiteX2" fmla="*/ 244475 w 244475"/>
              <a:gd name="connsiteY2" fmla="*/ 146050 h 146050"/>
              <a:gd name="connsiteX3" fmla="*/ 241300 w 244475"/>
              <a:gd name="connsiteY3" fmla="*/ 635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4150 w 244953"/>
              <a:gd name="connsiteY4" fmla="*/ 63500 h 146050"/>
              <a:gd name="connsiteX5" fmla="*/ 53975 w 244953"/>
              <a:gd name="connsiteY5" fmla="*/ 66675 h 146050"/>
              <a:gd name="connsiteX6" fmla="*/ 0 w 244953"/>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8355 w 244953"/>
              <a:gd name="connsiteY4" fmla="*/ 66653 h 146050"/>
              <a:gd name="connsiteX5" fmla="*/ 53975 w 244953"/>
              <a:gd name="connsiteY5" fmla="*/ 66675 h 146050"/>
              <a:gd name="connsiteX6" fmla="*/ 0 w 244953"/>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5154"/>
              <a:gd name="connsiteY0" fmla="*/ 0 h 146050"/>
              <a:gd name="connsiteX1" fmla="*/ 0 w 245154"/>
              <a:gd name="connsiteY1" fmla="*/ 146050 h 146050"/>
              <a:gd name="connsiteX2" fmla="*/ 24447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4"/>
              <a:gd name="connsiteY0" fmla="*/ 0 h 146050"/>
              <a:gd name="connsiteX1" fmla="*/ 0 w 245154"/>
              <a:gd name="connsiteY1" fmla="*/ 146050 h 146050"/>
              <a:gd name="connsiteX2" fmla="*/ 24482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6"/>
              <a:gd name="connsiteY0" fmla="*/ 0 h 146050"/>
              <a:gd name="connsiteX1" fmla="*/ 0 w 245156"/>
              <a:gd name="connsiteY1" fmla="*/ 146050 h 146050"/>
              <a:gd name="connsiteX2" fmla="*/ 244825 w 245156"/>
              <a:gd name="connsiteY2" fmla="*/ 146050 h 146050"/>
              <a:gd name="connsiteX3" fmla="*/ 245154 w 245156"/>
              <a:gd name="connsiteY3" fmla="*/ 6351 h 146050"/>
              <a:gd name="connsiteX4" fmla="*/ 188355 w 245156"/>
              <a:gd name="connsiteY4" fmla="*/ 66653 h 146050"/>
              <a:gd name="connsiteX5" fmla="*/ 53975 w 245156"/>
              <a:gd name="connsiteY5" fmla="*/ 66675 h 146050"/>
              <a:gd name="connsiteX6" fmla="*/ 0 w 245156"/>
              <a:gd name="connsiteY6" fmla="*/ 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56" h="146050">
                <a:moveTo>
                  <a:pt x="0" y="0"/>
                </a:moveTo>
                <a:lnTo>
                  <a:pt x="0" y="146050"/>
                </a:lnTo>
                <a:lnTo>
                  <a:pt x="244825" y="146050"/>
                </a:lnTo>
                <a:cubicBezTo>
                  <a:pt x="245169" y="99483"/>
                  <a:pt x="245161" y="53969"/>
                  <a:pt x="245154" y="6351"/>
                </a:cubicBezTo>
                <a:lnTo>
                  <a:pt x="188355" y="66653"/>
                </a:lnTo>
                <a:lnTo>
                  <a:pt x="53975" y="66675"/>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81" name="フリーフォーム 80"/>
          <p:cNvSpPr/>
          <p:nvPr/>
        </p:nvSpPr>
        <p:spPr>
          <a:xfrm rot="5400000">
            <a:off x="7162914" y="3802455"/>
            <a:ext cx="113268" cy="84115"/>
          </a:xfrm>
          <a:custGeom>
            <a:avLst/>
            <a:gdLst>
              <a:gd name="connsiteX0" fmla="*/ 0 w 244475"/>
              <a:gd name="connsiteY0" fmla="*/ 0 h 146050"/>
              <a:gd name="connsiteX1" fmla="*/ 0 w 244475"/>
              <a:gd name="connsiteY1" fmla="*/ 146050 h 146050"/>
              <a:gd name="connsiteX2" fmla="*/ 244475 w 244475"/>
              <a:gd name="connsiteY2" fmla="*/ 146050 h 146050"/>
              <a:gd name="connsiteX3" fmla="*/ 241300 w 244475"/>
              <a:gd name="connsiteY3" fmla="*/ 635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4150 w 244953"/>
              <a:gd name="connsiteY4" fmla="*/ 63500 h 146050"/>
              <a:gd name="connsiteX5" fmla="*/ 53975 w 244953"/>
              <a:gd name="connsiteY5" fmla="*/ 66675 h 146050"/>
              <a:gd name="connsiteX6" fmla="*/ 0 w 244953"/>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8355 w 244953"/>
              <a:gd name="connsiteY4" fmla="*/ 66653 h 146050"/>
              <a:gd name="connsiteX5" fmla="*/ 53975 w 244953"/>
              <a:gd name="connsiteY5" fmla="*/ 66675 h 146050"/>
              <a:gd name="connsiteX6" fmla="*/ 0 w 244953"/>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5154"/>
              <a:gd name="connsiteY0" fmla="*/ 0 h 146050"/>
              <a:gd name="connsiteX1" fmla="*/ 0 w 245154"/>
              <a:gd name="connsiteY1" fmla="*/ 146050 h 146050"/>
              <a:gd name="connsiteX2" fmla="*/ 24447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4"/>
              <a:gd name="connsiteY0" fmla="*/ 0 h 146050"/>
              <a:gd name="connsiteX1" fmla="*/ 0 w 245154"/>
              <a:gd name="connsiteY1" fmla="*/ 146050 h 146050"/>
              <a:gd name="connsiteX2" fmla="*/ 24482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6"/>
              <a:gd name="connsiteY0" fmla="*/ 0 h 146050"/>
              <a:gd name="connsiteX1" fmla="*/ 0 w 245156"/>
              <a:gd name="connsiteY1" fmla="*/ 146050 h 146050"/>
              <a:gd name="connsiteX2" fmla="*/ 244825 w 245156"/>
              <a:gd name="connsiteY2" fmla="*/ 146050 h 146050"/>
              <a:gd name="connsiteX3" fmla="*/ 245154 w 245156"/>
              <a:gd name="connsiteY3" fmla="*/ 6351 h 146050"/>
              <a:gd name="connsiteX4" fmla="*/ 188355 w 245156"/>
              <a:gd name="connsiteY4" fmla="*/ 66653 h 146050"/>
              <a:gd name="connsiteX5" fmla="*/ 53975 w 245156"/>
              <a:gd name="connsiteY5" fmla="*/ 66675 h 146050"/>
              <a:gd name="connsiteX6" fmla="*/ 0 w 245156"/>
              <a:gd name="connsiteY6" fmla="*/ 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56" h="146050">
                <a:moveTo>
                  <a:pt x="0" y="0"/>
                </a:moveTo>
                <a:lnTo>
                  <a:pt x="0" y="146050"/>
                </a:lnTo>
                <a:lnTo>
                  <a:pt x="244825" y="146050"/>
                </a:lnTo>
                <a:cubicBezTo>
                  <a:pt x="245169" y="99483"/>
                  <a:pt x="245161" y="53969"/>
                  <a:pt x="245154" y="6351"/>
                </a:cubicBezTo>
                <a:lnTo>
                  <a:pt x="188355" y="66653"/>
                </a:lnTo>
                <a:lnTo>
                  <a:pt x="53975" y="66675"/>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83" name="フリーフォーム 82"/>
          <p:cNvSpPr/>
          <p:nvPr/>
        </p:nvSpPr>
        <p:spPr>
          <a:xfrm rot="7632903">
            <a:off x="7126502" y="4010204"/>
            <a:ext cx="113268" cy="84115"/>
          </a:xfrm>
          <a:custGeom>
            <a:avLst/>
            <a:gdLst>
              <a:gd name="connsiteX0" fmla="*/ 0 w 244475"/>
              <a:gd name="connsiteY0" fmla="*/ 0 h 146050"/>
              <a:gd name="connsiteX1" fmla="*/ 0 w 244475"/>
              <a:gd name="connsiteY1" fmla="*/ 146050 h 146050"/>
              <a:gd name="connsiteX2" fmla="*/ 244475 w 244475"/>
              <a:gd name="connsiteY2" fmla="*/ 146050 h 146050"/>
              <a:gd name="connsiteX3" fmla="*/ 241300 w 244475"/>
              <a:gd name="connsiteY3" fmla="*/ 635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3402 w 244475"/>
              <a:gd name="connsiteY3" fmla="*/ 6000 h 146050"/>
              <a:gd name="connsiteX4" fmla="*/ 184150 w 244475"/>
              <a:gd name="connsiteY4" fmla="*/ 63500 h 146050"/>
              <a:gd name="connsiteX5" fmla="*/ 53975 w 244475"/>
              <a:gd name="connsiteY5" fmla="*/ 66675 h 146050"/>
              <a:gd name="connsiteX6" fmla="*/ 0 w 244475"/>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4150 w 244953"/>
              <a:gd name="connsiteY4" fmla="*/ 63500 h 146050"/>
              <a:gd name="connsiteX5" fmla="*/ 53975 w 244953"/>
              <a:gd name="connsiteY5" fmla="*/ 66675 h 146050"/>
              <a:gd name="connsiteX6" fmla="*/ 0 w 244953"/>
              <a:gd name="connsiteY6" fmla="*/ 0 h 146050"/>
              <a:gd name="connsiteX0" fmla="*/ 0 w 244953"/>
              <a:gd name="connsiteY0" fmla="*/ 0 h 146050"/>
              <a:gd name="connsiteX1" fmla="*/ 0 w 244953"/>
              <a:gd name="connsiteY1" fmla="*/ 146050 h 146050"/>
              <a:gd name="connsiteX2" fmla="*/ 244475 w 244953"/>
              <a:gd name="connsiteY2" fmla="*/ 146050 h 146050"/>
              <a:gd name="connsiteX3" fmla="*/ 244804 w 244953"/>
              <a:gd name="connsiteY3" fmla="*/ 6000 h 146050"/>
              <a:gd name="connsiteX4" fmla="*/ 188355 w 244953"/>
              <a:gd name="connsiteY4" fmla="*/ 66653 h 146050"/>
              <a:gd name="connsiteX5" fmla="*/ 53975 w 244953"/>
              <a:gd name="connsiteY5" fmla="*/ 66675 h 146050"/>
              <a:gd name="connsiteX6" fmla="*/ 0 w 244953"/>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4475"/>
              <a:gd name="connsiteY0" fmla="*/ 0 h 146050"/>
              <a:gd name="connsiteX1" fmla="*/ 0 w 244475"/>
              <a:gd name="connsiteY1" fmla="*/ 146050 h 146050"/>
              <a:gd name="connsiteX2" fmla="*/ 244475 w 244475"/>
              <a:gd name="connsiteY2" fmla="*/ 146050 h 146050"/>
              <a:gd name="connsiteX3" fmla="*/ 244103 w 244475"/>
              <a:gd name="connsiteY3" fmla="*/ 6701 h 146050"/>
              <a:gd name="connsiteX4" fmla="*/ 188355 w 244475"/>
              <a:gd name="connsiteY4" fmla="*/ 66653 h 146050"/>
              <a:gd name="connsiteX5" fmla="*/ 53975 w 244475"/>
              <a:gd name="connsiteY5" fmla="*/ 66675 h 146050"/>
              <a:gd name="connsiteX6" fmla="*/ 0 w 244475"/>
              <a:gd name="connsiteY6" fmla="*/ 0 h 146050"/>
              <a:gd name="connsiteX0" fmla="*/ 0 w 245154"/>
              <a:gd name="connsiteY0" fmla="*/ 0 h 146050"/>
              <a:gd name="connsiteX1" fmla="*/ 0 w 245154"/>
              <a:gd name="connsiteY1" fmla="*/ 146050 h 146050"/>
              <a:gd name="connsiteX2" fmla="*/ 24447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4"/>
              <a:gd name="connsiteY0" fmla="*/ 0 h 146050"/>
              <a:gd name="connsiteX1" fmla="*/ 0 w 245154"/>
              <a:gd name="connsiteY1" fmla="*/ 146050 h 146050"/>
              <a:gd name="connsiteX2" fmla="*/ 244825 w 245154"/>
              <a:gd name="connsiteY2" fmla="*/ 146050 h 146050"/>
              <a:gd name="connsiteX3" fmla="*/ 245154 w 245154"/>
              <a:gd name="connsiteY3" fmla="*/ 6351 h 146050"/>
              <a:gd name="connsiteX4" fmla="*/ 188355 w 245154"/>
              <a:gd name="connsiteY4" fmla="*/ 66653 h 146050"/>
              <a:gd name="connsiteX5" fmla="*/ 53975 w 245154"/>
              <a:gd name="connsiteY5" fmla="*/ 66675 h 146050"/>
              <a:gd name="connsiteX6" fmla="*/ 0 w 245154"/>
              <a:gd name="connsiteY6" fmla="*/ 0 h 146050"/>
              <a:gd name="connsiteX0" fmla="*/ 0 w 245156"/>
              <a:gd name="connsiteY0" fmla="*/ 0 h 146050"/>
              <a:gd name="connsiteX1" fmla="*/ 0 w 245156"/>
              <a:gd name="connsiteY1" fmla="*/ 146050 h 146050"/>
              <a:gd name="connsiteX2" fmla="*/ 244825 w 245156"/>
              <a:gd name="connsiteY2" fmla="*/ 146050 h 146050"/>
              <a:gd name="connsiteX3" fmla="*/ 245154 w 245156"/>
              <a:gd name="connsiteY3" fmla="*/ 6351 h 146050"/>
              <a:gd name="connsiteX4" fmla="*/ 188355 w 245156"/>
              <a:gd name="connsiteY4" fmla="*/ 66653 h 146050"/>
              <a:gd name="connsiteX5" fmla="*/ 53975 w 245156"/>
              <a:gd name="connsiteY5" fmla="*/ 66675 h 146050"/>
              <a:gd name="connsiteX6" fmla="*/ 0 w 245156"/>
              <a:gd name="connsiteY6" fmla="*/ 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56" h="146050">
                <a:moveTo>
                  <a:pt x="0" y="0"/>
                </a:moveTo>
                <a:lnTo>
                  <a:pt x="0" y="146050"/>
                </a:lnTo>
                <a:lnTo>
                  <a:pt x="244825" y="146050"/>
                </a:lnTo>
                <a:cubicBezTo>
                  <a:pt x="245169" y="99483"/>
                  <a:pt x="245161" y="53969"/>
                  <a:pt x="245154" y="6351"/>
                </a:cubicBezTo>
                <a:lnTo>
                  <a:pt x="188355" y="66653"/>
                </a:lnTo>
                <a:lnTo>
                  <a:pt x="53975" y="66675"/>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grpSp>
        <p:nvGrpSpPr>
          <p:cNvPr id="4" name="図形グループ 26"/>
          <p:cNvGrpSpPr/>
          <p:nvPr/>
        </p:nvGrpSpPr>
        <p:grpSpPr>
          <a:xfrm>
            <a:off x="6012347" y="3775399"/>
            <a:ext cx="233786" cy="233786"/>
            <a:chOff x="4382082" y="2496132"/>
            <a:chExt cx="233786" cy="233786"/>
          </a:xfrm>
        </p:grpSpPr>
        <p:sp>
          <p:nvSpPr>
            <p:cNvPr id="26" name="円/楕円 25"/>
            <p:cNvSpPr/>
            <p:nvPr/>
          </p:nvSpPr>
          <p:spPr>
            <a:xfrm>
              <a:off x="4382082" y="2496132"/>
              <a:ext cx="233786" cy="233786"/>
            </a:xfrm>
            <a:prstGeom prst="ellipse">
              <a:avLst/>
            </a:prstGeom>
            <a:solidFill>
              <a:schemeClr val="bg1"/>
            </a:solidFill>
            <a:ln w="19050" cmpd="sng">
              <a:solidFill>
                <a:srgbClr val="528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61" name="テキスト ボックス 60"/>
            <p:cNvSpPr txBox="1"/>
            <p:nvPr/>
          </p:nvSpPr>
          <p:spPr>
            <a:xfrm>
              <a:off x="4382082" y="2533392"/>
              <a:ext cx="233786" cy="153888"/>
            </a:xfrm>
            <a:prstGeom prst="rect">
              <a:avLst/>
            </a:prstGeom>
            <a:noFill/>
          </p:spPr>
          <p:txBody>
            <a:bodyPr wrap="square" lIns="0" tIns="0" rIns="0" bIns="0" rtlCol="0">
              <a:spAutoFit/>
            </a:bodyPr>
            <a:lstStyle/>
            <a:p>
              <a:pPr algn="ctr"/>
              <a:r>
                <a:rPr lang="en-US" altLang="ja-JP" sz="1000" dirty="0">
                  <a:solidFill>
                    <a:srgbClr val="B1D79A">
                      <a:lumMod val="50000"/>
                    </a:srgbClr>
                  </a:solidFill>
                </a:rPr>
                <a:t>NO</a:t>
              </a:r>
              <a:endParaRPr lang="ja-JP" altLang="en-US" sz="1000" dirty="0">
                <a:solidFill>
                  <a:srgbClr val="B1D79A">
                    <a:lumMod val="50000"/>
                  </a:srgbClr>
                </a:solidFill>
              </a:endParaRPr>
            </a:p>
          </p:txBody>
        </p:sp>
      </p:grpSp>
      <p:sp>
        <p:nvSpPr>
          <p:cNvPr id="84" name="角丸四角形 83"/>
          <p:cNvSpPr/>
          <p:nvPr/>
        </p:nvSpPr>
        <p:spPr>
          <a:xfrm>
            <a:off x="6085168" y="4632596"/>
            <a:ext cx="1398008" cy="237854"/>
          </a:xfrm>
          <a:prstGeom prst="roundRect">
            <a:avLst>
              <a:gd name="adj" fmla="val 10063"/>
            </a:avLst>
          </a:prstGeom>
          <a:solidFill>
            <a:schemeClr val="bg1"/>
          </a:solidFill>
          <a:ln w="12700" cmpd="sng">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85" name="テキスト ボックス 84"/>
          <p:cNvSpPr txBox="1"/>
          <p:nvPr/>
        </p:nvSpPr>
        <p:spPr>
          <a:xfrm>
            <a:off x="6085168" y="4659190"/>
            <a:ext cx="1398008" cy="184666"/>
          </a:xfrm>
          <a:prstGeom prst="rect">
            <a:avLst/>
          </a:prstGeom>
          <a:noFill/>
        </p:spPr>
        <p:txBody>
          <a:bodyPr wrap="square" lIns="0" tIns="0" rIns="0" bIns="0" rtlCol="0">
            <a:spAutoFit/>
          </a:bodyPr>
          <a:lstStyle/>
          <a:p>
            <a:pPr algn="ctr"/>
            <a:r>
              <a:rPr lang="en-US" altLang="ja-JP" sz="1200" dirty="0">
                <a:solidFill>
                  <a:prstClr val="black"/>
                </a:solidFill>
              </a:rPr>
              <a:t>α</a:t>
            </a:r>
            <a:r>
              <a:rPr lang="en-US" altLang="ja-JP" sz="1200" baseline="-25000" dirty="0">
                <a:solidFill>
                  <a:prstClr val="black"/>
                </a:solidFill>
              </a:rPr>
              <a:t>1</a:t>
            </a:r>
            <a:r>
              <a:rPr lang="en-US" altLang="ja-JP" sz="1200" dirty="0">
                <a:solidFill>
                  <a:prstClr val="black"/>
                </a:solidFill>
              </a:rPr>
              <a:t> </a:t>
            </a:r>
            <a:r>
              <a:rPr lang="ja-JP" altLang="en-US" sz="1200" dirty="0">
                <a:solidFill>
                  <a:prstClr val="black"/>
                </a:solidFill>
              </a:rPr>
              <a:t>受容体数の増加</a:t>
            </a:r>
          </a:p>
        </p:txBody>
      </p:sp>
      <p:cxnSp>
        <p:nvCxnSpPr>
          <p:cNvPr id="87" name="直線矢印コネクタ 86"/>
          <p:cNvCxnSpPr/>
          <p:nvPr/>
        </p:nvCxnSpPr>
        <p:spPr>
          <a:xfrm flipV="1">
            <a:off x="6996337" y="4060831"/>
            <a:ext cx="0" cy="571771"/>
          </a:xfrm>
          <a:prstGeom prst="straightConnector1">
            <a:avLst/>
          </a:prstGeom>
          <a:ln w="38100" cmpd="sng">
            <a:solidFill>
              <a:srgbClr val="FF3300"/>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月 31"/>
          <p:cNvSpPr/>
          <p:nvPr/>
        </p:nvSpPr>
        <p:spPr>
          <a:xfrm rot="20775824">
            <a:off x="7333939" y="3628829"/>
            <a:ext cx="79091" cy="162788"/>
          </a:xfrm>
          <a:prstGeom prst="moon">
            <a:avLst>
              <a:gd name="adj" fmla="val 620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90" name="月 89"/>
          <p:cNvSpPr/>
          <p:nvPr/>
        </p:nvSpPr>
        <p:spPr>
          <a:xfrm rot="20775824">
            <a:off x="7365187" y="3830554"/>
            <a:ext cx="79091" cy="162788"/>
          </a:xfrm>
          <a:prstGeom prst="moon">
            <a:avLst>
              <a:gd name="adj" fmla="val 620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91" name="月 90"/>
          <p:cNvSpPr/>
          <p:nvPr/>
        </p:nvSpPr>
        <p:spPr>
          <a:xfrm rot="20775824">
            <a:off x="7365187" y="4007561"/>
            <a:ext cx="79091" cy="162788"/>
          </a:xfrm>
          <a:prstGeom prst="moon">
            <a:avLst>
              <a:gd name="adj" fmla="val 620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92" name="月 91"/>
          <p:cNvSpPr/>
          <p:nvPr/>
        </p:nvSpPr>
        <p:spPr>
          <a:xfrm rot="18072366">
            <a:off x="7468260" y="3642809"/>
            <a:ext cx="79091" cy="162788"/>
          </a:xfrm>
          <a:prstGeom prst="moon">
            <a:avLst>
              <a:gd name="adj" fmla="val 620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03" name="月 102"/>
          <p:cNvSpPr/>
          <p:nvPr/>
        </p:nvSpPr>
        <p:spPr>
          <a:xfrm rot="802350">
            <a:off x="7500931" y="3792640"/>
            <a:ext cx="79091" cy="162788"/>
          </a:xfrm>
          <a:prstGeom prst="moon">
            <a:avLst>
              <a:gd name="adj" fmla="val 620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05" name="月 104"/>
          <p:cNvSpPr/>
          <p:nvPr/>
        </p:nvSpPr>
        <p:spPr>
          <a:xfrm rot="18951171">
            <a:off x="7497959" y="3965815"/>
            <a:ext cx="79091" cy="162788"/>
          </a:xfrm>
          <a:prstGeom prst="moon">
            <a:avLst>
              <a:gd name="adj" fmla="val 620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36" name="フリーフォーム 35"/>
          <p:cNvSpPr/>
          <p:nvPr/>
        </p:nvSpPr>
        <p:spPr>
          <a:xfrm rot="19476340">
            <a:off x="7503347" y="3447220"/>
            <a:ext cx="199848" cy="248241"/>
          </a:xfrm>
          <a:custGeom>
            <a:avLst/>
            <a:gdLst>
              <a:gd name="connsiteX0" fmla="*/ 0 w 708025"/>
              <a:gd name="connsiteY0" fmla="*/ 879475 h 879475"/>
              <a:gd name="connsiteX1" fmla="*/ 311150 w 708025"/>
              <a:gd name="connsiteY1" fmla="*/ 311150 h 879475"/>
              <a:gd name="connsiteX2" fmla="*/ 428625 w 708025"/>
              <a:gd name="connsiteY2" fmla="*/ 514350 h 879475"/>
              <a:gd name="connsiteX3" fmla="*/ 708025 w 708025"/>
              <a:gd name="connsiteY3" fmla="*/ 0 h 879475"/>
              <a:gd name="connsiteX4" fmla="*/ 476250 w 708025"/>
              <a:gd name="connsiteY4" fmla="*/ 739775 h 879475"/>
              <a:gd name="connsiteX5" fmla="*/ 276225 w 708025"/>
              <a:gd name="connsiteY5" fmla="*/ 527050 h 879475"/>
              <a:gd name="connsiteX6" fmla="*/ 0 w 708025"/>
              <a:gd name="connsiteY6" fmla="*/ 879475 h 879475"/>
              <a:gd name="connsiteX0" fmla="*/ 0 w 708025"/>
              <a:gd name="connsiteY0" fmla="*/ 879475 h 879475"/>
              <a:gd name="connsiteX1" fmla="*/ 311150 w 708025"/>
              <a:gd name="connsiteY1" fmla="*/ 311150 h 879475"/>
              <a:gd name="connsiteX2" fmla="*/ 460375 w 708025"/>
              <a:gd name="connsiteY2" fmla="*/ 457200 h 879475"/>
              <a:gd name="connsiteX3" fmla="*/ 708025 w 708025"/>
              <a:gd name="connsiteY3" fmla="*/ 0 h 879475"/>
              <a:gd name="connsiteX4" fmla="*/ 476250 w 708025"/>
              <a:gd name="connsiteY4" fmla="*/ 739775 h 879475"/>
              <a:gd name="connsiteX5" fmla="*/ 276225 w 708025"/>
              <a:gd name="connsiteY5" fmla="*/ 527050 h 879475"/>
              <a:gd name="connsiteX6" fmla="*/ 0 w 708025"/>
              <a:gd name="connsiteY6" fmla="*/ 879475 h 879475"/>
              <a:gd name="connsiteX0" fmla="*/ 0 w 708025"/>
              <a:gd name="connsiteY0" fmla="*/ 879475 h 879475"/>
              <a:gd name="connsiteX1" fmla="*/ 311150 w 708025"/>
              <a:gd name="connsiteY1" fmla="*/ 311150 h 879475"/>
              <a:gd name="connsiteX2" fmla="*/ 431800 w 708025"/>
              <a:gd name="connsiteY2" fmla="*/ 409575 h 879475"/>
              <a:gd name="connsiteX3" fmla="*/ 708025 w 708025"/>
              <a:gd name="connsiteY3" fmla="*/ 0 h 879475"/>
              <a:gd name="connsiteX4" fmla="*/ 476250 w 708025"/>
              <a:gd name="connsiteY4" fmla="*/ 739775 h 879475"/>
              <a:gd name="connsiteX5" fmla="*/ 276225 w 708025"/>
              <a:gd name="connsiteY5" fmla="*/ 527050 h 879475"/>
              <a:gd name="connsiteX6" fmla="*/ 0 w 708025"/>
              <a:gd name="connsiteY6" fmla="*/ 879475 h 879475"/>
              <a:gd name="connsiteX0" fmla="*/ 0 w 708025"/>
              <a:gd name="connsiteY0" fmla="*/ 879475 h 879475"/>
              <a:gd name="connsiteX1" fmla="*/ 311150 w 708025"/>
              <a:gd name="connsiteY1" fmla="*/ 311150 h 879475"/>
              <a:gd name="connsiteX2" fmla="*/ 431800 w 708025"/>
              <a:gd name="connsiteY2" fmla="*/ 409575 h 879475"/>
              <a:gd name="connsiteX3" fmla="*/ 708025 w 708025"/>
              <a:gd name="connsiteY3" fmla="*/ 0 h 879475"/>
              <a:gd name="connsiteX4" fmla="*/ 415925 w 708025"/>
              <a:gd name="connsiteY4" fmla="*/ 650875 h 879475"/>
              <a:gd name="connsiteX5" fmla="*/ 276225 w 708025"/>
              <a:gd name="connsiteY5" fmla="*/ 527050 h 879475"/>
              <a:gd name="connsiteX6" fmla="*/ 0 w 708025"/>
              <a:gd name="connsiteY6" fmla="*/ 879475 h 879475"/>
              <a:gd name="connsiteX0" fmla="*/ 0 w 708025"/>
              <a:gd name="connsiteY0" fmla="*/ 879475 h 879475"/>
              <a:gd name="connsiteX1" fmla="*/ 311150 w 708025"/>
              <a:gd name="connsiteY1" fmla="*/ 311150 h 879475"/>
              <a:gd name="connsiteX2" fmla="*/ 431800 w 708025"/>
              <a:gd name="connsiteY2" fmla="*/ 409575 h 879475"/>
              <a:gd name="connsiteX3" fmla="*/ 708025 w 708025"/>
              <a:gd name="connsiteY3" fmla="*/ 0 h 879475"/>
              <a:gd name="connsiteX4" fmla="*/ 393700 w 708025"/>
              <a:gd name="connsiteY4" fmla="*/ 695325 h 879475"/>
              <a:gd name="connsiteX5" fmla="*/ 276225 w 708025"/>
              <a:gd name="connsiteY5" fmla="*/ 527050 h 879475"/>
              <a:gd name="connsiteX6" fmla="*/ 0 w 708025"/>
              <a:gd name="connsiteY6" fmla="*/ 879475 h 879475"/>
              <a:gd name="connsiteX0" fmla="*/ 0 w 708025"/>
              <a:gd name="connsiteY0" fmla="*/ 879475 h 879475"/>
              <a:gd name="connsiteX1" fmla="*/ 311150 w 708025"/>
              <a:gd name="connsiteY1" fmla="*/ 311150 h 879475"/>
              <a:gd name="connsiteX2" fmla="*/ 415925 w 708025"/>
              <a:gd name="connsiteY2" fmla="*/ 485775 h 879475"/>
              <a:gd name="connsiteX3" fmla="*/ 708025 w 708025"/>
              <a:gd name="connsiteY3" fmla="*/ 0 h 879475"/>
              <a:gd name="connsiteX4" fmla="*/ 393700 w 708025"/>
              <a:gd name="connsiteY4" fmla="*/ 695325 h 879475"/>
              <a:gd name="connsiteX5" fmla="*/ 276225 w 708025"/>
              <a:gd name="connsiteY5" fmla="*/ 527050 h 879475"/>
              <a:gd name="connsiteX6" fmla="*/ 0 w 708025"/>
              <a:gd name="connsiteY6" fmla="*/ 879475 h 87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025" h="879475">
                <a:moveTo>
                  <a:pt x="0" y="879475"/>
                </a:moveTo>
                <a:lnTo>
                  <a:pt x="311150" y="311150"/>
                </a:lnTo>
                <a:lnTo>
                  <a:pt x="415925" y="485775"/>
                </a:lnTo>
                <a:lnTo>
                  <a:pt x="708025" y="0"/>
                </a:lnTo>
                <a:lnTo>
                  <a:pt x="393700" y="695325"/>
                </a:lnTo>
                <a:lnTo>
                  <a:pt x="276225" y="527050"/>
                </a:lnTo>
                <a:lnTo>
                  <a:pt x="0" y="879475"/>
                </a:lnTo>
                <a:close/>
              </a:path>
            </a:pathLst>
          </a:cu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06" name="フリーフォーム 105"/>
          <p:cNvSpPr/>
          <p:nvPr/>
        </p:nvSpPr>
        <p:spPr>
          <a:xfrm rot="477990">
            <a:off x="7669552" y="3511855"/>
            <a:ext cx="199848" cy="248241"/>
          </a:xfrm>
          <a:custGeom>
            <a:avLst/>
            <a:gdLst>
              <a:gd name="connsiteX0" fmla="*/ 0 w 708025"/>
              <a:gd name="connsiteY0" fmla="*/ 879475 h 879475"/>
              <a:gd name="connsiteX1" fmla="*/ 311150 w 708025"/>
              <a:gd name="connsiteY1" fmla="*/ 311150 h 879475"/>
              <a:gd name="connsiteX2" fmla="*/ 428625 w 708025"/>
              <a:gd name="connsiteY2" fmla="*/ 514350 h 879475"/>
              <a:gd name="connsiteX3" fmla="*/ 708025 w 708025"/>
              <a:gd name="connsiteY3" fmla="*/ 0 h 879475"/>
              <a:gd name="connsiteX4" fmla="*/ 476250 w 708025"/>
              <a:gd name="connsiteY4" fmla="*/ 739775 h 879475"/>
              <a:gd name="connsiteX5" fmla="*/ 276225 w 708025"/>
              <a:gd name="connsiteY5" fmla="*/ 527050 h 879475"/>
              <a:gd name="connsiteX6" fmla="*/ 0 w 708025"/>
              <a:gd name="connsiteY6" fmla="*/ 879475 h 879475"/>
              <a:gd name="connsiteX0" fmla="*/ 0 w 708025"/>
              <a:gd name="connsiteY0" fmla="*/ 879475 h 879475"/>
              <a:gd name="connsiteX1" fmla="*/ 311150 w 708025"/>
              <a:gd name="connsiteY1" fmla="*/ 311150 h 879475"/>
              <a:gd name="connsiteX2" fmla="*/ 460375 w 708025"/>
              <a:gd name="connsiteY2" fmla="*/ 457200 h 879475"/>
              <a:gd name="connsiteX3" fmla="*/ 708025 w 708025"/>
              <a:gd name="connsiteY3" fmla="*/ 0 h 879475"/>
              <a:gd name="connsiteX4" fmla="*/ 476250 w 708025"/>
              <a:gd name="connsiteY4" fmla="*/ 739775 h 879475"/>
              <a:gd name="connsiteX5" fmla="*/ 276225 w 708025"/>
              <a:gd name="connsiteY5" fmla="*/ 527050 h 879475"/>
              <a:gd name="connsiteX6" fmla="*/ 0 w 708025"/>
              <a:gd name="connsiteY6" fmla="*/ 879475 h 879475"/>
              <a:gd name="connsiteX0" fmla="*/ 0 w 708025"/>
              <a:gd name="connsiteY0" fmla="*/ 879475 h 879475"/>
              <a:gd name="connsiteX1" fmla="*/ 311150 w 708025"/>
              <a:gd name="connsiteY1" fmla="*/ 311150 h 879475"/>
              <a:gd name="connsiteX2" fmla="*/ 431800 w 708025"/>
              <a:gd name="connsiteY2" fmla="*/ 409575 h 879475"/>
              <a:gd name="connsiteX3" fmla="*/ 708025 w 708025"/>
              <a:gd name="connsiteY3" fmla="*/ 0 h 879475"/>
              <a:gd name="connsiteX4" fmla="*/ 476250 w 708025"/>
              <a:gd name="connsiteY4" fmla="*/ 739775 h 879475"/>
              <a:gd name="connsiteX5" fmla="*/ 276225 w 708025"/>
              <a:gd name="connsiteY5" fmla="*/ 527050 h 879475"/>
              <a:gd name="connsiteX6" fmla="*/ 0 w 708025"/>
              <a:gd name="connsiteY6" fmla="*/ 879475 h 879475"/>
              <a:gd name="connsiteX0" fmla="*/ 0 w 708025"/>
              <a:gd name="connsiteY0" fmla="*/ 879475 h 879475"/>
              <a:gd name="connsiteX1" fmla="*/ 311150 w 708025"/>
              <a:gd name="connsiteY1" fmla="*/ 311150 h 879475"/>
              <a:gd name="connsiteX2" fmla="*/ 431800 w 708025"/>
              <a:gd name="connsiteY2" fmla="*/ 409575 h 879475"/>
              <a:gd name="connsiteX3" fmla="*/ 708025 w 708025"/>
              <a:gd name="connsiteY3" fmla="*/ 0 h 879475"/>
              <a:gd name="connsiteX4" fmla="*/ 415925 w 708025"/>
              <a:gd name="connsiteY4" fmla="*/ 650875 h 879475"/>
              <a:gd name="connsiteX5" fmla="*/ 276225 w 708025"/>
              <a:gd name="connsiteY5" fmla="*/ 527050 h 879475"/>
              <a:gd name="connsiteX6" fmla="*/ 0 w 708025"/>
              <a:gd name="connsiteY6" fmla="*/ 879475 h 879475"/>
              <a:gd name="connsiteX0" fmla="*/ 0 w 708025"/>
              <a:gd name="connsiteY0" fmla="*/ 879475 h 879475"/>
              <a:gd name="connsiteX1" fmla="*/ 311150 w 708025"/>
              <a:gd name="connsiteY1" fmla="*/ 311150 h 879475"/>
              <a:gd name="connsiteX2" fmla="*/ 431800 w 708025"/>
              <a:gd name="connsiteY2" fmla="*/ 409575 h 879475"/>
              <a:gd name="connsiteX3" fmla="*/ 708025 w 708025"/>
              <a:gd name="connsiteY3" fmla="*/ 0 h 879475"/>
              <a:gd name="connsiteX4" fmla="*/ 393700 w 708025"/>
              <a:gd name="connsiteY4" fmla="*/ 695325 h 879475"/>
              <a:gd name="connsiteX5" fmla="*/ 276225 w 708025"/>
              <a:gd name="connsiteY5" fmla="*/ 527050 h 879475"/>
              <a:gd name="connsiteX6" fmla="*/ 0 w 708025"/>
              <a:gd name="connsiteY6" fmla="*/ 879475 h 879475"/>
              <a:gd name="connsiteX0" fmla="*/ 0 w 708025"/>
              <a:gd name="connsiteY0" fmla="*/ 879475 h 879475"/>
              <a:gd name="connsiteX1" fmla="*/ 311150 w 708025"/>
              <a:gd name="connsiteY1" fmla="*/ 311150 h 879475"/>
              <a:gd name="connsiteX2" fmla="*/ 415925 w 708025"/>
              <a:gd name="connsiteY2" fmla="*/ 485775 h 879475"/>
              <a:gd name="connsiteX3" fmla="*/ 708025 w 708025"/>
              <a:gd name="connsiteY3" fmla="*/ 0 h 879475"/>
              <a:gd name="connsiteX4" fmla="*/ 393700 w 708025"/>
              <a:gd name="connsiteY4" fmla="*/ 695325 h 879475"/>
              <a:gd name="connsiteX5" fmla="*/ 276225 w 708025"/>
              <a:gd name="connsiteY5" fmla="*/ 527050 h 879475"/>
              <a:gd name="connsiteX6" fmla="*/ 0 w 708025"/>
              <a:gd name="connsiteY6" fmla="*/ 879475 h 87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025" h="879475">
                <a:moveTo>
                  <a:pt x="0" y="879475"/>
                </a:moveTo>
                <a:lnTo>
                  <a:pt x="311150" y="311150"/>
                </a:lnTo>
                <a:lnTo>
                  <a:pt x="415925" y="485775"/>
                </a:lnTo>
                <a:lnTo>
                  <a:pt x="708025" y="0"/>
                </a:lnTo>
                <a:lnTo>
                  <a:pt x="393700" y="695325"/>
                </a:lnTo>
                <a:lnTo>
                  <a:pt x="276225" y="527050"/>
                </a:lnTo>
                <a:lnTo>
                  <a:pt x="0" y="879475"/>
                </a:lnTo>
                <a:close/>
              </a:path>
            </a:pathLst>
          </a:cu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07" name="角丸四角形 106"/>
          <p:cNvSpPr/>
          <p:nvPr/>
        </p:nvSpPr>
        <p:spPr>
          <a:xfrm>
            <a:off x="6643081" y="4947907"/>
            <a:ext cx="1800010" cy="237854"/>
          </a:xfrm>
          <a:prstGeom prst="roundRect">
            <a:avLst>
              <a:gd name="adj" fmla="val 10063"/>
            </a:avLst>
          </a:prstGeom>
          <a:solidFill>
            <a:schemeClr val="bg1"/>
          </a:solidFill>
          <a:ln w="12700" cmpd="sng">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08" name="テキスト ボックス 107"/>
          <p:cNvSpPr txBox="1"/>
          <p:nvPr/>
        </p:nvSpPr>
        <p:spPr>
          <a:xfrm>
            <a:off x="6643076" y="4974501"/>
            <a:ext cx="1800011" cy="184666"/>
          </a:xfrm>
          <a:prstGeom prst="rect">
            <a:avLst/>
          </a:prstGeom>
          <a:noFill/>
        </p:spPr>
        <p:txBody>
          <a:bodyPr wrap="square" lIns="0" tIns="0" rIns="0" bIns="0" rtlCol="0">
            <a:spAutoFit/>
          </a:bodyPr>
          <a:lstStyle/>
          <a:p>
            <a:pPr algn="ctr"/>
            <a:r>
              <a:rPr lang="ja-JP" altLang="en-US" sz="1200" dirty="0">
                <a:solidFill>
                  <a:prstClr val="black"/>
                </a:solidFill>
              </a:rPr>
              <a:t>ノルアドレナリンによる収縮</a:t>
            </a:r>
          </a:p>
        </p:txBody>
      </p:sp>
      <p:cxnSp>
        <p:nvCxnSpPr>
          <p:cNvPr id="109" name="直線矢印コネクタ 108"/>
          <p:cNvCxnSpPr/>
          <p:nvPr/>
        </p:nvCxnSpPr>
        <p:spPr>
          <a:xfrm flipV="1">
            <a:off x="7595972" y="4145655"/>
            <a:ext cx="0" cy="802252"/>
          </a:xfrm>
          <a:prstGeom prst="straightConnector1">
            <a:avLst/>
          </a:prstGeom>
          <a:ln w="38100" cmpd="sng">
            <a:solidFill>
              <a:srgbClr val="FF3300"/>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フリーフォーム 55"/>
          <p:cNvSpPr/>
          <p:nvPr/>
        </p:nvSpPr>
        <p:spPr>
          <a:xfrm>
            <a:off x="7655230" y="3825820"/>
            <a:ext cx="101392" cy="194245"/>
          </a:xfrm>
          <a:custGeom>
            <a:avLst/>
            <a:gdLst>
              <a:gd name="connsiteX0" fmla="*/ 0 w 603250"/>
              <a:gd name="connsiteY0" fmla="*/ 0 h 1155700"/>
              <a:gd name="connsiteX1" fmla="*/ 603250 w 603250"/>
              <a:gd name="connsiteY1" fmla="*/ 552450 h 1155700"/>
              <a:gd name="connsiteX2" fmla="*/ 12700 w 603250"/>
              <a:gd name="connsiteY2" fmla="*/ 1155700 h 1155700"/>
            </a:gdLst>
            <a:ahLst/>
            <a:cxnLst>
              <a:cxn ang="0">
                <a:pos x="connsiteX0" y="connsiteY0"/>
              </a:cxn>
              <a:cxn ang="0">
                <a:pos x="connsiteX1" y="connsiteY1"/>
              </a:cxn>
              <a:cxn ang="0">
                <a:pos x="connsiteX2" y="connsiteY2"/>
              </a:cxn>
            </a:cxnLst>
            <a:rect l="l" t="t" r="r" b="b"/>
            <a:pathLst>
              <a:path w="603250" h="1155700">
                <a:moveTo>
                  <a:pt x="0" y="0"/>
                </a:moveTo>
                <a:lnTo>
                  <a:pt x="603250" y="552450"/>
                </a:lnTo>
                <a:lnTo>
                  <a:pt x="12700" y="1155700"/>
                </a:lnTo>
              </a:path>
            </a:pathLst>
          </a:custGeom>
          <a:ln w="38100" cmpd="sng">
            <a:solidFill>
              <a:srgbClr val="FF7C8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sz="4000">
              <a:solidFill>
                <a:prstClr val="black"/>
              </a:solidFill>
            </a:endParaRPr>
          </a:p>
        </p:txBody>
      </p:sp>
      <p:sp>
        <p:nvSpPr>
          <p:cNvPr id="57" name="フリーフォーム 56"/>
          <p:cNvSpPr/>
          <p:nvPr/>
        </p:nvSpPr>
        <p:spPr>
          <a:xfrm>
            <a:off x="7740650" y="1727200"/>
            <a:ext cx="603250" cy="2184400"/>
          </a:xfrm>
          <a:custGeom>
            <a:avLst/>
            <a:gdLst>
              <a:gd name="connsiteX0" fmla="*/ 0 w 717550"/>
              <a:gd name="connsiteY0" fmla="*/ 2184400 h 2184400"/>
              <a:gd name="connsiteX1" fmla="*/ 717550 w 717550"/>
              <a:gd name="connsiteY1" fmla="*/ 2184400 h 2184400"/>
              <a:gd name="connsiteX2" fmla="*/ 704850 w 717550"/>
              <a:gd name="connsiteY2" fmla="*/ 0 h 2184400"/>
            </a:gdLst>
            <a:ahLst/>
            <a:cxnLst>
              <a:cxn ang="0">
                <a:pos x="connsiteX0" y="connsiteY0"/>
              </a:cxn>
              <a:cxn ang="0">
                <a:pos x="connsiteX1" y="connsiteY1"/>
              </a:cxn>
              <a:cxn ang="0">
                <a:pos x="connsiteX2" y="connsiteY2"/>
              </a:cxn>
            </a:cxnLst>
            <a:rect l="l" t="t" r="r" b="b"/>
            <a:pathLst>
              <a:path w="717550" h="2184400">
                <a:moveTo>
                  <a:pt x="0" y="2184400"/>
                </a:moveTo>
                <a:lnTo>
                  <a:pt x="717550" y="2184400"/>
                </a:lnTo>
                <a:cubicBezTo>
                  <a:pt x="713317" y="1456267"/>
                  <a:pt x="709083" y="728133"/>
                  <a:pt x="704850" y="0"/>
                </a:cubicBezTo>
              </a:path>
            </a:pathLst>
          </a:custGeom>
          <a:ln w="38100" cmpd="sng">
            <a:solidFill>
              <a:srgbClr val="FF7C8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sz="4000">
              <a:solidFill>
                <a:prstClr val="black"/>
              </a:solidFill>
            </a:endParaRPr>
          </a:p>
        </p:txBody>
      </p:sp>
      <p:grpSp>
        <p:nvGrpSpPr>
          <p:cNvPr id="5" name="図形グループ 58"/>
          <p:cNvGrpSpPr/>
          <p:nvPr/>
        </p:nvGrpSpPr>
        <p:grpSpPr>
          <a:xfrm>
            <a:off x="7930634" y="3544252"/>
            <a:ext cx="231382" cy="721996"/>
            <a:chOff x="8032234" y="3613666"/>
            <a:chExt cx="231382" cy="721996"/>
          </a:xfrm>
        </p:grpSpPr>
        <p:sp>
          <p:nvSpPr>
            <p:cNvPr id="111" name="角丸四角形 110"/>
            <p:cNvSpPr/>
            <p:nvPr/>
          </p:nvSpPr>
          <p:spPr>
            <a:xfrm>
              <a:off x="8032234" y="3613666"/>
              <a:ext cx="231382" cy="721996"/>
            </a:xfrm>
            <a:prstGeom prst="roundRect">
              <a:avLst>
                <a:gd name="adj" fmla="val 10063"/>
              </a:avLst>
            </a:prstGeom>
            <a:solidFill>
              <a:srgbClr val="FF7C8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12" name="テキスト ボックス 111"/>
            <p:cNvSpPr txBox="1"/>
            <p:nvPr/>
          </p:nvSpPr>
          <p:spPr>
            <a:xfrm>
              <a:off x="8061943" y="3641156"/>
              <a:ext cx="184666" cy="667016"/>
            </a:xfrm>
            <a:prstGeom prst="rect">
              <a:avLst/>
            </a:prstGeom>
            <a:noFill/>
          </p:spPr>
          <p:txBody>
            <a:bodyPr vert="eaVert" wrap="square" lIns="0" tIns="0" rIns="0" bIns="0" rtlCol="0">
              <a:spAutoFit/>
            </a:bodyPr>
            <a:lstStyle/>
            <a:p>
              <a:pPr algn="ctr"/>
              <a:r>
                <a:rPr lang="ja-JP" altLang="en-US" sz="1200" dirty="0">
                  <a:solidFill>
                    <a:prstClr val="black"/>
                  </a:solidFill>
                </a:rPr>
                <a:t>交感神経</a:t>
              </a:r>
              <a:endParaRPr lang="ja-JP" altLang="en-US" dirty="0">
                <a:solidFill>
                  <a:prstClr val="black"/>
                </a:solidFill>
              </a:endParaRPr>
            </a:p>
          </p:txBody>
        </p:sp>
      </p:grpSp>
      <p:sp>
        <p:nvSpPr>
          <p:cNvPr id="113" name="フリーフォーム 112"/>
          <p:cNvSpPr/>
          <p:nvPr/>
        </p:nvSpPr>
        <p:spPr>
          <a:xfrm flipH="1">
            <a:off x="5656955" y="3825820"/>
            <a:ext cx="101392" cy="194245"/>
          </a:xfrm>
          <a:custGeom>
            <a:avLst/>
            <a:gdLst>
              <a:gd name="connsiteX0" fmla="*/ 0 w 603250"/>
              <a:gd name="connsiteY0" fmla="*/ 0 h 1155700"/>
              <a:gd name="connsiteX1" fmla="*/ 603250 w 603250"/>
              <a:gd name="connsiteY1" fmla="*/ 552450 h 1155700"/>
              <a:gd name="connsiteX2" fmla="*/ 12700 w 603250"/>
              <a:gd name="connsiteY2" fmla="*/ 1155700 h 1155700"/>
            </a:gdLst>
            <a:ahLst/>
            <a:cxnLst>
              <a:cxn ang="0">
                <a:pos x="connsiteX0" y="connsiteY0"/>
              </a:cxn>
              <a:cxn ang="0">
                <a:pos x="connsiteX1" y="connsiteY1"/>
              </a:cxn>
              <a:cxn ang="0">
                <a:pos x="connsiteX2" y="connsiteY2"/>
              </a:cxn>
            </a:cxnLst>
            <a:rect l="l" t="t" r="r" b="b"/>
            <a:pathLst>
              <a:path w="603250" h="1155700">
                <a:moveTo>
                  <a:pt x="0" y="0"/>
                </a:moveTo>
                <a:lnTo>
                  <a:pt x="603250" y="552450"/>
                </a:lnTo>
                <a:lnTo>
                  <a:pt x="12700" y="1155700"/>
                </a:lnTo>
              </a:path>
            </a:pathLst>
          </a:custGeom>
          <a:ln w="3810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sz="4000">
              <a:solidFill>
                <a:prstClr val="black"/>
              </a:solidFill>
            </a:endParaRPr>
          </a:p>
        </p:txBody>
      </p:sp>
      <p:sp>
        <p:nvSpPr>
          <p:cNvPr id="114" name="フリーフォーム 113"/>
          <p:cNvSpPr/>
          <p:nvPr/>
        </p:nvSpPr>
        <p:spPr>
          <a:xfrm flipH="1">
            <a:off x="4864100" y="1727200"/>
            <a:ext cx="829213" cy="2184400"/>
          </a:xfrm>
          <a:custGeom>
            <a:avLst/>
            <a:gdLst>
              <a:gd name="connsiteX0" fmla="*/ 0 w 717550"/>
              <a:gd name="connsiteY0" fmla="*/ 2184400 h 2184400"/>
              <a:gd name="connsiteX1" fmla="*/ 717550 w 717550"/>
              <a:gd name="connsiteY1" fmla="*/ 2184400 h 2184400"/>
              <a:gd name="connsiteX2" fmla="*/ 704850 w 717550"/>
              <a:gd name="connsiteY2" fmla="*/ 0 h 2184400"/>
            </a:gdLst>
            <a:ahLst/>
            <a:cxnLst>
              <a:cxn ang="0">
                <a:pos x="connsiteX0" y="connsiteY0"/>
              </a:cxn>
              <a:cxn ang="0">
                <a:pos x="connsiteX1" y="connsiteY1"/>
              </a:cxn>
              <a:cxn ang="0">
                <a:pos x="connsiteX2" y="connsiteY2"/>
              </a:cxn>
            </a:cxnLst>
            <a:rect l="l" t="t" r="r" b="b"/>
            <a:pathLst>
              <a:path w="717550" h="2184400">
                <a:moveTo>
                  <a:pt x="0" y="2184400"/>
                </a:moveTo>
                <a:lnTo>
                  <a:pt x="717550" y="2184400"/>
                </a:lnTo>
                <a:cubicBezTo>
                  <a:pt x="713317" y="1456267"/>
                  <a:pt x="709083" y="728133"/>
                  <a:pt x="704850" y="0"/>
                </a:cubicBezTo>
              </a:path>
            </a:pathLst>
          </a:custGeom>
          <a:ln w="38100" cmpd="sng">
            <a:solidFill>
              <a:srgbClr val="7EBD5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sz="4000">
              <a:solidFill>
                <a:prstClr val="black"/>
              </a:solidFill>
            </a:endParaRPr>
          </a:p>
        </p:txBody>
      </p:sp>
      <p:grpSp>
        <p:nvGrpSpPr>
          <p:cNvPr id="6" name="図形グループ 61"/>
          <p:cNvGrpSpPr/>
          <p:nvPr/>
        </p:nvGrpSpPr>
        <p:grpSpPr>
          <a:xfrm>
            <a:off x="5218847" y="3287212"/>
            <a:ext cx="231382" cy="1150898"/>
            <a:chOff x="4203184" y="2858287"/>
            <a:chExt cx="231382" cy="1150898"/>
          </a:xfrm>
        </p:grpSpPr>
        <p:sp>
          <p:nvSpPr>
            <p:cNvPr id="110" name="角丸四角形 109"/>
            <p:cNvSpPr/>
            <p:nvPr/>
          </p:nvSpPr>
          <p:spPr>
            <a:xfrm>
              <a:off x="4203184" y="2858287"/>
              <a:ext cx="231382" cy="1150898"/>
            </a:xfrm>
            <a:prstGeom prst="roundRect">
              <a:avLst>
                <a:gd name="adj" fmla="val 10063"/>
              </a:avLst>
            </a:prstGeom>
            <a:solidFill>
              <a:schemeClr val="accent2">
                <a:lumMod val="60000"/>
                <a:lumOff val="4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58" name="テキスト ボックス 57"/>
            <p:cNvSpPr txBox="1"/>
            <p:nvPr/>
          </p:nvSpPr>
          <p:spPr>
            <a:xfrm>
              <a:off x="4232893" y="2885458"/>
              <a:ext cx="184666" cy="1110658"/>
            </a:xfrm>
            <a:prstGeom prst="rect">
              <a:avLst/>
            </a:prstGeom>
            <a:noFill/>
          </p:spPr>
          <p:txBody>
            <a:bodyPr vert="eaVert" wrap="square" lIns="0" tIns="0" rIns="0" bIns="0" rtlCol="0">
              <a:spAutoFit/>
            </a:bodyPr>
            <a:lstStyle/>
            <a:p>
              <a:pPr algn="ctr"/>
              <a:r>
                <a:rPr lang="ja-JP" altLang="en-US" sz="1200" dirty="0">
                  <a:solidFill>
                    <a:prstClr val="black"/>
                  </a:solidFill>
                </a:rPr>
                <a:t>ＮＯ作動性神経</a:t>
              </a:r>
            </a:p>
          </p:txBody>
        </p:sp>
      </p:grpSp>
      <p:sp>
        <p:nvSpPr>
          <p:cNvPr id="77" name="テキスト ボックス 76"/>
          <p:cNvSpPr txBox="1"/>
          <p:nvPr/>
        </p:nvSpPr>
        <p:spPr>
          <a:xfrm>
            <a:off x="3800685" y="6537777"/>
            <a:ext cx="5362365" cy="307777"/>
          </a:xfrm>
          <a:prstGeom prst="rect">
            <a:avLst/>
          </a:prstGeom>
          <a:noFill/>
        </p:spPr>
        <p:txBody>
          <a:bodyPr wrap="none" rtlCol="0">
            <a:spAutoFit/>
          </a:bodyPr>
          <a:lstStyle/>
          <a:p>
            <a:pPr algn="r"/>
            <a:r>
              <a:rPr kumimoji="0" lang="en-US" altLang="zh-CN" sz="1400" dirty="0">
                <a:solidFill>
                  <a:prstClr val="black"/>
                </a:solidFill>
              </a:rPr>
              <a:t>〔</a:t>
            </a:r>
            <a:r>
              <a:rPr kumimoji="0" lang="zh-CN" altLang="en-US" sz="1400" dirty="0">
                <a:solidFill>
                  <a:prstClr val="black"/>
                </a:solidFill>
              </a:rPr>
              <a:t>監修</a:t>
            </a:r>
            <a:r>
              <a:rPr kumimoji="0" lang="en-US" altLang="zh-CN" sz="1400" dirty="0">
                <a:solidFill>
                  <a:prstClr val="black"/>
                </a:solidFill>
              </a:rPr>
              <a:t>〕</a:t>
            </a:r>
            <a:r>
              <a:rPr kumimoji="0" lang="ja-JP" altLang="en-US" sz="1400" dirty="0">
                <a:solidFill>
                  <a:prstClr val="black"/>
                </a:solidFill>
              </a:rPr>
              <a:t>国立長寿医療センター 手術・集中治療部 部長 吉田正貴先生</a:t>
            </a:r>
            <a:endParaRPr kumimoji="0" lang="zh-CN" altLang="en-US" sz="1400" dirty="0">
              <a:solidFill>
                <a:prstClr val="black"/>
              </a:solidFill>
            </a:endParaRPr>
          </a:p>
        </p:txBody>
      </p:sp>
    </p:spTree>
    <p:extLst>
      <p:ext uri="{BB962C8B-B14F-4D97-AF65-F5344CB8AC3E}">
        <p14:creationId xmlns:p14="http://schemas.microsoft.com/office/powerpoint/2010/main" val="1204111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ja-JP" altLang="en-US"/>
              <a:t>下部尿路症状の発症機構</a:t>
            </a:r>
          </a:p>
        </p:txBody>
      </p:sp>
      <p:sp>
        <p:nvSpPr>
          <p:cNvPr id="32771" name="Rectangle 6"/>
          <p:cNvSpPr>
            <a:spLocks noGrp="1" noChangeArrowheads="1"/>
          </p:cNvSpPr>
          <p:nvPr>
            <p:ph type="sldNum" sz="quarter" idx="12"/>
          </p:nvPr>
        </p:nvSpPr>
        <p:spPr>
          <a:noFill/>
        </p:spPr>
        <p:txBody>
          <a:bodyPr/>
          <a:lstStyle/>
          <a:p>
            <a:fld id="{BD198B8A-EAEC-4AE1-ABD5-88EA188F11FB}" type="slidenum">
              <a:rPr lang="en-US" altLang="ja-JP"/>
              <a:pPr/>
              <a:t>32</a:t>
            </a:fld>
            <a:endParaRPr lang="en-US" altLang="ja-JP"/>
          </a:p>
        </p:txBody>
      </p:sp>
      <p:sp>
        <p:nvSpPr>
          <p:cNvPr id="32772" name="AutoShape 8"/>
          <p:cNvSpPr>
            <a:spLocks noChangeArrowheads="1"/>
          </p:cNvSpPr>
          <p:nvPr/>
        </p:nvSpPr>
        <p:spPr bwMode="auto">
          <a:xfrm>
            <a:off x="1181100" y="1085850"/>
            <a:ext cx="7532688" cy="4138613"/>
          </a:xfrm>
          <a:prstGeom prst="roundRect">
            <a:avLst>
              <a:gd name="adj" fmla="val 2875"/>
            </a:avLst>
          </a:prstGeom>
          <a:solidFill>
            <a:srgbClr val="EFFFF8"/>
          </a:solidFill>
          <a:ln w="19050">
            <a:solidFill>
              <a:schemeClr val="hlink"/>
            </a:solidFill>
            <a:prstDash val="dash"/>
            <a:round/>
            <a:headEnd/>
            <a:tailEnd/>
          </a:ln>
        </p:spPr>
        <p:txBody>
          <a:bodyPr wrap="none" lIns="126000" tIns="82800" rIns="126000" bIns="82800"/>
          <a:lstStyle/>
          <a:p>
            <a:pPr algn="l"/>
            <a:r>
              <a:rPr lang="ja-JP" altLang="en-US" sz="2400">
                <a:solidFill>
                  <a:schemeClr val="hlink"/>
                </a:solidFill>
                <a:latin typeface="HGPｺﾞｼｯｸE" pitchFamily="50" charset="-128"/>
                <a:ea typeface="HGPｺﾞｼｯｸE" pitchFamily="50" charset="-128"/>
              </a:rPr>
              <a:t>前立腺の</a:t>
            </a:r>
          </a:p>
          <a:p>
            <a:pPr algn="l"/>
            <a:r>
              <a:rPr lang="ja-JP" altLang="en-US" sz="2400">
                <a:solidFill>
                  <a:schemeClr val="hlink"/>
                </a:solidFill>
                <a:latin typeface="HGPｺﾞｼｯｸE" pitchFamily="50" charset="-128"/>
                <a:ea typeface="HGPｺﾞｼｯｸE" pitchFamily="50" charset="-128"/>
              </a:rPr>
              <a:t>腫大に起因</a:t>
            </a:r>
          </a:p>
          <a:p>
            <a:pPr algn="l">
              <a:spcBef>
                <a:spcPct val="10000"/>
              </a:spcBef>
            </a:pPr>
            <a:r>
              <a:rPr lang="ja-JP" altLang="en-US" sz="2400">
                <a:solidFill>
                  <a:schemeClr val="hlink"/>
                </a:solidFill>
                <a:latin typeface="HGPｺﾞｼｯｸE" pitchFamily="50" charset="-128"/>
                <a:ea typeface="HGPｺﾞｼｯｸE" pitchFamily="50" charset="-128"/>
              </a:rPr>
              <a:t>（</a:t>
            </a:r>
            <a:r>
              <a:rPr lang="en-US" altLang="ja-JP" sz="2400">
                <a:solidFill>
                  <a:schemeClr val="hlink"/>
                </a:solidFill>
                <a:latin typeface="HGPｺﾞｼｯｸE" pitchFamily="50" charset="-128"/>
                <a:ea typeface="HGPｺﾞｼｯｸE" pitchFamily="50" charset="-128"/>
              </a:rPr>
              <a:t>BPH</a:t>
            </a:r>
            <a:r>
              <a:rPr lang="ja-JP" altLang="en-US" sz="2400">
                <a:solidFill>
                  <a:schemeClr val="hlink"/>
                </a:solidFill>
                <a:latin typeface="HGPｺﾞｼｯｸE" pitchFamily="50" charset="-128"/>
                <a:ea typeface="HGPｺﾞｼｯｸE" pitchFamily="50" charset="-128"/>
              </a:rPr>
              <a:t>）</a:t>
            </a:r>
          </a:p>
        </p:txBody>
      </p:sp>
      <p:sp>
        <p:nvSpPr>
          <p:cNvPr id="32773" name="AutoShape 8"/>
          <p:cNvSpPr>
            <a:spLocks noChangeArrowheads="1"/>
          </p:cNvSpPr>
          <p:nvPr/>
        </p:nvSpPr>
        <p:spPr bwMode="auto">
          <a:xfrm>
            <a:off x="273050" y="4003675"/>
            <a:ext cx="8386763" cy="1168400"/>
          </a:xfrm>
          <a:prstGeom prst="roundRect">
            <a:avLst>
              <a:gd name="adj" fmla="val 10056"/>
            </a:avLst>
          </a:prstGeom>
          <a:solidFill>
            <a:srgbClr val="FFE1FF">
              <a:alpha val="50195"/>
            </a:srgbClr>
          </a:solidFill>
          <a:ln w="12700">
            <a:solidFill>
              <a:srgbClr val="D200D2"/>
            </a:solidFill>
            <a:prstDash val="dash"/>
            <a:round/>
            <a:headEnd/>
            <a:tailEnd/>
          </a:ln>
        </p:spPr>
        <p:txBody>
          <a:bodyPr wrap="none" lIns="126000" tIns="82800" rIns="126000" bIns="82800"/>
          <a:lstStyle/>
          <a:p>
            <a:pPr algn="l"/>
            <a:endParaRPr lang="ja-JP" altLang="en-US" sz="2400">
              <a:solidFill>
                <a:schemeClr val="hlink"/>
              </a:solidFill>
              <a:latin typeface="HGPｺﾞｼｯｸE" pitchFamily="50" charset="-128"/>
              <a:ea typeface="HGPｺﾞｼｯｸE" pitchFamily="50" charset="-128"/>
            </a:endParaRPr>
          </a:p>
        </p:txBody>
      </p:sp>
      <p:sp>
        <p:nvSpPr>
          <p:cNvPr id="32774" name="テキスト ボックス 7"/>
          <p:cNvSpPr txBox="1">
            <a:spLocks noChangeArrowheads="1"/>
          </p:cNvSpPr>
          <p:nvPr/>
        </p:nvSpPr>
        <p:spPr bwMode="auto">
          <a:xfrm>
            <a:off x="4876800" y="6583363"/>
            <a:ext cx="3903663" cy="274637"/>
          </a:xfrm>
          <a:prstGeom prst="rect">
            <a:avLst/>
          </a:prstGeom>
          <a:noFill/>
          <a:ln w="9525">
            <a:noFill/>
            <a:miter lim="800000"/>
            <a:headEnd/>
            <a:tailEnd/>
          </a:ln>
        </p:spPr>
        <p:txBody>
          <a:bodyPr wrap="none">
            <a:spAutoFit/>
          </a:bodyPr>
          <a:lstStyle/>
          <a:p>
            <a:pPr algn="r"/>
            <a:r>
              <a:rPr lang="zh-TW" altLang="en-US" sz="1200"/>
              <a:t>本間之夫　泌尿器外科</a:t>
            </a:r>
            <a:r>
              <a:rPr lang="zh-TW" altLang="ja-JP" sz="1200"/>
              <a:t>, 15 (9), 1007-1012, 2002</a:t>
            </a:r>
            <a:r>
              <a:rPr lang="ja-JP" altLang="en-US" sz="1200"/>
              <a:t> 一部改変</a:t>
            </a:r>
            <a:endParaRPr lang="ja-JP" altLang="ja-JP" sz="1200"/>
          </a:p>
        </p:txBody>
      </p:sp>
      <p:sp>
        <p:nvSpPr>
          <p:cNvPr id="32775" name="AutoShape 9"/>
          <p:cNvSpPr>
            <a:spLocks noChangeArrowheads="1"/>
          </p:cNvSpPr>
          <p:nvPr/>
        </p:nvSpPr>
        <p:spPr bwMode="auto">
          <a:xfrm>
            <a:off x="3860800" y="1282700"/>
            <a:ext cx="2149475" cy="414338"/>
          </a:xfrm>
          <a:prstGeom prst="roundRect">
            <a:avLst>
              <a:gd name="adj" fmla="val 16667"/>
            </a:avLst>
          </a:prstGeom>
          <a:solidFill>
            <a:schemeClr val="tx2"/>
          </a:solidFill>
          <a:ln w="19050">
            <a:solidFill>
              <a:srgbClr val="0096F2"/>
            </a:solidFill>
            <a:round/>
            <a:headEnd/>
            <a:tailEnd/>
          </a:ln>
        </p:spPr>
        <p:txBody>
          <a:bodyPr wrap="none" anchor="b"/>
          <a:lstStyle/>
          <a:p>
            <a:r>
              <a:rPr lang="ja-JP" altLang="en-US" sz="2000">
                <a:solidFill>
                  <a:schemeClr val="bg1"/>
                </a:solidFill>
                <a:latin typeface="HGPｺﾞｼｯｸE" pitchFamily="50" charset="-128"/>
                <a:ea typeface="HGPｺﾞｼｯｸE" pitchFamily="50" charset="-128"/>
              </a:rPr>
              <a:t>前立腺の腫大</a:t>
            </a:r>
          </a:p>
        </p:txBody>
      </p:sp>
      <p:sp>
        <p:nvSpPr>
          <p:cNvPr id="32776" name="AutoShape 10"/>
          <p:cNvSpPr>
            <a:spLocks noChangeArrowheads="1"/>
          </p:cNvSpPr>
          <p:nvPr/>
        </p:nvSpPr>
        <p:spPr bwMode="auto">
          <a:xfrm>
            <a:off x="3860800" y="2060575"/>
            <a:ext cx="2149475" cy="414338"/>
          </a:xfrm>
          <a:prstGeom prst="roundRect">
            <a:avLst>
              <a:gd name="adj" fmla="val 16667"/>
            </a:avLst>
          </a:prstGeom>
          <a:solidFill>
            <a:srgbClr val="CCECFF"/>
          </a:solidFill>
          <a:ln w="19050">
            <a:solidFill>
              <a:schemeClr val="tx2"/>
            </a:solidFill>
            <a:round/>
            <a:headEnd/>
            <a:tailEnd/>
          </a:ln>
        </p:spPr>
        <p:txBody>
          <a:bodyPr wrap="none" anchor="b"/>
          <a:lstStyle/>
          <a:p>
            <a:r>
              <a:rPr lang="ja-JP" altLang="en-US" sz="2000">
                <a:latin typeface="HGPｺﾞｼｯｸE" pitchFamily="50" charset="-128"/>
                <a:ea typeface="HGPｺﾞｼｯｸE" pitchFamily="50" charset="-128"/>
              </a:rPr>
              <a:t>尿道の閉塞</a:t>
            </a:r>
          </a:p>
        </p:txBody>
      </p:sp>
      <p:sp>
        <p:nvSpPr>
          <p:cNvPr id="32777" name="AutoShape 11"/>
          <p:cNvSpPr>
            <a:spLocks noChangeArrowheads="1"/>
          </p:cNvSpPr>
          <p:nvPr/>
        </p:nvSpPr>
        <p:spPr bwMode="auto">
          <a:xfrm>
            <a:off x="3860800" y="3097213"/>
            <a:ext cx="2149475" cy="414337"/>
          </a:xfrm>
          <a:prstGeom prst="roundRect">
            <a:avLst>
              <a:gd name="adj" fmla="val 16667"/>
            </a:avLst>
          </a:prstGeom>
          <a:solidFill>
            <a:srgbClr val="CCECFF"/>
          </a:solidFill>
          <a:ln w="19050">
            <a:solidFill>
              <a:schemeClr val="tx2"/>
            </a:solidFill>
            <a:round/>
            <a:headEnd/>
            <a:tailEnd/>
          </a:ln>
        </p:spPr>
        <p:txBody>
          <a:bodyPr wrap="none" anchor="b"/>
          <a:lstStyle/>
          <a:p>
            <a:r>
              <a:rPr lang="ja-JP" altLang="en-US" sz="2000">
                <a:latin typeface="HGPｺﾞｼｯｸE" pitchFamily="50" charset="-128"/>
                <a:ea typeface="HGPｺﾞｼｯｸE" pitchFamily="50" charset="-128"/>
              </a:rPr>
              <a:t>残尿の発生</a:t>
            </a:r>
          </a:p>
        </p:txBody>
      </p:sp>
      <p:sp>
        <p:nvSpPr>
          <p:cNvPr id="32778" name="AutoShape 12"/>
          <p:cNvSpPr>
            <a:spLocks noChangeArrowheads="1"/>
          </p:cNvSpPr>
          <p:nvPr/>
        </p:nvSpPr>
        <p:spPr bwMode="auto">
          <a:xfrm>
            <a:off x="3860800" y="4210050"/>
            <a:ext cx="2149475" cy="744538"/>
          </a:xfrm>
          <a:prstGeom prst="roundRect">
            <a:avLst>
              <a:gd name="adj" fmla="val 11301"/>
            </a:avLst>
          </a:prstGeom>
          <a:solidFill>
            <a:srgbClr val="FFE1FF"/>
          </a:solidFill>
          <a:ln w="28575">
            <a:solidFill>
              <a:srgbClr val="D200D2"/>
            </a:solidFill>
            <a:round/>
            <a:headEnd/>
            <a:tailEnd/>
          </a:ln>
        </p:spPr>
        <p:txBody>
          <a:bodyPr wrap="none" anchor="b"/>
          <a:lstStyle/>
          <a:p>
            <a:r>
              <a:rPr lang="ja-JP" altLang="en-US" sz="2000">
                <a:latin typeface="HGPｺﾞｼｯｸE" pitchFamily="50" charset="-128"/>
                <a:ea typeface="HGPｺﾞｼｯｸE" pitchFamily="50" charset="-128"/>
              </a:rPr>
              <a:t>頻尿</a:t>
            </a:r>
          </a:p>
          <a:p>
            <a:r>
              <a:rPr lang="ja-JP" altLang="en-US" sz="2000">
                <a:latin typeface="HGPｺﾞｼｯｸE" pitchFamily="50" charset="-128"/>
                <a:ea typeface="HGPｺﾞｼｯｸE" pitchFamily="50" charset="-128"/>
              </a:rPr>
              <a:t>（夜間頻尿）</a:t>
            </a:r>
          </a:p>
        </p:txBody>
      </p:sp>
      <p:sp>
        <p:nvSpPr>
          <p:cNvPr id="32779" name="AutoShape 13"/>
          <p:cNvSpPr>
            <a:spLocks noChangeArrowheads="1"/>
          </p:cNvSpPr>
          <p:nvPr/>
        </p:nvSpPr>
        <p:spPr bwMode="auto">
          <a:xfrm>
            <a:off x="1322388" y="3097213"/>
            <a:ext cx="2149475" cy="414337"/>
          </a:xfrm>
          <a:prstGeom prst="roundRect">
            <a:avLst>
              <a:gd name="adj" fmla="val 16667"/>
            </a:avLst>
          </a:prstGeom>
          <a:solidFill>
            <a:srgbClr val="CCECFF"/>
          </a:solidFill>
          <a:ln w="19050">
            <a:solidFill>
              <a:schemeClr val="tx2"/>
            </a:solidFill>
            <a:round/>
            <a:headEnd/>
            <a:tailEnd/>
          </a:ln>
        </p:spPr>
        <p:txBody>
          <a:bodyPr wrap="none" anchor="b"/>
          <a:lstStyle/>
          <a:p>
            <a:r>
              <a:rPr lang="ja-JP" altLang="en-US" sz="2000">
                <a:latin typeface="HGPｺﾞｼｯｸE" pitchFamily="50" charset="-128"/>
                <a:ea typeface="HGPｺﾞｼｯｸE" pitchFamily="50" charset="-128"/>
              </a:rPr>
              <a:t>尿道抵抗の増大</a:t>
            </a:r>
          </a:p>
        </p:txBody>
      </p:sp>
      <p:sp>
        <p:nvSpPr>
          <p:cNvPr id="32780" name="AutoShape 14"/>
          <p:cNvSpPr>
            <a:spLocks noChangeArrowheads="1"/>
          </p:cNvSpPr>
          <p:nvPr/>
        </p:nvSpPr>
        <p:spPr bwMode="auto">
          <a:xfrm>
            <a:off x="1322388" y="4210050"/>
            <a:ext cx="2149475" cy="744538"/>
          </a:xfrm>
          <a:prstGeom prst="roundRect">
            <a:avLst>
              <a:gd name="adj" fmla="val 9810"/>
            </a:avLst>
          </a:prstGeom>
          <a:solidFill>
            <a:srgbClr val="FFE1FF"/>
          </a:solidFill>
          <a:ln w="28575">
            <a:solidFill>
              <a:srgbClr val="D200D2"/>
            </a:solidFill>
            <a:round/>
            <a:headEnd/>
            <a:tailEnd/>
          </a:ln>
        </p:spPr>
        <p:txBody>
          <a:bodyPr wrap="none" anchor="b"/>
          <a:lstStyle/>
          <a:p>
            <a:r>
              <a:rPr lang="ja-JP" altLang="en-US" sz="2000">
                <a:latin typeface="HGPｺﾞｼｯｸE" pitchFamily="50" charset="-128"/>
                <a:ea typeface="HGPｺﾞｼｯｸE" pitchFamily="50" charset="-128"/>
              </a:rPr>
              <a:t>尿勢低下</a:t>
            </a:r>
          </a:p>
          <a:p>
            <a:r>
              <a:rPr lang="ja-JP" altLang="en-US" sz="2000">
                <a:latin typeface="HGPｺﾞｼｯｸE" pitchFamily="50" charset="-128"/>
                <a:ea typeface="HGPｺﾞｼｯｸE" pitchFamily="50" charset="-128"/>
              </a:rPr>
              <a:t>腹圧排尿など</a:t>
            </a:r>
          </a:p>
        </p:txBody>
      </p:sp>
      <p:sp>
        <p:nvSpPr>
          <p:cNvPr id="32781" name="AutoShape 15"/>
          <p:cNvSpPr>
            <a:spLocks noChangeArrowheads="1"/>
          </p:cNvSpPr>
          <p:nvPr/>
        </p:nvSpPr>
        <p:spPr bwMode="auto">
          <a:xfrm>
            <a:off x="6400800" y="3097213"/>
            <a:ext cx="2147888" cy="414337"/>
          </a:xfrm>
          <a:prstGeom prst="roundRect">
            <a:avLst>
              <a:gd name="adj" fmla="val 16667"/>
            </a:avLst>
          </a:prstGeom>
          <a:solidFill>
            <a:srgbClr val="CCECFF"/>
          </a:solidFill>
          <a:ln w="19050">
            <a:solidFill>
              <a:schemeClr val="tx2"/>
            </a:solidFill>
            <a:round/>
            <a:headEnd/>
            <a:tailEnd/>
          </a:ln>
        </p:spPr>
        <p:txBody>
          <a:bodyPr wrap="none" anchor="b"/>
          <a:lstStyle/>
          <a:p>
            <a:r>
              <a:rPr lang="ja-JP" altLang="en-US" sz="2000">
                <a:latin typeface="HGPｺﾞｼｯｸE" pitchFamily="50" charset="-128"/>
                <a:ea typeface="HGPｺﾞｼｯｸE" pitchFamily="50" charset="-128"/>
              </a:rPr>
              <a:t>排尿筋の過活動</a:t>
            </a:r>
          </a:p>
        </p:txBody>
      </p:sp>
      <p:sp>
        <p:nvSpPr>
          <p:cNvPr id="32782" name="AutoShape 16"/>
          <p:cNvSpPr>
            <a:spLocks noChangeArrowheads="1"/>
          </p:cNvSpPr>
          <p:nvPr/>
        </p:nvSpPr>
        <p:spPr bwMode="auto">
          <a:xfrm>
            <a:off x="6400800" y="4210050"/>
            <a:ext cx="2147888" cy="744538"/>
          </a:xfrm>
          <a:prstGeom prst="roundRect">
            <a:avLst>
              <a:gd name="adj" fmla="val 12153"/>
            </a:avLst>
          </a:prstGeom>
          <a:solidFill>
            <a:srgbClr val="FFE1FF"/>
          </a:solidFill>
          <a:ln w="28575">
            <a:solidFill>
              <a:srgbClr val="D200D2"/>
            </a:solidFill>
            <a:round/>
            <a:headEnd/>
            <a:tailEnd/>
          </a:ln>
        </p:spPr>
        <p:txBody>
          <a:bodyPr wrap="none" anchor="b"/>
          <a:lstStyle/>
          <a:p>
            <a:r>
              <a:rPr lang="ja-JP" altLang="en-US" sz="2000">
                <a:latin typeface="HGPｺﾞｼｯｸE" pitchFamily="50" charset="-128"/>
                <a:ea typeface="HGPｺﾞｼｯｸE" pitchFamily="50" charset="-128"/>
              </a:rPr>
              <a:t>尿意切迫感</a:t>
            </a:r>
          </a:p>
          <a:p>
            <a:r>
              <a:rPr lang="ja-JP" altLang="en-US" sz="2000">
                <a:latin typeface="HGPｺﾞｼｯｸE" pitchFamily="50" charset="-128"/>
                <a:ea typeface="HGPｺﾞｼｯｸE" pitchFamily="50" charset="-128"/>
              </a:rPr>
              <a:t>（切迫性尿失禁）</a:t>
            </a:r>
          </a:p>
        </p:txBody>
      </p:sp>
      <p:cxnSp>
        <p:nvCxnSpPr>
          <p:cNvPr id="32783" name="AutoShape 17"/>
          <p:cNvCxnSpPr>
            <a:cxnSpLocks noChangeShapeType="1"/>
            <a:stCxn id="32775" idx="2"/>
            <a:endCxn id="32776" idx="0"/>
          </p:cNvCxnSpPr>
          <p:nvPr/>
        </p:nvCxnSpPr>
        <p:spPr bwMode="auto">
          <a:xfrm rot="5400000">
            <a:off x="4763294" y="1878807"/>
            <a:ext cx="344487" cy="0"/>
          </a:xfrm>
          <a:prstGeom prst="straightConnector1">
            <a:avLst/>
          </a:prstGeom>
          <a:noFill/>
          <a:ln w="28575">
            <a:solidFill>
              <a:schemeClr val="tx1"/>
            </a:solidFill>
            <a:round/>
            <a:headEnd/>
            <a:tailEnd type="triangle" w="lg" len="lg"/>
          </a:ln>
        </p:spPr>
      </p:cxnSp>
      <p:cxnSp>
        <p:nvCxnSpPr>
          <p:cNvPr id="32784" name="AutoShape 18"/>
          <p:cNvCxnSpPr>
            <a:cxnSpLocks noChangeShapeType="1"/>
            <a:stCxn id="32776" idx="2"/>
            <a:endCxn id="32777" idx="0"/>
          </p:cNvCxnSpPr>
          <p:nvPr/>
        </p:nvCxnSpPr>
        <p:spPr bwMode="auto">
          <a:xfrm>
            <a:off x="4935538" y="2484438"/>
            <a:ext cx="0" cy="603250"/>
          </a:xfrm>
          <a:prstGeom prst="straightConnector1">
            <a:avLst/>
          </a:prstGeom>
          <a:noFill/>
          <a:ln w="28575">
            <a:solidFill>
              <a:schemeClr val="tx1"/>
            </a:solidFill>
            <a:round/>
            <a:headEnd/>
            <a:tailEnd type="triangle" w="lg" len="lg"/>
          </a:ln>
        </p:spPr>
      </p:cxnSp>
      <p:cxnSp>
        <p:nvCxnSpPr>
          <p:cNvPr id="32785" name="AutoShape 19"/>
          <p:cNvCxnSpPr>
            <a:cxnSpLocks noChangeShapeType="1"/>
            <a:stCxn id="32776" idx="2"/>
            <a:endCxn id="32779" idx="0"/>
          </p:cNvCxnSpPr>
          <p:nvPr/>
        </p:nvCxnSpPr>
        <p:spPr bwMode="auto">
          <a:xfrm rot="5400000">
            <a:off x="3364707" y="1516856"/>
            <a:ext cx="603250" cy="2538413"/>
          </a:xfrm>
          <a:prstGeom prst="bentConnector3">
            <a:avLst>
              <a:gd name="adj1" fmla="val 49736"/>
            </a:avLst>
          </a:prstGeom>
          <a:noFill/>
          <a:ln w="28575">
            <a:solidFill>
              <a:schemeClr val="tx1"/>
            </a:solidFill>
            <a:miter lim="800000"/>
            <a:headEnd/>
            <a:tailEnd type="triangle" w="lg" len="lg"/>
          </a:ln>
        </p:spPr>
      </p:cxnSp>
      <p:cxnSp>
        <p:nvCxnSpPr>
          <p:cNvPr id="32786" name="AutoShape 20"/>
          <p:cNvCxnSpPr>
            <a:cxnSpLocks noChangeShapeType="1"/>
            <a:stCxn id="32776" idx="2"/>
            <a:endCxn id="32781" idx="0"/>
          </p:cNvCxnSpPr>
          <p:nvPr/>
        </p:nvCxnSpPr>
        <p:spPr bwMode="auto">
          <a:xfrm rot="16200000" flipH="1">
            <a:off x="5903913" y="1516063"/>
            <a:ext cx="603250" cy="2540000"/>
          </a:xfrm>
          <a:prstGeom prst="bentConnector3">
            <a:avLst>
              <a:gd name="adj1" fmla="val 49736"/>
            </a:avLst>
          </a:prstGeom>
          <a:noFill/>
          <a:ln w="28575">
            <a:solidFill>
              <a:schemeClr val="tx1"/>
            </a:solidFill>
            <a:miter lim="800000"/>
            <a:headEnd/>
            <a:tailEnd type="triangle" w="lg" len="lg"/>
          </a:ln>
        </p:spPr>
      </p:cxnSp>
      <p:cxnSp>
        <p:nvCxnSpPr>
          <p:cNvPr id="32787" name="AutoShape 21"/>
          <p:cNvCxnSpPr>
            <a:cxnSpLocks noChangeShapeType="1"/>
            <a:stCxn id="32779" idx="2"/>
            <a:endCxn id="32780" idx="0"/>
          </p:cNvCxnSpPr>
          <p:nvPr/>
        </p:nvCxnSpPr>
        <p:spPr bwMode="auto">
          <a:xfrm>
            <a:off x="2397125" y="3521075"/>
            <a:ext cx="0" cy="674688"/>
          </a:xfrm>
          <a:prstGeom prst="straightConnector1">
            <a:avLst/>
          </a:prstGeom>
          <a:noFill/>
          <a:ln w="28575">
            <a:solidFill>
              <a:schemeClr val="tx1"/>
            </a:solidFill>
            <a:round/>
            <a:headEnd/>
            <a:tailEnd type="triangle" w="lg" len="lg"/>
          </a:ln>
        </p:spPr>
      </p:cxnSp>
      <p:cxnSp>
        <p:nvCxnSpPr>
          <p:cNvPr id="32788" name="AutoShape 22"/>
          <p:cNvCxnSpPr>
            <a:cxnSpLocks noChangeShapeType="1"/>
            <a:stCxn id="32777" idx="2"/>
            <a:endCxn id="32778" idx="0"/>
          </p:cNvCxnSpPr>
          <p:nvPr/>
        </p:nvCxnSpPr>
        <p:spPr bwMode="auto">
          <a:xfrm>
            <a:off x="4935538" y="3521075"/>
            <a:ext cx="0" cy="674688"/>
          </a:xfrm>
          <a:prstGeom prst="straightConnector1">
            <a:avLst/>
          </a:prstGeom>
          <a:noFill/>
          <a:ln w="28575">
            <a:solidFill>
              <a:schemeClr val="tx1"/>
            </a:solidFill>
            <a:round/>
            <a:headEnd/>
            <a:tailEnd type="triangle" w="lg" len="lg"/>
          </a:ln>
        </p:spPr>
      </p:cxnSp>
      <p:cxnSp>
        <p:nvCxnSpPr>
          <p:cNvPr id="32789" name="AutoShape 23"/>
          <p:cNvCxnSpPr>
            <a:cxnSpLocks noChangeShapeType="1"/>
            <a:stCxn id="32781" idx="2"/>
            <a:endCxn id="32782" idx="0"/>
          </p:cNvCxnSpPr>
          <p:nvPr/>
        </p:nvCxnSpPr>
        <p:spPr bwMode="auto">
          <a:xfrm>
            <a:off x="7475538" y="3521075"/>
            <a:ext cx="0" cy="674688"/>
          </a:xfrm>
          <a:prstGeom prst="straightConnector1">
            <a:avLst/>
          </a:prstGeom>
          <a:noFill/>
          <a:ln w="28575">
            <a:solidFill>
              <a:schemeClr val="tx1"/>
            </a:solidFill>
            <a:round/>
            <a:headEnd/>
            <a:tailEnd type="triangle" w="lg" len="lg"/>
          </a:ln>
        </p:spPr>
      </p:cxnSp>
      <p:cxnSp>
        <p:nvCxnSpPr>
          <p:cNvPr id="32790" name="AutoShape 24"/>
          <p:cNvCxnSpPr>
            <a:cxnSpLocks noChangeShapeType="1"/>
          </p:cNvCxnSpPr>
          <p:nvPr/>
        </p:nvCxnSpPr>
        <p:spPr bwMode="auto">
          <a:xfrm rot="5400000">
            <a:off x="6146006" y="2863057"/>
            <a:ext cx="669925" cy="1985962"/>
          </a:xfrm>
          <a:prstGeom prst="bentConnector3">
            <a:avLst>
              <a:gd name="adj1" fmla="val 50000"/>
            </a:avLst>
          </a:prstGeom>
          <a:noFill/>
          <a:ln w="28575">
            <a:solidFill>
              <a:schemeClr val="tx1"/>
            </a:solidFill>
            <a:miter lim="800000"/>
            <a:headEnd/>
            <a:tailEnd type="triangle" w="lg" len="lg"/>
          </a:ln>
        </p:spPr>
      </p:cxnSp>
      <p:sp>
        <p:nvSpPr>
          <p:cNvPr id="32791" name="Text Box 25"/>
          <p:cNvSpPr txBox="1">
            <a:spLocks noChangeArrowheads="1"/>
          </p:cNvSpPr>
          <p:nvPr/>
        </p:nvSpPr>
        <p:spPr bwMode="auto">
          <a:xfrm>
            <a:off x="323850" y="4321175"/>
            <a:ext cx="790575" cy="457200"/>
          </a:xfrm>
          <a:prstGeom prst="rect">
            <a:avLst/>
          </a:prstGeom>
          <a:noFill/>
          <a:ln w="9525">
            <a:noFill/>
            <a:miter lim="800000"/>
            <a:headEnd/>
            <a:tailEnd/>
          </a:ln>
        </p:spPr>
        <p:txBody>
          <a:bodyPr wrap="none" lIns="90000" tIns="46800" rIns="90000" bIns="46800" anchor="ctr">
            <a:spAutoFit/>
          </a:bodyPr>
          <a:lstStyle/>
          <a:p>
            <a:pPr algn="l"/>
            <a:r>
              <a:rPr lang="ja-JP" altLang="en-US" sz="2400">
                <a:solidFill>
                  <a:srgbClr val="3333CC"/>
                </a:solidFill>
                <a:latin typeface="HGPｺﾞｼｯｸE" pitchFamily="50" charset="-128"/>
                <a:ea typeface="HGPｺﾞｼｯｸE" pitchFamily="50" charset="-128"/>
              </a:rPr>
              <a:t>症状</a:t>
            </a:r>
          </a:p>
        </p:txBody>
      </p:sp>
      <p:sp>
        <p:nvSpPr>
          <p:cNvPr id="32792" name="Text Box 30"/>
          <p:cNvSpPr txBox="1">
            <a:spLocks noChangeArrowheads="1"/>
          </p:cNvSpPr>
          <p:nvPr/>
        </p:nvSpPr>
        <p:spPr bwMode="auto">
          <a:xfrm>
            <a:off x="550863" y="5445125"/>
            <a:ext cx="1385887" cy="701675"/>
          </a:xfrm>
          <a:prstGeom prst="rect">
            <a:avLst/>
          </a:prstGeom>
          <a:noFill/>
          <a:ln w="9525">
            <a:noFill/>
            <a:miter lim="800000"/>
            <a:headEnd/>
            <a:tailEnd/>
          </a:ln>
        </p:spPr>
        <p:txBody>
          <a:bodyPr wrap="none" lIns="90000" tIns="46800" rIns="90000" bIns="46800" anchor="ctr">
            <a:spAutoFit/>
          </a:bodyPr>
          <a:lstStyle/>
          <a:p>
            <a:r>
              <a:rPr lang="en-US" altLang="ja-JP" sz="2000">
                <a:latin typeface="HGPｺﾞｼｯｸE" pitchFamily="50" charset="-128"/>
                <a:ea typeface="HGPｺﾞｼｯｸE" pitchFamily="50" charset="-128"/>
              </a:rPr>
              <a:t>BPH</a:t>
            </a:r>
            <a:r>
              <a:rPr lang="ja-JP" altLang="en-US" sz="2000">
                <a:latin typeface="HGPｺﾞｼｯｸE" pitchFamily="50" charset="-128"/>
                <a:ea typeface="HGPｺﾞｼｯｸE" pitchFamily="50" charset="-128"/>
              </a:rPr>
              <a:t>以外の</a:t>
            </a:r>
          </a:p>
          <a:p>
            <a:r>
              <a:rPr lang="ja-JP" altLang="en-US" sz="2000">
                <a:latin typeface="HGPｺﾞｼｯｸE" pitchFamily="50" charset="-128"/>
                <a:ea typeface="HGPｺﾞｼｯｸE" pitchFamily="50" charset="-128"/>
              </a:rPr>
              <a:t>要因</a:t>
            </a:r>
          </a:p>
        </p:txBody>
      </p:sp>
      <p:cxnSp>
        <p:nvCxnSpPr>
          <p:cNvPr id="32793" name="AutoShape 2"/>
          <p:cNvCxnSpPr>
            <a:cxnSpLocks noChangeShapeType="1"/>
            <a:stCxn id="32801" idx="0"/>
          </p:cNvCxnSpPr>
          <p:nvPr/>
        </p:nvCxnSpPr>
        <p:spPr bwMode="auto">
          <a:xfrm flipV="1">
            <a:off x="7931150" y="4972050"/>
            <a:ext cx="1588" cy="454025"/>
          </a:xfrm>
          <a:prstGeom prst="straightConnector1">
            <a:avLst/>
          </a:prstGeom>
          <a:noFill/>
          <a:ln w="28575">
            <a:solidFill>
              <a:schemeClr val="tx1"/>
            </a:solidFill>
            <a:round/>
            <a:headEnd/>
            <a:tailEnd type="triangle" w="lg" len="lg"/>
          </a:ln>
        </p:spPr>
      </p:cxnSp>
      <p:cxnSp>
        <p:nvCxnSpPr>
          <p:cNvPr id="32794" name="AutoShape 4"/>
          <p:cNvCxnSpPr>
            <a:cxnSpLocks noChangeShapeType="1"/>
            <a:stCxn id="32799" idx="0"/>
          </p:cNvCxnSpPr>
          <p:nvPr/>
        </p:nvCxnSpPr>
        <p:spPr bwMode="auto">
          <a:xfrm flipV="1">
            <a:off x="2854325" y="4972050"/>
            <a:ext cx="1588" cy="454025"/>
          </a:xfrm>
          <a:prstGeom prst="straightConnector1">
            <a:avLst/>
          </a:prstGeom>
          <a:noFill/>
          <a:ln w="28575">
            <a:solidFill>
              <a:schemeClr val="tx1"/>
            </a:solidFill>
            <a:round/>
            <a:headEnd/>
            <a:tailEnd type="triangle" w="lg" len="lg"/>
          </a:ln>
        </p:spPr>
      </p:cxnSp>
      <p:cxnSp>
        <p:nvCxnSpPr>
          <p:cNvPr id="32795" name="AutoShape 6"/>
          <p:cNvCxnSpPr>
            <a:cxnSpLocks noChangeShapeType="1"/>
            <a:stCxn id="32798" idx="0"/>
          </p:cNvCxnSpPr>
          <p:nvPr/>
        </p:nvCxnSpPr>
        <p:spPr bwMode="auto">
          <a:xfrm flipV="1">
            <a:off x="4241800" y="4972050"/>
            <a:ext cx="1588" cy="454025"/>
          </a:xfrm>
          <a:prstGeom prst="straightConnector1">
            <a:avLst/>
          </a:prstGeom>
          <a:noFill/>
          <a:ln w="28575">
            <a:solidFill>
              <a:schemeClr val="tx1"/>
            </a:solidFill>
            <a:round/>
            <a:headEnd/>
            <a:tailEnd type="triangle" w="lg" len="lg"/>
          </a:ln>
        </p:spPr>
      </p:cxnSp>
      <p:cxnSp>
        <p:nvCxnSpPr>
          <p:cNvPr id="32796" name="AutoShape 7"/>
          <p:cNvCxnSpPr>
            <a:cxnSpLocks noChangeShapeType="1"/>
          </p:cNvCxnSpPr>
          <p:nvPr/>
        </p:nvCxnSpPr>
        <p:spPr bwMode="auto">
          <a:xfrm flipV="1">
            <a:off x="6659563" y="4972050"/>
            <a:ext cx="0" cy="468313"/>
          </a:xfrm>
          <a:prstGeom prst="straightConnector1">
            <a:avLst/>
          </a:prstGeom>
          <a:noFill/>
          <a:ln w="28575">
            <a:solidFill>
              <a:schemeClr val="tx1"/>
            </a:solidFill>
            <a:round/>
            <a:headEnd/>
            <a:tailEnd type="triangle" w="lg" len="lg"/>
          </a:ln>
        </p:spPr>
      </p:cxnSp>
      <p:cxnSp>
        <p:nvCxnSpPr>
          <p:cNvPr id="32797" name="AutoShape 7"/>
          <p:cNvCxnSpPr>
            <a:cxnSpLocks noChangeShapeType="1"/>
          </p:cNvCxnSpPr>
          <p:nvPr/>
        </p:nvCxnSpPr>
        <p:spPr bwMode="auto">
          <a:xfrm flipV="1">
            <a:off x="5508625" y="4972050"/>
            <a:ext cx="0" cy="468313"/>
          </a:xfrm>
          <a:prstGeom prst="straightConnector1">
            <a:avLst/>
          </a:prstGeom>
          <a:noFill/>
          <a:ln w="28575">
            <a:solidFill>
              <a:schemeClr val="tx1"/>
            </a:solidFill>
            <a:round/>
            <a:headEnd/>
            <a:tailEnd type="triangle" w="lg" len="lg"/>
          </a:ln>
        </p:spPr>
      </p:cxnSp>
      <p:sp>
        <p:nvSpPr>
          <p:cNvPr id="32798" name="AutoShape 26"/>
          <p:cNvSpPr>
            <a:spLocks noChangeArrowheads="1"/>
          </p:cNvSpPr>
          <p:nvPr/>
        </p:nvSpPr>
        <p:spPr bwMode="auto">
          <a:xfrm>
            <a:off x="3625850" y="5435600"/>
            <a:ext cx="1231900" cy="719138"/>
          </a:xfrm>
          <a:prstGeom prst="roundRect">
            <a:avLst>
              <a:gd name="adj" fmla="val 13023"/>
            </a:avLst>
          </a:prstGeom>
          <a:solidFill>
            <a:srgbClr val="E5E5FF"/>
          </a:solidFill>
          <a:ln w="19050">
            <a:solidFill>
              <a:srgbClr val="0000A4"/>
            </a:solidFill>
            <a:round/>
            <a:headEnd/>
            <a:tailEnd/>
          </a:ln>
        </p:spPr>
        <p:txBody>
          <a:bodyPr wrap="none" anchor="ctr"/>
          <a:lstStyle/>
          <a:p>
            <a:r>
              <a:rPr lang="ja-JP" altLang="en-US" sz="2000">
                <a:latin typeface="HGPｺﾞｼｯｸE" pitchFamily="50" charset="-128"/>
                <a:ea typeface="HGPｺﾞｼｯｸE" pitchFamily="50" charset="-128"/>
              </a:rPr>
              <a:t>多尿</a:t>
            </a:r>
          </a:p>
        </p:txBody>
      </p:sp>
      <p:sp>
        <p:nvSpPr>
          <p:cNvPr id="32799" name="AutoShape 27"/>
          <p:cNvSpPr>
            <a:spLocks noChangeArrowheads="1"/>
          </p:cNvSpPr>
          <p:nvPr/>
        </p:nvSpPr>
        <p:spPr bwMode="auto">
          <a:xfrm>
            <a:off x="2236788" y="5435600"/>
            <a:ext cx="1235075" cy="720725"/>
          </a:xfrm>
          <a:prstGeom prst="roundRect">
            <a:avLst>
              <a:gd name="adj" fmla="val 13657"/>
            </a:avLst>
          </a:prstGeom>
          <a:solidFill>
            <a:srgbClr val="E5E5FF"/>
          </a:solidFill>
          <a:ln w="19050">
            <a:solidFill>
              <a:srgbClr val="0000A4"/>
            </a:solidFill>
            <a:round/>
            <a:headEnd/>
            <a:tailEnd/>
          </a:ln>
        </p:spPr>
        <p:txBody>
          <a:bodyPr wrap="none" anchor="ctr"/>
          <a:lstStyle/>
          <a:p>
            <a:r>
              <a:rPr lang="ja-JP" altLang="en-US" sz="2000">
                <a:latin typeface="HGPｺﾞｼｯｸE" pitchFamily="50" charset="-128"/>
                <a:ea typeface="HGPｺﾞｼｯｸE" pitchFamily="50" charset="-128"/>
              </a:rPr>
              <a:t>排尿筋の</a:t>
            </a:r>
          </a:p>
          <a:p>
            <a:r>
              <a:rPr lang="ja-JP" altLang="en-US" sz="2000">
                <a:latin typeface="HGPｺﾞｼｯｸE" pitchFamily="50" charset="-128"/>
                <a:ea typeface="HGPｺﾞｼｯｸE" pitchFamily="50" charset="-128"/>
              </a:rPr>
              <a:t>低活動</a:t>
            </a:r>
          </a:p>
        </p:txBody>
      </p:sp>
      <p:sp>
        <p:nvSpPr>
          <p:cNvPr id="32800" name="AutoShape 28"/>
          <p:cNvSpPr>
            <a:spLocks noChangeArrowheads="1"/>
          </p:cNvSpPr>
          <p:nvPr/>
        </p:nvSpPr>
        <p:spPr bwMode="auto">
          <a:xfrm>
            <a:off x="5011738" y="5435600"/>
            <a:ext cx="2147887" cy="719138"/>
          </a:xfrm>
          <a:prstGeom prst="roundRect">
            <a:avLst>
              <a:gd name="adj" fmla="val 13685"/>
            </a:avLst>
          </a:prstGeom>
          <a:solidFill>
            <a:srgbClr val="E5E5FF"/>
          </a:solidFill>
          <a:ln w="19050">
            <a:solidFill>
              <a:srgbClr val="0000A4"/>
            </a:solidFill>
            <a:round/>
            <a:headEnd/>
            <a:tailEnd/>
          </a:ln>
        </p:spPr>
        <p:txBody>
          <a:bodyPr wrap="none" anchor="ctr"/>
          <a:lstStyle/>
          <a:p>
            <a:r>
              <a:rPr lang="ja-JP" altLang="en-US" sz="2000">
                <a:latin typeface="HGPｺﾞｼｯｸE" pitchFamily="50" charset="-128"/>
                <a:ea typeface="HGPｺﾞｼｯｸE" pitchFamily="50" charset="-128"/>
              </a:rPr>
              <a:t>排尿筋の過活動</a:t>
            </a:r>
          </a:p>
        </p:txBody>
      </p:sp>
      <p:sp>
        <p:nvSpPr>
          <p:cNvPr id="32801" name="AutoShape 29"/>
          <p:cNvSpPr>
            <a:spLocks noChangeArrowheads="1"/>
          </p:cNvSpPr>
          <p:nvPr/>
        </p:nvSpPr>
        <p:spPr bwMode="auto">
          <a:xfrm>
            <a:off x="7313613" y="5435600"/>
            <a:ext cx="1235075" cy="719138"/>
          </a:xfrm>
          <a:prstGeom prst="roundRect">
            <a:avLst>
              <a:gd name="adj" fmla="val 10375"/>
            </a:avLst>
          </a:prstGeom>
          <a:solidFill>
            <a:srgbClr val="E5E5FF"/>
          </a:solidFill>
          <a:ln w="19050">
            <a:solidFill>
              <a:srgbClr val="0000A4"/>
            </a:solidFill>
            <a:round/>
            <a:headEnd/>
            <a:tailEnd/>
          </a:ln>
        </p:spPr>
        <p:txBody>
          <a:bodyPr wrap="none" anchor="ctr"/>
          <a:lstStyle/>
          <a:p>
            <a:r>
              <a:rPr lang="ja-JP" altLang="en-US" sz="2000">
                <a:latin typeface="HGPｺﾞｼｯｸE" pitchFamily="50" charset="-128"/>
                <a:ea typeface="HGPｺﾞｼｯｸE" pitchFamily="50" charset="-128"/>
              </a:rPr>
              <a:t>知覚障害</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n-lt"/>
                <a:ea typeface="+mn-ea"/>
              </a:rPr>
              <a:t>一般医向け診療アルゴリズム</a:t>
            </a:r>
          </a:p>
        </p:txBody>
      </p:sp>
      <p:grpSp>
        <p:nvGrpSpPr>
          <p:cNvPr id="3" name="グループ化 145"/>
          <p:cNvGrpSpPr/>
          <p:nvPr/>
        </p:nvGrpSpPr>
        <p:grpSpPr>
          <a:xfrm>
            <a:off x="942518" y="1031389"/>
            <a:ext cx="7160082" cy="5560691"/>
            <a:chOff x="819686" y="1058685"/>
            <a:chExt cx="7160082" cy="5560691"/>
          </a:xfrm>
        </p:grpSpPr>
        <p:cxnSp>
          <p:nvCxnSpPr>
            <p:cNvPr id="7" name="直線矢印コネクタ 6"/>
            <p:cNvCxnSpPr>
              <a:stCxn id="5" idx="2"/>
              <a:endCxn id="10" idx="0"/>
            </p:cNvCxnSpPr>
            <p:nvPr/>
          </p:nvCxnSpPr>
          <p:spPr>
            <a:xfrm flipH="1">
              <a:off x="4787217" y="1454685"/>
              <a:ext cx="894" cy="254699"/>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10" idx="1"/>
              <a:endCxn id="12" idx="3"/>
            </p:cNvCxnSpPr>
            <p:nvPr/>
          </p:nvCxnSpPr>
          <p:spPr>
            <a:xfrm flipH="1" flipV="1">
              <a:off x="3018327" y="1871144"/>
              <a:ext cx="472890" cy="24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1412837" y="2028344"/>
              <a:ext cx="0" cy="4195033"/>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stCxn id="13" idx="2"/>
              <a:endCxn id="22" idx="0"/>
            </p:cNvCxnSpPr>
            <p:nvPr/>
          </p:nvCxnSpPr>
          <p:spPr>
            <a:xfrm>
              <a:off x="2533757" y="2490584"/>
              <a:ext cx="0" cy="1523284"/>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10" idx="2"/>
              <a:endCxn id="23" idx="0"/>
            </p:cNvCxnSpPr>
            <p:nvPr/>
          </p:nvCxnSpPr>
          <p:spPr>
            <a:xfrm>
              <a:off x="4787217" y="2033384"/>
              <a:ext cx="0" cy="765354"/>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a:stCxn id="23" idx="2"/>
              <a:endCxn id="24" idx="0"/>
            </p:cNvCxnSpPr>
            <p:nvPr/>
          </p:nvCxnSpPr>
          <p:spPr>
            <a:xfrm>
              <a:off x="4787217" y="3348060"/>
              <a:ext cx="834" cy="233817"/>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endCxn id="32" idx="0"/>
            </p:cNvCxnSpPr>
            <p:nvPr/>
          </p:nvCxnSpPr>
          <p:spPr>
            <a:xfrm>
              <a:off x="2958048" y="4321725"/>
              <a:ext cx="0" cy="43957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a:endCxn id="31" idx="0"/>
            </p:cNvCxnSpPr>
            <p:nvPr/>
          </p:nvCxnSpPr>
          <p:spPr>
            <a:xfrm>
              <a:off x="2127466" y="4328268"/>
              <a:ext cx="0" cy="421152"/>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a:stCxn id="31" idx="2"/>
            </p:cNvCxnSpPr>
            <p:nvPr/>
          </p:nvCxnSpPr>
          <p:spPr>
            <a:xfrm>
              <a:off x="2127466" y="5253420"/>
              <a:ext cx="0" cy="969957"/>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35" idx="2"/>
            </p:cNvCxnSpPr>
            <p:nvPr/>
          </p:nvCxnSpPr>
          <p:spPr>
            <a:xfrm>
              <a:off x="4377972" y="5269211"/>
              <a:ext cx="0" cy="954165"/>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a:endCxn id="35" idx="0"/>
            </p:cNvCxnSpPr>
            <p:nvPr/>
          </p:nvCxnSpPr>
          <p:spPr>
            <a:xfrm>
              <a:off x="4377972" y="4466608"/>
              <a:ext cx="0" cy="298603"/>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a:endCxn id="36" idx="0"/>
            </p:cNvCxnSpPr>
            <p:nvPr/>
          </p:nvCxnSpPr>
          <p:spPr>
            <a:xfrm>
              <a:off x="5243071" y="4466608"/>
              <a:ext cx="0" cy="298603"/>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a:stCxn id="25" idx="2"/>
              <a:endCxn id="26" idx="0"/>
            </p:cNvCxnSpPr>
            <p:nvPr/>
          </p:nvCxnSpPr>
          <p:spPr>
            <a:xfrm flipH="1">
              <a:off x="7245616" y="2606839"/>
              <a:ext cx="2" cy="18634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a:endCxn id="39" idx="0"/>
            </p:cNvCxnSpPr>
            <p:nvPr/>
          </p:nvCxnSpPr>
          <p:spPr>
            <a:xfrm>
              <a:off x="6739085" y="3301565"/>
              <a:ext cx="0" cy="220034"/>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a:endCxn id="40" idx="0"/>
            </p:cNvCxnSpPr>
            <p:nvPr/>
          </p:nvCxnSpPr>
          <p:spPr>
            <a:xfrm>
              <a:off x="7469686" y="3301565"/>
              <a:ext cx="0" cy="221807"/>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a:stCxn id="40" idx="2"/>
              <a:endCxn id="30" idx="0"/>
            </p:cNvCxnSpPr>
            <p:nvPr/>
          </p:nvCxnSpPr>
          <p:spPr>
            <a:xfrm>
              <a:off x="7469686" y="3811372"/>
              <a:ext cx="1080" cy="195953"/>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a:stCxn id="39" idx="2"/>
            </p:cNvCxnSpPr>
            <p:nvPr/>
          </p:nvCxnSpPr>
          <p:spPr>
            <a:xfrm>
              <a:off x="6739085" y="3809599"/>
              <a:ext cx="0" cy="163129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a:stCxn id="37" idx="2"/>
            </p:cNvCxnSpPr>
            <p:nvPr/>
          </p:nvCxnSpPr>
          <p:spPr>
            <a:xfrm>
              <a:off x="7170190" y="5253420"/>
              <a:ext cx="0" cy="187477"/>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a:off x="7163742" y="5949275"/>
              <a:ext cx="0" cy="27463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p:nvPr/>
          </p:nvCxnSpPr>
          <p:spPr>
            <a:xfrm>
              <a:off x="6735309" y="5949275"/>
              <a:ext cx="0" cy="27463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0" name="直線矢印コネクタ 99"/>
            <p:cNvCxnSpPr>
              <a:endCxn id="37" idx="0"/>
            </p:cNvCxnSpPr>
            <p:nvPr/>
          </p:nvCxnSpPr>
          <p:spPr>
            <a:xfrm>
              <a:off x="7167652" y="4328268"/>
              <a:ext cx="0" cy="421152"/>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a:endCxn id="38" idx="0"/>
            </p:cNvCxnSpPr>
            <p:nvPr/>
          </p:nvCxnSpPr>
          <p:spPr>
            <a:xfrm>
              <a:off x="7724090" y="4328268"/>
              <a:ext cx="0" cy="421152"/>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a:endCxn id="25" idx="1"/>
            </p:cNvCxnSpPr>
            <p:nvPr/>
          </p:nvCxnSpPr>
          <p:spPr>
            <a:xfrm>
              <a:off x="4787217" y="2449640"/>
              <a:ext cx="1738401" cy="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a:endCxn id="13" idx="3"/>
            </p:cNvCxnSpPr>
            <p:nvPr/>
          </p:nvCxnSpPr>
          <p:spPr>
            <a:xfrm flipH="1">
              <a:off x="3264048" y="2333384"/>
              <a:ext cx="1529324" cy="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3123084" y="1058685"/>
              <a:ext cx="3330054" cy="3960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white"/>
                  </a:solidFill>
                </a:rPr>
                <a:t>下部尿路症状を訴える中高年男性</a:t>
              </a:r>
            </a:p>
          </p:txBody>
        </p:sp>
        <p:sp>
          <p:nvSpPr>
            <p:cNvPr id="10" name="正方形/長方形 9"/>
            <p:cNvSpPr/>
            <p:nvPr/>
          </p:nvSpPr>
          <p:spPr>
            <a:xfrm>
              <a:off x="3491217" y="1709384"/>
              <a:ext cx="2592000" cy="324000"/>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基本評価一般（選択評価一般）</a:t>
              </a:r>
            </a:p>
          </p:txBody>
        </p:sp>
        <p:sp>
          <p:nvSpPr>
            <p:cNvPr id="12" name="正方形/長方形 11"/>
            <p:cNvSpPr/>
            <p:nvPr/>
          </p:nvSpPr>
          <p:spPr>
            <a:xfrm>
              <a:off x="819686" y="1713944"/>
              <a:ext cx="2198641" cy="314400"/>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問題ある症状・病歴・所見</a:t>
              </a:r>
            </a:p>
          </p:txBody>
        </p:sp>
        <p:sp>
          <p:nvSpPr>
            <p:cNvPr id="13" name="正方形/長方形 12"/>
            <p:cNvSpPr/>
            <p:nvPr/>
          </p:nvSpPr>
          <p:spPr>
            <a:xfrm>
              <a:off x="1803466" y="2176184"/>
              <a:ext cx="1460582" cy="314400"/>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膿尿</a:t>
              </a:r>
            </a:p>
          </p:txBody>
        </p:sp>
        <p:sp>
          <p:nvSpPr>
            <p:cNvPr id="22" name="正方形/長方形 21"/>
            <p:cNvSpPr/>
            <p:nvPr/>
          </p:nvSpPr>
          <p:spPr>
            <a:xfrm>
              <a:off x="1803466" y="4013868"/>
              <a:ext cx="1460582" cy="314400"/>
            </a:xfrm>
            <a:prstGeom prst="rect">
              <a:avLst/>
            </a:prstGeom>
            <a:solidFill>
              <a:schemeClr val="accent3">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尿路感染症治療</a:t>
              </a:r>
            </a:p>
          </p:txBody>
        </p:sp>
        <p:sp>
          <p:nvSpPr>
            <p:cNvPr id="23" name="正方形/長方形 22"/>
            <p:cNvSpPr/>
            <p:nvPr/>
          </p:nvSpPr>
          <p:spPr>
            <a:xfrm>
              <a:off x="3491217" y="2798738"/>
              <a:ext cx="2592000" cy="549322"/>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頻尿，夜間頻尿，</a:t>
              </a:r>
              <a:endParaRPr lang="en-US" altLang="ja-JP" sz="1400" dirty="0">
                <a:solidFill>
                  <a:prstClr val="black"/>
                </a:solidFill>
              </a:endParaRPr>
            </a:p>
            <a:p>
              <a:pPr algn="ctr"/>
              <a:r>
                <a:rPr lang="ja-JP" altLang="en-US" sz="1400" dirty="0">
                  <a:solidFill>
                    <a:prstClr val="black"/>
                  </a:solidFill>
                </a:rPr>
                <a:t>尿意切迫感，排尿困難など</a:t>
              </a:r>
            </a:p>
          </p:txBody>
        </p:sp>
        <p:sp>
          <p:nvSpPr>
            <p:cNvPr id="24" name="正方形/長方形 23"/>
            <p:cNvSpPr/>
            <p:nvPr/>
          </p:nvSpPr>
          <p:spPr>
            <a:xfrm>
              <a:off x="3492051" y="3581877"/>
              <a:ext cx="2592000" cy="884731"/>
            </a:xfrm>
            <a:prstGeom prst="rect">
              <a:avLst/>
            </a:prstGeom>
            <a:solidFill>
              <a:schemeClr val="accent3">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prstClr val="black"/>
                  </a:solidFill>
                </a:rPr>
                <a:t>行動療法</a:t>
              </a:r>
              <a:endParaRPr lang="en-US" altLang="ja-JP" sz="1400" dirty="0">
                <a:solidFill>
                  <a:prstClr val="black"/>
                </a:solidFill>
              </a:endParaRPr>
            </a:p>
            <a:p>
              <a:pPr algn="ctr"/>
              <a:r>
                <a:rPr lang="en-US" altLang="ja-JP" sz="1500" dirty="0">
                  <a:solidFill>
                    <a:prstClr val="black"/>
                  </a:solidFill>
                </a:rPr>
                <a:t>α</a:t>
              </a:r>
              <a:r>
                <a:rPr lang="en-US" altLang="ja-JP" sz="1500" baseline="-25000" dirty="0">
                  <a:solidFill>
                    <a:prstClr val="black"/>
                  </a:solidFill>
                </a:rPr>
                <a:t>1</a:t>
              </a:r>
              <a:r>
                <a:rPr lang="ja-JP" altLang="en-US" sz="1500" dirty="0">
                  <a:solidFill>
                    <a:prstClr val="black"/>
                  </a:solidFill>
                </a:rPr>
                <a:t>遮断薬</a:t>
              </a:r>
              <a:r>
                <a:rPr lang="ja-JP" altLang="en-US" sz="1400" dirty="0">
                  <a:solidFill>
                    <a:prstClr val="black"/>
                  </a:solidFill>
                </a:rPr>
                <a:t>・</a:t>
              </a:r>
              <a:r>
                <a:rPr lang="en-US" altLang="ja-JP" sz="1500" dirty="0">
                  <a:solidFill>
                    <a:prstClr val="black"/>
                  </a:solidFill>
                </a:rPr>
                <a:t>PDE5</a:t>
              </a:r>
              <a:r>
                <a:rPr lang="ja-JP" altLang="en-US" sz="1500" dirty="0">
                  <a:solidFill>
                    <a:prstClr val="black"/>
                  </a:solidFill>
                </a:rPr>
                <a:t>阻害薬</a:t>
              </a:r>
              <a:r>
                <a:rPr lang="ja-JP" altLang="en-US" sz="1400" dirty="0">
                  <a:solidFill>
                    <a:prstClr val="black"/>
                  </a:solidFill>
                </a:rPr>
                <a:t>などの</a:t>
              </a:r>
              <a:endParaRPr lang="en-US" altLang="ja-JP" sz="1400" dirty="0">
                <a:solidFill>
                  <a:prstClr val="black"/>
                </a:solidFill>
              </a:endParaRPr>
            </a:p>
            <a:p>
              <a:pPr algn="ctr"/>
              <a:r>
                <a:rPr lang="ja-JP" altLang="en-US" sz="1400" dirty="0">
                  <a:solidFill>
                    <a:prstClr val="black"/>
                  </a:solidFill>
                </a:rPr>
                <a:t>薬物療法</a:t>
              </a:r>
              <a:endParaRPr lang="ja-JP" altLang="en-US" sz="1500" dirty="0">
                <a:solidFill>
                  <a:prstClr val="black"/>
                </a:solidFill>
              </a:endParaRPr>
            </a:p>
          </p:txBody>
        </p:sp>
        <p:sp>
          <p:nvSpPr>
            <p:cNvPr id="25" name="正方形/長方形 24"/>
            <p:cNvSpPr/>
            <p:nvPr/>
          </p:nvSpPr>
          <p:spPr>
            <a:xfrm>
              <a:off x="6525618" y="2292440"/>
              <a:ext cx="1440000" cy="314399"/>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夜間頻尿のみ</a:t>
              </a:r>
            </a:p>
          </p:txBody>
        </p:sp>
        <p:sp>
          <p:nvSpPr>
            <p:cNvPr id="26" name="正方形/長方形 25"/>
            <p:cNvSpPr/>
            <p:nvPr/>
          </p:nvSpPr>
          <p:spPr>
            <a:xfrm>
              <a:off x="6525616" y="2793187"/>
              <a:ext cx="1440000" cy="508378"/>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夜間多尿</a:t>
              </a:r>
              <a:endParaRPr lang="en-US" altLang="ja-JP" sz="1400" dirty="0">
                <a:solidFill>
                  <a:prstClr val="black"/>
                </a:solidFill>
              </a:endParaRPr>
            </a:p>
            <a:p>
              <a:pPr algn="ctr"/>
              <a:r>
                <a:rPr lang="ja-JP" altLang="en-US" sz="1400" dirty="0">
                  <a:solidFill>
                    <a:prstClr val="black"/>
                  </a:solidFill>
                </a:rPr>
                <a:t>睡眠障害</a:t>
              </a:r>
            </a:p>
          </p:txBody>
        </p:sp>
        <p:sp>
          <p:nvSpPr>
            <p:cNvPr id="28" name="正方形/長方形 27"/>
            <p:cNvSpPr/>
            <p:nvPr/>
          </p:nvSpPr>
          <p:spPr>
            <a:xfrm>
              <a:off x="6275464" y="5440897"/>
              <a:ext cx="1440000" cy="508378"/>
            </a:xfrm>
            <a:prstGeom prst="rect">
              <a:avLst/>
            </a:prstGeom>
            <a:solidFill>
              <a:schemeClr val="accent5">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夜間頻尿</a:t>
              </a:r>
              <a:endParaRPr lang="en-US" altLang="ja-JP" sz="1400" dirty="0">
                <a:solidFill>
                  <a:prstClr val="black"/>
                </a:solidFill>
              </a:endParaRPr>
            </a:p>
            <a:p>
              <a:pPr algn="ctr"/>
              <a:r>
                <a:rPr lang="ja-JP" altLang="en-US" sz="1400" dirty="0">
                  <a:solidFill>
                    <a:prstClr val="black"/>
                  </a:solidFill>
                </a:rPr>
                <a:t>診療ガイドライン</a:t>
              </a:r>
            </a:p>
          </p:txBody>
        </p:sp>
        <p:sp>
          <p:nvSpPr>
            <p:cNvPr id="29" name="正方形/長方形 28"/>
            <p:cNvSpPr/>
            <p:nvPr/>
          </p:nvSpPr>
          <p:spPr>
            <a:xfrm>
              <a:off x="832515" y="6223376"/>
              <a:ext cx="7147253" cy="396000"/>
            </a:xfrm>
            <a:prstGeom prst="rect">
              <a:avLst/>
            </a:prstGeom>
            <a:solidFill>
              <a:schemeClr val="tx2">
                <a:lumMod val="75000"/>
              </a:schemeClr>
            </a:solidFill>
            <a:ln>
              <a:solidFill>
                <a:schemeClr val="tx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1600" b="1" dirty="0">
                  <a:solidFill>
                    <a:prstClr val="white"/>
                  </a:solidFill>
                </a:rPr>
                <a:t>（泌尿器科）専門医への紹介</a:t>
              </a:r>
            </a:p>
          </p:txBody>
        </p:sp>
        <p:sp>
          <p:nvSpPr>
            <p:cNvPr id="30" name="正方形/長方形 29"/>
            <p:cNvSpPr/>
            <p:nvPr/>
          </p:nvSpPr>
          <p:spPr>
            <a:xfrm>
              <a:off x="6978057" y="4007325"/>
              <a:ext cx="985418" cy="314400"/>
            </a:xfrm>
            <a:prstGeom prst="rect">
              <a:avLst/>
            </a:prstGeom>
            <a:solidFill>
              <a:schemeClr val="accent3">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治療</a:t>
              </a:r>
            </a:p>
          </p:txBody>
        </p:sp>
        <p:sp>
          <p:nvSpPr>
            <p:cNvPr id="31" name="正方形/長方形 30"/>
            <p:cNvSpPr/>
            <p:nvPr/>
          </p:nvSpPr>
          <p:spPr>
            <a:xfrm>
              <a:off x="1803466" y="4749420"/>
              <a:ext cx="648000" cy="504000"/>
            </a:xfrm>
            <a:prstGeom prst="rect">
              <a:avLst/>
            </a:prstGeom>
            <a:solidFill>
              <a:schemeClr val="accent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rPr>
                <a:t>不変・</a:t>
              </a:r>
              <a:r>
                <a:rPr lang="en-US" altLang="ja-JP" sz="1400" dirty="0">
                  <a:solidFill>
                    <a:prstClr val="black"/>
                  </a:solidFill>
                </a:rPr>
                <a:t/>
              </a:r>
              <a:br>
                <a:rPr lang="en-US" altLang="ja-JP" sz="1400" dirty="0">
                  <a:solidFill>
                    <a:prstClr val="black"/>
                  </a:solidFill>
                </a:rPr>
              </a:br>
              <a:r>
                <a:rPr lang="ja-JP" altLang="en-US" sz="1400" dirty="0">
                  <a:solidFill>
                    <a:prstClr val="black"/>
                  </a:solidFill>
                </a:rPr>
                <a:t>悪化</a:t>
              </a:r>
            </a:p>
          </p:txBody>
        </p:sp>
        <p:sp>
          <p:nvSpPr>
            <p:cNvPr id="32" name="正方形/長方形 31"/>
            <p:cNvSpPr/>
            <p:nvPr/>
          </p:nvSpPr>
          <p:spPr>
            <a:xfrm>
              <a:off x="2652048" y="4761295"/>
              <a:ext cx="612000" cy="50400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改善</a:t>
              </a:r>
            </a:p>
          </p:txBody>
        </p:sp>
        <p:sp>
          <p:nvSpPr>
            <p:cNvPr id="35" name="正方形/長方形 34"/>
            <p:cNvSpPr/>
            <p:nvPr/>
          </p:nvSpPr>
          <p:spPr>
            <a:xfrm>
              <a:off x="4053972" y="4765211"/>
              <a:ext cx="648000" cy="504000"/>
            </a:xfrm>
            <a:prstGeom prst="rect">
              <a:avLst/>
            </a:prstGeom>
            <a:solidFill>
              <a:schemeClr val="accent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rPr>
                <a:t>不変・</a:t>
              </a:r>
              <a:r>
                <a:rPr lang="en-US" altLang="ja-JP" sz="1400" dirty="0">
                  <a:solidFill>
                    <a:prstClr val="black"/>
                  </a:solidFill>
                </a:rPr>
                <a:t/>
              </a:r>
              <a:br>
                <a:rPr lang="en-US" altLang="ja-JP" sz="1400" dirty="0">
                  <a:solidFill>
                    <a:prstClr val="black"/>
                  </a:solidFill>
                </a:rPr>
              </a:br>
              <a:r>
                <a:rPr lang="ja-JP" altLang="en-US" sz="1400" dirty="0">
                  <a:solidFill>
                    <a:prstClr val="black"/>
                  </a:solidFill>
                </a:rPr>
                <a:t>悪化</a:t>
              </a:r>
            </a:p>
          </p:txBody>
        </p:sp>
        <p:sp>
          <p:nvSpPr>
            <p:cNvPr id="36" name="正方形/長方形 35"/>
            <p:cNvSpPr/>
            <p:nvPr/>
          </p:nvSpPr>
          <p:spPr>
            <a:xfrm>
              <a:off x="4937071" y="4765211"/>
              <a:ext cx="612000" cy="50400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改善</a:t>
              </a:r>
            </a:p>
          </p:txBody>
        </p:sp>
        <p:sp>
          <p:nvSpPr>
            <p:cNvPr id="37" name="正方形/長方形 36"/>
            <p:cNvSpPr/>
            <p:nvPr/>
          </p:nvSpPr>
          <p:spPr>
            <a:xfrm>
              <a:off x="6900190" y="4749420"/>
              <a:ext cx="540000" cy="504000"/>
            </a:xfrm>
            <a:prstGeom prst="rect">
              <a:avLst/>
            </a:prstGeom>
            <a:solidFill>
              <a:schemeClr val="accent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400" dirty="0">
                  <a:solidFill>
                    <a:prstClr val="black"/>
                  </a:solidFill>
                </a:rPr>
                <a:t>不変・</a:t>
              </a:r>
              <a:r>
                <a:rPr lang="en-US" altLang="ja-JP" sz="1400" dirty="0">
                  <a:solidFill>
                    <a:prstClr val="black"/>
                  </a:solidFill>
                </a:rPr>
                <a:t/>
              </a:r>
              <a:br>
                <a:rPr lang="en-US" altLang="ja-JP" sz="1400" dirty="0">
                  <a:solidFill>
                    <a:prstClr val="black"/>
                  </a:solidFill>
                </a:rPr>
              </a:br>
              <a:r>
                <a:rPr lang="ja-JP" altLang="en-US" sz="1400" dirty="0">
                  <a:solidFill>
                    <a:prstClr val="black"/>
                  </a:solidFill>
                </a:rPr>
                <a:t>悪化</a:t>
              </a:r>
            </a:p>
          </p:txBody>
        </p:sp>
        <p:sp>
          <p:nvSpPr>
            <p:cNvPr id="38" name="正方形/長方形 37"/>
            <p:cNvSpPr/>
            <p:nvPr/>
          </p:nvSpPr>
          <p:spPr>
            <a:xfrm>
              <a:off x="7498807" y="4749420"/>
              <a:ext cx="468000" cy="50400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prstClr val="black"/>
                  </a:solidFill>
                </a:rPr>
                <a:t>改善</a:t>
              </a:r>
            </a:p>
          </p:txBody>
        </p:sp>
        <p:sp>
          <p:nvSpPr>
            <p:cNvPr id="39" name="正方形/長方形 38"/>
            <p:cNvSpPr/>
            <p:nvPr/>
          </p:nvSpPr>
          <p:spPr>
            <a:xfrm>
              <a:off x="6523085" y="3521599"/>
              <a:ext cx="432000" cy="288000"/>
            </a:xfrm>
            <a:prstGeom prst="rect">
              <a:avLst/>
            </a:prstGeom>
            <a:solidFill>
              <a:schemeClr val="accent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prstClr val="black"/>
                  </a:solidFill>
                </a:rPr>
                <a:t>なし</a:t>
              </a:r>
            </a:p>
          </p:txBody>
        </p:sp>
        <p:sp>
          <p:nvSpPr>
            <p:cNvPr id="40" name="正方形/長方形 39"/>
            <p:cNvSpPr/>
            <p:nvPr/>
          </p:nvSpPr>
          <p:spPr>
            <a:xfrm>
              <a:off x="7253686" y="3523372"/>
              <a:ext cx="432000" cy="28800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prstClr val="black"/>
                  </a:solidFill>
                </a:rPr>
                <a:t>あり</a:t>
              </a:r>
            </a:p>
          </p:txBody>
        </p:sp>
      </p:grpSp>
      <p:sp>
        <p:nvSpPr>
          <p:cNvPr id="151" name="テキスト ボックス 150"/>
          <p:cNvSpPr txBox="1"/>
          <p:nvPr/>
        </p:nvSpPr>
        <p:spPr>
          <a:xfrm>
            <a:off x="2753940" y="6614917"/>
            <a:ext cx="6388287" cy="261610"/>
          </a:xfrm>
          <a:prstGeom prst="rect">
            <a:avLst/>
          </a:prstGeom>
          <a:noFill/>
        </p:spPr>
        <p:txBody>
          <a:bodyPr wrap="none" rtlCol="0">
            <a:spAutoFit/>
          </a:bodyPr>
          <a:lstStyle/>
          <a:p>
            <a:pPr algn="r"/>
            <a:r>
              <a:rPr lang="ja-JP" altLang="en-US" sz="1100" dirty="0">
                <a:solidFill>
                  <a:prstClr val="black"/>
                </a:solidFill>
              </a:rPr>
              <a:t>男性下部尿路症状・前立腺肥大症診療ガイドライン，日本泌尿器科学会／編，</a:t>
            </a:r>
            <a:r>
              <a:rPr lang="en-US" altLang="ja-JP" sz="1100" dirty="0">
                <a:solidFill>
                  <a:prstClr val="black"/>
                </a:solidFill>
              </a:rPr>
              <a:t>2017</a:t>
            </a:r>
            <a:r>
              <a:rPr lang="ja-JP" altLang="en-US" sz="1100" dirty="0" err="1">
                <a:solidFill>
                  <a:prstClr val="black"/>
                </a:solidFill>
              </a:rPr>
              <a:t>，</a:t>
            </a:r>
            <a:r>
              <a:rPr lang="ja-JP" altLang="en-US" sz="1100" dirty="0">
                <a:solidFill>
                  <a:prstClr val="black"/>
                </a:solidFill>
              </a:rPr>
              <a:t>リッチヒルメディカル</a:t>
            </a:r>
          </a:p>
        </p:txBody>
      </p:sp>
    </p:spTree>
    <p:extLst>
      <p:ext uri="{BB962C8B-B14F-4D97-AF65-F5344CB8AC3E}">
        <p14:creationId xmlns:p14="http://schemas.microsoft.com/office/powerpoint/2010/main" val="31409526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latin typeface="+mn-lt"/>
                <a:ea typeface="+mn-ea"/>
              </a:rPr>
              <a:t>（泌尿器科）専門医向け診療アルゴリズム</a:t>
            </a:r>
          </a:p>
        </p:txBody>
      </p:sp>
      <p:sp>
        <p:nvSpPr>
          <p:cNvPr id="5" name="テキスト ボックス 4"/>
          <p:cNvSpPr txBox="1"/>
          <p:nvPr/>
        </p:nvSpPr>
        <p:spPr>
          <a:xfrm>
            <a:off x="2753940" y="6614917"/>
            <a:ext cx="6388287" cy="261610"/>
          </a:xfrm>
          <a:prstGeom prst="rect">
            <a:avLst/>
          </a:prstGeom>
          <a:noFill/>
        </p:spPr>
        <p:txBody>
          <a:bodyPr wrap="none" rtlCol="0">
            <a:spAutoFit/>
          </a:bodyPr>
          <a:lstStyle/>
          <a:p>
            <a:pPr algn="r"/>
            <a:r>
              <a:rPr lang="ja-JP" altLang="en-US" sz="1100" dirty="0">
                <a:solidFill>
                  <a:prstClr val="black"/>
                </a:solidFill>
              </a:rPr>
              <a:t>男性下部尿路症状・前立腺肥大症診療ガイドライン，日本泌尿器科学会／編，</a:t>
            </a:r>
            <a:r>
              <a:rPr lang="en-US" altLang="ja-JP" sz="1100" dirty="0">
                <a:solidFill>
                  <a:prstClr val="black"/>
                </a:solidFill>
              </a:rPr>
              <a:t>2017</a:t>
            </a:r>
            <a:r>
              <a:rPr lang="ja-JP" altLang="en-US" sz="1100" dirty="0" err="1">
                <a:solidFill>
                  <a:prstClr val="black"/>
                </a:solidFill>
              </a:rPr>
              <a:t>，</a:t>
            </a:r>
            <a:r>
              <a:rPr lang="ja-JP" altLang="en-US" sz="1100" dirty="0">
                <a:solidFill>
                  <a:prstClr val="black"/>
                </a:solidFill>
              </a:rPr>
              <a:t>リッチヒルメディカル</a:t>
            </a:r>
          </a:p>
        </p:txBody>
      </p:sp>
      <p:grpSp>
        <p:nvGrpSpPr>
          <p:cNvPr id="3" name="グループ化 213"/>
          <p:cNvGrpSpPr/>
          <p:nvPr/>
        </p:nvGrpSpPr>
        <p:grpSpPr>
          <a:xfrm>
            <a:off x="463309" y="1006943"/>
            <a:ext cx="8397704" cy="5651119"/>
            <a:chOff x="463309" y="1006943"/>
            <a:chExt cx="8397704" cy="5651119"/>
          </a:xfrm>
        </p:grpSpPr>
        <p:sp>
          <p:nvSpPr>
            <p:cNvPr id="191" name="正方形/長方形 190"/>
            <p:cNvSpPr/>
            <p:nvPr/>
          </p:nvSpPr>
          <p:spPr>
            <a:xfrm>
              <a:off x="2738190" y="3346062"/>
              <a:ext cx="2592000" cy="3312000"/>
            </a:xfrm>
            <a:prstGeom prst="rect">
              <a:avLst/>
            </a:prstGeom>
            <a:solidFill>
              <a:srgbClr val="00B050">
                <a:alpha val="2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cxnSp>
          <p:nvCxnSpPr>
            <p:cNvPr id="55" name="直線矢印コネクタ 54"/>
            <p:cNvCxnSpPr>
              <a:stCxn id="54" idx="2"/>
              <a:endCxn id="56" idx="0"/>
            </p:cNvCxnSpPr>
            <p:nvPr/>
          </p:nvCxnSpPr>
          <p:spPr>
            <a:xfrm flipH="1">
              <a:off x="4568018" y="1402943"/>
              <a:ext cx="815" cy="215586"/>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a:stCxn id="56" idx="1"/>
              <a:endCxn id="53" idx="3"/>
            </p:cNvCxnSpPr>
            <p:nvPr/>
          </p:nvCxnSpPr>
          <p:spPr>
            <a:xfrm flipH="1">
              <a:off x="2661950" y="1780529"/>
              <a:ext cx="623179" cy="81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a:endCxn id="61" idx="0"/>
            </p:cNvCxnSpPr>
            <p:nvPr/>
          </p:nvCxnSpPr>
          <p:spPr>
            <a:xfrm>
              <a:off x="7457796" y="3757160"/>
              <a:ext cx="0" cy="21600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61" idx="2"/>
            </p:cNvCxnSpPr>
            <p:nvPr/>
          </p:nvCxnSpPr>
          <p:spPr>
            <a:xfrm>
              <a:off x="7457796" y="4251868"/>
              <a:ext cx="0" cy="1617746"/>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a:endCxn id="69" idx="0"/>
            </p:cNvCxnSpPr>
            <p:nvPr/>
          </p:nvCxnSpPr>
          <p:spPr>
            <a:xfrm flipH="1">
              <a:off x="8306186" y="3737523"/>
              <a:ext cx="0" cy="21600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a:stCxn id="69" idx="2"/>
              <a:endCxn id="66" idx="0"/>
            </p:cNvCxnSpPr>
            <p:nvPr/>
          </p:nvCxnSpPr>
          <p:spPr>
            <a:xfrm>
              <a:off x="8306186" y="4249944"/>
              <a:ext cx="0" cy="246789"/>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a:stCxn id="67" idx="2"/>
            </p:cNvCxnSpPr>
            <p:nvPr/>
          </p:nvCxnSpPr>
          <p:spPr>
            <a:xfrm>
              <a:off x="8030329" y="5638053"/>
              <a:ext cx="0" cy="21600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a:endCxn id="67" idx="0"/>
            </p:cNvCxnSpPr>
            <p:nvPr/>
          </p:nvCxnSpPr>
          <p:spPr>
            <a:xfrm>
              <a:off x="8030329" y="4820658"/>
              <a:ext cx="0" cy="313395"/>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a:endCxn id="68" idx="0"/>
            </p:cNvCxnSpPr>
            <p:nvPr/>
          </p:nvCxnSpPr>
          <p:spPr>
            <a:xfrm>
              <a:off x="8609875" y="4830258"/>
              <a:ext cx="0" cy="303795"/>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a:endCxn id="51" idx="0"/>
            </p:cNvCxnSpPr>
            <p:nvPr/>
          </p:nvCxnSpPr>
          <p:spPr>
            <a:xfrm>
              <a:off x="1024446" y="1955750"/>
              <a:ext cx="0" cy="412597"/>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a:stCxn id="51" idx="2"/>
              <a:endCxn id="90" idx="0"/>
            </p:cNvCxnSpPr>
            <p:nvPr/>
          </p:nvCxnSpPr>
          <p:spPr>
            <a:xfrm>
              <a:off x="1024446" y="2692347"/>
              <a:ext cx="1" cy="234179"/>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1033971" y="2156958"/>
              <a:ext cx="6992429"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a:endCxn id="58" idx="0"/>
            </p:cNvCxnSpPr>
            <p:nvPr/>
          </p:nvCxnSpPr>
          <p:spPr>
            <a:xfrm>
              <a:off x="8026400" y="2156958"/>
              <a:ext cx="0" cy="211389"/>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5" name="直線矢印コネクタ 124"/>
            <p:cNvCxnSpPr/>
            <p:nvPr/>
          </p:nvCxnSpPr>
          <p:spPr>
            <a:xfrm>
              <a:off x="6186547" y="2156958"/>
              <a:ext cx="0" cy="211389"/>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6" name="直線矢印コネクタ 125"/>
            <p:cNvCxnSpPr/>
            <p:nvPr/>
          </p:nvCxnSpPr>
          <p:spPr>
            <a:xfrm>
              <a:off x="3143250" y="2164518"/>
              <a:ext cx="0" cy="211389"/>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9" name="直線矢印コネクタ 128"/>
            <p:cNvCxnSpPr>
              <a:stCxn id="58" idx="2"/>
              <a:endCxn id="65" idx="0"/>
            </p:cNvCxnSpPr>
            <p:nvPr/>
          </p:nvCxnSpPr>
          <p:spPr>
            <a:xfrm flipH="1">
              <a:off x="8027592" y="2699906"/>
              <a:ext cx="771" cy="734842"/>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a:endCxn id="79" idx="0"/>
            </p:cNvCxnSpPr>
            <p:nvPr/>
          </p:nvCxnSpPr>
          <p:spPr>
            <a:xfrm flipH="1">
              <a:off x="950491" y="3749222"/>
              <a:ext cx="0" cy="233816"/>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8" name="直線矢印コネクタ 137"/>
            <p:cNvCxnSpPr>
              <a:endCxn id="81" idx="0"/>
            </p:cNvCxnSpPr>
            <p:nvPr/>
          </p:nvCxnSpPr>
          <p:spPr>
            <a:xfrm>
              <a:off x="2013380" y="3757160"/>
              <a:ext cx="0" cy="22587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2" name="直線矢印コネクタ 141"/>
            <p:cNvCxnSpPr>
              <a:stCxn id="79" idx="2"/>
              <a:endCxn id="78" idx="0"/>
            </p:cNvCxnSpPr>
            <p:nvPr/>
          </p:nvCxnSpPr>
          <p:spPr>
            <a:xfrm>
              <a:off x="950491" y="4271038"/>
              <a:ext cx="0" cy="1593782"/>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5" name="直線矢印コネクタ 144"/>
            <p:cNvCxnSpPr>
              <a:stCxn id="81" idx="2"/>
              <a:endCxn id="77" idx="0"/>
            </p:cNvCxnSpPr>
            <p:nvPr/>
          </p:nvCxnSpPr>
          <p:spPr>
            <a:xfrm>
              <a:off x="2013380" y="4271038"/>
              <a:ext cx="0" cy="1608031"/>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8" name="直線矢印コネクタ 147"/>
            <p:cNvCxnSpPr/>
            <p:nvPr/>
          </p:nvCxnSpPr>
          <p:spPr>
            <a:xfrm>
              <a:off x="2036763" y="2699907"/>
              <a:ext cx="0" cy="725316"/>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0" name="直線矢印コネクタ 149"/>
            <p:cNvCxnSpPr/>
            <p:nvPr/>
          </p:nvCxnSpPr>
          <p:spPr>
            <a:xfrm>
              <a:off x="4238993" y="2699907"/>
              <a:ext cx="0" cy="646155"/>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a:stCxn id="56" idx="2"/>
            </p:cNvCxnSpPr>
            <p:nvPr/>
          </p:nvCxnSpPr>
          <p:spPr>
            <a:xfrm>
              <a:off x="4568018" y="1942529"/>
              <a:ext cx="0" cy="214429"/>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7" name="直線矢印コネクタ 156"/>
            <p:cNvCxnSpPr>
              <a:endCxn id="80" idx="3"/>
            </p:cNvCxnSpPr>
            <p:nvPr/>
          </p:nvCxnSpPr>
          <p:spPr>
            <a:xfrm flipH="1">
              <a:off x="2482430" y="3596747"/>
              <a:ext cx="255760" cy="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0" name="直線矢印コネクタ 159"/>
            <p:cNvCxnSpPr/>
            <p:nvPr/>
          </p:nvCxnSpPr>
          <p:spPr>
            <a:xfrm>
              <a:off x="3419475" y="4323588"/>
              <a:ext cx="0" cy="534843"/>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2" name="直線矢印コネクタ 161"/>
            <p:cNvCxnSpPr>
              <a:endCxn id="92" idx="0"/>
            </p:cNvCxnSpPr>
            <p:nvPr/>
          </p:nvCxnSpPr>
          <p:spPr>
            <a:xfrm>
              <a:off x="4714875" y="4327166"/>
              <a:ext cx="0" cy="534976"/>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7" name="直線矢印コネクタ 166"/>
            <p:cNvCxnSpPr>
              <a:stCxn id="92" idx="2"/>
              <a:endCxn id="86" idx="0"/>
            </p:cNvCxnSpPr>
            <p:nvPr/>
          </p:nvCxnSpPr>
          <p:spPr>
            <a:xfrm flipH="1">
              <a:off x="4714234" y="5316715"/>
              <a:ext cx="0" cy="554615"/>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0" name="直線矢印コネクタ 169"/>
            <p:cNvCxnSpPr>
              <a:stCxn id="91" idx="2"/>
              <a:endCxn id="87" idx="0"/>
            </p:cNvCxnSpPr>
            <p:nvPr/>
          </p:nvCxnSpPr>
          <p:spPr>
            <a:xfrm>
              <a:off x="3414172" y="5313004"/>
              <a:ext cx="0" cy="558326"/>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a:stCxn id="83" idx="2"/>
            </p:cNvCxnSpPr>
            <p:nvPr/>
          </p:nvCxnSpPr>
          <p:spPr>
            <a:xfrm>
              <a:off x="5763766" y="5652094"/>
              <a:ext cx="0" cy="21752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9" name="直線矢印コネクタ 178"/>
            <p:cNvCxnSpPr>
              <a:endCxn id="83" idx="0"/>
            </p:cNvCxnSpPr>
            <p:nvPr/>
          </p:nvCxnSpPr>
          <p:spPr>
            <a:xfrm flipH="1">
              <a:off x="5763766" y="4327166"/>
              <a:ext cx="0" cy="82092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2" name="直線矢印コネクタ 181"/>
            <p:cNvCxnSpPr>
              <a:endCxn id="84" idx="0"/>
            </p:cNvCxnSpPr>
            <p:nvPr/>
          </p:nvCxnSpPr>
          <p:spPr>
            <a:xfrm>
              <a:off x="6648450" y="4327166"/>
              <a:ext cx="0" cy="82092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5" name="直線矢印コネクタ 184"/>
            <p:cNvCxnSpPr>
              <a:stCxn id="59" idx="2"/>
              <a:endCxn id="88" idx="0"/>
            </p:cNvCxnSpPr>
            <p:nvPr/>
          </p:nvCxnSpPr>
          <p:spPr>
            <a:xfrm>
              <a:off x="6182716" y="3044268"/>
              <a:ext cx="0" cy="398165"/>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466463" y="2368347"/>
              <a:ext cx="1115965" cy="324000"/>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他の疾患</a:t>
              </a:r>
              <a:endParaRPr lang="en-US" altLang="ja-JP" sz="1400" dirty="0">
                <a:solidFill>
                  <a:prstClr val="black"/>
                </a:solidFill>
              </a:endParaRPr>
            </a:p>
          </p:txBody>
        </p:sp>
        <p:sp>
          <p:nvSpPr>
            <p:cNvPr id="52" name="正方形/長方形 51"/>
            <p:cNvSpPr/>
            <p:nvPr/>
          </p:nvSpPr>
          <p:spPr>
            <a:xfrm>
              <a:off x="1898533" y="2375907"/>
              <a:ext cx="2484555" cy="324000"/>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前立腺肥大症</a:t>
              </a:r>
            </a:p>
          </p:txBody>
        </p:sp>
        <p:sp>
          <p:nvSpPr>
            <p:cNvPr id="53" name="正方形/長方形 52"/>
            <p:cNvSpPr/>
            <p:nvPr/>
          </p:nvSpPr>
          <p:spPr>
            <a:xfrm>
              <a:off x="463309" y="1624139"/>
              <a:ext cx="2198641" cy="314400"/>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問題ある症状・病歴・所見</a:t>
              </a:r>
            </a:p>
          </p:txBody>
        </p:sp>
        <p:sp>
          <p:nvSpPr>
            <p:cNvPr id="54" name="正方形/長方形 53"/>
            <p:cNvSpPr/>
            <p:nvPr/>
          </p:nvSpPr>
          <p:spPr>
            <a:xfrm>
              <a:off x="2903806" y="1006943"/>
              <a:ext cx="3330054" cy="3960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white"/>
                  </a:solidFill>
                </a:rPr>
                <a:t>下部尿路症状を訴える中高年男性</a:t>
              </a:r>
            </a:p>
          </p:txBody>
        </p:sp>
        <p:sp>
          <p:nvSpPr>
            <p:cNvPr id="56" name="正方形/長方形 55"/>
            <p:cNvSpPr/>
            <p:nvPr/>
          </p:nvSpPr>
          <p:spPr>
            <a:xfrm>
              <a:off x="3285129" y="1618529"/>
              <a:ext cx="2565778" cy="324000"/>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基本評価専門（選択評価専門）</a:t>
              </a:r>
            </a:p>
          </p:txBody>
        </p:sp>
        <p:sp>
          <p:nvSpPr>
            <p:cNvPr id="58" name="正方形/長方形 57"/>
            <p:cNvSpPr/>
            <p:nvPr/>
          </p:nvSpPr>
          <p:spPr>
            <a:xfrm>
              <a:off x="7218363" y="2368347"/>
              <a:ext cx="1620000" cy="331559"/>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夜間頻尿が主症状</a:t>
              </a:r>
            </a:p>
          </p:txBody>
        </p:sp>
        <p:sp>
          <p:nvSpPr>
            <p:cNvPr id="59" name="正方形/長方形 58"/>
            <p:cNvSpPr/>
            <p:nvPr/>
          </p:nvSpPr>
          <p:spPr>
            <a:xfrm>
              <a:off x="5462716" y="2368347"/>
              <a:ext cx="1440000" cy="675921"/>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前立腺肥大症を</a:t>
              </a:r>
              <a:endParaRPr lang="en-US" altLang="ja-JP" sz="1400" dirty="0">
                <a:solidFill>
                  <a:prstClr val="black"/>
                </a:solidFill>
              </a:endParaRPr>
            </a:p>
            <a:p>
              <a:pPr algn="ctr"/>
              <a:r>
                <a:rPr lang="ja-JP" altLang="en-US" sz="1400" dirty="0">
                  <a:solidFill>
                    <a:prstClr val="black"/>
                  </a:solidFill>
                </a:rPr>
                <a:t>伴わない</a:t>
              </a:r>
              <a:endParaRPr lang="en-US" altLang="ja-JP" sz="1400" dirty="0">
                <a:solidFill>
                  <a:prstClr val="black"/>
                </a:solidFill>
              </a:endParaRPr>
            </a:p>
            <a:p>
              <a:pPr algn="ctr"/>
              <a:r>
                <a:rPr lang="ja-JP" altLang="en-US" sz="1400" dirty="0">
                  <a:solidFill>
                    <a:prstClr val="black"/>
                  </a:solidFill>
                </a:rPr>
                <a:t>過活動膀胱</a:t>
              </a:r>
            </a:p>
          </p:txBody>
        </p:sp>
        <p:sp>
          <p:nvSpPr>
            <p:cNvPr id="60" name="正方形/長方形 59"/>
            <p:cNvSpPr/>
            <p:nvPr/>
          </p:nvSpPr>
          <p:spPr>
            <a:xfrm>
              <a:off x="7227117" y="5864820"/>
              <a:ext cx="1633896" cy="504000"/>
            </a:xfrm>
            <a:prstGeom prst="rect">
              <a:avLst/>
            </a:prstGeom>
            <a:solidFill>
              <a:schemeClr val="accent5">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夜間頻尿</a:t>
              </a:r>
              <a:endParaRPr lang="en-US" altLang="ja-JP" sz="1400" dirty="0">
                <a:solidFill>
                  <a:prstClr val="black"/>
                </a:solidFill>
              </a:endParaRPr>
            </a:p>
            <a:p>
              <a:pPr algn="ctr"/>
              <a:r>
                <a:rPr lang="ja-JP" altLang="en-US" sz="1400" dirty="0">
                  <a:solidFill>
                    <a:prstClr val="black"/>
                  </a:solidFill>
                </a:rPr>
                <a:t>診療ガイドライン</a:t>
              </a:r>
            </a:p>
          </p:txBody>
        </p:sp>
        <p:sp>
          <p:nvSpPr>
            <p:cNvPr id="61" name="正方形/長方形 60"/>
            <p:cNvSpPr/>
            <p:nvPr/>
          </p:nvSpPr>
          <p:spPr>
            <a:xfrm>
              <a:off x="7205796" y="3963868"/>
              <a:ext cx="504000" cy="288000"/>
            </a:xfrm>
            <a:prstGeom prst="rect">
              <a:avLst/>
            </a:prstGeom>
            <a:solidFill>
              <a:schemeClr val="accent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なし</a:t>
              </a:r>
            </a:p>
          </p:txBody>
        </p:sp>
        <p:sp>
          <p:nvSpPr>
            <p:cNvPr id="66" name="正方形/長方形 65"/>
            <p:cNvSpPr/>
            <p:nvPr/>
          </p:nvSpPr>
          <p:spPr>
            <a:xfrm>
              <a:off x="7765234" y="4496733"/>
              <a:ext cx="1081904" cy="324000"/>
            </a:xfrm>
            <a:prstGeom prst="rect">
              <a:avLst/>
            </a:prstGeom>
            <a:solidFill>
              <a:schemeClr val="accent3">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行動療法</a:t>
              </a:r>
            </a:p>
          </p:txBody>
        </p:sp>
        <p:sp>
          <p:nvSpPr>
            <p:cNvPr id="67" name="正方形/長方形 66"/>
            <p:cNvSpPr/>
            <p:nvPr/>
          </p:nvSpPr>
          <p:spPr>
            <a:xfrm>
              <a:off x="7760329" y="5134053"/>
              <a:ext cx="540000" cy="504000"/>
            </a:xfrm>
            <a:prstGeom prst="rect">
              <a:avLst/>
            </a:prstGeom>
            <a:solidFill>
              <a:schemeClr val="accent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400" dirty="0">
                  <a:solidFill>
                    <a:prstClr val="black"/>
                  </a:solidFill>
                </a:rPr>
                <a:t>不変・</a:t>
              </a:r>
              <a:r>
                <a:rPr lang="en-US" altLang="ja-JP" sz="1400" dirty="0">
                  <a:solidFill>
                    <a:prstClr val="black"/>
                  </a:solidFill>
                </a:rPr>
                <a:t/>
              </a:r>
              <a:br>
                <a:rPr lang="en-US" altLang="ja-JP" sz="1400" dirty="0">
                  <a:solidFill>
                    <a:prstClr val="black"/>
                  </a:solidFill>
                </a:rPr>
              </a:br>
              <a:r>
                <a:rPr lang="ja-JP" altLang="en-US" sz="1400" dirty="0">
                  <a:solidFill>
                    <a:prstClr val="black"/>
                  </a:solidFill>
                </a:rPr>
                <a:t>悪化</a:t>
              </a:r>
            </a:p>
          </p:txBody>
        </p:sp>
        <p:sp>
          <p:nvSpPr>
            <p:cNvPr id="68" name="正方形/長方形 67"/>
            <p:cNvSpPr/>
            <p:nvPr/>
          </p:nvSpPr>
          <p:spPr>
            <a:xfrm>
              <a:off x="8375875" y="5134053"/>
              <a:ext cx="468000" cy="50400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prstClr val="black"/>
                  </a:solidFill>
                </a:rPr>
                <a:t>改善</a:t>
              </a:r>
            </a:p>
          </p:txBody>
        </p:sp>
        <p:sp>
          <p:nvSpPr>
            <p:cNvPr id="69" name="正方形/長方形 68"/>
            <p:cNvSpPr/>
            <p:nvPr/>
          </p:nvSpPr>
          <p:spPr>
            <a:xfrm>
              <a:off x="8054186" y="3961944"/>
              <a:ext cx="504000" cy="28800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あり</a:t>
              </a:r>
            </a:p>
          </p:txBody>
        </p:sp>
        <p:sp>
          <p:nvSpPr>
            <p:cNvPr id="77" name="正方形/長方形 76"/>
            <p:cNvSpPr/>
            <p:nvPr/>
          </p:nvSpPr>
          <p:spPr>
            <a:xfrm>
              <a:off x="1563380" y="5879069"/>
              <a:ext cx="900000" cy="492355"/>
            </a:xfrm>
            <a:prstGeom prst="rect">
              <a:avLst/>
            </a:prstGeom>
            <a:solidFill>
              <a:schemeClr val="accent3">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その他の</a:t>
              </a:r>
              <a:endParaRPr lang="en-US" altLang="ja-JP" sz="1400" dirty="0">
                <a:solidFill>
                  <a:prstClr val="black"/>
                </a:solidFill>
              </a:endParaRPr>
            </a:p>
            <a:p>
              <a:pPr algn="ctr"/>
              <a:r>
                <a:rPr lang="ja-JP" altLang="en-US" sz="1400" dirty="0">
                  <a:solidFill>
                    <a:prstClr val="black"/>
                  </a:solidFill>
                </a:rPr>
                <a:t>治療</a:t>
              </a:r>
            </a:p>
          </p:txBody>
        </p:sp>
        <p:sp>
          <p:nvSpPr>
            <p:cNvPr id="78" name="正方形/長方形 77"/>
            <p:cNvSpPr/>
            <p:nvPr/>
          </p:nvSpPr>
          <p:spPr>
            <a:xfrm>
              <a:off x="500491" y="5864820"/>
              <a:ext cx="900000" cy="314400"/>
            </a:xfrm>
            <a:prstGeom prst="rect">
              <a:avLst/>
            </a:prstGeom>
            <a:solidFill>
              <a:schemeClr val="accent3">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手術療法</a:t>
              </a:r>
            </a:p>
          </p:txBody>
        </p:sp>
        <p:sp>
          <p:nvSpPr>
            <p:cNvPr id="79" name="正方形/長方形 78"/>
            <p:cNvSpPr/>
            <p:nvPr/>
          </p:nvSpPr>
          <p:spPr>
            <a:xfrm>
              <a:off x="698491" y="3983038"/>
              <a:ext cx="504000" cy="28800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あり</a:t>
              </a:r>
            </a:p>
          </p:txBody>
        </p:sp>
        <p:sp>
          <p:nvSpPr>
            <p:cNvPr id="80" name="正方形/長方形 79"/>
            <p:cNvSpPr/>
            <p:nvPr/>
          </p:nvSpPr>
          <p:spPr>
            <a:xfrm>
              <a:off x="471930" y="3434747"/>
              <a:ext cx="2010500" cy="324000"/>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手術適応</a:t>
              </a:r>
              <a:endParaRPr lang="en-US" altLang="ja-JP" sz="1400" dirty="0">
                <a:solidFill>
                  <a:prstClr val="black"/>
                </a:solidFill>
              </a:endParaRPr>
            </a:p>
          </p:txBody>
        </p:sp>
        <p:sp>
          <p:nvSpPr>
            <p:cNvPr id="81" name="正方形/長方形 80"/>
            <p:cNvSpPr/>
            <p:nvPr/>
          </p:nvSpPr>
          <p:spPr>
            <a:xfrm>
              <a:off x="1761380" y="3983038"/>
              <a:ext cx="504000" cy="288000"/>
            </a:xfrm>
            <a:prstGeom prst="rect">
              <a:avLst/>
            </a:prstGeom>
            <a:solidFill>
              <a:schemeClr val="accent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なし</a:t>
              </a:r>
            </a:p>
          </p:txBody>
        </p:sp>
        <p:sp>
          <p:nvSpPr>
            <p:cNvPr id="82" name="正方形/長方形 81"/>
            <p:cNvSpPr/>
            <p:nvPr/>
          </p:nvSpPr>
          <p:spPr>
            <a:xfrm>
              <a:off x="2821418" y="3442434"/>
              <a:ext cx="2412000" cy="884731"/>
            </a:xfrm>
            <a:prstGeom prst="rect">
              <a:avLst/>
            </a:pr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prstClr val="black"/>
                  </a:solidFill>
                </a:rPr>
                <a:t>行動療法</a:t>
              </a:r>
              <a:endParaRPr lang="en-US" altLang="ja-JP" sz="1400" dirty="0">
                <a:solidFill>
                  <a:prstClr val="black"/>
                </a:solidFill>
              </a:endParaRPr>
            </a:p>
            <a:p>
              <a:pPr algn="ctr"/>
              <a:r>
                <a:rPr lang="en-US" altLang="ja-JP" sz="1500" dirty="0">
                  <a:solidFill>
                    <a:prstClr val="black"/>
                  </a:solidFill>
                </a:rPr>
                <a:t>α</a:t>
              </a:r>
              <a:r>
                <a:rPr lang="en-US" altLang="ja-JP" sz="1500" baseline="-25000" dirty="0">
                  <a:solidFill>
                    <a:prstClr val="black"/>
                  </a:solidFill>
                </a:rPr>
                <a:t>1</a:t>
              </a:r>
              <a:r>
                <a:rPr lang="ja-JP" altLang="en-US" sz="1500" dirty="0">
                  <a:solidFill>
                    <a:prstClr val="black"/>
                  </a:solidFill>
                </a:rPr>
                <a:t>遮断薬</a:t>
              </a:r>
              <a:r>
                <a:rPr lang="ja-JP" altLang="en-US" sz="1400" dirty="0">
                  <a:solidFill>
                    <a:prstClr val="black"/>
                  </a:solidFill>
                </a:rPr>
                <a:t>・</a:t>
              </a:r>
              <a:r>
                <a:rPr lang="en-US" altLang="ja-JP" sz="1500" dirty="0">
                  <a:solidFill>
                    <a:prstClr val="black"/>
                  </a:solidFill>
                </a:rPr>
                <a:t>PDE5</a:t>
              </a:r>
              <a:r>
                <a:rPr lang="ja-JP" altLang="en-US" sz="1500" dirty="0">
                  <a:solidFill>
                    <a:prstClr val="black"/>
                  </a:solidFill>
                </a:rPr>
                <a:t>阻害薬</a:t>
              </a:r>
              <a:r>
                <a:rPr lang="ja-JP" altLang="en-US" sz="1400" dirty="0">
                  <a:solidFill>
                    <a:prstClr val="black"/>
                  </a:solidFill>
                </a:rPr>
                <a:t>などの</a:t>
              </a:r>
              <a:endParaRPr lang="en-US" altLang="ja-JP" sz="1400" dirty="0">
                <a:solidFill>
                  <a:prstClr val="black"/>
                </a:solidFill>
              </a:endParaRPr>
            </a:p>
            <a:p>
              <a:pPr algn="ctr"/>
              <a:r>
                <a:rPr lang="ja-JP" altLang="en-US" sz="1400" dirty="0">
                  <a:solidFill>
                    <a:prstClr val="black"/>
                  </a:solidFill>
                </a:rPr>
                <a:t>薬物療法</a:t>
              </a:r>
              <a:endParaRPr lang="ja-JP" altLang="en-US" sz="1500" dirty="0">
                <a:solidFill>
                  <a:prstClr val="black"/>
                </a:solidFill>
              </a:endParaRPr>
            </a:p>
          </p:txBody>
        </p:sp>
        <p:sp>
          <p:nvSpPr>
            <p:cNvPr id="83" name="正方形/長方形 82"/>
            <p:cNvSpPr/>
            <p:nvPr/>
          </p:nvSpPr>
          <p:spPr>
            <a:xfrm>
              <a:off x="5493766" y="5148094"/>
              <a:ext cx="540000" cy="504000"/>
            </a:xfrm>
            <a:prstGeom prst="rect">
              <a:avLst/>
            </a:prstGeom>
            <a:solidFill>
              <a:schemeClr val="accent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400" dirty="0">
                  <a:solidFill>
                    <a:prstClr val="black"/>
                  </a:solidFill>
                </a:rPr>
                <a:t>不変・</a:t>
              </a:r>
              <a:r>
                <a:rPr lang="en-US" altLang="ja-JP" sz="1400" dirty="0">
                  <a:solidFill>
                    <a:prstClr val="black"/>
                  </a:solidFill>
                </a:rPr>
                <a:t/>
              </a:r>
              <a:br>
                <a:rPr lang="en-US" altLang="ja-JP" sz="1400" dirty="0">
                  <a:solidFill>
                    <a:prstClr val="black"/>
                  </a:solidFill>
                </a:rPr>
              </a:br>
              <a:r>
                <a:rPr lang="ja-JP" altLang="en-US" sz="1400" dirty="0">
                  <a:solidFill>
                    <a:prstClr val="black"/>
                  </a:solidFill>
                </a:rPr>
                <a:t>悪化</a:t>
              </a:r>
            </a:p>
          </p:txBody>
        </p:sp>
        <p:sp>
          <p:nvSpPr>
            <p:cNvPr id="84" name="正方形/長方形 83"/>
            <p:cNvSpPr/>
            <p:nvPr/>
          </p:nvSpPr>
          <p:spPr>
            <a:xfrm>
              <a:off x="6414450" y="5148094"/>
              <a:ext cx="468000" cy="50400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prstClr val="black"/>
                  </a:solidFill>
                </a:rPr>
                <a:t>改善</a:t>
              </a:r>
            </a:p>
          </p:txBody>
        </p:sp>
        <p:sp>
          <p:nvSpPr>
            <p:cNvPr id="85" name="正方形/長方形 84"/>
            <p:cNvSpPr/>
            <p:nvPr/>
          </p:nvSpPr>
          <p:spPr>
            <a:xfrm>
              <a:off x="5451563" y="5869614"/>
              <a:ext cx="1476000" cy="504000"/>
            </a:xfrm>
            <a:prstGeom prst="rect">
              <a:avLst/>
            </a:prstGeom>
            <a:solidFill>
              <a:schemeClr val="accent5">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過活動膀胱</a:t>
              </a:r>
              <a:endParaRPr lang="en-US" altLang="ja-JP" sz="1400" dirty="0">
                <a:solidFill>
                  <a:prstClr val="black"/>
                </a:solidFill>
              </a:endParaRPr>
            </a:p>
            <a:p>
              <a:pPr algn="ctr"/>
              <a:r>
                <a:rPr lang="ja-JP" altLang="en-US" sz="1400" dirty="0">
                  <a:solidFill>
                    <a:prstClr val="black"/>
                  </a:solidFill>
                </a:rPr>
                <a:t>診療ガイドライン</a:t>
              </a:r>
            </a:p>
          </p:txBody>
        </p:sp>
        <p:sp>
          <p:nvSpPr>
            <p:cNvPr id="86" name="正方形/長方形 85"/>
            <p:cNvSpPr/>
            <p:nvPr/>
          </p:nvSpPr>
          <p:spPr>
            <a:xfrm>
              <a:off x="4192234" y="5871330"/>
              <a:ext cx="1044000" cy="720000"/>
            </a:xfrm>
            <a:prstGeom prst="rect">
              <a:avLst/>
            </a:pr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prstClr val="black"/>
                  </a:solidFill>
                </a:rPr>
                <a:t>抗コリン薬か</a:t>
              </a:r>
              <a:endParaRPr lang="en-US" altLang="ja-JP" sz="1400" dirty="0">
                <a:solidFill>
                  <a:prstClr val="black"/>
                </a:solidFill>
              </a:endParaRPr>
            </a:p>
            <a:p>
              <a:pPr algn="ctr"/>
              <a:r>
                <a:rPr lang="en-US" altLang="ja-JP" sz="1400" dirty="0">
                  <a:solidFill>
                    <a:prstClr val="black"/>
                  </a:solidFill>
                </a:rPr>
                <a:t>β</a:t>
              </a:r>
              <a:r>
                <a:rPr lang="en-US" altLang="ja-JP" sz="1400" baseline="-25000" dirty="0">
                  <a:solidFill>
                    <a:prstClr val="black"/>
                  </a:solidFill>
                </a:rPr>
                <a:t>3</a:t>
              </a:r>
              <a:r>
                <a:rPr lang="ja-JP" altLang="en-US" sz="1400" dirty="0">
                  <a:solidFill>
                    <a:prstClr val="black"/>
                  </a:solidFill>
                </a:rPr>
                <a:t>作動薬</a:t>
              </a:r>
              <a:r>
                <a:rPr lang="en-US" altLang="ja-JP" sz="1400" dirty="0">
                  <a:solidFill>
                    <a:prstClr val="black"/>
                  </a:solidFill>
                </a:rPr>
                <a:t/>
              </a:r>
              <a:br>
                <a:rPr lang="en-US" altLang="ja-JP" sz="1400" dirty="0">
                  <a:solidFill>
                    <a:prstClr val="black"/>
                  </a:solidFill>
                </a:rPr>
              </a:br>
              <a:r>
                <a:rPr lang="ja-JP" altLang="en-US" sz="1400" dirty="0">
                  <a:solidFill>
                    <a:prstClr val="black"/>
                  </a:solidFill>
                </a:rPr>
                <a:t>の併用</a:t>
              </a:r>
            </a:p>
          </p:txBody>
        </p:sp>
        <p:sp>
          <p:nvSpPr>
            <p:cNvPr id="87" name="正方形/長方形 86"/>
            <p:cNvSpPr/>
            <p:nvPr/>
          </p:nvSpPr>
          <p:spPr>
            <a:xfrm>
              <a:off x="2835112" y="5871330"/>
              <a:ext cx="1188000" cy="720000"/>
            </a:xfrm>
            <a:prstGeom prst="rect">
              <a:avLst/>
            </a:pr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dirty="0">
                  <a:solidFill>
                    <a:prstClr val="black"/>
                  </a:solidFill>
                </a:rPr>
                <a:t>5α</a:t>
              </a:r>
              <a:r>
                <a:rPr lang="ja-JP" altLang="en-US" sz="1400" dirty="0">
                  <a:solidFill>
                    <a:prstClr val="black"/>
                  </a:solidFill>
                </a:rPr>
                <a:t>還元</a:t>
              </a:r>
              <a:endParaRPr lang="en-US" altLang="ja-JP" sz="1400" dirty="0">
                <a:solidFill>
                  <a:prstClr val="black"/>
                </a:solidFill>
              </a:endParaRPr>
            </a:p>
            <a:p>
              <a:pPr algn="ctr"/>
              <a:r>
                <a:rPr lang="ja-JP" altLang="en-US" sz="1400" dirty="0">
                  <a:solidFill>
                    <a:prstClr val="black"/>
                  </a:solidFill>
                </a:rPr>
                <a:t>酵素阻害薬</a:t>
              </a:r>
              <a:r>
                <a:rPr lang="en-US" altLang="ja-JP" sz="1400" dirty="0">
                  <a:solidFill>
                    <a:prstClr val="black"/>
                  </a:solidFill>
                </a:rPr>
                <a:t/>
              </a:r>
              <a:br>
                <a:rPr lang="en-US" altLang="ja-JP" sz="1400" dirty="0">
                  <a:solidFill>
                    <a:prstClr val="black"/>
                  </a:solidFill>
                </a:rPr>
              </a:br>
              <a:r>
                <a:rPr lang="ja-JP" altLang="en-US" sz="1400" dirty="0">
                  <a:solidFill>
                    <a:prstClr val="black"/>
                  </a:solidFill>
                </a:rPr>
                <a:t>併用・変更</a:t>
              </a:r>
            </a:p>
          </p:txBody>
        </p:sp>
        <p:sp>
          <p:nvSpPr>
            <p:cNvPr id="88" name="正方形/長方形 87"/>
            <p:cNvSpPr/>
            <p:nvPr/>
          </p:nvSpPr>
          <p:spPr>
            <a:xfrm>
              <a:off x="5459412" y="3442433"/>
              <a:ext cx="1465263" cy="884731"/>
            </a:xfrm>
            <a:prstGeom prst="rect">
              <a:avLst/>
            </a:prstGeom>
            <a:solidFill>
              <a:schemeClr val="accent3">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行動療法</a:t>
              </a:r>
              <a:endParaRPr lang="en-US" altLang="ja-JP" sz="1400" dirty="0">
                <a:solidFill>
                  <a:prstClr val="black"/>
                </a:solidFill>
              </a:endParaRPr>
            </a:p>
            <a:p>
              <a:pPr algn="ctr"/>
              <a:r>
                <a:rPr lang="ja-JP" altLang="en-US" sz="1400" dirty="0">
                  <a:solidFill>
                    <a:prstClr val="black"/>
                  </a:solidFill>
                </a:rPr>
                <a:t>抗コリン薬・</a:t>
              </a:r>
              <a:endParaRPr lang="en-US" altLang="ja-JP" sz="1400" dirty="0">
                <a:solidFill>
                  <a:prstClr val="black"/>
                </a:solidFill>
              </a:endParaRPr>
            </a:p>
            <a:p>
              <a:pPr algn="ctr"/>
              <a:r>
                <a:rPr lang="en-US" altLang="ja-JP" sz="1400" dirty="0">
                  <a:solidFill>
                    <a:prstClr val="black"/>
                  </a:solidFill>
                </a:rPr>
                <a:t>β</a:t>
              </a:r>
              <a:r>
                <a:rPr lang="en-US" altLang="ja-JP" sz="1400" baseline="-25000" dirty="0">
                  <a:solidFill>
                    <a:prstClr val="black"/>
                  </a:solidFill>
                </a:rPr>
                <a:t>3</a:t>
              </a:r>
              <a:r>
                <a:rPr lang="ja-JP" altLang="en-US" sz="1400" dirty="0">
                  <a:solidFill>
                    <a:prstClr val="black"/>
                  </a:solidFill>
                </a:rPr>
                <a:t>作動薬などの</a:t>
              </a:r>
              <a:endParaRPr lang="en-US" altLang="ja-JP" sz="1400" dirty="0">
                <a:solidFill>
                  <a:prstClr val="black"/>
                </a:solidFill>
              </a:endParaRPr>
            </a:p>
            <a:p>
              <a:pPr algn="ctr"/>
              <a:r>
                <a:rPr lang="ja-JP" altLang="en-US" sz="1400" dirty="0">
                  <a:solidFill>
                    <a:prstClr val="black"/>
                  </a:solidFill>
                </a:rPr>
                <a:t>薬物療法</a:t>
              </a:r>
            </a:p>
          </p:txBody>
        </p:sp>
        <p:sp>
          <p:nvSpPr>
            <p:cNvPr id="90" name="正方形/長方形 89"/>
            <p:cNvSpPr/>
            <p:nvPr/>
          </p:nvSpPr>
          <p:spPr>
            <a:xfrm>
              <a:off x="466464" y="2926526"/>
              <a:ext cx="1115965" cy="324000"/>
            </a:xfrm>
            <a:prstGeom prst="rect">
              <a:avLst/>
            </a:prstGeom>
            <a:solidFill>
              <a:schemeClr val="accent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他疾患治療</a:t>
              </a:r>
            </a:p>
          </p:txBody>
        </p:sp>
        <p:sp>
          <p:nvSpPr>
            <p:cNvPr id="91" name="正方形/長方形 90"/>
            <p:cNvSpPr/>
            <p:nvPr/>
          </p:nvSpPr>
          <p:spPr>
            <a:xfrm>
              <a:off x="2820172" y="4858431"/>
              <a:ext cx="1188000" cy="454573"/>
            </a:xfrm>
            <a:prstGeom prst="rect">
              <a:avLst/>
            </a:prstGeom>
            <a:solidFill>
              <a:schemeClr val="accent2">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black"/>
                  </a:solidFill>
                </a:rPr>
                <a:t>30mL</a:t>
              </a:r>
              <a:r>
                <a:rPr lang="ja-JP" altLang="en-US" sz="1400" dirty="0">
                  <a:solidFill>
                    <a:prstClr val="black"/>
                  </a:solidFill>
                </a:rPr>
                <a:t>以上の</a:t>
              </a:r>
              <a:endParaRPr lang="en-US" altLang="ja-JP" sz="1400" dirty="0">
                <a:solidFill>
                  <a:prstClr val="black"/>
                </a:solidFill>
              </a:endParaRPr>
            </a:p>
            <a:p>
              <a:pPr algn="ctr"/>
              <a:r>
                <a:rPr lang="ja-JP" altLang="en-US" sz="1400" dirty="0">
                  <a:solidFill>
                    <a:prstClr val="black"/>
                  </a:solidFill>
                </a:rPr>
                <a:t>前立腺腫大</a:t>
              </a:r>
              <a:endParaRPr lang="en-US" altLang="ja-JP" sz="1400" dirty="0">
                <a:solidFill>
                  <a:prstClr val="black"/>
                </a:solidFill>
              </a:endParaRPr>
            </a:p>
          </p:txBody>
        </p:sp>
        <p:sp>
          <p:nvSpPr>
            <p:cNvPr id="92" name="正方形/長方形 91"/>
            <p:cNvSpPr/>
            <p:nvPr/>
          </p:nvSpPr>
          <p:spPr>
            <a:xfrm>
              <a:off x="4249493" y="4862142"/>
              <a:ext cx="936000" cy="454573"/>
            </a:xfrm>
            <a:prstGeom prst="rect">
              <a:avLst/>
            </a:prstGeom>
            <a:solidFill>
              <a:schemeClr val="accent2">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過活動</a:t>
              </a:r>
              <a:endParaRPr lang="en-US" altLang="ja-JP" sz="1400" dirty="0">
                <a:solidFill>
                  <a:prstClr val="black"/>
                </a:solidFill>
              </a:endParaRPr>
            </a:p>
            <a:p>
              <a:pPr algn="ctr"/>
              <a:r>
                <a:rPr lang="ja-JP" altLang="en-US" sz="1400" dirty="0">
                  <a:solidFill>
                    <a:prstClr val="black"/>
                  </a:solidFill>
                </a:rPr>
                <a:t>膀胱症状</a:t>
              </a:r>
              <a:endParaRPr lang="en-US" altLang="ja-JP" sz="1400" dirty="0">
                <a:solidFill>
                  <a:prstClr val="black"/>
                </a:solidFill>
              </a:endParaRPr>
            </a:p>
          </p:txBody>
        </p:sp>
        <p:sp>
          <p:nvSpPr>
            <p:cNvPr id="65" name="正方形/長方形 64"/>
            <p:cNvSpPr/>
            <p:nvPr/>
          </p:nvSpPr>
          <p:spPr>
            <a:xfrm>
              <a:off x="7217592" y="3434748"/>
              <a:ext cx="1620000" cy="314399"/>
            </a:xfrm>
            <a:prstGeom prst="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夜間多尿</a:t>
              </a:r>
              <a:endParaRPr lang="en-US" altLang="ja-JP" sz="1400" dirty="0">
                <a:solidFill>
                  <a:prstClr val="black"/>
                </a:solidFill>
              </a:endParaRPr>
            </a:p>
          </p:txBody>
        </p:sp>
      </p:grpSp>
    </p:spTree>
    <p:extLst>
      <p:ext uri="{BB962C8B-B14F-4D97-AF65-F5344CB8AC3E}">
        <p14:creationId xmlns:p14="http://schemas.microsoft.com/office/powerpoint/2010/main" val="41076683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97"/>
          <p:cNvSpPr>
            <a:spLocks noGrp="1" noChangeArrowheads="1"/>
          </p:cNvSpPr>
          <p:nvPr>
            <p:ph type="title"/>
          </p:nvPr>
        </p:nvSpPr>
        <p:spPr/>
        <p:txBody>
          <a:bodyPr/>
          <a:lstStyle/>
          <a:p>
            <a:r>
              <a:rPr lang="zh-TW" altLang="en-US"/>
              <a:t>初期評価項目：病歴</a:t>
            </a:r>
            <a:endParaRPr lang="ja-JP" altLang="en-US"/>
          </a:p>
        </p:txBody>
      </p:sp>
      <p:sp>
        <p:nvSpPr>
          <p:cNvPr id="38915" name="Rectangle 6"/>
          <p:cNvSpPr>
            <a:spLocks noGrp="1" noChangeArrowheads="1"/>
          </p:cNvSpPr>
          <p:nvPr>
            <p:ph type="sldNum" sz="quarter" idx="12"/>
          </p:nvPr>
        </p:nvSpPr>
        <p:spPr>
          <a:noFill/>
        </p:spPr>
        <p:txBody>
          <a:bodyPr/>
          <a:lstStyle/>
          <a:p>
            <a:fld id="{8CFC1B71-0FA0-4F47-B4F5-9ABEB28D50D1}" type="slidenum">
              <a:rPr lang="en-US" altLang="ja-JP"/>
              <a:pPr/>
              <a:t>35</a:t>
            </a:fld>
            <a:endParaRPr lang="en-US" altLang="ja-JP"/>
          </a:p>
        </p:txBody>
      </p:sp>
      <p:sp>
        <p:nvSpPr>
          <p:cNvPr id="38916" name="Text Box 5"/>
          <p:cNvSpPr txBox="1">
            <a:spLocks noChangeArrowheads="1"/>
          </p:cNvSpPr>
          <p:nvPr/>
        </p:nvSpPr>
        <p:spPr bwMode="auto">
          <a:xfrm>
            <a:off x="519113" y="903288"/>
            <a:ext cx="8501062" cy="825500"/>
          </a:xfrm>
          <a:prstGeom prst="rect">
            <a:avLst/>
          </a:prstGeom>
          <a:noFill/>
          <a:ln w="9525">
            <a:noFill/>
            <a:miter lim="800000"/>
            <a:headEnd/>
            <a:tailEnd/>
          </a:ln>
        </p:spPr>
        <p:txBody>
          <a:bodyPr>
            <a:spAutoFit/>
          </a:bodyPr>
          <a:lstStyle/>
          <a:p>
            <a:pPr algn="l"/>
            <a:r>
              <a:rPr lang="ja-JP" altLang="en-US" dirty="0">
                <a:latin typeface="HGPｺﾞｼｯｸE" pitchFamily="50" charset="-128"/>
                <a:ea typeface="HGPｺﾞｼｯｸE" pitchFamily="50" charset="-128"/>
              </a:rPr>
              <a:t>血尿、尿路感染、糖尿病、神経疾患、尿道狭窄、尿閉などについて注意深く聴取します。排尿日誌は、患者さんが記載することで治療への意欲を高めることができるとともに、前立腺肥大症以外の疾患あるいは多尿の有無を把握するためにも有用です。</a:t>
            </a:r>
          </a:p>
        </p:txBody>
      </p:sp>
      <p:sp>
        <p:nvSpPr>
          <p:cNvPr id="38917" name="テキスト ボックス 7"/>
          <p:cNvSpPr txBox="1">
            <a:spLocks noChangeArrowheads="1"/>
          </p:cNvSpPr>
          <p:nvPr/>
        </p:nvSpPr>
        <p:spPr bwMode="auto">
          <a:xfrm>
            <a:off x="1066800" y="6400800"/>
            <a:ext cx="7688263" cy="457200"/>
          </a:xfrm>
          <a:prstGeom prst="rect">
            <a:avLst/>
          </a:prstGeom>
          <a:noFill/>
          <a:ln w="9525">
            <a:noFill/>
            <a:miter lim="800000"/>
            <a:headEnd/>
            <a:tailEnd/>
          </a:ln>
        </p:spPr>
        <p:txBody>
          <a:bodyPr wrap="none">
            <a:spAutoFit/>
          </a:bodyPr>
          <a:lstStyle/>
          <a:p>
            <a:pPr algn="r"/>
            <a:r>
              <a:rPr lang="ja-JP" altLang="en-US" sz="1200"/>
              <a:t>日本排尿機能学会ホームページ　</a:t>
            </a:r>
            <a:r>
              <a:rPr lang="ja-JP" altLang="ja-JP" sz="1200"/>
              <a:t> http://www.luts.gr.jp/</a:t>
            </a:r>
          </a:p>
          <a:p>
            <a:pPr algn="r"/>
            <a:r>
              <a:rPr lang="ja-JP" altLang="en-US" sz="1200"/>
              <a:t>泌尿器科領域の治療標準化に関する研究班編集　</a:t>
            </a:r>
            <a:r>
              <a:rPr lang="en-US" altLang="ja-JP" sz="1200"/>
              <a:t>EBM</a:t>
            </a:r>
            <a:r>
              <a:rPr lang="ja-JP" altLang="en-US" sz="1200"/>
              <a:t>に基づく前立腺肥大症診療ガイドライン</a:t>
            </a:r>
            <a:r>
              <a:rPr lang="en-US" altLang="ja-JP" sz="1200"/>
              <a:t>, </a:t>
            </a:r>
            <a:r>
              <a:rPr lang="ja-JP" altLang="en-US" sz="1200"/>
              <a:t>じほう</a:t>
            </a:r>
            <a:r>
              <a:rPr lang="en-US" altLang="ja-JP" sz="1200"/>
              <a:t>, 2001, p.12-20.</a:t>
            </a:r>
          </a:p>
        </p:txBody>
      </p:sp>
      <p:grpSp>
        <p:nvGrpSpPr>
          <p:cNvPr id="38918" name="Group 5"/>
          <p:cNvGrpSpPr>
            <a:grpSpLocks/>
          </p:cNvGrpSpPr>
          <p:nvPr/>
        </p:nvGrpSpPr>
        <p:grpSpPr bwMode="auto">
          <a:xfrm>
            <a:off x="2806700" y="1968500"/>
            <a:ext cx="3514725" cy="427038"/>
            <a:chOff x="1861" y="1382"/>
            <a:chExt cx="2094" cy="188"/>
          </a:xfrm>
        </p:grpSpPr>
        <p:sp>
          <p:nvSpPr>
            <p:cNvPr id="38999" name="Oval 6"/>
            <p:cNvSpPr>
              <a:spLocks noChangeArrowheads="1"/>
            </p:cNvSpPr>
            <p:nvPr/>
          </p:nvSpPr>
          <p:spPr bwMode="auto">
            <a:xfrm>
              <a:off x="1861" y="1382"/>
              <a:ext cx="2094" cy="188"/>
            </a:xfrm>
            <a:prstGeom prst="ellipse">
              <a:avLst/>
            </a:prstGeom>
            <a:solidFill>
              <a:srgbClr val="F8F8F8"/>
            </a:solidFill>
            <a:ln w="9525">
              <a:solidFill>
                <a:schemeClr val="tx1"/>
              </a:solidFill>
              <a:round/>
              <a:headEnd/>
              <a:tailEnd type="none" w="sm" len="med"/>
            </a:ln>
          </p:spPr>
          <p:txBody>
            <a:bodyPr wrap="none" anchor="ctr"/>
            <a:lstStyle/>
            <a:p>
              <a:endParaRPr lang="ja-JP" altLang="en-US"/>
            </a:p>
          </p:txBody>
        </p:sp>
        <p:sp>
          <p:nvSpPr>
            <p:cNvPr id="39000" name="Text Box 5"/>
            <p:cNvSpPr txBox="1">
              <a:spLocks noChangeArrowheads="1"/>
            </p:cNvSpPr>
            <p:nvPr/>
          </p:nvSpPr>
          <p:spPr bwMode="auto">
            <a:xfrm>
              <a:off x="2207" y="1396"/>
              <a:ext cx="1403" cy="148"/>
            </a:xfrm>
            <a:prstGeom prst="rect">
              <a:avLst/>
            </a:prstGeom>
            <a:noFill/>
            <a:ln w="9525">
              <a:noFill/>
              <a:miter lim="800000"/>
              <a:headEnd/>
              <a:tailEnd/>
            </a:ln>
          </p:spPr>
          <p:txBody>
            <a:bodyPr wrap="none" anchor="ctr">
              <a:spAutoFit/>
            </a:bodyPr>
            <a:lstStyle/>
            <a:p>
              <a:r>
                <a:rPr lang="ja-JP" altLang="en-US">
                  <a:latin typeface="HGPｺﾞｼｯｸE" pitchFamily="50" charset="-128"/>
                  <a:ea typeface="HGPｺﾞｼｯｸE" pitchFamily="50" charset="-128"/>
                </a:rPr>
                <a:t>排尿日誌（</a:t>
              </a:r>
              <a:r>
                <a:rPr lang="en-US" altLang="ja-JP">
                  <a:latin typeface="HGPｺﾞｼｯｸE" pitchFamily="50" charset="-128"/>
                  <a:ea typeface="HGPｺﾞｼｯｸE" pitchFamily="50" charset="-128"/>
                </a:rPr>
                <a:t>Bladder diary</a:t>
              </a:r>
              <a:r>
                <a:rPr lang="ja-JP" altLang="en-US">
                  <a:latin typeface="HGPｺﾞｼｯｸE" pitchFamily="50" charset="-128"/>
                  <a:ea typeface="HGPｺﾞｼｯｸE" pitchFamily="50" charset="-128"/>
                </a:rPr>
                <a:t>）</a:t>
              </a:r>
            </a:p>
          </p:txBody>
        </p:sp>
      </p:grpSp>
      <p:sp>
        <p:nvSpPr>
          <p:cNvPr id="38919" name="AutoShape 8"/>
          <p:cNvSpPr>
            <a:spLocks noChangeArrowheads="1"/>
          </p:cNvSpPr>
          <p:nvPr/>
        </p:nvSpPr>
        <p:spPr bwMode="auto">
          <a:xfrm>
            <a:off x="1908175" y="2482850"/>
            <a:ext cx="1711325" cy="292100"/>
          </a:xfrm>
          <a:prstGeom prst="foldedCorner">
            <a:avLst>
              <a:gd name="adj" fmla="val 10111"/>
            </a:avLst>
          </a:prstGeom>
          <a:solidFill>
            <a:schemeClr val="bg1"/>
          </a:solidFill>
          <a:ln w="9525">
            <a:solidFill>
              <a:srgbClr val="000000"/>
            </a:solidFill>
            <a:round/>
            <a:headEnd/>
            <a:tailEnd type="none" w="sm" len="med"/>
          </a:ln>
        </p:spPr>
        <p:txBody>
          <a:bodyPr wrap="none" anchor="ctr"/>
          <a:lstStyle/>
          <a:p>
            <a:pPr algn="l">
              <a:tabLst>
                <a:tab pos="358775" algn="l"/>
                <a:tab pos="898525" algn="l"/>
              </a:tabLst>
            </a:pPr>
            <a:r>
              <a:rPr lang="ja-JP" altLang="en-US" sz="1400">
                <a:latin typeface="HGPｺﾞｼｯｸE" pitchFamily="50" charset="-128"/>
                <a:ea typeface="HGPｺﾞｼｯｸE" pitchFamily="50" charset="-128"/>
              </a:rPr>
              <a:t>	月	日（　　）</a:t>
            </a:r>
          </a:p>
        </p:txBody>
      </p:sp>
      <p:sp>
        <p:nvSpPr>
          <p:cNvPr id="38920" name="Text Box 5"/>
          <p:cNvSpPr txBox="1">
            <a:spLocks noChangeArrowheads="1"/>
          </p:cNvSpPr>
          <p:nvPr/>
        </p:nvSpPr>
        <p:spPr bwMode="auto">
          <a:xfrm>
            <a:off x="4605338" y="2655888"/>
            <a:ext cx="2673350" cy="512762"/>
          </a:xfrm>
          <a:prstGeom prst="rect">
            <a:avLst/>
          </a:prstGeom>
          <a:noFill/>
          <a:ln w="9525">
            <a:noFill/>
            <a:miter lim="800000"/>
            <a:headEnd/>
            <a:tailEnd/>
          </a:ln>
        </p:spPr>
        <p:txBody>
          <a:bodyPr wrap="none">
            <a:spAutoFit/>
          </a:bodyPr>
          <a:lstStyle/>
          <a:p>
            <a:pPr algn="l">
              <a:spcBef>
                <a:spcPct val="30000"/>
              </a:spcBef>
              <a:tabLst>
                <a:tab pos="2871788" algn="l"/>
                <a:tab pos="2957513" algn="l"/>
              </a:tabLst>
            </a:pPr>
            <a:r>
              <a:rPr lang="ja-JP" altLang="en-US" sz="1200">
                <a:latin typeface="HGPｺﾞｼｯｸE" pitchFamily="50" charset="-128"/>
                <a:ea typeface="HGPｺﾞｼｯｸE" pitchFamily="50" charset="-128"/>
              </a:rPr>
              <a:t>起床時間： 午前 ・ 午後 ＿＿時＿＿分</a:t>
            </a:r>
          </a:p>
          <a:p>
            <a:pPr algn="l">
              <a:spcBef>
                <a:spcPct val="30000"/>
              </a:spcBef>
              <a:tabLst>
                <a:tab pos="2871788" algn="l"/>
                <a:tab pos="2957513" algn="l"/>
              </a:tabLst>
            </a:pPr>
            <a:r>
              <a:rPr lang="ja-JP" altLang="en-US" sz="1200">
                <a:latin typeface="HGPｺﾞｼｯｸE" pitchFamily="50" charset="-128"/>
                <a:ea typeface="HGPｺﾞｼｯｸE" pitchFamily="50" charset="-128"/>
              </a:rPr>
              <a:t>就寝時間： 午前 ・ 午後 ＿＿時＿＿分</a:t>
            </a:r>
          </a:p>
        </p:txBody>
      </p:sp>
      <p:grpSp>
        <p:nvGrpSpPr>
          <p:cNvPr id="38921" name="Group 10"/>
          <p:cNvGrpSpPr>
            <a:grpSpLocks/>
          </p:cNvGrpSpPr>
          <p:nvPr/>
        </p:nvGrpSpPr>
        <p:grpSpPr bwMode="auto">
          <a:xfrm>
            <a:off x="1905000" y="3179763"/>
            <a:ext cx="5308600" cy="992187"/>
            <a:chOff x="1205" y="2001"/>
            <a:chExt cx="3344" cy="625"/>
          </a:xfrm>
        </p:grpSpPr>
        <p:sp>
          <p:nvSpPr>
            <p:cNvPr id="38994" name="AutoShape 11"/>
            <p:cNvSpPr>
              <a:spLocks noChangeArrowheads="1"/>
            </p:cNvSpPr>
            <p:nvPr/>
          </p:nvSpPr>
          <p:spPr bwMode="auto">
            <a:xfrm>
              <a:off x="1205" y="2019"/>
              <a:ext cx="3344" cy="607"/>
            </a:xfrm>
            <a:prstGeom prst="roundRect">
              <a:avLst>
                <a:gd name="adj" fmla="val 7083"/>
              </a:avLst>
            </a:prstGeom>
            <a:solidFill>
              <a:schemeClr val="bg1"/>
            </a:solidFill>
            <a:ln w="9525">
              <a:solidFill>
                <a:srgbClr val="000000"/>
              </a:solidFill>
              <a:round/>
              <a:headEnd/>
              <a:tailEnd/>
            </a:ln>
          </p:spPr>
          <p:txBody>
            <a:bodyPr anchor="ctr">
              <a:spAutoFit/>
            </a:bodyPr>
            <a:lstStyle/>
            <a:p>
              <a:endParaRPr lang="ja-JP" altLang="en-US"/>
            </a:p>
          </p:txBody>
        </p:sp>
        <p:grpSp>
          <p:nvGrpSpPr>
            <p:cNvPr id="38995" name="Group 12"/>
            <p:cNvGrpSpPr>
              <a:grpSpLocks/>
            </p:cNvGrpSpPr>
            <p:nvPr/>
          </p:nvGrpSpPr>
          <p:grpSpPr bwMode="auto">
            <a:xfrm>
              <a:off x="1316" y="2035"/>
              <a:ext cx="262" cy="164"/>
              <a:chOff x="1328" y="2710"/>
              <a:chExt cx="262" cy="164"/>
            </a:xfrm>
          </p:grpSpPr>
          <p:sp>
            <p:nvSpPr>
              <p:cNvPr id="38997" name="Text Box 5"/>
              <p:cNvSpPr txBox="1">
                <a:spLocks noChangeArrowheads="1"/>
              </p:cNvSpPr>
              <p:nvPr/>
            </p:nvSpPr>
            <p:spPr bwMode="auto">
              <a:xfrm>
                <a:off x="1328" y="2710"/>
                <a:ext cx="262" cy="164"/>
              </a:xfrm>
              <a:prstGeom prst="rect">
                <a:avLst/>
              </a:prstGeom>
              <a:noFill/>
              <a:ln w="9525">
                <a:noFill/>
                <a:miter lim="800000"/>
                <a:headEnd/>
                <a:tailEnd/>
              </a:ln>
            </p:spPr>
            <p:txBody>
              <a:bodyPr wrap="none">
                <a:spAutoFit/>
              </a:bodyPr>
              <a:lstStyle/>
              <a:p>
                <a:pPr algn="l">
                  <a:spcBef>
                    <a:spcPct val="30000"/>
                  </a:spcBef>
                  <a:tabLst>
                    <a:tab pos="2871788" algn="l"/>
                    <a:tab pos="2957513" algn="l"/>
                  </a:tabLst>
                </a:pPr>
                <a:r>
                  <a:rPr lang="ja-JP" altLang="en-US" sz="1100">
                    <a:latin typeface="HGPｺﾞｼｯｸE" pitchFamily="50" charset="-128"/>
                    <a:ea typeface="HGPｺﾞｼｯｸE" pitchFamily="50" charset="-128"/>
                  </a:rPr>
                  <a:t>メモ</a:t>
                </a:r>
              </a:p>
            </p:txBody>
          </p:sp>
          <p:sp>
            <p:nvSpPr>
              <p:cNvPr id="38998" name="Rectangle 14"/>
              <p:cNvSpPr>
                <a:spLocks noChangeArrowheads="1"/>
              </p:cNvSpPr>
              <p:nvPr/>
            </p:nvSpPr>
            <p:spPr bwMode="auto">
              <a:xfrm>
                <a:off x="1358" y="2751"/>
                <a:ext cx="208" cy="96"/>
              </a:xfrm>
              <a:prstGeom prst="rect">
                <a:avLst/>
              </a:prstGeom>
              <a:noFill/>
              <a:ln w="9525">
                <a:solidFill>
                  <a:srgbClr val="000000"/>
                </a:solidFill>
                <a:miter lim="800000"/>
                <a:headEnd/>
                <a:tailEnd/>
              </a:ln>
            </p:spPr>
            <p:txBody>
              <a:bodyPr anchor="ctr">
                <a:spAutoFit/>
              </a:bodyPr>
              <a:lstStyle/>
              <a:p>
                <a:endParaRPr lang="ja-JP" altLang="en-US"/>
              </a:p>
            </p:txBody>
          </p:sp>
        </p:grpSp>
        <p:sp>
          <p:nvSpPr>
            <p:cNvPr id="38996" name="Text Box 5"/>
            <p:cNvSpPr txBox="1">
              <a:spLocks noChangeArrowheads="1"/>
            </p:cNvSpPr>
            <p:nvPr/>
          </p:nvSpPr>
          <p:spPr bwMode="auto">
            <a:xfrm>
              <a:off x="1584" y="2001"/>
              <a:ext cx="2224" cy="154"/>
            </a:xfrm>
            <a:prstGeom prst="rect">
              <a:avLst/>
            </a:prstGeom>
            <a:noFill/>
            <a:ln w="9525">
              <a:noFill/>
              <a:miter lim="800000"/>
              <a:headEnd/>
              <a:tailEnd/>
            </a:ln>
          </p:spPr>
          <p:txBody>
            <a:bodyPr wrap="none">
              <a:spAutoFit/>
            </a:bodyPr>
            <a:lstStyle/>
            <a:p>
              <a:pPr algn="l">
                <a:spcBef>
                  <a:spcPct val="30000"/>
                </a:spcBef>
                <a:tabLst>
                  <a:tab pos="2871788" algn="l"/>
                  <a:tab pos="2957513" algn="l"/>
                </a:tabLst>
              </a:pPr>
              <a:r>
                <a:rPr lang="ja-JP" altLang="en-US" sz="1000">
                  <a:latin typeface="HGPｺﾞｼｯｸE" pitchFamily="50" charset="-128"/>
                  <a:ea typeface="HGPｺﾞｼｯｸE" pitchFamily="50" charset="-128"/>
                </a:rPr>
                <a:t>その日の体調など気づいたことなどがあれば記載してください。</a:t>
              </a:r>
            </a:p>
          </p:txBody>
        </p:sp>
      </p:grpSp>
      <p:graphicFrame>
        <p:nvGraphicFramePr>
          <p:cNvPr id="79888" name="Group 16"/>
          <p:cNvGraphicFramePr>
            <a:graphicFrameLocks noGrp="1"/>
          </p:cNvGraphicFramePr>
          <p:nvPr/>
        </p:nvGraphicFramePr>
        <p:xfrm>
          <a:off x="1911350" y="4287838"/>
          <a:ext cx="5303838" cy="1785940"/>
        </p:xfrm>
        <a:graphic>
          <a:graphicData uri="http://schemas.openxmlformats.org/drawingml/2006/table">
            <a:tbl>
              <a:tblPr/>
              <a:tblGrid>
                <a:gridCol w="328613">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593725">
                  <a:extLst>
                    <a:ext uri="{9D8B030D-6E8A-4147-A177-3AD203B41FA5}">
                      <a16:colId xmlns:a16="http://schemas.microsoft.com/office/drawing/2014/main" val="20002"/>
                    </a:ext>
                  </a:extLst>
                </a:gridCol>
                <a:gridCol w="604837">
                  <a:extLst>
                    <a:ext uri="{9D8B030D-6E8A-4147-A177-3AD203B41FA5}">
                      <a16:colId xmlns:a16="http://schemas.microsoft.com/office/drawing/2014/main" val="20003"/>
                    </a:ext>
                  </a:extLst>
                </a:gridCol>
                <a:gridCol w="796925">
                  <a:extLst>
                    <a:ext uri="{9D8B030D-6E8A-4147-A177-3AD203B41FA5}">
                      <a16:colId xmlns:a16="http://schemas.microsoft.com/office/drawing/2014/main" val="20004"/>
                    </a:ext>
                  </a:extLst>
                </a:gridCol>
                <a:gridCol w="598488">
                  <a:extLst>
                    <a:ext uri="{9D8B030D-6E8A-4147-A177-3AD203B41FA5}">
                      <a16:colId xmlns:a16="http://schemas.microsoft.com/office/drawing/2014/main" val="20005"/>
                    </a:ext>
                  </a:extLst>
                </a:gridCol>
                <a:gridCol w="592137">
                  <a:extLst>
                    <a:ext uri="{9D8B030D-6E8A-4147-A177-3AD203B41FA5}">
                      <a16:colId xmlns:a16="http://schemas.microsoft.com/office/drawing/2014/main" val="20006"/>
                    </a:ext>
                  </a:extLst>
                </a:gridCol>
                <a:gridCol w="587375">
                  <a:extLst>
                    <a:ext uri="{9D8B030D-6E8A-4147-A177-3AD203B41FA5}">
                      <a16:colId xmlns:a16="http://schemas.microsoft.com/office/drawing/2014/main" val="20007"/>
                    </a:ext>
                  </a:extLst>
                </a:gridCol>
                <a:gridCol w="592138">
                  <a:extLst>
                    <a:ext uri="{9D8B030D-6E8A-4147-A177-3AD203B41FA5}">
                      <a16:colId xmlns:a16="http://schemas.microsoft.com/office/drawing/2014/main" val="20008"/>
                    </a:ext>
                  </a:extLst>
                </a:gridCol>
              </a:tblGrid>
              <a:tr h="254000">
                <a:tc rowSpan="2">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gridSpan="2">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時間</a:t>
                      </a:r>
                    </a:p>
                  </a:txBody>
                  <a:tcPr marL="36000" marR="36000" marT="28800" marB="288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hMerge="1">
                  <a:txBody>
                    <a:bodyPr/>
                    <a:lstStyle/>
                    <a:p>
                      <a:endParaRPr kumimoji="1" lang="ja-JP" altLang="en-US"/>
                    </a:p>
                  </a:txBody>
                  <a:tcPr/>
                </a:tc>
                <a:tc rowSpan="2">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排尿</a:t>
                      </a:r>
                    </a:p>
                    <a:p>
                      <a:pPr marL="0" marR="0" lvl="0" indent="0" algn="ctr" defTabSz="914400" rtl="0" eaLnBrk="0" fontAlgn="base" latinLnBrk="0" hangingPunct="0">
                        <a:lnSpc>
                          <a:spcPct val="100000"/>
                        </a:lnSpc>
                        <a:spcBef>
                          <a:spcPct val="20000"/>
                        </a:spcBef>
                        <a:spcAft>
                          <a:spcPct val="0"/>
                        </a:spcAft>
                        <a:buClrTx/>
                        <a:buSzTx/>
                        <a:buFont typeface="Wingdings" charset="2"/>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（○印）</a:t>
                      </a:r>
                    </a:p>
                  </a:txBody>
                  <a:tcPr marL="36000" marR="36000" marT="28800" marB="288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尿量</a:t>
                      </a:r>
                    </a:p>
                    <a:p>
                      <a:pPr marL="0" marR="0" lvl="0" indent="0" algn="ctr" defTabSz="914400" rtl="0" eaLnBrk="0" fontAlgn="base" latinLnBrk="0" hangingPunct="0">
                        <a:lnSpc>
                          <a:spcPct val="100000"/>
                        </a:lnSpc>
                        <a:spcBef>
                          <a:spcPct val="20000"/>
                        </a:spcBef>
                        <a:spcAft>
                          <a:spcPct val="0"/>
                        </a:spcAft>
                        <a:buClrTx/>
                        <a:buSzTx/>
                        <a:buFont typeface="Wingdings" charset="2"/>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a:t>
                      </a: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ml</a:t>
                      </a: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a:t>
                      </a:r>
                    </a:p>
                  </a:txBody>
                  <a:tcPr marL="36000" marR="36000" marT="28800" marB="288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A99"/>
                    </a:solidFill>
                  </a:tcPr>
                </a:tc>
                <a:tc rowSpan="2">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漏れ</a:t>
                      </a:r>
                    </a:p>
                    <a:p>
                      <a:pPr marL="0" marR="0" lvl="0" indent="0" algn="ctr" defTabSz="914400" rtl="0" eaLnBrk="0" fontAlgn="base" latinLnBrk="0" hangingPunct="0">
                        <a:lnSpc>
                          <a:spcPct val="100000"/>
                        </a:lnSpc>
                        <a:spcBef>
                          <a:spcPct val="20000"/>
                        </a:spcBef>
                        <a:spcAft>
                          <a:spcPct val="0"/>
                        </a:spcAft>
                        <a:buClrTx/>
                        <a:buSzTx/>
                        <a:buFont typeface="Wingdings" charset="2"/>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（○印）</a:t>
                      </a:r>
                    </a:p>
                  </a:txBody>
                  <a:tcPr marL="36000" marR="36000" marT="28800" marB="288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E3C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0"/>
                  </a:ext>
                </a:extLst>
              </a:tr>
              <a:tr h="252413">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9525" cap="flat" cmpd="sng" algn="ctr">
                      <a:solidFill>
                        <a:schemeClr val="tx1"/>
                      </a:solidFill>
                      <a:prstDash val="sysDash"/>
                      <a:round/>
                      <a:headEnd type="none" w="med" len="med"/>
                      <a:tailEnd type="none" w="med" len="med"/>
                    </a:lnL>
                    <a:lnR w="1905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96863">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8">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tab pos="358775" algn="l"/>
                          <a:tab pos="1660525" algn="l"/>
                        </a:tabLst>
                      </a:pPr>
                      <a:r>
                        <a:rPr kumimoji="1" lang="ja-JP" altLang="en-US" sz="1200" b="0" i="0" u="none" strike="noStrike" cap="none" normalizeH="0" baseline="0">
                          <a:ln>
                            <a:noFill/>
                          </a:ln>
                          <a:solidFill>
                            <a:srgbClr val="3E9287"/>
                          </a:solidFill>
                          <a:effectLst/>
                          <a:latin typeface="HGPｺﾞｼｯｸE" pitchFamily="50" charset="-128"/>
                          <a:ea typeface="HGPｺﾞｼｯｸE" pitchFamily="50" charset="-128"/>
                        </a:rPr>
                        <a:t>	</a:t>
                      </a:r>
                      <a:r>
                        <a:rPr kumimoji="1" lang="ja-JP" altLang="en-US" sz="1200" b="0" i="0" u="none" strike="noStrike" cap="none" normalizeH="0" baseline="0">
                          <a:ln>
                            <a:noFill/>
                          </a:ln>
                          <a:solidFill>
                            <a:srgbClr val="398E22"/>
                          </a:solidFill>
                          <a:effectLst/>
                          <a:latin typeface="HGPｺﾞｼｯｸE" pitchFamily="50" charset="-128"/>
                          <a:ea typeface="HGPｺﾞｼｯｸE" pitchFamily="50" charset="-128"/>
                        </a:rPr>
                        <a:t>時から翌日の	時までの分をこの一枚に記載してください。</a:t>
                      </a:r>
                    </a:p>
                  </a:txBody>
                  <a:tcPr marL="36000" marR="36000" marT="28800" marB="288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296863">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1</a:t>
                      </a:r>
                    </a:p>
                  </a:txBody>
                  <a:tcPr marL="36000" marR="36000" marT="28800" marB="288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時</a:t>
                      </a:r>
                    </a:p>
                  </a:txBody>
                  <a:tcPr marL="36000" marR="36000" marT="28800" marB="288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分</a:t>
                      </a:r>
                    </a:p>
                  </a:txBody>
                  <a:tcPr marL="36000" marR="36000" marT="28800" marB="28800" anchor="ctr" horzOverflow="overflow">
                    <a:lnL>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ml</a:t>
                      </a:r>
                    </a:p>
                  </a:txBody>
                  <a:tcPr marL="36000" marR="36000" marT="28800" marB="288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A99"/>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E3C3"/>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9525" cap="flat" cmpd="sng" algn="ctr">
                      <a:solidFill>
                        <a:schemeClr val="tx1"/>
                      </a:solidFill>
                      <a:prstDash val="sysDash"/>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96863">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2</a:t>
                      </a:r>
                    </a:p>
                  </a:txBody>
                  <a:tcPr marL="36000" marR="36000" marT="28800" marB="288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時</a:t>
                      </a:r>
                    </a:p>
                  </a:txBody>
                  <a:tcPr marL="36000" marR="36000" marT="28800" marB="288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分</a:t>
                      </a:r>
                    </a:p>
                  </a:txBody>
                  <a:tcPr marL="36000" marR="36000" marT="28800" marB="28800" anchor="ctr" horzOverflow="overflow">
                    <a:lnL>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ml</a:t>
                      </a: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A99"/>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E3C3"/>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9525" cap="flat" cmpd="sng" algn="ctr">
                      <a:solidFill>
                        <a:schemeClr val="tx1"/>
                      </a:solidFill>
                      <a:prstDash val="sysDash"/>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96863">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3</a:t>
                      </a:r>
                    </a:p>
                  </a:txBody>
                  <a:tcPr marL="36000" marR="36000" marT="28800" marB="288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時</a:t>
                      </a:r>
                    </a:p>
                  </a:txBody>
                  <a:tcPr marL="36000" marR="36000" marT="28800" marB="288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分</a:t>
                      </a:r>
                    </a:p>
                  </a:txBody>
                  <a:tcPr marL="36000" marR="36000" marT="28800" marB="28800" anchor="ctr" horzOverflow="overflow">
                    <a:lnL>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ml</a:t>
                      </a: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A99"/>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E3C3"/>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9525" cap="flat" cmpd="sng" algn="ctr">
                      <a:solidFill>
                        <a:schemeClr val="tx1"/>
                      </a:solidFill>
                      <a:prstDash val="sysDash"/>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92075">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a:no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FA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D5E3C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2"/>
                        <a:buNone/>
                        <a:tabLst/>
                      </a:pPr>
                      <a:endParaRPr kumimoji="1" lang="ja-JP" altLang="en-US" sz="200" b="0" i="0" u="none" strike="noStrike" cap="none" normalizeH="0" baseline="0">
                        <a:ln>
                          <a:noFill/>
                        </a:ln>
                        <a:solidFill>
                          <a:schemeClr val="tx1"/>
                        </a:solidFill>
                        <a:effectLst/>
                        <a:latin typeface="HGPｺﾞｼｯｸE" pitchFamily="50" charset="-128"/>
                        <a:ea typeface="HGPｺﾞｼｯｸE" pitchFamily="50" charset="-128"/>
                      </a:endParaRPr>
                    </a:p>
                  </a:txBody>
                  <a:tcPr marL="36000" marR="36000" marT="28800" marB="28800" anchor="ctr" horzOverflow="overflow">
                    <a:lnL w="9525" cap="flat" cmpd="sng" algn="ctr">
                      <a:solidFill>
                        <a:schemeClr val="tx1"/>
                      </a:solidFill>
                      <a:prstDash val="sysDash"/>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38993" name="Freeform 96"/>
          <p:cNvSpPr>
            <a:spLocks/>
          </p:cNvSpPr>
          <p:nvPr/>
        </p:nvSpPr>
        <p:spPr bwMode="auto">
          <a:xfrm>
            <a:off x="1728788" y="1836738"/>
            <a:ext cx="5676900" cy="4235450"/>
          </a:xfrm>
          <a:custGeom>
            <a:avLst/>
            <a:gdLst>
              <a:gd name="T0" fmla="*/ 0 w 3829"/>
              <a:gd name="T1" fmla="*/ 2147483647 h 2812"/>
              <a:gd name="T2" fmla="*/ 0 w 3829"/>
              <a:gd name="T3" fmla="*/ 0 h 2812"/>
              <a:gd name="T4" fmla="*/ 2147483647 w 3829"/>
              <a:gd name="T5" fmla="*/ 0 h 2812"/>
              <a:gd name="T6" fmla="*/ 2147483647 w 3829"/>
              <a:gd name="T7" fmla="*/ 2147483647 h 2812"/>
              <a:gd name="T8" fmla="*/ 0 60000 65536"/>
              <a:gd name="T9" fmla="*/ 0 60000 65536"/>
              <a:gd name="T10" fmla="*/ 0 60000 65536"/>
              <a:gd name="T11" fmla="*/ 0 60000 65536"/>
              <a:gd name="T12" fmla="*/ 0 w 3829"/>
              <a:gd name="T13" fmla="*/ 0 h 2812"/>
              <a:gd name="T14" fmla="*/ 3829 w 3829"/>
              <a:gd name="T15" fmla="*/ 2812 h 2812"/>
            </a:gdLst>
            <a:ahLst/>
            <a:cxnLst>
              <a:cxn ang="T8">
                <a:pos x="T0" y="T1"/>
              </a:cxn>
              <a:cxn ang="T9">
                <a:pos x="T2" y="T3"/>
              </a:cxn>
              <a:cxn ang="T10">
                <a:pos x="T4" y="T5"/>
              </a:cxn>
              <a:cxn ang="T11">
                <a:pos x="T6" y="T7"/>
              </a:cxn>
            </a:cxnLst>
            <a:rect l="T12" t="T13" r="T14" b="T15"/>
            <a:pathLst>
              <a:path w="3829" h="2812">
                <a:moveTo>
                  <a:pt x="0" y="2812"/>
                </a:moveTo>
                <a:lnTo>
                  <a:pt x="0" y="0"/>
                </a:lnTo>
                <a:lnTo>
                  <a:pt x="3829" y="0"/>
                </a:lnTo>
                <a:lnTo>
                  <a:pt x="3829" y="2809"/>
                </a:lnTo>
              </a:path>
            </a:pathLst>
          </a:custGeom>
          <a:noFill/>
          <a:ln w="19050">
            <a:solidFill>
              <a:schemeClr val="bg2"/>
            </a:solidFill>
            <a:round/>
            <a:headEnd/>
            <a:tailEnd/>
          </a:ln>
        </p:spPr>
        <p:txBody>
          <a:bodyPr>
            <a:spAutoFit/>
          </a:bodyPr>
          <a:lstStyle/>
          <a:p>
            <a:endParaRPr lang="ja-JP"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8"/>
          <p:cNvSpPr>
            <a:spLocks noGrp="1" noChangeArrowheads="1"/>
          </p:cNvSpPr>
          <p:nvPr>
            <p:ph type="title"/>
          </p:nvPr>
        </p:nvSpPr>
        <p:spPr/>
        <p:txBody>
          <a:bodyPr/>
          <a:lstStyle/>
          <a:p>
            <a:r>
              <a:rPr lang="zh-TW" altLang="en-US"/>
              <a:t>初期評価項目：身体所見</a:t>
            </a:r>
            <a:endParaRPr lang="ja-JP" altLang="en-US"/>
          </a:p>
        </p:txBody>
      </p:sp>
      <p:sp>
        <p:nvSpPr>
          <p:cNvPr id="39939" name="Rectangle 6"/>
          <p:cNvSpPr>
            <a:spLocks noGrp="1" noChangeArrowheads="1"/>
          </p:cNvSpPr>
          <p:nvPr>
            <p:ph type="sldNum" sz="quarter" idx="12"/>
          </p:nvPr>
        </p:nvSpPr>
        <p:spPr>
          <a:noFill/>
        </p:spPr>
        <p:txBody>
          <a:bodyPr/>
          <a:lstStyle/>
          <a:p>
            <a:fld id="{96B71374-0D5D-4BFB-91E5-F97006F47AD0}" type="slidenum">
              <a:rPr lang="en-US" altLang="ja-JP"/>
              <a:pPr/>
              <a:t>36</a:t>
            </a:fld>
            <a:endParaRPr lang="en-US" altLang="ja-JP"/>
          </a:p>
        </p:txBody>
      </p:sp>
      <p:sp>
        <p:nvSpPr>
          <p:cNvPr id="39940" name="テキスト ボックス 17"/>
          <p:cNvSpPr txBox="1">
            <a:spLocks noChangeArrowheads="1"/>
          </p:cNvSpPr>
          <p:nvPr/>
        </p:nvSpPr>
        <p:spPr bwMode="auto">
          <a:xfrm>
            <a:off x="447675" y="1484313"/>
            <a:ext cx="8231188" cy="519112"/>
          </a:xfrm>
          <a:prstGeom prst="rect">
            <a:avLst/>
          </a:prstGeom>
          <a:noFill/>
          <a:ln w="9525">
            <a:noFill/>
            <a:miter lim="800000"/>
            <a:headEnd/>
            <a:tailEnd/>
          </a:ln>
        </p:spPr>
        <p:txBody>
          <a:bodyPr>
            <a:spAutoFit/>
          </a:bodyPr>
          <a:lstStyle/>
          <a:p>
            <a:r>
              <a:rPr lang="ja-JP" altLang="en-US" sz="2800">
                <a:latin typeface="HGPｺﾞｼｯｸE" pitchFamily="50" charset="-128"/>
                <a:ea typeface="HGPｺﾞｼｯｸE" pitchFamily="50" charset="-128"/>
              </a:rPr>
              <a:t>直腸診や神経学的検査を含みます。</a:t>
            </a:r>
            <a:endParaRPr lang="en-US" altLang="ja-JP" sz="2800">
              <a:latin typeface="HGPｺﾞｼｯｸE" pitchFamily="50" charset="-128"/>
              <a:ea typeface="HGPｺﾞｼｯｸE" pitchFamily="50" charset="-128"/>
            </a:endParaRPr>
          </a:p>
        </p:txBody>
      </p:sp>
      <p:grpSp>
        <p:nvGrpSpPr>
          <p:cNvPr id="39941" name="Group 3"/>
          <p:cNvGrpSpPr>
            <a:grpSpLocks/>
          </p:cNvGrpSpPr>
          <p:nvPr/>
        </p:nvGrpSpPr>
        <p:grpSpPr bwMode="auto">
          <a:xfrm>
            <a:off x="400050" y="2420938"/>
            <a:ext cx="8399463" cy="2813050"/>
            <a:chOff x="258" y="1616"/>
            <a:chExt cx="5291" cy="1772"/>
          </a:xfrm>
        </p:grpSpPr>
        <p:sp>
          <p:nvSpPr>
            <p:cNvPr id="39943" name="AutoShape 10"/>
            <p:cNvSpPr>
              <a:spLocks noChangeArrowheads="1"/>
            </p:cNvSpPr>
            <p:nvPr/>
          </p:nvSpPr>
          <p:spPr bwMode="auto">
            <a:xfrm>
              <a:off x="258" y="1616"/>
              <a:ext cx="5244" cy="1772"/>
            </a:xfrm>
            <a:prstGeom prst="roundRect">
              <a:avLst>
                <a:gd name="adj" fmla="val 9894"/>
              </a:avLst>
            </a:prstGeom>
            <a:solidFill>
              <a:srgbClr val="F3FFFF"/>
            </a:solidFill>
            <a:ln w="38100">
              <a:solidFill>
                <a:srgbClr val="009999"/>
              </a:solidFill>
              <a:round/>
              <a:headEnd/>
              <a:tailEnd/>
            </a:ln>
          </p:spPr>
          <p:txBody>
            <a:bodyPr lIns="198000"/>
            <a:lstStyle/>
            <a:p>
              <a:pPr algn="l">
                <a:lnSpc>
                  <a:spcPct val="230000"/>
                </a:lnSpc>
                <a:spcBef>
                  <a:spcPct val="100000"/>
                </a:spcBef>
                <a:tabLst>
                  <a:tab pos="382588" algn="l"/>
                  <a:tab pos="760413" algn="l"/>
                  <a:tab pos="1112838" algn="l"/>
                  <a:tab pos="1400175" algn="l"/>
                  <a:tab pos="1547813" algn="l"/>
                </a:tabLst>
              </a:pPr>
              <a:endParaRPr lang="en-US" altLang="ja-JP" sz="2200">
                <a:solidFill>
                  <a:srgbClr val="000000"/>
                </a:solidFill>
                <a:latin typeface="HGPｺﾞｼｯｸE" pitchFamily="50" charset="-128"/>
                <a:ea typeface="HGPｺﾞｼｯｸE" pitchFamily="50" charset="-128"/>
              </a:endParaRPr>
            </a:p>
          </p:txBody>
        </p:sp>
        <p:sp>
          <p:nvSpPr>
            <p:cNvPr id="39944" name="テキスト ボックス 17"/>
            <p:cNvSpPr txBox="1">
              <a:spLocks noChangeArrowheads="1"/>
            </p:cNvSpPr>
            <p:nvPr/>
          </p:nvSpPr>
          <p:spPr bwMode="auto">
            <a:xfrm>
              <a:off x="320" y="1740"/>
              <a:ext cx="5229" cy="1438"/>
            </a:xfrm>
            <a:prstGeom prst="rect">
              <a:avLst/>
            </a:prstGeom>
            <a:noFill/>
            <a:ln w="9525">
              <a:noFill/>
              <a:miter lim="800000"/>
              <a:headEnd/>
              <a:tailEnd/>
            </a:ln>
          </p:spPr>
          <p:txBody>
            <a:bodyPr wrap="none">
              <a:spAutoFit/>
            </a:bodyPr>
            <a:lstStyle/>
            <a:p>
              <a:pPr algn="l">
                <a:lnSpc>
                  <a:spcPct val="120000"/>
                </a:lnSpc>
                <a:tabLst>
                  <a:tab pos="1828800" algn="l"/>
                  <a:tab pos="1981200" algn="l"/>
                </a:tabLst>
              </a:pPr>
              <a:r>
                <a:rPr lang="ja-JP" altLang="en-US" sz="2400" dirty="0">
                  <a:latin typeface="HGPｺﾞｼｯｸE" pitchFamily="50" charset="-128"/>
                  <a:ea typeface="HGPｺﾞｼｯｸE" pitchFamily="50" charset="-128"/>
                </a:rPr>
                <a:t>直　腸　診	：前立腺の大きさ、硬さ、硬結の有無を判定する。</a:t>
              </a:r>
              <a:endParaRPr lang="en-US" altLang="ja-JP" sz="2400" dirty="0">
                <a:latin typeface="HGPｺﾞｼｯｸE" pitchFamily="50" charset="-128"/>
                <a:ea typeface="HGPｺﾞｼｯｸE" pitchFamily="50" charset="-128"/>
              </a:endParaRPr>
            </a:p>
            <a:p>
              <a:pPr algn="l">
                <a:lnSpc>
                  <a:spcPct val="120000"/>
                </a:lnSpc>
                <a:tabLst>
                  <a:tab pos="1828800" algn="l"/>
                  <a:tab pos="1981200" algn="l"/>
                </a:tabLst>
              </a:pPr>
              <a:endParaRPr lang="en-US" altLang="ja-JP" sz="2400" dirty="0">
                <a:latin typeface="HGPｺﾞｼｯｸE" pitchFamily="50" charset="-128"/>
                <a:ea typeface="HGPｺﾞｼｯｸE" pitchFamily="50" charset="-128"/>
              </a:endParaRPr>
            </a:p>
            <a:p>
              <a:pPr algn="l">
                <a:lnSpc>
                  <a:spcPct val="120000"/>
                </a:lnSpc>
                <a:tabLst>
                  <a:tab pos="1828800" algn="l"/>
                  <a:tab pos="1981200" algn="l"/>
                </a:tabLst>
              </a:pPr>
              <a:r>
                <a:rPr lang="ja-JP" altLang="en-US" sz="2400" dirty="0">
                  <a:latin typeface="HGPｺﾞｼｯｸE" pitchFamily="50" charset="-128"/>
                  <a:ea typeface="HGPｺﾞｼｯｸE" pitchFamily="50" charset="-128"/>
                </a:rPr>
                <a:t>神経学的検査：</a:t>
              </a:r>
              <a:r>
                <a:rPr lang="en-US" altLang="ja-JP" sz="2400" dirty="0">
                  <a:latin typeface="HGPｺﾞｼｯｸE" pitchFamily="50" charset="-128"/>
                  <a:ea typeface="HGPｺﾞｼｯｸE" pitchFamily="50" charset="-128"/>
                </a:rPr>
                <a:t>S2-4</a:t>
              </a:r>
              <a:r>
                <a:rPr lang="ja-JP" altLang="en-US" sz="2400" dirty="0">
                  <a:latin typeface="HGPｺﾞｼｯｸE" pitchFamily="50" charset="-128"/>
                  <a:ea typeface="HGPｺﾞｼｯｸE" pitchFamily="50" charset="-128"/>
                </a:rPr>
                <a:t>領域の知覚障害の有無、肛門括約筋の</a:t>
              </a:r>
              <a:br>
                <a:rPr lang="ja-JP" altLang="en-US" sz="2400" dirty="0">
                  <a:latin typeface="HGPｺﾞｼｯｸE" pitchFamily="50" charset="-128"/>
                  <a:ea typeface="HGPｺﾞｼｯｸE" pitchFamily="50" charset="-128"/>
                </a:rPr>
              </a:br>
              <a:r>
                <a:rPr lang="ja-JP" altLang="en-US" sz="2400" dirty="0">
                  <a:latin typeface="HGPｺﾞｼｯｸE" pitchFamily="50" charset="-128"/>
                  <a:ea typeface="HGPｺﾞｼｯｸE" pitchFamily="50" charset="-128"/>
                </a:rPr>
                <a:t>		緊張の程度などを調べ、神経因性膀胱の合併 </a:t>
              </a:r>
              <a:br>
                <a:rPr lang="ja-JP" altLang="en-US" sz="2400" dirty="0">
                  <a:latin typeface="HGPｺﾞｼｯｸE" pitchFamily="50" charset="-128"/>
                  <a:ea typeface="HGPｺﾞｼｯｸE" pitchFamily="50" charset="-128"/>
                </a:rPr>
              </a:br>
              <a:r>
                <a:rPr lang="ja-JP" altLang="en-US" sz="2400" dirty="0">
                  <a:latin typeface="HGPｺﾞｼｯｸE" pitchFamily="50" charset="-128"/>
                  <a:ea typeface="HGPｺﾞｼｯｸE" pitchFamily="50" charset="-128"/>
                </a:rPr>
                <a:t>		の有無について評価する。 </a:t>
              </a:r>
              <a:endParaRPr lang="en-US" altLang="ja-JP" sz="2400" dirty="0">
                <a:latin typeface="HGPｺﾞｼｯｸE" pitchFamily="50" charset="-128"/>
                <a:ea typeface="HGPｺﾞｼｯｸE" pitchFamily="50" charset="-128"/>
              </a:endParaRPr>
            </a:p>
          </p:txBody>
        </p:sp>
      </p:grpSp>
      <p:sp>
        <p:nvSpPr>
          <p:cNvPr id="39942" name="テキスト ボックス 7"/>
          <p:cNvSpPr txBox="1">
            <a:spLocks noChangeArrowheads="1"/>
          </p:cNvSpPr>
          <p:nvPr/>
        </p:nvSpPr>
        <p:spPr bwMode="auto">
          <a:xfrm>
            <a:off x="1371600" y="6583363"/>
            <a:ext cx="7351713" cy="274637"/>
          </a:xfrm>
          <a:prstGeom prst="rect">
            <a:avLst/>
          </a:prstGeom>
          <a:noFill/>
          <a:ln w="9525">
            <a:noFill/>
            <a:miter lim="800000"/>
            <a:headEnd/>
            <a:tailEnd/>
          </a:ln>
        </p:spPr>
        <p:txBody>
          <a:bodyPr wrap="none" anchor="b">
            <a:spAutoFit/>
          </a:bodyPr>
          <a:lstStyle/>
          <a:p>
            <a:pPr algn="r"/>
            <a:r>
              <a:rPr lang="ja-JP" altLang="en-US" sz="1200"/>
              <a:t>泌尿器科領域の治療標準化に関する研究班編集　</a:t>
            </a:r>
            <a:r>
              <a:rPr lang="ja-JP" altLang="ja-JP" sz="1200"/>
              <a:t>EBM</a:t>
            </a:r>
            <a:r>
              <a:rPr lang="ja-JP" altLang="en-US" sz="1200"/>
              <a:t>に基づく前立腺肥大症診療ガイドライン</a:t>
            </a:r>
            <a:r>
              <a:rPr lang="ja-JP" altLang="ja-JP" sz="1200"/>
              <a:t>, </a:t>
            </a:r>
            <a:r>
              <a:rPr lang="ja-JP" altLang="en-US" sz="1200"/>
              <a:t>じほう</a:t>
            </a:r>
            <a:r>
              <a:rPr lang="ja-JP" altLang="ja-JP" sz="1200"/>
              <a:t>, 2001, p.3</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a:spLocks noGrp="1"/>
          </p:cNvSpPr>
          <p:nvPr>
            <p:ph type="title"/>
          </p:nvPr>
        </p:nvSpPr>
        <p:spPr>
          <a:xfrm>
            <a:off x="406400" y="46038"/>
            <a:ext cx="8283575" cy="908050"/>
          </a:xfrm>
        </p:spPr>
        <p:txBody>
          <a:bodyPr/>
          <a:lstStyle/>
          <a:p>
            <a:r>
              <a:rPr kumimoji="1" lang="ja-JP" altLang="en-US" dirty="0" smtClean="0"/>
              <a:t>  触診所見の目安と硬さ</a:t>
            </a:r>
            <a:endParaRPr kumimoji="1" lang="ja-JP" altLang="en-US" dirty="0"/>
          </a:p>
        </p:txBody>
      </p:sp>
      <p:sp>
        <p:nvSpPr>
          <p:cNvPr id="11" name="Freeform 2"/>
          <p:cNvSpPr>
            <a:spLocks/>
          </p:cNvSpPr>
          <p:nvPr/>
        </p:nvSpPr>
        <p:spPr bwMode="auto">
          <a:xfrm>
            <a:off x="3624263" y="1284288"/>
            <a:ext cx="3338512" cy="5168900"/>
          </a:xfrm>
          <a:custGeom>
            <a:avLst/>
            <a:gdLst>
              <a:gd name="T0" fmla="*/ 2147483647 w 2366"/>
              <a:gd name="T1" fmla="*/ 2147483647 h 3256"/>
              <a:gd name="T2" fmla="*/ 2147483647 w 2366"/>
              <a:gd name="T3" fmla="*/ 2147483647 h 3256"/>
              <a:gd name="T4" fmla="*/ 2147483647 w 2366"/>
              <a:gd name="T5" fmla="*/ 2147483647 h 3256"/>
              <a:gd name="T6" fmla="*/ 2147483647 w 2366"/>
              <a:gd name="T7" fmla="*/ 2147483647 h 3256"/>
              <a:gd name="T8" fmla="*/ 2147483647 w 2366"/>
              <a:gd name="T9" fmla="*/ 2147483647 h 3256"/>
              <a:gd name="T10" fmla="*/ 2147483647 w 2366"/>
              <a:gd name="T11" fmla="*/ 2147483647 h 3256"/>
              <a:gd name="T12" fmla="*/ 2147483647 w 2366"/>
              <a:gd name="T13" fmla="*/ 2147483647 h 3256"/>
              <a:gd name="T14" fmla="*/ 2147483647 w 2366"/>
              <a:gd name="T15" fmla="*/ 2147483647 h 3256"/>
              <a:gd name="T16" fmla="*/ 2147483647 w 2366"/>
              <a:gd name="T17" fmla="*/ 2147483647 h 3256"/>
              <a:gd name="T18" fmla="*/ 2147483647 w 2366"/>
              <a:gd name="T19" fmla="*/ 2147483647 h 3256"/>
              <a:gd name="T20" fmla="*/ 2147483647 w 2366"/>
              <a:gd name="T21" fmla="*/ 2147483647 h 3256"/>
              <a:gd name="T22" fmla="*/ 2147483647 w 2366"/>
              <a:gd name="T23" fmla="*/ 2147483647 h 3256"/>
              <a:gd name="T24" fmla="*/ 2147483647 w 2366"/>
              <a:gd name="T25" fmla="*/ 2147483647 h 3256"/>
              <a:gd name="T26" fmla="*/ 2147483647 w 2366"/>
              <a:gd name="T27" fmla="*/ 2147483647 h 3256"/>
              <a:gd name="T28" fmla="*/ 2147483647 w 2366"/>
              <a:gd name="T29" fmla="*/ 2147483647 h 3256"/>
              <a:gd name="T30" fmla="*/ 2147483647 w 2366"/>
              <a:gd name="T31" fmla="*/ 2147483647 h 3256"/>
              <a:gd name="T32" fmla="*/ 2147483647 w 2366"/>
              <a:gd name="T33" fmla="*/ 2147483647 h 3256"/>
              <a:gd name="T34" fmla="*/ 2147483647 w 2366"/>
              <a:gd name="T35" fmla="*/ 2147483647 h 3256"/>
              <a:gd name="T36" fmla="*/ 2147483647 w 2366"/>
              <a:gd name="T37" fmla="*/ 2147483647 h 3256"/>
              <a:gd name="T38" fmla="*/ 2147483647 w 2366"/>
              <a:gd name="T39" fmla="*/ 2147483647 h 3256"/>
              <a:gd name="T40" fmla="*/ 2147483647 w 2366"/>
              <a:gd name="T41" fmla="*/ 2147483647 h 3256"/>
              <a:gd name="T42" fmla="*/ 2147483647 w 2366"/>
              <a:gd name="T43" fmla="*/ 2147483647 h 3256"/>
              <a:gd name="T44" fmla="*/ 2147483647 w 2366"/>
              <a:gd name="T45" fmla="*/ 2147483647 h 3256"/>
              <a:gd name="T46" fmla="*/ 2147483647 w 2366"/>
              <a:gd name="T47" fmla="*/ 2147483647 h 3256"/>
              <a:gd name="T48" fmla="*/ 2147483647 w 2366"/>
              <a:gd name="T49" fmla="*/ 2147483647 h 3256"/>
              <a:gd name="T50" fmla="*/ 2147483647 w 2366"/>
              <a:gd name="T51" fmla="*/ 2147483647 h 3256"/>
              <a:gd name="T52" fmla="*/ 2147483647 w 2366"/>
              <a:gd name="T53" fmla="*/ 2147483647 h 3256"/>
              <a:gd name="T54" fmla="*/ 2147483647 w 2366"/>
              <a:gd name="T55" fmla="*/ 2147483647 h 3256"/>
              <a:gd name="T56" fmla="*/ 2147483647 w 2366"/>
              <a:gd name="T57" fmla="*/ 2147483647 h 3256"/>
              <a:gd name="T58" fmla="*/ 2147483647 w 2366"/>
              <a:gd name="T59" fmla="*/ 2147483647 h 3256"/>
              <a:gd name="T60" fmla="*/ 2147483647 w 2366"/>
              <a:gd name="T61" fmla="*/ 2147483647 h 3256"/>
              <a:gd name="T62" fmla="*/ 2147483647 w 2366"/>
              <a:gd name="T63" fmla="*/ 2147483647 h 3256"/>
              <a:gd name="T64" fmla="*/ 2147483647 w 2366"/>
              <a:gd name="T65" fmla="*/ 2147483647 h 3256"/>
              <a:gd name="T66" fmla="*/ 2147483647 w 2366"/>
              <a:gd name="T67" fmla="*/ 2147483647 h 3256"/>
              <a:gd name="T68" fmla="*/ 2147483647 w 2366"/>
              <a:gd name="T69" fmla="*/ 2147483647 h 3256"/>
              <a:gd name="T70" fmla="*/ 2147483647 w 2366"/>
              <a:gd name="T71" fmla="*/ 2147483647 h 3256"/>
              <a:gd name="T72" fmla="*/ 2147483647 w 2366"/>
              <a:gd name="T73" fmla="*/ 2147483647 h 32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66"/>
              <a:gd name="T112" fmla="*/ 0 h 3256"/>
              <a:gd name="T113" fmla="*/ 2366 w 2366"/>
              <a:gd name="T114" fmla="*/ 3256 h 32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66" h="3256">
                <a:moveTo>
                  <a:pt x="290" y="3256"/>
                </a:moveTo>
                <a:lnTo>
                  <a:pt x="254" y="3189"/>
                </a:lnTo>
                <a:lnTo>
                  <a:pt x="254" y="3132"/>
                </a:lnTo>
                <a:lnTo>
                  <a:pt x="283" y="3079"/>
                </a:lnTo>
                <a:lnTo>
                  <a:pt x="204" y="3019"/>
                </a:lnTo>
                <a:lnTo>
                  <a:pt x="185" y="2959"/>
                </a:lnTo>
                <a:lnTo>
                  <a:pt x="116" y="2786"/>
                </a:lnTo>
                <a:lnTo>
                  <a:pt x="36" y="2505"/>
                </a:lnTo>
                <a:lnTo>
                  <a:pt x="17" y="2380"/>
                </a:lnTo>
                <a:lnTo>
                  <a:pt x="2" y="2241"/>
                </a:lnTo>
                <a:lnTo>
                  <a:pt x="0" y="2232"/>
                </a:lnTo>
                <a:lnTo>
                  <a:pt x="1" y="2152"/>
                </a:lnTo>
                <a:lnTo>
                  <a:pt x="5" y="2056"/>
                </a:lnTo>
                <a:lnTo>
                  <a:pt x="41" y="2011"/>
                </a:lnTo>
                <a:lnTo>
                  <a:pt x="84" y="1975"/>
                </a:lnTo>
                <a:lnTo>
                  <a:pt x="139" y="1934"/>
                </a:lnTo>
                <a:lnTo>
                  <a:pt x="180" y="1836"/>
                </a:lnTo>
                <a:lnTo>
                  <a:pt x="250" y="1713"/>
                </a:lnTo>
                <a:lnTo>
                  <a:pt x="336" y="1579"/>
                </a:lnTo>
                <a:lnTo>
                  <a:pt x="382" y="1509"/>
                </a:lnTo>
                <a:lnTo>
                  <a:pt x="422" y="1464"/>
                </a:lnTo>
                <a:lnTo>
                  <a:pt x="413" y="1360"/>
                </a:lnTo>
                <a:lnTo>
                  <a:pt x="393" y="1150"/>
                </a:lnTo>
                <a:lnTo>
                  <a:pt x="358" y="816"/>
                </a:lnTo>
                <a:lnTo>
                  <a:pt x="336" y="616"/>
                </a:lnTo>
                <a:lnTo>
                  <a:pt x="312" y="217"/>
                </a:lnTo>
                <a:lnTo>
                  <a:pt x="312" y="102"/>
                </a:lnTo>
                <a:lnTo>
                  <a:pt x="348" y="33"/>
                </a:lnTo>
                <a:lnTo>
                  <a:pt x="343" y="38"/>
                </a:lnTo>
                <a:lnTo>
                  <a:pt x="391" y="12"/>
                </a:lnTo>
                <a:lnTo>
                  <a:pt x="485" y="0"/>
                </a:lnTo>
                <a:lnTo>
                  <a:pt x="577" y="10"/>
                </a:lnTo>
                <a:lnTo>
                  <a:pt x="658" y="136"/>
                </a:lnTo>
                <a:lnTo>
                  <a:pt x="706" y="415"/>
                </a:lnTo>
                <a:lnTo>
                  <a:pt x="821" y="895"/>
                </a:lnTo>
                <a:lnTo>
                  <a:pt x="900" y="1093"/>
                </a:lnTo>
                <a:lnTo>
                  <a:pt x="917" y="1183"/>
                </a:lnTo>
                <a:lnTo>
                  <a:pt x="982" y="1228"/>
                </a:lnTo>
                <a:lnTo>
                  <a:pt x="1049" y="1257"/>
                </a:lnTo>
                <a:lnTo>
                  <a:pt x="1164" y="1173"/>
                </a:lnTo>
                <a:lnTo>
                  <a:pt x="1303" y="977"/>
                </a:lnTo>
                <a:lnTo>
                  <a:pt x="1490" y="736"/>
                </a:lnTo>
                <a:lnTo>
                  <a:pt x="1913" y="171"/>
                </a:lnTo>
                <a:lnTo>
                  <a:pt x="2098" y="50"/>
                </a:lnTo>
                <a:lnTo>
                  <a:pt x="2184" y="28"/>
                </a:lnTo>
                <a:lnTo>
                  <a:pt x="2254" y="36"/>
                </a:lnTo>
                <a:lnTo>
                  <a:pt x="2299" y="48"/>
                </a:lnTo>
                <a:lnTo>
                  <a:pt x="2342" y="79"/>
                </a:lnTo>
                <a:lnTo>
                  <a:pt x="2366" y="110"/>
                </a:lnTo>
                <a:lnTo>
                  <a:pt x="2366" y="165"/>
                </a:lnTo>
                <a:lnTo>
                  <a:pt x="2359" y="216"/>
                </a:lnTo>
                <a:lnTo>
                  <a:pt x="2191" y="453"/>
                </a:lnTo>
                <a:lnTo>
                  <a:pt x="2086" y="609"/>
                </a:lnTo>
                <a:lnTo>
                  <a:pt x="1954" y="780"/>
                </a:lnTo>
                <a:lnTo>
                  <a:pt x="1594" y="1305"/>
                </a:lnTo>
                <a:lnTo>
                  <a:pt x="1886" y="1269"/>
                </a:lnTo>
                <a:lnTo>
                  <a:pt x="1958" y="1276"/>
                </a:lnTo>
                <a:lnTo>
                  <a:pt x="2026" y="1324"/>
                </a:lnTo>
                <a:lnTo>
                  <a:pt x="2062" y="1363"/>
                </a:lnTo>
                <a:lnTo>
                  <a:pt x="2066" y="1425"/>
                </a:lnTo>
                <a:lnTo>
                  <a:pt x="2059" y="1492"/>
                </a:lnTo>
                <a:lnTo>
                  <a:pt x="2023" y="1548"/>
                </a:lnTo>
                <a:lnTo>
                  <a:pt x="1997" y="1598"/>
                </a:lnTo>
                <a:lnTo>
                  <a:pt x="1776" y="1622"/>
                </a:lnTo>
                <a:lnTo>
                  <a:pt x="2017" y="1611"/>
                </a:lnTo>
                <a:lnTo>
                  <a:pt x="2109" y="1715"/>
                </a:lnTo>
                <a:lnTo>
                  <a:pt x="2132" y="1945"/>
                </a:lnTo>
                <a:lnTo>
                  <a:pt x="2063" y="2198"/>
                </a:lnTo>
                <a:lnTo>
                  <a:pt x="1925" y="2440"/>
                </a:lnTo>
                <a:lnTo>
                  <a:pt x="1867" y="2544"/>
                </a:lnTo>
                <a:lnTo>
                  <a:pt x="1750" y="2757"/>
                </a:lnTo>
                <a:lnTo>
                  <a:pt x="1718" y="2832"/>
                </a:lnTo>
                <a:lnTo>
                  <a:pt x="1637" y="2947"/>
                </a:lnTo>
                <a:lnTo>
                  <a:pt x="1579" y="3132"/>
                </a:lnTo>
                <a:lnTo>
                  <a:pt x="1579" y="3212"/>
                </a:lnTo>
              </a:path>
            </a:pathLst>
          </a:custGeom>
          <a:solidFill>
            <a:srgbClr val="FFCC99"/>
          </a:solidFill>
          <a:ln w="9525">
            <a:solidFill>
              <a:srgbClr val="FFCC99"/>
            </a:solidFill>
            <a:round/>
            <a:headEnd/>
            <a:tailEnd/>
          </a:ln>
        </p:spPr>
        <p:txBody>
          <a:bodyPr/>
          <a:lstStyle/>
          <a:p>
            <a:endParaRPr lang="ja-JP" altLang="en-US"/>
          </a:p>
        </p:txBody>
      </p:sp>
      <p:sp>
        <p:nvSpPr>
          <p:cNvPr id="12" name="Rectangle 3"/>
          <p:cNvSpPr>
            <a:spLocks noChangeArrowheads="1"/>
          </p:cNvSpPr>
          <p:nvPr/>
        </p:nvSpPr>
        <p:spPr bwMode="auto">
          <a:xfrm>
            <a:off x="2609850" y="15398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明朝" panose="02020600040205080304" pitchFamily="18" charset="-128"/>
              </a:defRPr>
            </a:lvl1pPr>
            <a:lvl2pPr marL="742950" indent="-285750" eaLnBrk="0" hangingPunct="0">
              <a:defRPr kumimoji="1">
                <a:solidFill>
                  <a:schemeClr val="tx1"/>
                </a:solidFill>
                <a:latin typeface="Arial" panose="020B0604020202020204" pitchFamily="34" charset="0"/>
                <a:ea typeface="ＭＳ Ｐ明朝" panose="02020600040205080304" pitchFamily="18" charset="-128"/>
              </a:defRPr>
            </a:lvl2pPr>
            <a:lvl3pPr marL="1143000" indent="-228600" eaLnBrk="0" hangingPunct="0">
              <a:defRPr kumimoji="1">
                <a:solidFill>
                  <a:schemeClr val="tx1"/>
                </a:solidFill>
                <a:latin typeface="Arial" panose="020B0604020202020204" pitchFamily="34" charset="0"/>
                <a:ea typeface="ＭＳ Ｐ明朝" panose="02020600040205080304" pitchFamily="18" charset="-128"/>
              </a:defRPr>
            </a:lvl3pPr>
            <a:lvl4pPr marL="1600200" indent="-228600" eaLnBrk="0" hangingPunct="0">
              <a:defRPr kumimoji="1">
                <a:solidFill>
                  <a:schemeClr val="tx1"/>
                </a:solidFill>
                <a:latin typeface="Arial" panose="020B0604020202020204" pitchFamily="34" charset="0"/>
                <a:ea typeface="ＭＳ Ｐ明朝" panose="02020600040205080304" pitchFamily="18" charset="-128"/>
              </a:defRPr>
            </a:lvl4pPr>
            <a:lvl5pPr marL="2057400" indent="-228600" eaLnBrk="0" hangingPunct="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endParaRPr lang="ja-JP" altLang="en-US">
              <a:solidFill>
                <a:srgbClr val="000000"/>
              </a:solidFill>
              <a:ea typeface="ＭＳ Ｐゴシック" panose="020B0600070205080204" pitchFamily="50" charset="-128"/>
            </a:endParaRPr>
          </a:p>
        </p:txBody>
      </p:sp>
      <p:sp>
        <p:nvSpPr>
          <p:cNvPr id="13" name="Freeform 4"/>
          <p:cNvSpPr>
            <a:spLocks/>
          </p:cNvSpPr>
          <p:nvPr/>
        </p:nvSpPr>
        <p:spPr bwMode="auto">
          <a:xfrm>
            <a:off x="4113213" y="1920875"/>
            <a:ext cx="439737" cy="109538"/>
          </a:xfrm>
          <a:custGeom>
            <a:avLst/>
            <a:gdLst>
              <a:gd name="T0" fmla="*/ 0 w 311"/>
              <a:gd name="T1" fmla="*/ 2147483647 h 69"/>
              <a:gd name="T2" fmla="*/ 2147483647 w 311"/>
              <a:gd name="T3" fmla="*/ 2147483647 h 69"/>
              <a:gd name="T4" fmla="*/ 2147483647 w 311"/>
              <a:gd name="T5" fmla="*/ 2147483647 h 69"/>
              <a:gd name="T6" fmla="*/ 2147483647 w 311"/>
              <a:gd name="T7" fmla="*/ 0 h 69"/>
              <a:gd name="T8" fmla="*/ 0 60000 65536"/>
              <a:gd name="T9" fmla="*/ 0 60000 65536"/>
              <a:gd name="T10" fmla="*/ 0 60000 65536"/>
              <a:gd name="T11" fmla="*/ 0 60000 65536"/>
              <a:gd name="T12" fmla="*/ 0 w 311"/>
              <a:gd name="T13" fmla="*/ 0 h 69"/>
              <a:gd name="T14" fmla="*/ 311 w 311"/>
              <a:gd name="T15" fmla="*/ 69 h 69"/>
            </a:gdLst>
            <a:ahLst/>
            <a:cxnLst>
              <a:cxn ang="T8">
                <a:pos x="T0" y="T1"/>
              </a:cxn>
              <a:cxn ang="T9">
                <a:pos x="T2" y="T3"/>
              </a:cxn>
              <a:cxn ang="T10">
                <a:pos x="T4" y="T5"/>
              </a:cxn>
              <a:cxn ang="T11">
                <a:pos x="T6" y="T7"/>
              </a:cxn>
            </a:cxnLst>
            <a:rect l="T12" t="T13" r="T14" b="T15"/>
            <a:pathLst>
              <a:path w="311" h="69">
                <a:moveTo>
                  <a:pt x="0" y="23"/>
                </a:moveTo>
                <a:lnTo>
                  <a:pt x="126" y="69"/>
                </a:lnTo>
                <a:lnTo>
                  <a:pt x="218" y="46"/>
                </a:lnTo>
                <a:lnTo>
                  <a:pt x="311" y="0"/>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 name="Freeform 5"/>
          <p:cNvSpPr>
            <a:spLocks/>
          </p:cNvSpPr>
          <p:nvPr/>
        </p:nvSpPr>
        <p:spPr bwMode="auto">
          <a:xfrm>
            <a:off x="4259263" y="1920875"/>
            <a:ext cx="276225" cy="147638"/>
          </a:xfrm>
          <a:custGeom>
            <a:avLst/>
            <a:gdLst>
              <a:gd name="T0" fmla="*/ 0 w 196"/>
              <a:gd name="T1" fmla="*/ 2147483647 h 93"/>
              <a:gd name="T2" fmla="*/ 2147483647 w 196"/>
              <a:gd name="T3" fmla="*/ 2147483647 h 93"/>
              <a:gd name="T4" fmla="*/ 2147483647 w 196"/>
              <a:gd name="T5" fmla="*/ 0 h 93"/>
              <a:gd name="T6" fmla="*/ 0 60000 65536"/>
              <a:gd name="T7" fmla="*/ 0 60000 65536"/>
              <a:gd name="T8" fmla="*/ 0 60000 65536"/>
              <a:gd name="T9" fmla="*/ 0 w 196"/>
              <a:gd name="T10" fmla="*/ 0 h 93"/>
              <a:gd name="T11" fmla="*/ 196 w 196"/>
              <a:gd name="T12" fmla="*/ 93 h 93"/>
            </a:gdLst>
            <a:ahLst/>
            <a:cxnLst>
              <a:cxn ang="T6">
                <a:pos x="T0" y="T1"/>
              </a:cxn>
              <a:cxn ang="T7">
                <a:pos x="T2" y="T3"/>
              </a:cxn>
              <a:cxn ang="T8">
                <a:pos x="T4" y="T5"/>
              </a:cxn>
            </a:cxnLst>
            <a:rect l="T9" t="T10" r="T11" b="T12"/>
            <a:pathLst>
              <a:path w="196" h="93">
                <a:moveTo>
                  <a:pt x="0" y="93"/>
                </a:moveTo>
                <a:lnTo>
                  <a:pt x="162" y="81"/>
                </a:lnTo>
                <a:lnTo>
                  <a:pt x="196" y="0"/>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5" name="Freeform 6"/>
          <p:cNvSpPr>
            <a:spLocks/>
          </p:cNvSpPr>
          <p:nvPr/>
        </p:nvSpPr>
        <p:spPr bwMode="auto">
          <a:xfrm>
            <a:off x="4225925" y="2525713"/>
            <a:ext cx="374650" cy="90487"/>
          </a:xfrm>
          <a:custGeom>
            <a:avLst/>
            <a:gdLst>
              <a:gd name="T0" fmla="*/ 0 w 265"/>
              <a:gd name="T1" fmla="*/ 2147483647 h 57"/>
              <a:gd name="T2" fmla="*/ 2147483647 w 265"/>
              <a:gd name="T3" fmla="*/ 2147483647 h 57"/>
              <a:gd name="T4" fmla="*/ 2147483647 w 265"/>
              <a:gd name="T5" fmla="*/ 0 h 57"/>
              <a:gd name="T6" fmla="*/ 0 60000 65536"/>
              <a:gd name="T7" fmla="*/ 0 60000 65536"/>
              <a:gd name="T8" fmla="*/ 0 60000 65536"/>
              <a:gd name="T9" fmla="*/ 0 w 265"/>
              <a:gd name="T10" fmla="*/ 0 h 57"/>
              <a:gd name="T11" fmla="*/ 265 w 265"/>
              <a:gd name="T12" fmla="*/ 57 h 57"/>
            </a:gdLst>
            <a:ahLst/>
            <a:cxnLst>
              <a:cxn ang="T6">
                <a:pos x="T0" y="T1"/>
              </a:cxn>
              <a:cxn ang="T7">
                <a:pos x="T2" y="T3"/>
              </a:cxn>
              <a:cxn ang="T8">
                <a:pos x="T4" y="T5"/>
              </a:cxn>
            </a:cxnLst>
            <a:rect l="T9" t="T10" r="T11" b="T12"/>
            <a:pathLst>
              <a:path w="265" h="57">
                <a:moveTo>
                  <a:pt x="0" y="57"/>
                </a:moveTo>
                <a:lnTo>
                  <a:pt x="92" y="57"/>
                </a:lnTo>
                <a:lnTo>
                  <a:pt x="265" y="0"/>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6" name="Freeform 7"/>
          <p:cNvSpPr>
            <a:spLocks/>
          </p:cNvSpPr>
          <p:nvPr/>
        </p:nvSpPr>
        <p:spPr bwMode="auto">
          <a:xfrm>
            <a:off x="4291013" y="2635250"/>
            <a:ext cx="261937" cy="36513"/>
          </a:xfrm>
          <a:custGeom>
            <a:avLst/>
            <a:gdLst>
              <a:gd name="T0" fmla="*/ 0 w 185"/>
              <a:gd name="T1" fmla="*/ 2147483647 h 23"/>
              <a:gd name="T2" fmla="*/ 2147483647 w 185"/>
              <a:gd name="T3" fmla="*/ 2147483647 h 23"/>
              <a:gd name="T4" fmla="*/ 2147483647 w 185"/>
              <a:gd name="T5" fmla="*/ 0 h 23"/>
              <a:gd name="T6" fmla="*/ 0 60000 65536"/>
              <a:gd name="T7" fmla="*/ 0 60000 65536"/>
              <a:gd name="T8" fmla="*/ 0 60000 65536"/>
              <a:gd name="T9" fmla="*/ 0 w 185"/>
              <a:gd name="T10" fmla="*/ 0 h 23"/>
              <a:gd name="T11" fmla="*/ 185 w 185"/>
              <a:gd name="T12" fmla="*/ 23 h 23"/>
            </a:gdLst>
            <a:ahLst/>
            <a:cxnLst>
              <a:cxn ang="T6">
                <a:pos x="T0" y="T1"/>
              </a:cxn>
              <a:cxn ang="T7">
                <a:pos x="T2" y="T3"/>
              </a:cxn>
              <a:cxn ang="T8">
                <a:pos x="T4" y="T5"/>
              </a:cxn>
            </a:cxnLst>
            <a:rect l="T9" t="T10" r="T11" b="T12"/>
            <a:pathLst>
              <a:path w="185" h="23">
                <a:moveTo>
                  <a:pt x="0" y="23"/>
                </a:moveTo>
                <a:lnTo>
                  <a:pt x="92" y="23"/>
                </a:lnTo>
                <a:lnTo>
                  <a:pt x="185" y="0"/>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 name="Line 8"/>
          <p:cNvSpPr>
            <a:spLocks noChangeShapeType="1"/>
          </p:cNvSpPr>
          <p:nvPr/>
        </p:nvSpPr>
        <p:spPr bwMode="auto">
          <a:xfrm flipV="1">
            <a:off x="4225925" y="3513138"/>
            <a:ext cx="98425" cy="90487"/>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Freeform 9"/>
          <p:cNvSpPr>
            <a:spLocks/>
          </p:cNvSpPr>
          <p:nvPr/>
        </p:nvSpPr>
        <p:spPr bwMode="auto">
          <a:xfrm>
            <a:off x="4452938" y="3292475"/>
            <a:ext cx="406400" cy="109538"/>
          </a:xfrm>
          <a:custGeom>
            <a:avLst/>
            <a:gdLst>
              <a:gd name="T0" fmla="*/ 0 w 288"/>
              <a:gd name="T1" fmla="*/ 2147483647 h 69"/>
              <a:gd name="T2" fmla="*/ 2147483647 w 288"/>
              <a:gd name="T3" fmla="*/ 0 h 69"/>
              <a:gd name="T4" fmla="*/ 2147483647 w 288"/>
              <a:gd name="T5" fmla="*/ 0 h 69"/>
              <a:gd name="T6" fmla="*/ 0 60000 65536"/>
              <a:gd name="T7" fmla="*/ 0 60000 65536"/>
              <a:gd name="T8" fmla="*/ 0 60000 65536"/>
              <a:gd name="T9" fmla="*/ 0 w 288"/>
              <a:gd name="T10" fmla="*/ 0 h 69"/>
              <a:gd name="T11" fmla="*/ 288 w 288"/>
              <a:gd name="T12" fmla="*/ 69 h 69"/>
            </a:gdLst>
            <a:ahLst/>
            <a:cxnLst>
              <a:cxn ang="T6">
                <a:pos x="T0" y="T1"/>
              </a:cxn>
              <a:cxn ang="T7">
                <a:pos x="T2" y="T3"/>
              </a:cxn>
              <a:cxn ang="T8">
                <a:pos x="T4" y="T5"/>
              </a:cxn>
            </a:cxnLst>
            <a:rect l="T9" t="T10" r="T11" b="T12"/>
            <a:pathLst>
              <a:path w="288" h="69">
                <a:moveTo>
                  <a:pt x="0" y="69"/>
                </a:moveTo>
                <a:lnTo>
                  <a:pt x="150" y="0"/>
                </a:lnTo>
                <a:lnTo>
                  <a:pt x="288" y="0"/>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 name="Freeform 10"/>
          <p:cNvSpPr>
            <a:spLocks/>
          </p:cNvSpPr>
          <p:nvPr/>
        </p:nvSpPr>
        <p:spPr bwMode="auto">
          <a:xfrm>
            <a:off x="5251450" y="3328988"/>
            <a:ext cx="415925" cy="69850"/>
          </a:xfrm>
          <a:custGeom>
            <a:avLst/>
            <a:gdLst>
              <a:gd name="T0" fmla="*/ 0 w 295"/>
              <a:gd name="T1" fmla="*/ 0 h 44"/>
              <a:gd name="T2" fmla="*/ 2147483647 w 295"/>
              <a:gd name="T3" fmla="*/ 0 h 44"/>
              <a:gd name="T4" fmla="*/ 2147483647 w 295"/>
              <a:gd name="T5" fmla="*/ 2147483647 h 44"/>
              <a:gd name="T6" fmla="*/ 2147483647 w 295"/>
              <a:gd name="T7" fmla="*/ 2147483647 h 44"/>
              <a:gd name="T8" fmla="*/ 2147483647 w 295"/>
              <a:gd name="T9" fmla="*/ 2147483647 h 44"/>
              <a:gd name="T10" fmla="*/ 2147483647 w 295"/>
              <a:gd name="T11" fmla="*/ 2147483647 h 44"/>
              <a:gd name="T12" fmla="*/ 0 60000 65536"/>
              <a:gd name="T13" fmla="*/ 0 60000 65536"/>
              <a:gd name="T14" fmla="*/ 0 60000 65536"/>
              <a:gd name="T15" fmla="*/ 0 60000 65536"/>
              <a:gd name="T16" fmla="*/ 0 60000 65536"/>
              <a:gd name="T17" fmla="*/ 0 60000 65536"/>
              <a:gd name="T18" fmla="*/ 0 w 295"/>
              <a:gd name="T19" fmla="*/ 0 h 44"/>
              <a:gd name="T20" fmla="*/ 295 w 295"/>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295" h="44">
                <a:moveTo>
                  <a:pt x="0" y="0"/>
                </a:moveTo>
                <a:lnTo>
                  <a:pt x="111" y="0"/>
                </a:lnTo>
                <a:lnTo>
                  <a:pt x="173" y="20"/>
                </a:lnTo>
                <a:lnTo>
                  <a:pt x="213" y="15"/>
                </a:lnTo>
                <a:lnTo>
                  <a:pt x="226" y="28"/>
                </a:lnTo>
                <a:lnTo>
                  <a:pt x="295" y="44"/>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0" name="Freeform 11"/>
          <p:cNvSpPr>
            <a:spLocks/>
          </p:cNvSpPr>
          <p:nvPr/>
        </p:nvSpPr>
        <p:spPr bwMode="auto">
          <a:xfrm>
            <a:off x="5772150" y="2506663"/>
            <a:ext cx="485775" cy="182562"/>
          </a:xfrm>
          <a:custGeom>
            <a:avLst/>
            <a:gdLst>
              <a:gd name="T0" fmla="*/ 0 w 345"/>
              <a:gd name="T1" fmla="*/ 0 h 115"/>
              <a:gd name="T2" fmla="*/ 2147483647 w 345"/>
              <a:gd name="T3" fmla="*/ 2147483647 h 115"/>
              <a:gd name="T4" fmla="*/ 2147483647 w 345"/>
              <a:gd name="T5" fmla="*/ 2147483647 h 115"/>
              <a:gd name="T6" fmla="*/ 2147483647 w 345"/>
              <a:gd name="T7" fmla="*/ 2147483647 h 115"/>
              <a:gd name="T8" fmla="*/ 0 60000 65536"/>
              <a:gd name="T9" fmla="*/ 0 60000 65536"/>
              <a:gd name="T10" fmla="*/ 0 60000 65536"/>
              <a:gd name="T11" fmla="*/ 0 60000 65536"/>
              <a:gd name="T12" fmla="*/ 0 w 345"/>
              <a:gd name="T13" fmla="*/ 0 h 115"/>
              <a:gd name="T14" fmla="*/ 345 w 345"/>
              <a:gd name="T15" fmla="*/ 115 h 115"/>
            </a:gdLst>
            <a:ahLst/>
            <a:cxnLst>
              <a:cxn ang="T8">
                <a:pos x="T0" y="T1"/>
              </a:cxn>
              <a:cxn ang="T9">
                <a:pos x="T2" y="T3"/>
              </a:cxn>
              <a:cxn ang="T10">
                <a:pos x="T4" y="T5"/>
              </a:cxn>
              <a:cxn ang="T11">
                <a:pos x="T6" y="T7"/>
              </a:cxn>
            </a:cxnLst>
            <a:rect l="T12" t="T13" r="T14" b="T15"/>
            <a:pathLst>
              <a:path w="345" h="115">
                <a:moveTo>
                  <a:pt x="0" y="0"/>
                </a:moveTo>
                <a:lnTo>
                  <a:pt x="69" y="92"/>
                </a:lnTo>
                <a:lnTo>
                  <a:pt x="149" y="92"/>
                </a:lnTo>
                <a:lnTo>
                  <a:pt x="345" y="115"/>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1" name="Line 12"/>
          <p:cNvSpPr>
            <a:spLocks noChangeShapeType="1"/>
          </p:cNvSpPr>
          <p:nvPr/>
        </p:nvSpPr>
        <p:spPr bwMode="auto">
          <a:xfrm>
            <a:off x="5884863" y="2652713"/>
            <a:ext cx="228600" cy="109537"/>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Freeform 13"/>
          <p:cNvSpPr>
            <a:spLocks/>
          </p:cNvSpPr>
          <p:nvPr/>
        </p:nvSpPr>
        <p:spPr bwMode="auto">
          <a:xfrm>
            <a:off x="6257925" y="1920875"/>
            <a:ext cx="390525" cy="184150"/>
          </a:xfrm>
          <a:custGeom>
            <a:avLst/>
            <a:gdLst>
              <a:gd name="T0" fmla="*/ 0 w 277"/>
              <a:gd name="T1" fmla="*/ 0 h 116"/>
              <a:gd name="T2" fmla="*/ 2147483647 w 277"/>
              <a:gd name="T3" fmla="*/ 2147483647 h 116"/>
              <a:gd name="T4" fmla="*/ 2147483647 w 277"/>
              <a:gd name="T5" fmla="*/ 2147483647 h 116"/>
              <a:gd name="T6" fmla="*/ 0 60000 65536"/>
              <a:gd name="T7" fmla="*/ 0 60000 65536"/>
              <a:gd name="T8" fmla="*/ 0 60000 65536"/>
              <a:gd name="T9" fmla="*/ 0 w 277"/>
              <a:gd name="T10" fmla="*/ 0 h 116"/>
              <a:gd name="T11" fmla="*/ 277 w 277"/>
              <a:gd name="T12" fmla="*/ 116 h 116"/>
            </a:gdLst>
            <a:ahLst/>
            <a:cxnLst>
              <a:cxn ang="T6">
                <a:pos x="T0" y="T1"/>
              </a:cxn>
              <a:cxn ang="T7">
                <a:pos x="T2" y="T3"/>
              </a:cxn>
              <a:cxn ang="T8">
                <a:pos x="T4" y="T5"/>
              </a:cxn>
            </a:cxnLst>
            <a:rect l="T9" t="T10" r="T11" b="T12"/>
            <a:pathLst>
              <a:path w="277" h="116">
                <a:moveTo>
                  <a:pt x="0" y="0"/>
                </a:moveTo>
                <a:lnTo>
                  <a:pt x="173" y="93"/>
                </a:lnTo>
                <a:lnTo>
                  <a:pt x="277" y="116"/>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3" name="Line 14"/>
          <p:cNvSpPr>
            <a:spLocks noChangeShapeType="1"/>
          </p:cNvSpPr>
          <p:nvPr/>
        </p:nvSpPr>
        <p:spPr bwMode="auto">
          <a:xfrm>
            <a:off x="6388100" y="2085975"/>
            <a:ext cx="146050" cy="92075"/>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Freeform 15"/>
          <p:cNvSpPr>
            <a:spLocks/>
          </p:cNvSpPr>
          <p:nvPr/>
        </p:nvSpPr>
        <p:spPr bwMode="auto">
          <a:xfrm>
            <a:off x="4567238" y="4700588"/>
            <a:ext cx="609600" cy="1181100"/>
          </a:xfrm>
          <a:custGeom>
            <a:avLst/>
            <a:gdLst>
              <a:gd name="T0" fmla="*/ 2147483647 w 432"/>
              <a:gd name="T1" fmla="*/ 0 h 744"/>
              <a:gd name="T2" fmla="*/ 2147483647 w 432"/>
              <a:gd name="T3" fmla="*/ 2147483647 h 744"/>
              <a:gd name="T4" fmla="*/ 2147483647 w 432"/>
              <a:gd name="T5" fmla="*/ 2147483647 h 744"/>
              <a:gd name="T6" fmla="*/ 2147483647 w 432"/>
              <a:gd name="T7" fmla="*/ 2147483647 h 744"/>
              <a:gd name="T8" fmla="*/ 2147483647 w 432"/>
              <a:gd name="T9" fmla="*/ 2147483647 h 744"/>
              <a:gd name="T10" fmla="*/ 2147483647 w 432"/>
              <a:gd name="T11" fmla="*/ 2147483647 h 744"/>
              <a:gd name="T12" fmla="*/ 2147483647 w 432"/>
              <a:gd name="T13" fmla="*/ 2147483647 h 744"/>
              <a:gd name="T14" fmla="*/ 2147483647 w 432"/>
              <a:gd name="T15" fmla="*/ 2147483647 h 744"/>
              <a:gd name="T16" fmla="*/ 2147483647 w 432"/>
              <a:gd name="T17" fmla="*/ 2147483647 h 744"/>
              <a:gd name="T18" fmla="*/ 2147483647 w 432"/>
              <a:gd name="T19" fmla="*/ 2147483647 h 744"/>
              <a:gd name="T20" fmla="*/ 2147483647 w 432"/>
              <a:gd name="T21" fmla="*/ 2147483647 h 744"/>
              <a:gd name="T22" fmla="*/ 2147483647 w 432"/>
              <a:gd name="T23" fmla="*/ 2147483647 h 744"/>
              <a:gd name="T24" fmla="*/ 2147483647 w 432"/>
              <a:gd name="T25" fmla="*/ 2147483647 h 744"/>
              <a:gd name="T26" fmla="*/ 2147483647 w 432"/>
              <a:gd name="T27" fmla="*/ 2147483647 h 744"/>
              <a:gd name="T28" fmla="*/ 2147483647 w 432"/>
              <a:gd name="T29" fmla="*/ 2147483647 h 744"/>
              <a:gd name="T30" fmla="*/ 2147483647 w 432"/>
              <a:gd name="T31" fmla="*/ 2147483647 h 744"/>
              <a:gd name="T32" fmla="*/ 2147483647 w 432"/>
              <a:gd name="T33" fmla="*/ 2147483647 h 744"/>
              <a:gd name="T34" fmla="*/ 2147483647 w 432"/>
              <a:gd name="T35" fmla="*/ 2147483647 h 744"/>
              <a:gd name="T36" fmla="*/ 2147483647 w 432"/>
              <a:gd name="T37" fmla="*/ 2147483647 h 744"/>
              <a:gd name="T38" fmla="*/ 2147483647 w 432"/>
              <a:gd name="T39" fmla="*/ 2147483647 h 744"/>
              <a:gd name="T40" fmla="*/ 2147483647 w 432"/>
              <a:gd name="T41" fmla="*/ 2147483647 h 744"/>
              <a:gd name="T42" fmla="*/ 2147483647 w 432"/>
              <a:gd name="T43" fmla="*/ 2147483647 h 744"/>
              <a:gd name="T44" fmla="*/ 0 w 432"/>
              <a:gd name="T45" fmla="*/ 2147483647 h 7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2"/>
              <a:gd name="T70" fmla="*/ 0 h 744"/>
              <a:gd name="T71" fmla="*/ 432 w 432"/>
              <a:gd name="T72" fmla="*/ 744 h 7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2" h="744">
                <a:moveTo>
                  <a:pt x="380" y="0"/>
                </a:moveTo>
                <a:lnTo>
                  <a:pt x="405" y="37"/>
                </a:lnTo>
                <a:lnTo>
                  <a:pt x="414" y="69"/>
                </a:lnTo>
                <a:lnTo>
                  <a:pt x="422" y="109"/>
                </a:lnTo>
                <a:lnTo>
                  <a:pt x="432" y="164"/>
                </a:lnTo>
                <a:lnTo>
                  <a:pt x="430" y="186"/>
                </a:lnTo>
                <a:lnTo>
                  <a:pt x="432" y="199"/>
                </a:lnTo>
                <a:lnTo>
                  <a:pt x="429" y="237"/>
                </a:lnTo>
                <a:lnTo>
                  <a:pt x="422" y="269"/>
                </a:lnTo>
                <a:lnTo>
                  <a:pt x="414" y="295"/>
                </a:lnTo>
                <a:lnTo>
                  <a:pt x="406" y="340"/>
                </a:lnTo>
                <a:lnTo>
                  <a:pt x="387" y="375"/>
                </a:lnTo>
                <a:lnTo>
                  <a:pt x="373" y="407"/>
                </a:lnTo>
                <a:lnTo>
                  <a:pt x="353" y="436"/>
                </a:lnTo>
                <a:lnTo>
                  <a:pt x="331" y="477"/>
                </a:lnTo>
                <a:lnTo>
                  <a:pt x="307" y="512"/>
                </a:lnTo>
                <a:lnTo>
                  <a:pt x="267" y="556"/>
                </a:lnTo>
                <a:lnTo>
                  <a:pt x="235" y="584"/>
                </a:lnTo>
                <a:lnTo>
                  <a:pt x="206" y="618"/>
                </a:lnTo>
                <a:lnTo>
                  <a:pt x="173" y="644"/>
                </a:lnTo>
                <a:lnTo>
                  <a:pt x="105" y="685"/>
                </a:lnTo>
                <a:lnTo>
                  <a:pt x="118" y="680"/>
                </a:lnTo>
                <a:lnTo>
                  <a:pt x="0" y="744"/>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 name="Freeform 16"/>
          <p:cNvSpPr>
            <a:spLocks/>
          </p:cNvSpPr>
          <p:nvPr/>
        </p:nvSpPr>
        <p:spPr bwMode="auto">
          <a:xfrm>
            <a:off x="5208588" y="4554538"/>
            <a:ext cx="58737" cy="419100"/>
          </a:xfrm>
          <a:custGeom>
            <a:avLst/>
            <a:gdLst>
              <a:gd name="T0" fmla="*/ 0 w 42"/>
              <a:gd name="T1" fmla="*/ 0 h 264"/>
              <a:gd name="T2" fmla="*/ 2147483647 w 42"/>
              <a:gd name="T3" fmla="*/ 2147483647 h 264"/>
              <a:gd name="T4" fmla="*/ 2147483647 w 42"/>
              <a:gd name="T5" fmla="*/ 2147483647 h 264"/>
              <a:gd name="T6" fmla="*/ 2147483647 w 42"/>
              <a:gd name="T7" fmla="*/ 2147483647 h 264"/>
              <a:gd name="T8" fmla="*/ 2147483647 w 42"/>
              <a:gd name="T9" fmla="*/ 2147483647 h 264"/>
              <a:gd name="T10" fmla="*/ 2147483647 w 42"/>
              <a:gd name="T11" fmla="*/ 2147483647 h 264"/>
              <a:gd name="T12" fmla="*/ 2147483647 w 42"/>
              <a:gd name="T13" fmla="*/ 2147483647 h 264"/>
              <a:gd name="T14" fmla="*/ 2147483647 w 42"/>
              <a:gd name="T15" fmla="*/ 2147483647 h 264"/>
              <a:gd name="T16" fmla="*/ 2147483647 w 42"/>
              <a:gd name="T17" fmla="*/ 2147483647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264"/>
              <a:gd name="T29" fmla="*/ 42 w 42"/>
              <a:gd name="T30" fmla="*/ 264 h 2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264">
                <a:moveTo>
                  <a:pt x="0" y="0"/>
                </a:moveTo>
                <a:lnTo>
                  <a:pt x="10" y="38"/>
                </a:lnTo>
                <a:lnTo>
                  <a:pt x="26" y="62"/>
                </a:lnTo>
                <a:lnTo>
                  <a:pt x="18" y="86"/>
                </a:lnTo>
                <a:lnTo>
                  <a:pt x="34" y="116"/>
                </a:lnTo>
                <a:lnTo>
                  <a:pt x="30" y="150"/>
                </a:lnTo>
                <a:lnTo>
                  <a:pt x="42" y="187"/>
                </a:lnTo>
                <a:lnTo>
                  <a:pt x="39" y="198"/>
                </a:lnTo>
                <a:lnTo>
                  <a:pt x="39" y="264"/>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 name="Freeform 17"/>
          <p:cNvSpPr>
            <a:spLocks/>
          </p:cNvSpPr>
          <p:nvPr/>
        </p:nvSpPr>
        <p:spPr bwMode="auto">
          <a:xfrm>
            <a:off x="5137150" y="5516563"/>
            <a:ext cx="30163" cy="258762"/>
          </a:xfrm>
          <a:custGeom>
            <a:avLst/>
            <a:gdLst>
              <a:gd name="T0" fmla="*/ 2147483647 w 22"/>
              <a:gd name="T1" fmla="*/ 0 h 163"/>
              <a:gd name="T2" fmla="*/ 2147483647 w 22"/>
              <a:gd name="T3" fmla="*/ 2147483647 h 163"/>
              <a:gd name="T4" fmla="*/ 2147483647 w 22"/>
              <a:gd name="T5" fmla="*/ 2147483647 h 163"/>
              <a:gd name="T6" fmla="*/ 0 w 22"/>
              <a:gd name="T7" fmla="*/ 2147483647 h 163"/>
              <a:gd name="T8" fmla="*/ 2147483647 w 22"/>
              <a:gd name="T9" fmla="*/ 2147483647 h 163"/>
              <a:gd name="T10" fmla="*/ 2147483647 w 22"/>
              <a:gd name="T11" fmla="*/ 2147483647 h 163"/>
              <a:gd name="T12" fmla="*/ 0 60000 65536"/>
              <a:gd name="T13" fmla="*/ 0 60000 65536"/>
              <a:gd name="T14" fmla="*/ 0 60000 65536"/>
              <a:gd name="T15" fmla="*/ 0 60000 65536"/>
              <a:gd name="T16" fmla="*/ 0 60000 65536"/>
              <a:gd name="T17" fmla="*/ 0 60000 65536"/>
              <a:gd name="T18" fmla="*/ 0 w 22"/>
              <a:gd name="T19" fmla="*/ 0 h 163"/>
              <a:gd name="T20" fmla="*/ 22 w 22"/>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22" h="163">
                <a:moveTo>
                  <a:pt x="13" y="0"/>
                </a:moveTo>
                <a:lnTo>
                  <a:pt x="11" y="24"/>
                </a:lnTo>
                <a:lnTo>
                  <a:pt x="3" y="56"/>
                </a:lnTo>
                <a:lnTo>
                  <a:pt x="0" y="97"/>
                </a:lnTo>
                <a:lnTo>
                  <a:pt x="8" y="130"/>
                </a:lnTo>
                <a:lnTo>
                  <a:pt x="22" y="163"/>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7" name="Freeform 18"/>
          <p:cNvSpPr>
            <a:spLocks/>
          </p:cNvSpPr>
          <p:nvPr/>
        </p:nvSpPr>
        <p:spPr bwMode="auto">
          <a:xfrm>
            <a:off x="4160838" y="6054725"/>
            <a:ext cx="765175" cy="146050"/>
          </a:xfrm>
          <a:custGeom>
            <a:avLst/>
            <a:gdLst>
              <a:gd name="T0" fmla="*/ 0 w 542"/>
              <a:gd name="T1" fmla="*/ 2147483647 h 92"/>
              <a:gd name="T2" fmla="*/ 2147483647 w 542"/>
              <a:gd name="T3" fmla="*/ 2147483647 h 92"/>
              <a:gd name="T4" fmla="*/ 2147483647 w 542"/>
              <a:gd name="T5" fmla="*/ 2147483647 h 92"/>
              <a:gd name="T6" fmla="*/ 2147483647 w 542"/>
              <a:gd name="T7" fmla="*/ 2147483647 h 92"/>
              <a:gd name="T8" fmla="*/ 2147483647 w 542"/>
              <a:gd name="T9" fmla="*/ 0 h 92"/>
              <a:gd name="T10" fmla="*/ 0 60000 65536"/>
              <a:gd name="T11" fmla="*/ 0 60000 65536"/>
              <a:gd name="T12" fmla="*/ 0 60000 65536"/>
              <a:gd name="T13" fmla="*/ 0 60000 65536"/>
              <a:gd name="T14" fmla="*/ 0 60000 65536"/>
              <a:gd name="T15" fmla="*/ 0 w 542"/>
              <a:gd name="T16" fmla="*/ 0 h 92"/>
              <a:gd name="T17" fmla="*/ 542 w 542"/>
              <a:gd name="T18" fmla="*/ 92 h 92"/>
            </a:gdLst>
            <a:ahLst/>
            <a:cxnLst>
              <a:cxn ang="T10">
                <a:pos x="T0" y="T1"/>
              </a:cxn>
              <a:cxn ang="T11">
                <a:pos x="T2" y="T3"/>
              </a:cxn>
              <a:cxn ang="T12">
                <a:pos x="T4" y="T5"/>
              </a:cxn>
              <a:cxn ang="T13">
                <a:pos x="T6" y="T7"/>
              </a:cxn>
              <a:cxn ang="T14">
                <a:pos x="T8" y="T9"/>
              </a:cxn>
            </a:cxnLst>
            <a:rect l="T15" t="T16" r="T17" b="T18"/>
            <a:pathLst>
              <a:path w="542" h="92">
                <a:moveTo>
                  <a:pt x="0" y="92"/>
                </a:moveTo>
                <a:lnTo>
                  <a:pt x="150" y="92"/>
                </a:lnTo>
                <a:lnTo>
                  <a:pt x="311" y="81"/>
                </a:lnTo>
                <a:lnTo>
                  <a:pt x="461" y="34"/>
                </a:lnTo>
                <a:lnTo>
                  <a:pt x="542" y="0"/>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8" name="Freeform 19"/>
          <p:cNvSpPr>
            <a:spLocks/>
          </p:cNvSpPr>
          <p:nvPr/>
        </p:nvSpPr>
        <p:spPr bwMode="auto">
          <a:xfrm>
            <a:off x="5149850" y="5969000"/>
            <a:ext cx="344488" cy="103188"/>
          </a:xfrm>
          <a:custGeom>
            <a:avLst/>
            <a:gdLst>
              <a:gd name="T0" fmla="*/ 0 w 244"/>
              <a:gd name="T1" fmla="*/ 0 h 65"/>
              <a:gd name="T2" fmla="*/ 2147483647 w 244"/>
              <a:gd name="T3" fmla="*/ 2147483647 h 65"/>
              <a:gd name="T4" fmla="*/ 2147483647 w 244"/>
              <a:gd name="T5" fmla="*/ 2147483647 h 65"/>
              <a:gd name="T6" fmla="*/ 2147483647 w 244"/>
              <a:gd name="T7" fmla="*/ 2147483647 h 65"/>
              <a:gd name="T8" fmla="*/ 2147483647 w 244"/>
              <a:gd name="T9" fmla="*/ 2147483647 h 65"/>
              <a:gd name="T10" fmla="*/ 2147483647 w 244"/>
              <a:gd name="T11" fmla="*/ 2147483647 h 65"/>
              <a:gd name="T12" fmla="*/ 0 60000 65536"/>
              <a:gd name="T13" fmla="*/ 0 60000 65536"/>
              <a:gd name="T14" fmla="*/ 0 60000 65536"/>
              <a:gd name="T15" fmla="*/ 0 60000 65536"/>
              <a:gd name="T16" fmla="*/ 0 60000 65536"/>
              <a:gd name="T17" fmla="*/ 0 60000 65536"/>
              <a:gd name="T18" fmla="*/ 0 w 244"/>
              <a:gd name="T19" fmla="*/ 0 h 65"/>
              <a:gd name="T20" fmla="*/ 244 w 244"/>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244" h="65">
                <a:moveTo>
                  <a:pt x="0" y="0"/>
                </a:moveTo>
                <a:lnTo>
                  <a:pt x="44" y="45"/>
                </a:lnTo>
                <a:lnTo>
                  <a:pt x="76" y="53"/>
                </a:lnTo>
                <a:lnTo>
                  <a:pt x="124" y="59"/>
                </a:lnTo>
                <a:lnTo>
                  <a:pt x="172" y="65"/>
                </a:lnTo>
                <a:lnTo>
                  <a:pt x="244" y="54"/>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9" name="Freeform 20"/>
          <p:cNvSpPr>
            <a:spLocks/>
          </p:cNvSpPr>
          <p:nvPr/>
        </p:nvSpPr>
        <p:spPr bwMode="auto">
          <a:xfrm>
            <a:off x="5203825" y="6062663"/>
            <a:ext cx="625475" cy="58737"/>
          </a:xfrm>
          <a:custGeom>
            <a:avLst/>
            <a:gdLst>
              <a:gd name="T0" fmla="*/ 0 w 443"/>
              <a:gd name="T1" fmla="*/ 2147483647 h 37"/>
              <a:gd name="T2" fmla="*/ 2147483647 w 443"/>
              <a:gd name="T3" fmla="*/ 2147483647 h 37"/>
              <a:gd name="T4" fmla="*/ 2147483647 w 443"/>
              <a:gd name="T5" fmla="*/ 2147483647 h 37"/>
              <a:gd name="T6" fmla="*/ 2147483647 w 443"/>
              <a:gd name="T7" fmla="*/ 2147483647 h 37"/>
              <a:gd name="T8" fmla="*/ 2147483647 w 443"/>
              <a:gd name="T9" fmla="*/ 2147483647 h 37"/>
              <a:gd name="T10" fmla="*/ 2147483647 w 443"/>
              <a:gd name="T11" fmla="*/ 0 h 37"/>
              <a:gd name="T12" fmla="*/ 0 60000 65536"/>
              <a:gd name="T13" fmla="*/ 0 60000 65536"/>
              <a:gd name="T14" fmla="*/ 0 60000 65536"/>
              <a:gd name="T15" fmla="*/ 0 60000 65536"/>
              <a:gd name="T16" fmla="*/ 0 60000 65536"/>
              <a:gd name="T17" fmla="*/ 0 60000 65536"/>
              <a:gd name="T18" fmla="*/ 0 w 443"/>
              <a:gd name="T19" fmla="*/ 0 h 37"/>
              <a:gd name="T20" fmla="*/ 443 w 44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443" h="37">
                <a:moveTo>
                  <a:pt x="0" y="34"/>
                </a:moveTo>
                <a:lnTo>
                  <a:pt x="45" y="37"/>
                </a:lnTo>
                <a:lnTo>
                  <a:pt x="248" y="24"/>
                </a:lnTo>
                <a:lnTo>
                  <a:pt x="309" y="29"/>
                </a:lnTo>
                <a:lnTo>
                  <a:pt x="350" y="19"/>
                </a:lnTo>
                <a:lnTo>
                  <a:pt x="443" y="0"/>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 name="Freeform 21"/>
          <p:cNvSpPr>
            <a:spLocks/>
          </p:cNvSpPr>
          <p:nvPr/>
        </p:nvSpPr>
        <p:spPr bwMode="auto">
          <a:xfrm>
            <a:off x="3836988" y="3897313"/>
            <a:ext cx="1428750" cy="1373187"/>
          </a:xfrm>
          <a:custGeom>
            <a:avLst/>
            <a:gdLst>
              <a:gd name="T0" fmla="*/ 0 w 1013"/>
              <a:gd name="T1" fmla="*/ 2147483647 h 865"/>
              <a:gd name="T2" fmla="*/ 2147483647 w 1013"/>
              <a:gd name="T3" fmla="*/ 2147483647 h 865"/>
              <a:gd name="T4" fmla="*/ 2147483647 w 1013"/>
              <a:gd name="T5" fmla="*/ 2147483647 h 865"/>
              <a:gd name="T6" fmla="*/ 2147483647 w 1013"/>
              <a:gd name="T7" fmla="*/ 2147483647 h 865"/>
              <a:gd name="T8" fmla="*/ 2147483647 w 1013"/>
              <a:gd name="T9" fmla="*/ 2147483647 h 865"/>
              <a:gd name="T10" fmla="*/ 2147483647 w 1013"/>
              <a:gd name="T11" fmla="*/ 2147483647 h 865"/>
              <a:gd name="T12" fmla="*/ 2147483647 w 1013"/>
              <a:gd name="T13" fmla="*/ 2147483647 h 865"/>
              <a:gd name="T14" fmla="*/ 2147483647 w 1013"/>
              <a:gd name="T15" fmla="*/ 0 h 865"/>
              <a:gd name="T16" fmla="*/ 2147483647 w 1013"/>
              <a:gd name="T17" fmla="*/ 2147483647 h 865"/>
              <a:gd name="T18" fmla="*/ 2147483647 w 1013"/>
              <a:gd name="T19" fmla="*/ 2147483647 h 865"/>
              <a:gd name="T20" fmla="*/ 2147483647 w 1013"/>
              <a:gd name="T21" fmla="*/ 2147483647 h 865"/>
              <a:gd name="T22" fmla="*/ 2147483647 w 1013"/>
              <a:gd name="T23" fmla="*/ 2147483647 h 865"/>
              <a:gd name="T24" fmla="*/ 2147483647 w 1013"/>
              <a:gd name="T25" fmla="*/ 2147483647 h 865"/>
              <a:gd name="T26" fmla="*/ 2147483647 w 1013"/>
              <a:gd name="T27" fmla="*/ 2147483647 h 865"/>
              <a:gd name="T28" fmla="*/ 2147483647 w 1013"/>
              <a:gd name="T29" fmla="*/ 2147483647 h 865"/>
              <a:gd name="T30" fmla="*/ 2147483647 w 1013"/>
              <a:gd name="T31" fmla="*/ 2147483647 h 865"/>
              <a:gd name="T32" fmla="*/ 2147483647 w 1013"/>
              <a:gd name="T33" fmla="*/ 2147483647 h 865"/>
              <a:gd name="T34" fmla="*/ 2147483647 w 1013"/>
              <a:gd name="T35" fmla="*/ 2147483647 h 865"/>
              <a:gd name="T36" fmla="*/ 2147483647 w 1013"/>
              <a:gd name="T37" fmla="*/ 2147483647 h 865"/>
              <a:gd name="T38" fmla="*/ 2147483647 w 1013"/>
              <a:gd name="T39" fmla="*/ 2147483647 h 865"/>
              <a:gd name="T40" fmla="*/ 2147483647 w 1013"/>
              <a:gd name="T41" fmla="*/ 2147483647 h 865"/>
              <a:gd name="T42" fmla="*/ 2147483647 w 1013"/>
              <a:gd name="T43" fmla="*/ 2147483647 h 865"/>
              <a:gd name="T44" fmla="*/ 2147483647 w 1013"/>
              <a:gd name="T45" fmla="*/ 2147483647 h 865"/>
              <a:gd name="T46" fmla="*/ 2147483647 w 1013"/>
              <a:gd name="T47" fmla="*/ 2147483647 h 865"/>
              <a:gd name="T48" fmla="*/ 2147483647 w 1013"/>
              <a:gd name="T49" fmla="*/ 2147483647 h 865"/>
              <a:gd name="T50" fmla="*/ 2147483647 w 1013"/>
              <a:gd name="T51" fmla="*/ 2147483647 h 865"/>
              <a:gd name="T52" fmla="*/ 2147483647 w 1013"/>
              <a:gd name="T53" fmla="*/ 2147483647 h 865"/>
              <a:gd name="T54" fmla="*/ 2147483647 w 1013"/>
              <a:gd name="T55" fmla="*/ 2147483647 h 865"/>
              <a:gd name="T56" fmla="*/ 2147483647 w 1013"/>
              <a:gd name="T57" fmla="*/ 2147483647 h 865"/>
              <a:gd name="T58" fmla="*/ 2147483647 w 1013"/>
              <a:gd name="T59" fmla="*/ 2147483647 h 8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13"/>
              <a:gd name="T91" fmla="*/ 0 h 865"/>
              <a:gd name="T92" fmla="*/ 1013 w 1013"/>
              <a:gd name="T93" fmla="*/ 865 h 8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13" h="865">
                <a:moveTo>
                  <a:pt x="0" y="288"/>
                </a:moveTo>
                <a:lnTo>
                  <a:pt x="135" y="265"/>
                </a:lnTo>
                <a:lnTo>
                  <a:pt x="260" y="214"/>
                </a:lnTo>
                <a:lnTo>
                  <a:pt x="334" y="161"/>
                </a:lnTo>
                <a:lnTo>
                  <a:pt x="417" y="124"/>
                </a:lnTo>
                <a:lnTo>
                  <a:pt x="585" y="82"/>
                </a:lnTo>
                <a:lnTo>
                  <a:pt x="737" y="23"/>
                </a:lnTo>
                <a:lnTo>
                  <a:pt x="829" y="0"/>
                </a:lnTo>
                <a:lnTo>
                  <a:pt x="937" y="33"/>
                </a:lnTo>
                <a:lnTo>
                  <a:pt x="1013" y="115"/>
                </a:lnTo>
                <a:lnTo>
                  <a:pt x="1001" y="215"/>
                </a:lnTo>
                <a:lnTo>
                  <a:pt x="1013" y="322"/>
                </a:lnTo>
                <a:lnTo>
                  <a:pt x="993" y="375"/>
                </a:lnTo>
                <a:lnTo>
                  <a:pt x="921" y="426"/>
                </a:lnTo>
                <a:lnTo>
                  <a:pt x="849" y="466"/>
                </a:lnTo>
                <a:lnTo>
                  <a:pt x="740" y="498"/>
                </a:lnTo>
                <a:lnTo>
                  <a:pt x="636" y="524"/>
                </a:lnTo>
                <a:lnTo>
                  <a:pt x="596" y="532"/>
                </a:lnTo>
                <a:lnTo>
                  <a:pt x="519" y="537"/>
                </a:lnTo>
                <a:lnTo>
                  <a:pt x="595" y="534"/>
                </a:lnTo>
                <a:lnTo>
                  <a:pt x="519" y="583"/>
                </a:lnTo>
                <a:lnTo>
                  <a:pt x="311" y="702"/>
                </a:lnTo>
                <a:lnTo>
                  <a:pt x="257" y="748"/>
                </a:lnTo>
                <a:lnTo>
                  <a:pt x="227" y="778"/>
                </a:lnTo>
                <a:lnTo>
                  <a:pt x="183" y="790"/>
                </a:lnTo>
                <a:lnTo>
                  <a:pt x="164" y="798"/>
                </a:lnTo>
                <a:lnTo>
                  <a:pt x="225" y="777"/>
                </a:lnTo>
                <a:lnTo>
                  <a:pt x="220" y="807"/>
                </a:lnTo>
                <a:lnTo>
                  <a:pt x="193" y="838"/>
                </a:lnTo>
                <a:lnTo>
                  <a:pt x="99" y="865"/>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 name="Freeform 22"/>
          <p:cNvSpPr>
            <a:spLocks/>
          </p:cNvSpPr>
          <p:nvPr/>
        </p:nvSpPr>
        <p:spPr bwMode="auto">
          <a:xfrm>
            <a:off x="5162550" y="3387725"/>
            <a:ext cx="1106488" cy="727075"/>
          </a:xfrm>
          <a:custGeom>
            <a:avLst/>
            <a:gdLst>
              <a:gd name="T0" fmla="*/ 2147483647 w 785"/>
              <a:gd name="T1" fmla="*/ 0 h 458"/>
              <a:gd name="T2" fmla="*/ 2147483647 w 785"/>
              <a:gd name="T3" fmla="*/ 2147483647 h 458"/>
              <a:gd name="T4" fmla="*/ 2147483647 w 785"/>
              <a:gd name="T5" fmla="*/ 2147483647 h 458"/>
              <a:gd name="T6" fmla="*/ 2147483647 w 785"/>
              <a:gd name="T7" fmla="*/ 2147483647 h 458"/>
              <a:gd name="T8" fmla="*/ 2147483647 w 785"/>
              <a:gd name="T9" fmla="*/ 2147483647 h 458"/>
              <a:gd name="T10" fmla="*/ 2147483647 w 785"/>
              <a:gd name="T11" fmla="*/ 2147483647 h 458"/>
              <a:gd name="T12" fmla="*/ 2147483647 w 785"/>
              <a:gd name="T13" fmla="*/ 2147483647 h 458"/>
              <a:gd name="T14" fmla="*/ 0 w 785"/>
              <a:gd name="T15" fmla="*/ 2147483647 h 458"/>
              <a:gd name="T16" fmla="*/ 2147483647 w 785"/>
              <a:gd name="T17" fmla="*/ 2147483647 h 458"/>
              <a:gd name="T18" fmla="*/ 2147483647 w 785"/>
              <a:gd name="T19" fmla="*/ 2147483647 h 458"/>
              <a:gd name="T20" fmla="*/ 2147483647 w 785"/>
              <a:gd name="T21" fmla="*/ 2147483647 h 458"/>
              <a:gd name="T22" fmla="*/ 2147483647 w 785"/>
              <a:gd name="T23" fmla="*/ 2147483647 h 458"/>
              <a:gd name="T24" fmla="*/ 2147483647 w 785"/>
              <a:gd name="T25" fmla="*/ 2147483647 h 458"/>
              <a:gd name="T26" fmla="*/ 2147483647 w 785"/>
              <a:gd name="T27" fmla="*/ 2147483647 h 458"/>
              <a:gd name="T28" fmla="*/ 2147483647 w 785"/>
              <a:gd name="T29" fmla="*/ 2147483647 h 458"/>
              <a:gd name="T30" fmla="*/ 2147483647 w 785"/>
              <a:gd name="T31" fmla="*/ 2147483647 h 458"/>
              <a:gd name="T32" fmla="*/ 2147483647 w 785"/>
              <a:gd name="T33" fmla="*/ 2147483647 h 458"/>
              <a:gd name="T34" fmla="*/ 2147483647 w 785"/>
              <a:gd name="T35" fmla="*/ 2147483647 h 458"/>
              <a:gd name="T36" fmla="*/ 2147483647 w 785"/>
              <a:gd name="T37" fmla="*/ 2147483647 h 458"/>
              <a:gd name="T38" fmla="*/ 2147483647 w 785"/>
              <a:gd name="T39" fmla="*/ 2147483647 h 4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85"/>
              <a:gd name="T61" fmla="*/ 0 h 458"/>
              <a:gd name="T62" fmla="*/ 785 w 785"/>
              <a:gd name="T63" fmla="*/ 458 h 4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85" h="458">
                <a:moveTo>
                  <a:pt x="494" y="0"/>
                </a:moveTo>
                <a:lnTo>
                  <a:pt x="397" y="44"/>
                </a:lnTo>
                <a:lnTo>
                  <a:pt x="305" y="67"/>
                </a:lnTo>
                <a:lnTo>
                  <a:pt x="144" y="175"/>
                </a:lnTo>
                <a:lnTo>
                  <a:pt x="89" y="205"/>
                </a:lnTo>
                <a:lnTo>
                  <a:pt x="41" y="227"/>
                </a:lnTo>
                <a:lnTo>
                  <a:pt x="3" y="266"/>
                </a:lnTo>
                <a:lnTo>
                  <a:pt x="0" y="315"/>
                </a:lnTo>
                <a:lnTo>
                  <a:pt x="3" y="344"/>
                </a:lnTo>
                <a:lnTo>
                  <a:pt x="51" y="403"/>
                </a:lnTo>
                <a:lnTo>
                  <a:pt x="121" y="436"/>
                </a:lnTo>
                <a:lnTo>
                  <a:pt x="179" y="458"/>
                </a:lnTo>
                <a:lnTo>
                  <a:pt x="376" y="435"/>
                </a:lnTo>
                <a:lnTo>
                  <a:pt x="425" y="418"/>
                </a:lnTo>
                <a:lnTo>
                  <a:pt x="500" y="389"/>
                </a:lnTo>
                <a:lnTo>
                  <a:pt x="548" y="349"/>
                </a:lnTo>
                <a:lnTo>
                  <a:pt x="592" y="343"/>
                </a:lnTo>
                <a:lnTo>
                  <a:pt x="724" y="275"/>
                </a:lnTo>
                <a:lnTo>
                  <a:pt x="785" y="263"/>
                </a:lnTo>
                <a:lnTo>
                  <a:pt x="702" y="291"/>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 name="Freeform 23"/>
          <p:cNvSpPr>
            <a:spLocks/>
          </p:cNvSpPr>
          <p:nvPr/>
        </p:nvSpPr>
        <p:spPr bwMode="auto">
          <a:xfrm>
            <a:off x="5251450" y="4064000"/>
            <a:ext cx="1214438" cy="441325"/>
          </a:xfrm>
          <a:custGeom>
            <a:avLst/>
            <a:gdLst>
              <a:gd name="T0" fmla="*/ 2147483647 w 860"/>
              <a:gd name="T1" fmla="*/ 0 h 278"/>
              <a:gd name="T2" fmla="*/ 2147483647 w 860"/>
              <a:gd name="T3" fmla="*/ 2147483647 h 278"/>
              <a:gd name="T4" fmla="*/ 0 w 860"/>
              <a:gd name="T5" fmla="*/ 2147483647 h 278"/>
              <a:gd name="T6" fmla="*/ 2147483647 w 860"/>
              <a:gd name="T7" fmla="*/ 2147483647 h 278"/>
              <a:gd name="T8" fmla="*/ 2147483647 w 860"/>
              <a:gd name="T9" fmla="*/ 2147483647 h 278"/>
              <a:gd name="T10" fmla="*/ 2147483647 w 860"/>
              <a:gd name="T11" fmla="*/ 2147483647 h 278"/>
              <a:gd name="T12" fmla="*/ 2147483647 w 860"/>
              <a:gd name="T13" fmla="*/ 2147483647 h 278"/>
              <a:gd name="T14" fmla="*/ 2147483647 w 860"/>
              <a:gd name="T15" fmla="*/ 2147483647 h 278"/>
              <a:gd name="T16" fmla="*/ 2147483647 w 860"/>
              <a:gd name="T17" fmla="*/ 2147483647 h 278"/>
              <a:gd name="T18" fmla="*/ 2147483647 w 860"/>
              <a:gd name="T19" fmla="*/ 2147483647 h 278"/>
              <a:gd name="T20" fmla="*/ 2147483647 w 860"/>
              <a:gd name="T21" fmla="*/ 2147483647 h 278"/>
              <a:gd name="T22" fmla="*/ 2147483647 w 860"/>
              <a:gd name="T23" fmla="*/ 2147483647 h 278"/>
              <a:gd name="T24" fmla="*/ 2147483647 w 860"/>
              <a:gd name="T25" fmla="*/ 2147483647 h 278"/>
              <a:gd name="T26" fmla="*/ 2147483647 w 860"/>
              <a:gd name="T27" fmla="*/ 2147483647 h 278"/>
              <a:gd name="T28" fmla="*/ 2147483647 w 860"/>
              <a:gd name="T29" fmla="*/ 2147483647 h 278"/>
              <a:gd name="T30" fmla="*/ 2147483647 w 860"/>
              <a:gd name="T31" fmla="*/ 2147483647 h 278"/>
              <a:gd name="T32" fmla="*/ 2147483647 w 860"/>
              <a:gd name="T33" fmla="*/ 2147483647 h 278"/>
              <a:gd name="T34" fmla="*/ 2147483647 w 860"/>
              <a:gd name="T35" fmla="*/ 2147483647 h 278"/>
              <a:gd name="T36" fmla="*/ 2147483647 w 860"/>
              <a:gd name="T37" fmla="*/ 2147483647 h 278"/>
              <a:gd name="T38" fmla="*/ 2147483647 w 860"/>
              <a:gd name="T39" fmla="*/ 2147483647 h 278"/>
              <a:gd name="T40" fmla="*/ 2147483647 w 860"/>
              <a:gd name="T41" fmla="*/ 2147483647 h 278"/>
              <a:gd name="T42" fmla="*/ 2147483647 w 860"/>
              <a:gd name="T43" fmla="*/ 2147483647 h 2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0"/>
              <a:gd name="T67" fmla="*/ 0 h 278"/>
              <a:gd name="T68" fmla="*/ 860 w 860"/>
              <a:gd name="T69" fmla="*/ 278 h 2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0" h="278">
                <a:moveTo>
                  <a:pt x="67" y="0"/>
                </a:moveTo>
                <a:lnTo>
                  <a:pt x="24" y="22"/>
                </a:lnTo>
                <a:lnTo>
                  <a:pt x="0" y="67"/>
                </a:lnTo>
                <a:lnTo>
                  <a:pt x="1" y="161"/>
                </a:lnTo>
                <a:lnTo>
                  <a:pt x="35" y="200"/>
                </a:lnTo>
                <a:lnTo>
                  <a:pt x="64" y="227"/>
                </a:lnTo>
                <a:lnTo>
                  <a:pt x="68" y="221"/>
                </a:lnTo>
                <a:lnTo>
                  <a:pt x="107" y="261"/>
                </a:lnTo>
                <a:lnTo>
                  <a:pt x="176" y="270"/>
                </a:lnTo>
                <a:lnTo>
                  <a:pt x="220" y="270"/>
                </a:lnTo>
                <a:lnTo>
                  <a:pt x="316" y="278"/>
                </a:lnTo>
                <a:lnTo>
                  <a:pt x="457" y="259"/>
                </a:lnTo>
                <a:lnTo>
                  <a:pt x="548" y="222"/>
                </a:lnTo>
                <a:lnTo>
                  <a:pt x="612" y="198"/>
                </a:lnTo>
                <a:lnTo>
                  <a:pt x="643" y="174"/>
                </a:lnTo>
                <a:lnTo>
                  <a:pt x="704" y="126"/>
                </a:lnTo>
                <a:lnTo>
                  <a:pt x="716" y="107"/>
                </a:lnTo>
                <a:lnTo>
                  <a:pt x="718" y="139"/>
                </a:lnTo>
                <a:lnTo>
                  <a:pt x="760" y="142"/>
                </a:lnTo>
                <a:lnTo>
                  <a:pt x="801" y="149"/>
                </a:lnTo>
                <a:lnTo>
                  <a:pt x="828" y="158"/>
                </a:lnTo>
                <a:lnTo>
                  <a:pt x="860" y="149"/>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 name="Freeform 24"/>
          <p:cNvSpPr>
            <a:spLocks/>
          </p:cNvSpPr>
          <p:nvPr/>
        </p:nvSpPr>
        <p:spPr bwMode="auto">
          <a:xfrm>
            <a:off x="6096000" y="4378325"/>
            <a:ext cx="330200" cy="182563"/>
          </a:xfrm>
          <a:custGeom>
            <a:avLst/>
            <a:gdLst>
              <a:gd name="T0" fmla="*/ 0 w 234"/>
              <a:gd name="T1" fmla="*/ 0 h 115"/>
              <a:gd name="T2" fmla="*/ 2147483647 w 234"/>
              <a:gd name="T3" fmla="*/ 2147483647 h 115"/>
              <a:gd name="T4" fmla="*/ 2147483647 w 234"/>
              <a:gd name="T5" fmla="*/ 2147483647 h 115"/>
              <a:gd name="T6" fmla="*/ 2147483647 w 234"/>
              <a:gd name="T7" fmla="*/ 2147483647 h 115"/>
              <a:gd name="T8" fmla="*/ 2147483647 w 234"/>
              <a:gd name="T9" fmla="*/ 2147483647 h 115"/>
              <a:gd name="T10" fmla="*/ 2147483647 w 234"/>
              <a:gd name="T11" fmla="*/ 2147483647 h 115"/>
              <a:gd name="T12" fmla="*/ 2147483647 w 234"/>
              <a:gd name="T13" fmla="*/ 2147483647 h 115"/>
              <a:gd name="T14" fmla="*/ 2147483647 w 234"/>
              <a:gd name="T15" fmla="*/ 2147483647 h 115"/>
              <a:gd name="T16" fmla="*/ 2147483647 w 234"/>
              <a:gd name="T17" fmla="*/ 2147483647 h 115"/>
              <a:gd name="T18" fmla="*/ 2147483647 w 234"/>
              <a:gd name="T19" fmla="*/ 2147483647 h 115"/>
              <a:gd name="T20" fmla="*/ 2147483647 w 234"/>
              <a:gd name="T21" fmla="*/ 2147483647 h 115"/>
              <a:gd name="T22" fmla="*/ 2147483647 w 234"/>
              <a:gd name="T23" fmla="*/ 2147483647 h 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4"/>
              <a:gd name="T37" fmla="*/ 0 h 115"/>
              <a:gd name="T38" fmla="*/ 234 w 234"/>
              <a:gd name="T39" fmla="*/ 115 h 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4" h="115">
                <a:moveTo>
                  <a:pt x="0" y="0"/>
                </a:moveTo>
                <a:lnTo>
                  <a:pt x="13" y="40"/>
                </a:lnTo>
                <a:lnTo>
                  <a:pt x="27" y="47"/>
                </a:lnTo>
                <a:lnTo>
                  <a:pt x="64" y="67"/>
                </a:lnTo>
                <a:lnTo>
                  <a:pt x="86" y="80"/>
                </a:lnTo>
                <a:lnTo>
                  <a:pt x="107" y="85"/>
                </a:lnTo>
                <a:lnTo>
                  <a:pt x="126" y="95"/>
                </a:lnTo>
                <a:lnTo>
                  <a:pt x="157" y="98"/>
                </a:lnTo>
                <a:lnTo>
                  <a:pt x="187" y="111"/>
                </a:lnTo>
                <a:lnTo>
                  <a:pt x="198" y="111"/>
                </a:lnTo>
                <a:lnTo>
                  <a:pt x="216" y="112"/>
                </a:lnTo>
                <a:lnTo>
                  <a:pt x="234" y="115"/>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 name="Freeform 25"/>
          <p:cNvSpPr>
            <a:spLocks/>
          </p:cNvSpPr>
          <p:nvPr/>
        </p:nvSpPr>
        <p:spPr bwMode="auto">
          <a:xfrm>
            <a:off x="6070600" y="4395788"/>
            <a:ext cx="84138" cy="142875"/>
          </a:xfrm>
          <a:custGeom>
            <a:avLst/>
            <a:gdLst>
              <a:gd name="T0" fmla="*/ 0 w 60"/>
              <a:gd name="T1" fmla="*/ 0 h 90"/>
              <a:gd name="T2" fmla="*/ 0 w 60"/>
              <a:gd name="T3" fmla="*/ 2147483647 h 90"/>
              <a:gd name="T4" fmla="*/ 0 w 60"/>
              <a:gd name="T5" fmla="*/ 2147483647 h 90"/>
              <a:gd name="T6" fmla="*/ 2147483647 w 60"/>
              <a:gd name="T7" fmla="*/ 2147483647 h 90"/>
              <a:gd name="T8" fmla="*/ 2147483647 w 60"/>
              <a:gd name="T9" fmla="*/ 2147483647 h 90"/>
              <a:gd name="T10" fmla="*/ 2147483647 w 60"/>
              <a:gd name="T11" fmla="*/ 2147483647 h 90"/>
              <a:gd name="T12" fmla="*/ 2147483647 w 60"/>
              <a:gd name="T13" fmla="*/ 2147483647 h 90"/>
              <a:gd name="T14" fmla="*/ 0 60000 65536"/>
              <a:gd name="T15" fmla="*/ 0 60000 65536"/>
              <a:gd name="T16" fmla="*/ 0 60000 65536"/>
              <a:gd name="T17" fmla="*/ 0 60000 65536"/>
              <a:gd name="T18" fmla="*/ 0 60000 65536"/>
              <a:gd name="T19" fmla="*/ 0 60000 65536"/>
              <a:gd name="T20" fmla="*/ 0 60000 65536"/>
              <a:gd name="T21" fmla="*/ 0 w 60"/>
              <a:gd name="T22" fmla="*/ 0 h 90"/>
              <a:gd name="T23" fmla="*/ 60 w 60"/>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90">
                <a:moveTo>
                  <a:pt x="0" y="0"/>
                </a:moveTo>
                <a:lnTo>
                  <a:pt x="0" y="12"/>
                </a:lnTo>
                <a:lnTo>
                  <a:pt x="0" y="31"/>
                </a:lnTo>
                <a:lnTo>
                  <a:pt x="7" y="47"/>
                </a:lnTo>
                <a:lnTo>
                  <a:pt x="23" y="64"/>
                </a:lnTo>
                <a:lnTo>
                  <a:pt x="44" y="87"/>
                </a:lnTo>
                <a:lnTo>
                  <a:pt x="60" y="90"/>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 name="Oval 26"/>
          <p:cNvSpPr>
            <a:spLocks noChangeArrowheads="1"/>
          </p:cNvSpPr>
          <p:nvPr/>
        </p:nvSpPr>
        <p:spPr bwMode="auto">
          <a:xfrm>
            <a:off x="5559425" y="5159375"/>
            <a:ext cx="552450" cy="658813"/>
          </a:xfrm>
          <a:prstGeom prst="ellipse">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明朝" panose="02020600040205080304" pitchFamily="18" charset="-128"/>
              </a:defRPr>
            </a:lvl1pPr>
            <a:lvl2pPr marL="742950" indent="-285750" eaLnBrk="0" hangingPunct="0">
              <a:defRPr kumimoji="1">
                <a:solidFill>
                  <a:schemeClr val="tx1"/>
                </a:solidFill>
                <a:latin typeface="Arial" panose="020B0604020202020204" pitchFamily="34" charset="0"/>
                <a:ea typeface="ＭＳ Ｐ明朝" panose="02020600040205080304" pitchFamily="18" charset="-128"/>
              </a:defRPr>
            </a:lvl2pPr>
            <a:lvl3pPr marL="1143000" indent="-228600" eaLnBrk="0" hangingPunct="0">
              <a:defRPr kumimoji="1">
                <a:solidFill>
                  <a:schemeClr val="tx1"/>
                </a:solidFill>
                <a:latin typeface="Arial" panose="020B0604020202020204" pitchFamily="34" charset="0"/>
                <a:ea typeface="ＭＳ Ｐ明朝" panose="02020600040205080304" pitchFamily="18" charset="-128"/>
              </a:defRPr>
            </a:lvl3pPr>
            <a:lvl4pPr marL="1600200" indent="-228600" eaLnBrk="0" hangingPunct="0">
              <a:defRPr kumimoji="1">
                <a:solidFill>
                  <a:schemeClr val="tx1"/>
                </a:solidFill>
                <a:latin typeface="Arial" panose="020B0604020202020204" pitchFamily="34" charset="0"/>
                <a:ea typeface="ＭＳ Ｐ明朝" panose="02020600040205080304" pitchFamily="18" charset="-128"/>
              </a:defRPr>
            </a:lvl4pPr>
            <a:lvl5pPr marL="2057400" indent="-228600" eaLnBrk="0" hangingPunct="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endParaRPr lang="ja-JP" altLang="en-US">
              <a:solidFill>
                <a:srgbClr val="000000"/>
              </a:solidFill>
              <a:ea typeface="ＭＳ Ｐゴシック" panose="020B0600070205080204" pitchFamily="50" charset="-128"/>
            </a:endParaRPr>
          </a:p>
        </p:txBody>
      </p:sp>
      <p:sp>
        <p:nvSpPr>
          <p:cNvPr id="36" name="Oval 27"/>
          <p:cNvSpPr>
            <a:spLocks noChangeArrowheads="1"/>
          </p:cNvSpPr>
          <p:nvPr/>
        </p:nvSpPr>
        <p:spPr bwMode="auto">
          <a:xfrm>
            <a:off x="3803650" y="4518025"/>
            <a:ext cx="403225" cy="493713"/>
          </a:xfrm>
          <a:prstGeom prst="ellipse">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明朝" panose="02020600040205080304" pitchFamily="18" charset="-128"/>
              </a:defRPr>
            </a:lvl1pPr>
            <a:lvl2pPr marL="742950" indent="-285750" eaLnBrk="0" hangingPunct="0">
              <a:defRPr kumimoji="1">
                <a:solidFill>
                  <a:schemeClr val="tx1"/>
                </a:solidFill>
                <a:latin typeface="Arial" panose="020B0604020202020204" pitchFamily="34" charset="0"/>
                <a:ea typeface="ＭＳ Ｐ明朝" panose="02020600040205080304" pitchFamily="18" charset="-128"/>
              </a:defRPr>
            </a:lvl2pPr>
            <a:lvl3pPr marL="1143000" indent="-228600" eaLnBrk="0" hangingPunct="0">
              <a:defRPr kumimoji="1">
                <a:solidFill>
                  <a:schemeClr val="tx1"/>
                </a:solidFill>
                <a:latin typeface="Arial" panose="020B0604020202020204" pitchFamily="34" charset="0"/>
                <a:ea typeface="ＭＳ Ｐ明朝" panose="02020600040205080304" pitchFamily="18" charset="-128"/>
              </a:defRPr>
            </a:lvl3pPr>
            <a:lvl4pPr marL="1600200" indent="-228600" eaLnBrk="0" hangingPunct="0">
              <a:defRPr kumimoji="1">
                <a:solidFill>
                  <a:schemeClr val="tx1"/>
                </a:solidFill>
                <a:latin typeface="Arial" panose="020B0604020202020204" pitchFamily="34" charset="0"/>
                <a:ea typeface="ＭＳ Ｐ明朝" panose="02020600040205080304" pitchFamily="18" charset="-128"/>
              </a:defRPr>
            </a:lvl4pPr>
            <a:lvl5pPr marL="2057400" indent="-228600" eaLnBrk="0" hangingPunct="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endParaRPr lang="ja-JP" altLang="en-US">
              <a:solidFill>
                <a:srgbClr val="000000"/>
              </a:solidFill>
              <a:ea typeface="ＭＳ Ｐゴシック" panose="020B0600070205080204" pitchFamily="50" charset="-128"/>
            </a:endParaRPr>
          </a:p>
        </p:txBody>
      </p:sp>
      <p:sp>
        <p:nvSpPr>
          <p:cNvPr id="37" name="Oval 28"/>
          <p:cNvSpPr>
            <a:spLocks noChangeArrowheads="1"/>
          </p:cNvSpPr>
          <p:nvPr/>
        </p:nvSpPr>
        <p:spPr bwMode="auto">
          <a:xfrm>
            <a:off x="3967163" y="5451475"/>
            <a:ext cx="604837" cy="438150"/>
          </a:xfrm>
          <a:prstGeom prst="ellipse">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明朝" panose="02020600040205080304" pitchFamily="18" charset="-128"/>
              </a:defRPr>
            </a:lvl1pPr>
            <a:lvl2pPr marL="742950" indent="-285750" eaLnBrk="0" hangingPunct="0">
              <a:defRPr kumimoji="1">
                <a:solidFill>
                  <a:schemeClr val="tx1"/>
                </a:solidFill>
                <a:latin typeface="Arial" panose="020B0604020202020204" pitchFamily="34" charset="0"/>
                <a:ea typeface="ＭＳ Ｐ明朝" panose="02020600040205080304" pitchFamily="18" charset="-128"/>
              </a:defRPr>
            </a:lvl2pPr>
            <a:lvl3pPr marL="1143000" indent="-228600" eaLnBrk="0" hangingPunct="0">
              <a:defRPr kumimoji="1">
                <a:solidFill>
                  <a:schemeClr val="tx1"/>
                </a:solidFill>
                <a:latin typeface="Arial" panose="020B0604020202020204" pitchFamily="34" charset="0"/>
                <a:ea typeface="ＭＳ Ｐ明朝" panose="02020600040205080304" pitchFamily="18" charset="-128"/>
              </a:defRPr>
            </a:lvl3pPr>
            <a:lvl4pPr marL="1600200" indent="-228600" eaLnBrk="0" hangingPunct="0">
              <a:defRPr kumimoji="1">
                <a:solidFill>
                  <a:schemeClr val="tx1"/>
                </a:solidFill>
                <a:latin typeface="Arial" panose="020B0604020202020204" pitchFamily="34" charset="0"/>
                <a:ea typeface="ＭＳ Ｐ明朝" panose="02020600040205080304" pitchFamily="18" charset="-128"/>
              </a:defRPr>
            </a:lvl4pPr>
            <a:lvl5pPr marL="2057400" indent="-228600" eaLnBrk="0" hangingPunct="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endParaRPr lang="ja-JP" altLang="en-US">
              <a:solidFill>
                <a:srgbClr val="000000"/>
              </a:solidFill>
              <a:ea typeface="ＭＳ Ｐゴシック" panose="020B0600070205080204" pitchFamily="50" charset="-128"/>
            </a:endParaRPr>
          </a:p>
        </p:txBody>
      </p:sp>
      <p:sp>
        <p:nvSpPr>
          <p:cNvPr id="38" name="Freeform 29"/>
          <p:cNvSpPr>
            <a:spLocks/>
          </p:cNvSpPr>
          <p:nvPr/>
        </p:nvSpPr>
        <p:spPr bwMode="auto">
          <a:xfrm>
            <a:off x="4687888" y="3989388"/>
            <a:ext cx="503237" cy="414337"/>
          </a:xfrm>
          <a:custGeom>
            <a:avLst/>
            <a:gdLst>
              <a:gd name="T0" fmla="*/ 2147483647 w 357"/>
              <a:gd name="T1" fmla="*/ 2147483647 h 261"/>
              <a:gd name="T2" fmla="*/ 2147483647 w 357"/>
              <a:gd name="T3" fmla="*/ 2147483647 h 261"/>
              <a:gd name="T4" fmla="*/ 0 w 357"/>
              <a:gd name="T5" fmla="*/ 2147483647 h 261"/>
              <a:gd name="T6" fmla="*/ 2147483647 w 357"/>
              <a:gd name="T7" fmla="*/ 2147483647 h 261"/>
              <a:gd name="T8" fmla="*/ 2147483647 w 357"/>
              <a:gd name="T9" fmla="*/ 2147483647 h 261"/>
              <a:gd name="T10" fmla="*/ 2147483647 w 357"/>
              <a:gd name="T11" fmla="*/ 2147483647 h 261"/>
              <a:gd name="T12" fmla="*/ 2147483647 w 357"/>
              <a:gd name="T13" fmla="*/ 2147483647 h 261"/>
              <a:gd name="T14" fmla="*/ 2147483647 w 357"/>
              <a:gd name="T15" fmla="*/ 2147483647 h 261"/>
              <a:gd name="T16" fmla="*/ 2147483647 w 357"/>
              <a:gd name="T17" fmla="*/ 2147483647 h 261"/>
              <a:gd name="T18" fmla="*/ 2147483647 w 357"/>
              <a:gd name="T19" fmla="*/ 2147483647 h 261"/>
              <a:gd name="T20" fmla="*/ 2147483647 w 357"/>
              <a:gd name="T21" fmla="*/ 2147483647 h 261"/>
              <a:gd name="T22" fmla="*/ 2147483647 w 357"/>
              <a:gd name="T23" fmla="*/ 2147483647 h 261"/>
              <a:gd name="T24" fmla="*/ 2147483647 w 357"/>
              <a:gd name="T25" fmla="*/ 2147483647 h 261"/>
              <a:gd name="T26" fmla="*/ 2147483647 w 357"/>
              <a:gd name="T27" fmla="*/ 0 h 261"/>
              <a:gd name="T28" fmla="*/ 2147483647 w 357"/>
              <a:gd name="T29" fmla="*/ 2147483647 h 261"/>
              <a:gd name="T30" fmla="*/ 2147483647 w 357"/>
              <a:gd name="T31" fmla="*/ 2147483647 h 2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7"/>
              <a:gd name="T49" fmla="*/ 0 h 261"/>
              <a:gd name="T50" fmla="*/ 357 w 357"/>
              <a:gd name="T51" fmla="*/ 261 h 2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7" h="261">
                <a:moveTo>
                  <a:pt x="98" y="21"/>
                </a:moveTo>
                <a:lnTo>
                  <a:pt x="28" y="45"/>
                </a:lnTo>
                <a:lnTo>
                  <a:pt x="0" y="79"/>
                </a:lnTo>
                <a:lnTo>
                  <a:pt x="2" y="148"/>
                </a:lnTo>
                <a:lnTo>
                  <a:pt x="30" y="206"/>
                </a:lnTo>
                <a:lnTo>
                  <a:pt x="105" y="259"/>
                </a:lnTo>
                <a:lnTo>
                  <a:pt x="160" y="261"/>
                </a:lnTo>
                <a:lnTo>
                  <a:pt x="237" y="232"/>
                </a:lnTo>
                <a:lnTo>
                  <a:pt x="328" y="206"/>
                </a:lnTo>
                <a:lnTo>
                  <a:pt x="357" y="175"/>
                </a:lnTo>
                <a:lnTo>
                  <a:pt x="353" y="103"/>
                </a:lnTo>
                <a:lnTo>
                  <a:pt x="284" y="22"/>
                </a:lnTo>
                <a:lnTo>
                  <a:pt x="244" y="4"/>
                </a:lnTo>
                <a:lnTo>
                  <a:pt x="187" y="0"/>
                </a:lnTo>
                <a:lnTo>
                  <a:pt x="148" y="12"/>
                </a:lnTo>
                <a:lnTo>
                  <a:pt x="100" y="24"/>
                </a:lnTo>
              </a:path>
            </a:pathLst>
          </a:custGeom>
          <a:solidFill>
            <a:schemeClr val="bg1"/>
          </a:solidFill>
          <a:ln w="9525">
            <a:solidFill>
              <a:schemeClr val="bg1"/>
            </a:solidFill>
            <a:round/>
            <a:headEnd/>
            <a:tailEnd/>
          </a:ln>
        </p:spPr>
        <p:txBody>
          <a:bodyPr/>
          <a:lstStyle/>
          <a:p>
            <a:endParaRPr lang="ja-JP" altLang="en-US"/>
          </a:p>
        </p:txBody>
      </p:sp>
      <p:sp>
        <p:nvSpPr>
          <p:cNvPr id="39" name="Freeform 30"/>
          <p:cNvSpPr>
            <a:spLocks/>
          </p:cNvSpPr>
          <p:nvPr/>
        </p:nvSpPr>
        <p:spPr bwMode="auto">
          <a:xfrm>
            <a:off x="5286375" y="3695700"/>
            <a:ext cx="434975" cy="328613"/>
          </a:xfrm>
          <a:custGeom>
            <a:avLst/>
            <a:gdLst>
              <a:gd name="T0" fmla="*/ 2147483647 w 308"/>
              <a:gd name="T1" fmla="*/ 2147483647 h 207"/>
              <a:gd name="T2" fmla="*/ 0 w 308"/>
              <a:gd name="T3" fmla="*/ 2147483647 h 207"/>
              <a:gd name="T4" fmla="*/ 2147483647 w 308"/>
              <a:gd name="T5" fmla="*/ 2147483647 h 207"/>
              <a:gd name="T6" fmla="*/ 2147483647 w 308"/>
              <a:gd name="T7" fmla="*/ 2147483647 h 207"/>
              <a:gd name="T8" fmla="*/ 2147483647 w 308"/>
              <a:gd name="T9" fmla="*/ 2147483647 h 207"/>
              <a:gd name="T10" fmla="*/ 2147483647 w 308"/>
              <a:gd name="T11" fmla="*/ 2147483647 h 207"/>
              <a:gd name="T12" fmla="*/ 2147483647 w 308"/>
              <a:gd name="T13" fmla="*/ 2147483647 h 207"/>
              <a:gd name="T14" fmla="*/ 2147483647 w 308"/>
              <a:gd name="T15" fmla="*/ 2147483647 h 207"/>
              <a:gd name="T16" fmla="*/ 2147483647 w 308"/>
              <a:gd name="T17" fmla="*/ 2147483647 h 207"/>
              <a:gd name="T18" fmla="*/ 2147483647 w 308"/>
              <a:gd name="T19" fmla="*/ 2147483647 h 207"/>
              <a:gd name="T20" fmla="*/ 2147483647 w 308"/>
              <a:gd name="T21" fmla="*/ 0 h 207"/>
              <a:gd name="T22" fmla="*/ 2147483647 w 308"/>
              <a:gd name="T23" fmla="*/ 2147483647 h 207"/>
              <a:gd name="T24" fmla="*/ 2147483647 w 308"/>
              <a:gd name="T25" fmla="*/ 2147483647 h 207"/>
              <a:gd name="T26" fmla="*/ 2147483647 w 308"/>
              <a:gd name="T27" fmla="*/ 2147483647 h 2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8"/>
              <a:gd name="T43" fmla="*/ 0 h 207"/>
              <a:gd name="T44" fmla="*/ 308 w 308"/>
              <a:gd name="T45" fmla="*/ 207 h 2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8" h="207">
                <a:moveTo>
                  <a:pt x="3" y="48"/>
                </a:moveTo>
                <a:lnTo>
                  <a:pt x="0" y="72"/>
                </a:lnTo>
                <a:lnTo>
                  <a:pt x="51" y="134"/>
                </a:lnTo>
                <a:lnTo>
                  <a:pt x="118" y="207"/>
                </a:lnTo>
                <a:lnTo>
                  <a:pt x="200" y="207"/>
                </a:lnTo>
                <a:lnTo>
                  <a:pt x="308" y="161"/>
                </a:lnTo>
                <a:lnTo>
                  <a:pt x="300" y="129"/>
                </a:lnTo>
                <a:lnTo>
                  <a:pt x="300" y="98"/>
                </a:lnTo>
                <a:lnTo>
                  <a:pt x="291" y="72"/>
                </a:lnTo>
                <a:lnTo>
                  <a:pt x="260" y="23"/>
                </a:lnTo>
                <a:lnTo>
                  <a:pt x="180" y="0"/>
                </a:lnTo>
                <a:lnTo>
                  <a:pt x="96" y="2"/>
                </a:lnTo>
                <a:lnTo>
                  <a:pt x="44" y="21"/>
                </a:lnTo>
                <a:lnTo>
                  <a:pt x="3" y="48"/>
                </a:lnTo>
                <a:close/>
              </a:path>
            </a:pathLst>
          </a:custGeom>
          <a:solidFill>
            <a:schemeClr val="bg1"/>
          </a:solidFill>
          <a:ln w="9525">
            <a:solidFill>
              <a:schemeClr val="bg1"/>
            </a:solidFill>
            <a:round/>
            <a:headEnd/>
            <a:tailEnd/>
          </a:ln>
        </p:spPr>
        <p:txBody>
          <a:bodyPr/>
          <a:lstStyle/>
          <a:p>
            <a:endParaRPr lang="ja-JP" altLang="en-US"/>
          </a:p>
        </p:txBody>
      </p:sp>
      <p:sp>
        <p:nvSpPr>
          <p:cNvPr id="40" name="Freeform 31"/>
          <p:cNvSpPr>
            <a:spLocks/>
          </p:cNvSpPr>
          <p:nvPr/>
        </p:nvSpPr>
        <p:spPr bwMode="auto">
          <a:xfrm>
            <a:off x="5391150" y="4071938"/>
            <a:ext cx="331788" cy="206375"/>
          </a:xfrm>
          <a:custGeom>
            <a:avLst/>
            <a:gdLst>
              <a:gd name="T0" fmla="*/ 2147483647 w 235"/>
              <a:gd name="T1" fmla="*/ 2147483647 h 130"/>
              <a:gd name="T2" fmla="*/ 2147483647 w 235"/>
              <a:gd name="T3" fmla="*/ 2147483647 h 130"/>
              <a:gd name="T4" fmla="*/ 2147483647 w 235"/>
              <a:gd name="T5" fmla="*/ 2147483647 h 130"/>
              <a:gd name="T6" fmla="*/ 2147483647 w 235"/>
              <a:gd name="T7" fmla="*/ 2147483647 h 130"/>
              <a:gd name="T8" fmla="*/ 2147483647 w 235"/>
              <a:gd name="T9" fmla="*/ 2147483647 h 130"/>
              <a:gd name="T10" fmla="*/ 2147483647 w 235"/>
              <a:gd name="T11" fmla="*/ 2147483647 h 130"/>
              <a:gd name="T12" fmla="*/ 2147483647 w 235"/>
              <a:gd name="T13" fmla="*/ 2147483647 h 130"/>
              <a:gd name="T14" fmla="*/ 2147483647 w 235"/>
              <a:gd name="T15" fmla="*/ 2147483647 h 130"/>
              <a:gd name="T16" fmla="*/ 2147483647 w 235"/>
              <a:gd name="T17" fmla="*/ 2147483647 h 130"/>
              <a:gd name="T18" fmla="*/ 2147483647 w 235"/>
              <a:gd name="T19" fmla="*/ 0 h 130"/>
              <a:gd name="T20" fmla="*/ 2147483647 w 235"/>
              <a:gd name="T21" fmla="*/ 2147483647 h 130"/>
              <a:gd name="T22" fmla="*/ 2147483647 w 235"/>
              <a:gd name="T23" fmla="*/ 2147483647 h 130"/>
              <a:gd name="T24" fmla="*/ 2147483647 w 235"/>
              <a:gd name="T25" fmla="*/ 2147483647 h 130"/>
              <a:gd name="T26" fmla="*/ 0 w 235"/>
              <a:gd name="T27" fmla="*/ 2147483647 h 1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5"/>
              <a:gd name="T43" fmla="*/ 0 h 130"/>
              <a:gd name="T44" fmla="*/ 235 w 235"/>
              <a:gd name="T45" fmla="*/ 130 h 1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5" h="130">
                <a:moveTo>
                  <a:pt x="7" y="29"/>
                </a:moveTo>
                <a:lnTo>
                  <a:pt x="38" y="85"/>
                </a:lnTo>
                <a:lnTo>
                  <a:pt x="45" y="128"/>
                </a:lnTo>
                <a:lnTo>
                  <a:pt x="103" y="130"/>
                </a:lnTo>
                <a:lnTo>
                  <a:pt x="158" y="123"/>
                </a:lnTo>
                <a:lnTo>
                  <a:pt x="201" y="113"/>
                </a:lnTo>
                <a:lnTo>
                  <a:pt x="235" y="92"/>
                </a:lnTo>
                <a:lnTo>
                  <a:pt x="235" y="51"/>
                </a:lnTo>
                <a:lnTo>
                  <a:pt x="218" y="22"/>
                </a:lnTo>
                <a:lnTo>
                  <a:pt x="206" y="0"/>
                </a:lnTo>
                <a:lnTo>
                  <a:pt x="158" y="8"/>
                </a:lnTo>
                <a:lnTo>
                  <a:pt x="101" y="20"/>
                </a:lnTo>
                <a:lnTo>
                  <a:pt x="72" y="24"/>
                </a:lnTo>
                <a:lnTo>
                  <a:pt x="0" y="2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 name="Text Box 32"/>
          <p:cNvSpPr txBox="1">
            <a:spLocks noChangeArrowheads="1"/>
          </p:cNvSpPr>
          <p:nvPr/>
        </p:nvSpPr>
        <p:spPr bwMode="auto">
          <a:xfrm>
            <a:off x="7169150" y="5324475"/>
            <a:ext cx="11472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明朝" panose="02020600040205080304" pitchFamily="18" charset="-128"/>
              </a:defRPr>
            </a:lvl1pPr>
            <a:lvl2pPr marL="742950" indent="-285750" eaLnBrk="0" hangingPunct="0">
              <a:defRPr kumimoji="1">
                <a:solidFill>
                  <a:schemeClr val="tx1"/>
                </a:solidFill>
                <a:latin typeface="Arial" panose="020B0604020202020204" pitchFamily="34" charset="0"/>
                <a:ea typeface="ＭＳ Ｐ明朝" panose="02020600040205080304" pitchFamily="18" charset="-128"/>
              </a:defRPr>
            </a:lvl2pPr>
            <a:lvl3pPr marL="1143000" indent="-228600" eaLnBrk="0" hangingPunct="0">
              <a:defRPr kumimoji="1">
                <a:solidFill>
                  <a:schemeClr val="tx1"/>
                </a:solidFill>
                <a:latin typeface="Arial" panose="020B0604020202020204" pitchFamily="34" charset="0"/>
                <a:ea typeface="ＭＳ Ｐ明朝" panose="02020600040205080304" pitchFamily="18" charset="-128"/>
              </a:defRPr>
            </a:lvl3pPr>
            <a:lvl4pPr marL="1600200" indent="-228600" eaLnBrk="0" hangingPunct="0">
              <a:defRPr kumimoji="1">
                <a:solidFill>
                  <a:schemeClr val="tx1"/>
                </a:solidFill>
                <a:latin typeface="Arial" panose="020B0604020202020204" pitchFamily="34" charset="0"/>
                <a:ea typeface="ＭＳ Ｐ明朝" panose="02020600040205080304" pitchFamily="18" charset="-128"/>
              </a:defRPr>
            </a:lvl4pPr>
            <a:lvl5pPr marL="2057400" indent="-228600" eaLnBrk="0" hangingPunct="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spcBef>
                <a:spcPct val="50000"/>
              </a:spcBef>
            </a:pPr>
            <a:r>
              <a:rPr lang="ja-JP" altLang="en-US" sz="3200" dirty="0">
                <a:solidFill>
                  <a:srgbClr val="000000"/>
                </a:solidFill>
                <a:ea typeface="ＭＳ Ｐゴシック" panose="020B0600070205080204" pitchFamily="50" charset="-128"/>
              </a:rPr>
              <a:t>正常</a:t>
            </a:r>
          </a:p>
        </p:txBody>
      </p:sp>
      <p:sp>
        <p:nvSpPr>
          <p:cNvPr id="42" name="Text Box 33"/>
          <p:cNvSpPr txBox="1">
            <a:spLocks noChangeArrowheads="1"/>
          </p:cNvSpPr>
          <p:nvPr/>
        </p:nvSpPr>
        <p:spPr bwMode="auto">
          <a:xfrm>
            <a:off x="800126" y="4579938"/>
            <a:ext cx="18224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明朝" panose="02020600040205080304" pitchFamily="18" charset="-128"/>
              </a:defRPr>
            </a:lvl1pPr>
            <a:lvl2pPr marL="742950" indent="-285750" eaLnBrk="0" hangingPunct="0">
              <a:defRPr kumimoji="1">
                <a:solidFill>
                  <a:schemeClr val="tx1"/>
                </a:solidFill>
                <a:latin typeface="Arial" panose="020B0604020202020204" pitchFamily="34" charset="0"/>
                <a:ea typeface="ＭＳ Ｐ明朝" panose="02020600040205080304" pitchFamily="18" charset="-128"/>
              </a:defRPr>
            </a:lvl2pPr>
            <a:lvl3pPr marL="1143000" indent="-228600" eaLnBrk="0" hangingPunct="0">
              <a:defRPr kumimoji="1">
                <a:solidFill>
                  <a:schemeClr val="tx1"/>
                </a:solidFill>
                <a:latin typeface="Arial" panose="020B0604020202020204" pitchFamily="34" charset="0"/>
                <a:ea typeface="ＭＳ Ｐ明朝" panose="02020600040205080304" pitchFamily="18" charset="-128"/>
              </a:defRPr>
            </a:lvl3pPr>
            <a:lvl4pPr marL="1600200" indent="-228600" eaLnBrk="0" hangingPunct="0">
              <a:defRPr kumimoji="1">
                <a:solidFill>
                  <a:schemeClr val="tx1"/>
                </a:solidFill>
                <a:latin typeface="Arial" panose="020B0604020202020204" pitchFamily="34" charset="0"/>
                <a:ea typeface="ＭＳ Ｐ明朝" panose="02020600040205080304" pitchFamily="18" charset="-128"/>
              </a:defRPr>
            </a:lvl4pPr>
            <a:lvl5pPr marL="2057400" indent="-228600" eaLnBrk="0" hangingPunct="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spcBef>
                <a:spcPct val="50000"/>
              </a:spcBef>
            </a:pPr>
            <a:r>
              <a:rPr lang="ja-JP" altLang="en-US" sz="3200">
                <a:solidFill>
                  <a:srgbClr val="000000"/>
                </a:solidFill>
                <a:ea typeface="ＭＳ Ｐゴシック" panose="020B0600070205080204" pitchFamily="50" charset="-128"/>
              </a:rPr>
              <a:t>前立腺癌</a:t>
            </a:r>
          </a:p>
        </p:txBody>
      </p:sp>
      <p:sp>
        <p:nvSpPr>
          <p:cNvPr id="43" name="Text Box 34"/>
          <p:cNvSpPr txBox="1">
            <a:spLocks noChangeArrowheads="1"/>
          </p:cNvSpPr>
          <p:nvPr/>
        </p:nvSpPr>
        <p:spPr bwMode="auto">
          <a:xfrm>
            <a:off x="179512" y="5497513"/>
            <a:ext cx="2674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明朝" panose="02020600040205080304" pitchFamily="18" charset="-128"/>
              </a:defRPr>
            </a:lvl1pPr>
            <a:lvl2pPr marL="742950" indent="-285750" eaLnBrk="0" hangingPunct="0">
              <a:defRPr kumimoji="1">
                <a:solidFill>
                  <a:schemeClr val="tx1"/>
                </a:solidFill>
                <a:latin typeface="Arial" panose="020B0604020202020204" pitchFamily="34" charset="0"/>
                <a:ea typeface="ＭＳ Ｐ明朝" panose="02020600040205080304" pitchFamily="18" charset="-128"/>
              </a:defRPr>
            </a:lvl2pPr>
            <a:lvl3pPr marL="1143000" indent="-228600" eaLnBrk="0" hangingPunct="0">
              <a:defRPr kumimoji="1">
                <a:solidFill>
                  <a:schemeClr val="tx1"/>
                </a:solidFill>
                <a:latin typeface="Arial" panose="020B0604020202020204" pitchFamily="34" charset="0"/>
                <a:ea typeface="ＭＳ Ｐ明朝" panose="02020600040205080304" pitchFamily="18" charset="-128"/>
              </a:defRPr>
            </a:lvl3pPr>
            <a:lvl4pPr marL="1600200" indent="-228600" eaLnBrk="0" hangingPunct="0">
              <a:defRPr kumimoji="1">
                <a:solidFill>
                  <a:schemeClr val="tx1"/>
                </a:solidFill>
                <a:latin typeface="Arial" panose="020B0604020202020204" pitchFamily="34" charset="0"/>
                <a:ea typeface="ＭＳ Ｐ明朝" panose="02020600040205080304" pitchFamily="18" charset="-128"/>
              </a:defRPr>
            </a:lvl4pPr>
            <a:lvl5pPr marL="2057400" indent="-228600" eaLnBrk="0" hangingPunct="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spcBef>
                <a:spcPct val="50000"/>
              </a:spcBef>
            </a:pPr>
            <a:r>
              <a:rPr lang="ja-JP" altLang="en-US" sz="3200" dirty="0">
                <a:solidFill>
                  <a:srgbClr val="000000"/>
                </a:solidFill>
                <a:ea typeface="ＭＳ Ｐゴシック" panose="020B0600070205080204" pitchFamily="50" charset="-128"/>
              </a:rPr>
              <a:t>前立腺肥大症</a:t>
            </a:r>
          </a:p>
        </p:txBody>
      </p:sp>
      <p:sp>
        <p:nvSpPr>
          <p:cNvPr id="44" name="AutoShape 36"/>
          <p:cNvSpPr>
            <a:spLocks noChangeArrowheads="1"/>
          </p:cNvSpPr>
          <p:nvPr/>
        </p:nvSpPr>
        <p:spPr bwMode="auto">
          <a:xfrm>
            <a:off x="2611438" y="4646613"/>
            <a:ext cx="765175" cy="346075"/>
          </a:xfrm>
          <a:prstGeom prst="rightArrow">
            <a:avLst>
              <a:gd name="adj1" fmla="val 50000"/>
              <a:gd name="adj2" fmla="val 55275"/>
            </a:avLst>
          </a:prstGeom>
          <a:solidFill>
            <a:srgbClr val="000000"/>
          </a:solidFill>
          <a:ln w="9525">
            <a:solidFill>
              <a:schemeClr val="tx1"/>
            </a:solidFill>
            <a:miter lim="800000"/>
            <a:headEnd/>
            <a:tailEnd/>
          </a:ln>
        </p:spPr>
        <p:txBody>
          <a:bodyPr wrap="none" anchor="ctr"/>
          <a:lstStyle>
            <a:lvl1pPr eaLnBrk="0" hangingPunct="0">
              <a:defRPr kumimoji="1">
                <a:solidFill>
                  <a:schemeClr val="tx1"/>
                </a:solidFill>
                <a:latin typeface="Arial" panose="020B0604020202020204" pitchFamily="34" charset="0"/>
                <a:ea typeface="ＭＳ Ｐ明朝" panose="02020600040205080304" pitchFamily="18" charset="-128"/>
              </a:defRPr>
            </a:lvl1pPr>
            <a:lvl2pPr marL="742950" indent="-285750" eaLnBrk="0" hangingPunct="0">
              <a:defRPr kumimoji="1">
                <a:solidFill>
                  <a:schemeClr val="tx1"/>
                </a:solidFill>
                <a:latin typeface="Arial" panose="020B0604020202020204" pitchFamily="34" charset="0"/>
                <a:ea typeface="ＭＳ Ｐ明朝" panose="02020600040205080304" pitchFamily="18" charset="-128"/>
              </a:defRPr>
            </a:lvl2pPr>
            <a:lvl3pPr marL="1143000" indent="-228600" eaLnBrk="0" hangingPunct="0">
              <a:defRPr kumimoji="1">
                <a:solidFill>
                  <a:schemeClr val="tx1"/>
                </a:solidFill>
                <a:latin typeface="Arial" panose="020B0604020202020204" pitchFamily="34" charset="0"/>
                <a:ea typeface="ＭＳ Ｐ明朝" panose="02020600040205080304" pitchFamily="18" charset="-128"/>
              </a:defRPr>
            </a:lvl3pPr>
            <a:lvl4pPr marL="1600200" indent="-228600" eaLnBrk="0" hangingPunct="0">
              <a:defRPr kumimoji="1">
                <a:solidFill>
                  <a:schemeClr val="tx1"/>
                </a:solidFill>
                <a:latin typeface="Arial" panose="020B0604020202020204" pitchFamily="34" charset="0"/>
                <a:ea typeface="ＭＳ Ｐ明朝" panose="02020600040205080304" pitchFamily="18" charset="-128"/>
              </a:defRPr>
            </a:lvl4pPr>
            <a:lvl5pPr marL="2057400" indent="-228600" eaLnBrk="0" hangingPunct="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endParaRPr lang="ja-JP" altLang="en-US">
              <a:solidFill>
                <a:srgbClr val="000000"/>
              </a:solidFill>
              <a:ea typeface="ＭＳ Ｐゴシック" panose="020B0600070205080204" pitchFamily="50" charset="-128"/>
            </a:endParaRPr>
          </a:p>
        </p:txBody>
      </p:sp>
      <p:sp>
        <p:nvSpPr>
          <p:cNvPr id="45" name="AutoShape 37"/>
          <p:cNvSpPr>
            <a:spLocks noChangeArrowheads="1"/>
          </p:cNvSpPr>
          <p:nvPr/>
        </p:nvSpPr>
        <p:spPr bwMode="auto">
          <a:xfrm>
            <a:off x="2832100" y="5580063"/>
            <a:ext cx="765175" cy="346075"/>
          </a:xfrm>
          <a:prstGeom prst="rightArrow">
            <a:avLst>
              <a:gd name="adj1" fmla="val 50000"/>
              <a:gd name="adj2" fmla="val 55275"/>
            </a:avLst>
          </a:prstGeom>
          <a:solidFill>
            <a:srgbClr val="000000"/>
          </a:solidFill>
          <a:ln w="9525">
            <a:solidFill>
              <a:schemeClr val="tx1"/>
            </a:solidFill>
            <a:miter lim="800000"/>
            <a:headEnd/>
            <a:tailEnd/>
          </a:ln>
        </p:spPr>
        <p:txBody>
          <a:bodyPr wrap="none" anchor="ctr"/>
          <a:lstStyle>
            <a:lvl1pPr eaLnBrk="0" hangingPunct="0">
              <a:defRPr kumimoji="1">
                <a:solidFill>
                  <a:schemeClr val="tx1"/>
                </a:solidFill>
                <a:latin typeface="Arial" panose="020B0604020202020204" pitchFamily="34" charset="0"/>
                <a:ea typeface="ＭＳ Ｐ明朝" panose="02020600040205080304" pitchFamily="18" charset="-128"/>
              </a:defRPr>
            </a:lvl1pPr>
            <a:lvl2pPr marL="742950" indent="-285750" eaLnBrk="0" hangingPunct="0">
              <a:defRPr kumimoji="1">
                <a:solidFill>
                  <a:schemeClr val="tx1"/>
                </a:solidFill>
                <a:latin typeface="Arial" panose="020B0604020202020204" pitchFamily="34" charset="0"/>
                <a:ea typeface="ＭＳ Ｐ明朝" panose="02020600040205080304" pitchFamily="18" charset="-128"/>
              </a:defRPr>
            </a:lvl2pPr>
            <a:lvl3pPr marL="1143000" indent="-228600" eaLnBrk="0" hangingPunct="0">
              <a:defRPr kumimoji="1">
                <a:solidFill>
                  <a:schemeClr val="tx1"/>
                </a:solidFill>
                <a:latin typeface="Arial" panose="020B0604020202020204" pitchFamily="34" charset="0"/>
                <a:ea typeface="ＭＳ Ｐ明朝" panose="02020600040205080304" pitchFamily="18" charset="-128"/>
              </a:defRPr>
            </a:lvl3pPr>
            <a:lvl4pPr marL="1600200" indent="-228600" eaLnBrk="0" hangingPunct="0">
              <a:defRPr kumimoji="1">
                <a:solidFill>
                  <a:schemeClr val="tx1"/>
                </a:solidFill>
                <a:latin typeface="Arial" panose="020B0604020202020204" pitchFamily="34" charset="0"/>
                <a:ea typeface="ＭＳ Ｐ明朝" panose="02020600040205080304" pitchFamily="18" charset="-128"/>
              </a:defRPr>
            </a:lvl4pPr>
            <a:lvl5pPr marL="2057400" indent="-228600" eaLnBrk="0" hangingPunct="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endParaRPr lang="ja-JP" altLang="en-US">
              <a:solidFill>
                <a:srgbClr val="000000"/>
              </a:solidFill>
              <a:ea typeface="ＭＳ Ｐゴシック" panose="020B0600070205080204" pitchFamily="50" charset="-128"/>
            </a:endParaRPr>
          </a:p>
        </p:txBody>
      </p:sp>
      <p:sp>
        <p:nvSpPr>
          <p:cNvPr id="46" name="AutoShape 38"/>
          <p:cNvSpPr>
            <a:spLocks noChangeArrowheads="1"/>
          </p:cNvSpPr>
          <p:nvPr/>
        </p:nvSpPr>
        <p:spPr bwMode="auto">
          <a:xfrm>
            <a:off x="6257925" y="5378450"/>
            <a:ext cx="796925" cy="347663"/>
          </a:xfrm>
          <a:prstGeom prst="leftArrow">
            <a:avLst>
              <a:gd name="adj1" fmla="val 50000"/>
              <a:gd name="adj2" fmla="val 57306"/>
            </a:avLst>
          </a:prstGeom>
          <a:solidFill>
            <a:srgbClr val="000000"/>
          </a:solidFill>
          <a:ln w="9525">
            <a:solidFill>
              <a:schemeClr val="tx1"/>
            </a:solidFill>
            <a:miter lim="800000"/>
            <a:headEnd/>
            <a:tailEnd/>
          </a:ln>
        </p:spPr>
        <p:txBody>
          <a:bodyPr wrap="none" anchor="ctr"/>
          <a:lstStyle>
            <a:lvl1pPr eaLnBrk="0" hangingPunct="0">
              <a:defRPr kumimoji="1">
                <a:solidFill>
                  <a:schemeClr val="tx1"/>
                </a:solidFill>
                <a:latin typeface="Arial" panose="020B0604020202020204" pitchFamily="34" charset="0"/>
                <a:ea typeface="ＭＳ Ｐ明朝" panose="02020600040205080304" pitchFamily="18" charset="-128"/>
              </a:defRPr>
            </a:lvl1pPr>
            <a:lvl2pPr marL="742950" indent="-285750" eaLnBrk="0" hangingPunct="0">
              <a:defRPr kumimoji="1">
                <a:solidFill>
                  <a:schemeClr val="tx1"/>
                </a:solidFill>
                <a:latin typeface="Arial" panose="020B0604020202020204" pitchFamily="34" charset="0"/>
                <a:ea typeface="ＭＳ Ｐ明朝" panose="02020600040205080304" pitchFamily="18" charset="-128"/>
              </a:defRPr>
            </a:lvl2pPr>
            <a:lvl3pPr marL="1143000" indent="-228600" eaLnBrk="0" hangingPunct="0">
              <a:defRPr kumimoji="1">
                <a:solidFill>
                  <a:schemeClr val="tx1"/>
                </a:solidFill>
                <a:latin typeface="Arial" panose="020B0604020202020204" pitchFamily="34" charset="0"/>
                <a:ea typeface="ＭＳ Ｐ明朝" panose="02020600040205080304" pitchFamily="18" charset="-128"/>
              </a:defRPr>
            </a:lvl3pPr>
            <a:lvl4pPr marL="1600200" indent="-228600" eaLnBrk="0" hangingPunct="0">
              <a:defRPr kumimoji="1">
                <a:solidFill>
                  <a:schemeClr val="tx1"/>
                </a:solidFill>
                <a:latin typeface="Arial" panose="020B0604020202020204" pitchFamily="34" charset="0"/>
                <a:ea typeface="ＭＳ Ｐ明朝" panose="02020600040205080304" pitchFamily="18" charset="-128"/>
              </a:defRPr>
            </a:lvl4pPr>
            <a:lvl5pPr marL="2057400" indent="-228600" eaLnBrk="0" hangingPunct="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endParaRPr lang="ja-JP" altLang="en-US">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15685292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title"/>
          </p:nvPr>
        </p:nvSpPr>
        <p:spPr/>
        <p:txBody>
          <a:bodyPr/>
          <a:lstStyle/>
          <a:p>
            <a:r>
              <a:rPr lang="zh-TW" altLang="en-US"/>
              <a:t>初期評価項目：尿検査</a:t>
            </a:r>
            <a:endParaRPr lang="ja-JP" altLang="en-US"/>
          </a:p>
        </p:txBody>
      </p:sp>
      <p:sp>
        <p:nvSpPr>
          <p:cNvPr id="40963" name="Rectangle 6"/>
          <p:cNvSpPr>
            <a:spLocks noGrp="1" noChangeArrowheads="1"/>
          </p:cNvSpPr>
          <p:nvPr>
            <p:ph type="sldNum" sz="quarter" idx="12"/>
          </p:nvPr>
        </p:nvSpPr>
        <p:spPr>
          <a:noFill/>
        </p:spPr>
        <p:txBody>
          <a:bodyPr/>
          <a:lstStyle/>
          <a:p>
            <a:fld id="{7E4EA6D0-69C2-461C-914A-E960311D70DE}" type="slidenum">
              <a:rPr lang="en-US" altLang="ja-JP"/>
              <a:pPr/>
              <a:t>38</a:t>
            </a:fld>
            <a:endParaRPr lang="en-US" altLang="ja-JP"/>
          </a:p>
        </p:txBody>
      </p:sp>
      <p:sp>
        <p:nvSpPr>
          <p:cNvPr id="40964" name="AutoShape 10"/>
          <p:cNvSpPr>
            <a:spLocks noChangeArrowheads="1"/>
          </p:cNvSpPr>
          <p:nvPr/>
        </p:nvSpPr>
        <p:spPr bwMode="auto">
          <a:xfrm>
            <a:off x="676275" y="1916113"/>
            <a:ext cx="7778750" cy="2641600"/>
          </a:xfrm>
          <a:prstGeom prst="roundRect">
            <a:avLst>
              <a:gd name="adj" fmla="val 7218"/>
            </a:avLst>
          </a:prstGeom>
          <a:solidFill>
            <a:srgbClr val="F3FFFF"/>
          </a:solidFill>
          <a:ln w="38100">
            <a:solidFill>
              <a:srgbClr val="009999"/>
            </a:solidFill>
            <a:round/>
            <a:headEnd/>
            <a:tailEnd/>
          </a:ln>
        </p:spPr>
        <p:txBody>
          <a:bodyPr/>
          <a:lstStyle/>
          <a:p>
            <a:pPr algn="l">
              <a:lnSpc>
                <a:spcPct val="130000"/>
              </a:lnSpc>
              <a:spcBef>
                <a:spcPct val="100000"/>
              </a:spcBef>
            </a:pPr>
            <a:r>
              <a:rPr lang="ja-JP" altLang="en-US" sz="2800">
                <a:latin typeface="HGPｺﾞｼｯｸE" pitchFamily="50" charset="-128"/>
                <a:ea typeface="HGPｺﾞｼｯｸE" pitchFamily="50" charset="-128"/>
              </a:rPr>
              <a:t>尿検査を行うことで尿路感染、血尿の除外を行います。喫煙者において頻尿、尿失禁などの刺激症状がある場合には、膀胱腫瘍の存在を除外するために尿中細胞診も早期に必要です。</a:t>
            </a:r>
          </a:p>
        </p:txBody>
      </p:sp>
      <p:sp>
        <p:nvSpPr>
          <p:cNvPr id="40965" name="テキスト ボックス 7"/>
          <p:cNvSpPr txBox="1">
            <a:spLocks noChangeArrowheads="1"/>
          </p:cNvSpPr>
          <p:nvPr/>
        </p:nvSpPr>
        <p:spPr bwMode="auto">
          <a:xfrm>
            <a:off x="1219200" y="6583363"/>
            <a:ext cx="7504113" cy="274637"/>
          </a:xfrm>
          <a:prstGeom prst="rect">
            <a:avLst/>
          </a:prstGeom>
          <a:noFill/>
          <a:ln w="9525">
            <a:noFill/>
            <a:miter lim="800000"/>
            <a:headEnd/>
            <a:tailEnd/>
          </a:ln>
        </p:spPr>
        <p:txBody>
          <a:bodyPr wrap="none" anchor="b">
            <a:spAutoFit/>
          </a:bodyPr>
          <a:lstStyle/>
          <a:p>
            <a:pPr algn="r"/>
            <a:r>
              <a:rPr lang="ja-JP" altLang="en-US" sz="1200"/>
              <a:t>泌尿器科領域の治療標準化に関する研究班編集　</a:t>
            </a:r>
            <a:r>
              <a:rPr lang="ja-JP" altLang="ja-JP" sz="1200"/>
              <a:t>EBM</a:t>
            </a:r>
            <a:r>
              <a:rPr lang="ja-JP" altLang="en-US" sz="1200"/>
              <a:t>に基づく前立腺肥大症診療ガイドライン</a:t>
            </a:r>
            <a:r>
              <a:rPr lang="ja-JP" altLang="ja-JP" sz="1200"/>
              <a:t>, </a:t>
            </a:r>
            <a:r>
              <a:rPr lang="ja-JP" altLang="en-US" sz="1200"/>
              <a:t>じほう</a:t>
            </a:r>
            <a:r>
              <a:rPr lang="ja-JP" altLang="ja-JP" sz="1200"/>
              <a:t>, 2001, p.3-5</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title"/>
          </p:nvPr>
        </p:nvSpPr>
        <p:spPr/>
        <p:txBody>
          <a:bodyPr/>
          <a:lstStyle/>
          <a:p>
            <a:r>
              <a:rPr lang="zh-TW" altLang="en-US"/>
              <a:t>初期評価項目：腎機能評価</a:t>
            </a:r>
            <a:endParaRPr lang="ja-JP" altLang="en-US"/>
          </a:p>
        </p:txBody>
      </p:sp>
      <p:sp>
        <p:nvSpPr>
          <p:cNvPr id="41987" name="Rectangle 6"/>
          <p:cNvSpPr>
            <a:spLocks noGrp="1" noChangeArrowheads="1"/>
          </p:cNvSpPr>
          <p:nvPr>
            <p:ph type="sldNum" sz="quarter" idx="12"/>
          </p:nvPr>
        </p:nvSpPr>
        <p:spPr>
          <a:noFill/>
        </p:spPr>
        <p:txBody>
          <a:bodyPr/>
          <a:lstStyle/>
          <a:p>
            <a:fld id="{6D9C4F38-8CA4-420F-954D-34C9FC687F00}" type="slidenum">
              <a:rPr lang="en-US" altLang="ja-JP"/>
              <a:pPr/>
              <a:t>39</a:t>
            </a:fld>
            <a:endParaRPr lang="en-US" altLang="ja-JP"/>
          </a:p>
        </p:txBody>
      </p:sp>
      <p:sp>
        <p:nvSpPr>
          <p:cNvPr id="41988" name="テキスト ボックス 7"/>
          <p:cNvSpPr txBox="1">
            <a:spLocks noChangeArrowheads="1"/>
          </p:cNvSpPr>
          <p:nvPr/>
        </p:nvSpPr>
        <p:spPr bwMode="auto">
          <a:xfrm>
            <a:off x="1371600" y="6583363"/>
            <a:ext cx="7351713" cy="274637"/>
          </a:xfrm>
          <a:prstGeom prst="rect">
            <a:avLst/>
          </a:prstGeom>
          <a:noFill/>
          <a:ln w="9525">
            <a:noFill/>
            <a:miter lim="800000"/>
            <a:headEnd/>
            <a:tailEnd/>
          </a:ln>
        </p:spPr>
        <p:txBody>
          <a:bodyPr wrap="none" anchor="b">
            <a:spAutoFit/>
          </a:bodyPr>
          <a:lstStyle/>
          <a:p>
            <a:pPr algn="r"/>
            <a:r>
              <a:rPr lang="ja-JP" altLang="en-US" sz="1200"/>
              <a:t>泌尿器科領域の治療標準化に関する研究班編集　</a:t>
            </a:r>
            <a:r>
              <a:rPr lang="ja-JP" altLang="ja-JP" sz="1200"/>
              <a:t>EBM</a:t>
            </a:r>
            <a:r>
              <a:rPr lang="ja-JP" altLang="en-US" sz="1200"/>
              <a:t>に基づく前立腺肥大症診療ガイドライン</a:t>
            </a:r>
            <a:r>
              <a:rPr lang="ja-JP" altLang="ja-JP" sz="1200"/>
              <a:t>, </a:t>
            </a:r>
            <a:r>
              <a:rPr lang="ja-JP" altLang="en-US" sz="1200"/>
              <a:t>じほう</a:t>
            </a:r>
            <a:r>
              <a:rPr lang="ja-JP" altLang="ja-JP" sz="1200"/>
              <a:t>, 2001, p.5</a:t>
            </a:r>
          </a:p>
        </p:txBody>
      </p:sp>
      <p:sp>
        <p:nvSpPr>
          <p:cNvPr id="41989" name="AutoShape 10"/>
          <p:cNvSpPr>
            <a:spLocks noChangeArrowheads="1"/>
          </p:cNvSpPr>
          <p:nvPr/>
        </p:nvSpPr>
        <p:spPr bwMode="auto">
          <a:xfrm>
            <a:off x="676275" y="1916113"/>
            <a:ext cx="7778750" cy="2641600"/>
          </a:xfrm>
          <a:prstGeom prst="roundRect">
            <a:avLst>
              <a:gd name="adj" fmla="val 7218"/>
            </a:avLst>
          </a:prstGeom>
          <a:solidFill>
            <a:srgbClr val="F3FFFF"/>
          </a:solidFill>
          <a:ln w="38100">
            <a:solidFill>
              <a:srgbClr val="009999"/>
            </a:solidFill>
            <a:round/>
            <a:headEnd/>
            <a:tailEnd/>
          </a:ln>
        </p:spPr>
        <p:txBody>
          <a:bodyPr/>
          <a:lstStyle/>
          <a:p>
            <a:pPr algn="l">
              <a:lnSpc>
                <a:spcPct val="130000"/>
              </a:lnSpc>
              <a:spcBef>
                <a:spcPct val="100000"/>
              </a:spcBef>
            </a:pPr>
            <a:r>
              <a:rPr lang="ja-JP" altLang="en-US" sz="2800">
                <a:latin typeface="HGPｺﾞｼｯｸE" pitchFamily="50" charset="-128"/>
                <a:ea typeface="HGPｺﾞｼｯｸE" pitchFamily="50" charset="-128"/>
              </a:rPr>
              <a:t>前立腺肥大症による閉塞のために腎機能低下が起こる症例が</a:t>
            </a:r>
            <a:r>
              <a:rPr lang="ja-JP" altLang="ja-JP" sz="2800">
                <a:latin typeface="HGPｺﾞｼｯｸE" pitchFamily="50" charset="-128"/>
                <a:ea typeface="HGPｺﾞｼｯｸE" pitchFamily="50" charset="-128"/>
              </a:rPr>
              <a:t>0.3</a:t>
            </a:r>
            <a:r>
              <a:rPr lang="ja-JP" altLang="en-US" sz="2800">
                <a:latin typeface="HGPｺﾞｼｯｸE" pitchFamily="50" charset="-128"/>
                <a:ea typeface="HGPｺﾞｼｯｸE" pitchFamily="50" charset="-128"/>
              </a:rPr>
              <a:t>～</a:t>
            </a:r>
            <a:r>
              <a:rPr lang="ja-JP" altLang="ja-JP" sz="2800">
                <a:latin typeface="HGPｺﾞｼｯｸE" pitchFamily="50" charset="-128"/>
                <a:ea typeface="HGPｺﾞｼｯｸE" pitchFamily="50" charset="-128"/>
              </a:rPr>
              <a:t>30</a:t>
            </a:r>
            <a:r>
              <a:rPr lang="ja-JP" altLang="en-US" sz="2800">
                <a:latin typeface="HGPｺﾞｼｯｸE" pitchFamily="50" charset="-128"/>
                <a:ea typeface="HGPｺﾞｼｯｸE" pitchFamily="50" charset="-128"/>
              </a:rPr>
              <a:t>％の頻度で認められることから、腎機能評価として血清クレアチニンを測定します。</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92C4325-B720-4E43-99D0-D7388803B7E3}"/>
              </a:ext>
            </a:extLst>
          </p:cNvPr>
          <p:cNvSpPr>
            <a:spLocks noGrp="1"/>
          </p:cNvSpPr>
          <p:nvPr>
            <p:ph type="sldNum" sz="quarter" idx="12"/>
          </p:nvPr>
        </p:nvSpPr>
        <p:spPr/>
        <p:txBody>
          <a:bodyPr/>
          <a:lstStyle/>
          <a:p>
            <a:fld id="{CB852D72-1CCF-4900-8D19-35B1BA2F3384}" type="slidenum">
              <a:rPr lang="en-US" altLang="ja-JP" smtClean="0"/>
              <a:pPr/>
              <a:t>4</a:t>
            </a:fld>
            <a:endParaRPr lang="en-US" altLang="ja-JP"/>
          </a:p>
        </p:txBody>
      </p:sp>
      <p:pic>
        <p:nvPicPr>
          <p:cNvPr id="3" name="図 2">
            <a:extLst>
              <a:ext uri="{FF2B5EF4-FFF2-40B4-BE49-F238E27FC236}">
                <a16:creationId xmlns:a16="http://schemas.microsoft.com/office/drawing/2014/main" id="{6D1E03DB-A90F-4417-BE07-63BC07A1E8C9}"/>
              </a:ext>
            </a:extLst>
          </p:cNvPr>
          <p:cNvPicPr>
            <a:picLocks noChangeAspect="1"/>
          </p:cNvPicPr>
          <p:nvPr/>
        </p:nvPicPr>
        <p:blipFill rotWithShape="1">
          <a:blip r:embed="rId2"/>
          <a:srcRect l="13776" t="22001" r="33463" b="20600"/>
          <a:stretch/>
        </p:blipFill>
        <p:spPr>
          <a:xfrm>
            <a:off x="82915" y="764704"/>
            <a:ext cx="9060713" cy="5544616"/>
          </a:xfrm>
          <a:prstGeom prst="rect">
            <a:avLst/>
          </a:prstGeom>
        </p:spPr>
      </p:pic>
    </p:spTree>
    <p:extLst>
      <p:ext uri="{BB962C8B-B14F-4D97-AF65-F5344CB8AC3E}">
        <p14:creationId xmlns:p14="http://schemas.microsoft.com/office/powerpoint/2010/main" val="15009508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45926" y="4666258"/>
            <a:ext cx="8374546" cy="1542282"/>
          </a:xfrm>
          <a:solidFill>
            <a:schemeClr val="accent2">
              <a:lumMod val="20000"/>
              <a:lumOff val="80000"/>
            </a:schemeClr>
          </a:solidFill>
          <a:ln>
            <a:solidFill>
              <a:schemeClr val="accent2">
                <a:lumMod val="60000"/>
                <a:lumOff val="40000"/>
              </a:schemeClr>
            </a:solidFill>
          </a:ln>
        </p:spPr>
        <p:txBody>
          <a:bodyPr anchor="ctr">
            <a:noAutofit/>
          </a:bodyPr>
          <a:lstStyle/>
          <a:p>
            <a:r>
              <a:rPr kumimoji="1" lang="ja-JP" altLang="en-US" sz="1600" dirty="0"/>
              <a:t>前立腺がんのスクリーニング検査として感度の高い検査である。</a:t>
            </a:r>
            <a:endParaRPr kumimoji="1" lang="en-US" altLang="ja-JP" sz="1600" dirty="0"/>
          </a:p>
          <a:p>
            <a:r>
              <a:rPr lang="ja-JP" altLang="en-US" sz="1600" dirty="0"/>
              <a:t>下部尿路症状を訴えて受診した中高年男性に対して、</a:t>
            </a:r>
            <a:r>
              <a:rPr lang="en-US" altLang="ja-JP" sz="1600" dirty="0"/>
              <a:t>PSA</a:t>
            </a:r>
            <a:r>
              <a:rPr lang="ja-JP" altLang="en-US" sz="1600" dirty="0"/>
              <a:t>測定は強く推奨される</a:t>
            </a:r>
            <a:r>
              <a:rPr kumimoji="1" lang="ja-JP" altLang="en-US" sz="1600" dirty="0"/>
              <a:t>。</a:t>
            </a:r>
            <a:endParaRPr kumimoji="1" lang="en-US" altLang="ja-JP" sz="1600" dirty="0"/>
          </a:p>
          <a:p>
            <a:pPr lvl="0">
              <a:defRPr/>
            </a:pPr>
            <a:r>
              <a:rPr lang="en-US" altLang="ja-JP" sz="1600" dirty="0"/>
              <a:t>5α</a:t>
            </a:r>
            <a:r>
              <a:rPr lang="ja-JP" altLang="en-US" sz="1600" dirty="0"/>
              <a:t>還元酵素阻害薬や抗アンドロゲン薬の投与後約</a:t>
            </a:r>
            <a:r>
              <a:rPr lang="en-US" altLang="ja-JP" sz="1600" dirty="0"/>
              <a:t>1</a:t>
            </a:r>
            <a:r>
              <a:rPr lang="ja-JP" altLang="en-US" sz="1600" dirty="0"/>
              <a:t>年以降ではおおむね半減するため</a:t>
            </a:r>
            <a:r>
              <a:rPr lang="ja-JP" altLang="en-US" sz="1600" dirty="0" smtClean="0"/>
              <a:t>、　評価</a:t>
            </a:r>
            <a:r>
              <a:rPr lang="ja-JP" altLang="en-US" sz="1600" dirty="0"/>
              <a:t>においては勘案する必要がある。</a:t>
            </a:r>
            <a:endParaRPr lang="en-US" altLang="ja-JP" sz="1600" dirty="0"/>
          </a:p>
          <a:p>
            <a:pPr lvl="0">
              <a:defRPr/>
            </a:pPr>
            <a:r>
              <a:rPr lang="ja-JP" altLang="en-US" sz="1600" dirty="0"/>
              <a:t>尿閉、前立腺炎、前立腺マッサージ、尿道カテーテル操作などにより高値を示すことがある。</a:t>
            </a:r>
            <a:endParaRPr lang="en-US" altLang="ja-JP" sz="1600" dirty="0"/>
          </a:p>
        </p:txBody>
      </p:sp>
      <p:graphicFrame>
        <p:nvGraphicFramePr>
          <p:cNvPr id="5" name="表 4"/>
          <p:cNvGraphicFramePr>
            <a:graphicFrameLocks noGrp="1"/>
          </p:cNvGraphicFramePr>
          <p:nvPr>
            <p:extLst/>
          </p:nvPr>
        </p:nvGraphicFramePr>
        <p:xfrm>
          <a:off x="996288" y="1699109"/>
          <a:ext cx="7356142" cy="2555160"/>
        </p:xfrm>
        <a:graphic>
          <a:graphicData uri="http://schemas.openxmlformats.org/drawingml/2006/table">
            <a:tbl>
              <a:tblPr firstRow="1" bandRow="1">
                <a:tableStyleId>{5940675A-B579-460E-94D1-54222C63F5DA}</a:tableStyleId>
              </a:tblPr>
              <a:tblGrid>
                <a:gridCol w="1669618">
                  <a:extLst>
                    <a:ext uri="{9D8B030D-6E8A-4147-A177-3AD203B41FA5}">
                      <a16:colId xmlns:a16="http://schemas.microsoft.com/office/drawing/2014/main" val="20000"/>
                    </a:ext>
                  </a:extLst>
                </a:gridCol>
                <a:gridCol w="1900418">
                  <a:extLst>
                    <a:ext uri="{9D8B030D-6E8A-4147-A177-3AD203B41FA5}">
                      <a16:colId xmlns:a16="http://schemas.microsoft.com/office/drawing/2014/main" val="20001"/>
                    </a:ext>
                  </a:extLst>
                </a:gridCol>
                <a:gridCol w="3786106">
                  <a:extLst>
                    <a:ext uri="{9D8B030D-6E8A-4147-A177-3AD203B41FA5}">
                      <a16:colId xmlns:a16="http://schemas.microsoft.com/office/drawing/2014/main" val="20002"/>
                    </a:ext>
                  </a:extLst>
                </a:gridCol>
              </a:tblGrid>
              <a:tr h="511032">
                <a:tc gridSpan="2">
                  <a:txBody>
                    <a:bodyPr/>
                    <a:lstStyle/>
                    <a:p>
                      <a:pPr algn="ctr"/>
                      <a:r>
                        <a:rPr kumimoji="1" lang="ja-JP" altLang="en-US" sz="2000" dirty="0"/>
                        <a:t>年齢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kumimoji="1" lang="ja-JP" altLang="en-US" dirty="0"/>
                    </a:p>
                  </a:txBody>
                  <a:tcPr/>
                </a:tc>
                <a:tc>
                  <a:txBody>
                    <a:bodyPr/>
                    <a:lstStyle/>
                    <a:p>
                      <a:pPr algn="ctr"/>
                      <a:r>
                        <a:rPr kumimoji="1" lang="en-US" altLang="ja-JP" sz="2000" dirty="0"/>
                        <a:t>PSA</a:t>
                      </a:r>
                      <a:r>
                        <a:rPr kumimoji="1" lang="ja-JP" altLang="en-US" sz="2000" dirty="0"/>
                        <a:t>カットオフ値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0"/>
                  </a:ext>
                </a:extLst>
              </a:tr>
              <a:tr h="511032">
                <a:tc gridSpan="2">
                  <a:txBody>
                    <a:bodyPr/>
                    <a:lstStyle/>
                    <a:p>
                      <a:pPr algn="ctr"/>
                      <a:r>
                        <a:rPr kumimoji="1" lang="ja-JP" altLang="en-US" sz="2000" dirty="0"/>
                        <a:t>全年齢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kumimoji="1" lang="ja-JP" altLang="en-US" dirty="0"/>
                    </a:p>
                  </a:txBody>
                  <a:tcPr/>
                </a:tc>
                <a:tc>
                  <a:txBody>
                    <a:bodyPr/>
                    <a:lstStyle/>
                    <a:p>
                      <a:pPr algn="ctr"/>
                      <a:r>
                        <a:rPr kumimoji="1" lang="en-US" altLang="ja-JP" sz="2000" dirty="0"/>
                        <a:t>0.0~4.0ng/</a:t>
                      </a:r>
                      <a:r>
                        <a:rPr kumimoji="1" lang="en-US" altLang="ja-JP" sz="2000" dirty="0" err="1"/>
                        <a:t>mL</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11032">
                <a:tc rowSpan="3">
                  <a:txBody>
                    <a:bodyPr/>
                    <a:lstStyle/>
                    <a:p>
                      <a:pPr algn="ctr"/>
                      <a:r>
                        <a:rPr kumimoji="1" lang="ja-JP" altLang="en-US" sz="2000" dirty="0"/>
                        <a:t>年齢階層別カットオフ値</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kumimoji="1" lang="en-US" altLang="ja-JP" sz="2000" dirty="0"/>
                        <a:t>50~64</a:t>
                      </a:r>
                      <a:r>
                        <a:rPr kumimoji="1" lang="ja-JP" altLang="en-US" sz="2000" dirty="0"/>
                        <a:t>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2000" dirty="0"/>
                        <a:t>0.0~3.0ng/</a:t>
                      </a:r>
                      <a:r>
                        <a:rPr kumimoji="1" lang="en-US" altLang="ja-JP" sz="2000" dirty="0" err="1"/>
                        <a:t>mL</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11032">
                <a:tc vMerge="1">
                  <a:txBody>
                    <a:bodyPr/>
                    <a:lstStyle/>
                    <a:p>
                      <a:endParaRPr kumimoji="1" lang="ja-JP" altLang="en-US" dirty="0"/>
                    </a:p>
                  </a:txBody>
                  <a:tcPr/>
                </a:tc>
                <a:tc>
                  <a:txBody>
                    <a:bodyPr/>
                    <a:lstStyle/>
                    <a:p>
                      <a:pPr algn="ctr"/>
                      <a:r>
                        <a:rPr kumimoji="1" lang="en-US" altLang="ja-JP" sz="2000" dirty="0"/>
                        <a:t>65~69</a:t>
                      </a:r>
                      <a:r>
                        <a:rPr kumimoji="1" lang="ja-JP" altLang="en-US" sz="2000" dirty="0"/>
                        <a:t>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2000" dirty="0"/>
                        <a:t>0.0~3.5ng/</a:t>
                      </a:r>
                      <a:r>
                        <a:rPr kumimoji="1" lang="en-US" altLang="ja-JP" sz="2000" dirty="0" err="1"/>
                        <a:t>mL</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11032">
                <a:tc vMerge="1">
                  <a:txBody>
                    <a:bodyPr/>
                    <a:lstStyle/>
                    <a:p>
                      <a:endParaRPr kumimoji="1" lang="ja-JP" altLang="en-US" dirty="0"/>
                    </a:p>
                  </a:txBody>
                  <a:tcPr/>
                </a:tc>
                <a:tc>
                  <a:txBody>
                    <a:bodyPr/>
                    <a:lstStyle/>
                    <a:p>
                      <a:pPr algn="ctr"/>
                      <a:r>
                        <a:rPr kumimoji="1" lang="en-US" altLang="ja-JP" sz="2000" dirty="0"/>
                        <a:t>70</a:t>
                      </a:r>
                      <a:r>
                        <a:rPr kumimoji="1" lang="ja-JP" altLang="en-US" sz="2000" dirty="0"/>
                        <a:t>歳以上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2000" dirty="0"/>
                        <a:t>0.0~4.0ng/</a:t>
                      </a:r>
                      <a:r>
                        <a:rPr kumimoji="1" lang="en-US" altLang="ja-JP" sz="2000" dirty="0" err="1"/>
                        <a:t>mL</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6" name="テキスト ボックス 12"/>
          <p:cNvSpPr txBox="1">
            <a:spLocks noChangeArrowheads="1"/>
          </p:cNvSpPr>
          <p:nvPr/>
        </p:nvSpPr>
        <p:spPr bwMode="auto">
          <a:xfrm>
            <a:off x="323709" y="6336511"/>
            <a:ext cx="8845691" cy="523220"/>
          </a:xfrm>
          <a:prstGeom prst="rect">
            <a:avLst/>
          </a:prstGeom>
          <a:noFill/>
          <a:ln w="9525">
            <a:noFill/>
            <a:miter lim="800000"/>
            <a:headEnd/>
            <a:tailEnd/>
          </a:ln>
        </p:spPr>
        <p:txBody>
          <a:bodyPr wrap="none">
            <a:spAutoFit/>
          </a:bodyPr>
          <a:lstStyle/>
          <a:p>
            <a:pPr algn="r"/>
            <a:r>
              <a:rPr kumimoji="0" lang="ja-JP" altLang="en-US" sz="1400" dirty="0">
                <a:solidFill>
                  <a:srgbClr val="000000"/>
                </a:solidFill>
              </a:rPr>
              <a:t>前立腺癌診療ガイドライン，日本泌尿器科学会／編　</a:t>
            </a:r>
            <a:r>
              <a:rPr kumimoji="0" lang="en-US" altLang="ja-JP" sz="1400" dirty="0">
                <a:solidFill>
                  <a:srgbClr val="000000"/>
                </a:solidFill>
              </a:rPr>
              <a:t>2016</a:t>
            </a:r>
            <a:r>
              <a:rPr kumimoji="0" lang="ja-JP" altLang="en-US" sz="1400" dirty="0" err="1">
                <a:solidFill>
                  <a:srgbClr val="000000"/>
                </a:solidFill>
              </a:rPr>
              <a:t>，</a:t>
            </a:r>
            <a:r>
              <a:rPr kumimoji="0" lang="ja-JP" altLang="en-US" sz="1400" dirty="0">
                <a:solidFill>
                  <a:srgbClr val="000000"/>
                </a:solidFill>
              </a:rPr>
              <a:t>メディカルレビュー　</a:t>
            </a:r>
            <a:r>
              <a:rPr kumimoji="0" lang="en-US" altLang="ja-JP" sz="1400" dirty="0">
                <a:solidFill>
                  <a:srgbClr val="000000"/>
                </a:solidFill>
              </a:rPr>
              <a:t> </a:t>
            </a:r>
            <a:r>
              <a:rPr kumimoji="0" lang="ja-JP" altLang="en-US" sz="1400" dirty="0">
                <a:solidFill>
                  <a:srgbClr val="000000"/>
                </a:solidFill>
              </a:rPr>
              <a:t>より改変</a:t>
            </a:r>
            <a:endParaRPr kumimoji="0" lang="en-US" altLang="ja-JP" sz="1400" dirty="0">
              <a:solidFill>
                <a:srgbClr val="000000"/>
              </a:solidFill>
            </a:endParaRPr>
          </a:p>
          <a:p>
            <a:pPr lvl="0" algn="r"/>
            <a:r>
              <a:rPr lang="ja-JP" altLang="en-US" sz="1400" dirty="0">
                <a:solidFill>
                  <a:prstClr val="black"/>
                </a:solidFill>
              </a:rPr>
              <a:t>男性下部尿路症状・前立腺肥大症診療ガイドライン，日本泌尿器科学会／編，</a:t>
            </a:r>
            <a:r>
              <a:rPr lang="en-US" altLang="ja-JP" sz="1400" dirty="0">
                <a:solidFill>
                  <a:prstClr val="black"/>
                </a:solidFill>
              </a:rPr>
              <a:t>2017</a:t>
            </a:r>
            <a:r>
              <a:rPr lang="ja-JP" altLang="en-US" sz="1400" dirty="0" err="1">
                <a:solidFill>
                  <a:prstClr val="black"/>
                </a:solidFill>
              </a:rPr>
              <a:t>，</a:t>
            </a:r>
            <a:r>
              <a:rPr lang="ja-JP" altLang="en-US" sz="1400" dirty="0">
                <a:solidFill>
                  <a:prstClr val="black"/>
                </a:solidFill>
              </a:rPr>
              <a:t>リッチヒルメディカル</a:t>
            </a:r>
            <a:r>
              <a:rPr kumimoji="0" lang="ja-JP" altLang="en-US" sz="1400" dirty="0">
                <a:solidFill>
                  <a:srgbClr val="000000"/>
                </a:solidFill>
              </a:rPr>
              <a:t>　より改変</a:t>
            </a:r>
            <a:endParaRPr kumimoji="0" lang="en-US" altLang="ja-JP" sz="1400" dirty="0">
              <a:solidFill>
                <a:srgbClr val="000000"/>
              </a:solidFill>
            </a:endParaRPr>
          </a:p>
        </p:txBody>
      </p:sp>
      <p:sp>
        <p:nvSpPr>
          <p:cNvPr id="8" name="Rectangle 70"/>
          <p:cNvSpPr>
            <a:spLocks noGrp="1" noChangeArrowheads="1"/>
          </p:cNvSpPr>
          <p:nvPr>
            <p:ph type="title"/>
          </p:nvPr>
        </p:nvSpPr>
        <p:spPr>
          <a:xfrm>
            <a:off x="609600" y="46038"/>
            <a:ext cx="8080375" cy="908050"/>
          </a:xfrm>
        </p:spPr>
        <p:txBody>
          <a:bodyPr/>
          <a:lstStyle/>
          <a:p>
            <a:r>
              <a:rPr lang="zh-TW" altLang="en-US" dirty="0"/>
              <a:t>初期評価項目：前立腺特異抗原（</a:t>
            </a:r>
            <a:r>
              <a:rPr lang="en-US" altLang="zh-TW" dirty="0"/>
              <a:t>PSA</a:t>
            </a:r>
            <a:r>
              <a:rPr lang="zh-TW" altLang="en-US" dirty="0"/>
              <a:t>）測定</a:t>
            </a:r>
            <a:endParaRPr lang="ja-JP" altLang="en-US" dirty="0"/>
          </a:p>
        </p:txBody>
      </p:sp>
    </p:spTree>
    <p:extLst>
      <p:ext uri="{BB962C8B-B14F-4D97-AF65-F5344CB8AC3E}">
        <p14:creationId xmlns:p14="http://schemas.microsoft.com/office/powerpoint/2010/main" val="41743708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mn-lt"/>
                <a:ea typeface="+mn-ea"/>
              </a:rPr>
              <a:t>国際前立腺症状スコア（</a:t>
            </a:r>
            <a:r>
              <a:rPr lang="en-US" altLang="ja-JP" dirty="0">
                <a:latin typeface="+mn-lt"/>
                <a:ea typeface="+mn-ea"/>
              </a:rPr>
              <a:t>IPSS</a:t>
            </a:r>
            <a:r>
              <a:rPr lang="ja-JP" altLang="en-US" dirty="0">
                <a:latin typeface="+mn-lt"/>
                <a:ea typeface="+mn-ea"/>
              </a:rPr>
              <a:t>）と</a:t>
            </a:r>
            <a:r>
              <a:rPr lang="en-US" altLang="ja-JP" dirty="0">
                <a:latin typeface="+mn-lt"/>
                <a:ea typeface="+mn-ea"/>
              </a:rPr>
              <a:t>QOL</a:t>
            </a:r>
            <a:r>
              <a:rPr lang="ja-JP" altLang="en-US" dirty="0">
                <a:latin typeface="+mn-lt"/>
                <a:ea typeface="+mn-ea"/>
              </a:rPr>
              <a:t>スコア</a:t>
            </a:r>
            <a:endParaRPr kumimoji="1" lang="ja-JP" altLang="en-US" dirty="0">
              <a:latin typeface="+mn-lt"/>
              <a:ea typeface="+mn-ea"/>
            </a:endParaRPr>
          </a:p>
        </p:txBody>
      </p:sp>
      <p:pic>
        <p:nvPicPr>
          <p:cNvPr id="6" name="図 5">
            <a:extLst>
              <a:ext uri="{FF2B5EF4-FFF2-40B4-BE49-F238E27FC236}">
                <a16:creationId xmlns:a16="http://schemas.microsoft.com/office/drawing/2014/main" id="{30C1A1CA-1E24-4915-B540-0D2F887ABFAB}"/>
              </a:ext>
            </a:extLst>
          </p:cNvPr>
          <p:cNvPicPr>
            <a:picLocks noChangeAspect="1"/>
          </p:cNvPicPr>
          <p:nvPr/>
        </p:nvPicPr>
        <p:blipFill rotWithShape="1">
          <a:blip r:embed="rId3"/>
          <a:srcRect l="24800" t="12200" r="42125" b="6601"/>
          <a:stretch/>
        </p:blipFill>
        <p:spPr>
          <a:xfrm>
            <a:off x="2247880" y="898910"/>
            <a:ext cx="4074313" cy="5626434"/>
          </a:xfrm>
          <a:prstGeom prst="rect">
            <a:avLst/>
          </a:prstGeom>
        </p:spPr>
      </p:pic>
    </p:spTree>
    <p:extLst>
      <p:ext uri="{BB962C8B-B14F-4D97-AF65-F5344CB8AC3E}">
        <p14:creationId xmlns:p14="http://schemas.microsoft.com/office/powerpoint/2010/main" val="14692806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mn-lt"/>
                <a:ea typeface="+mn-ea"/>
              </a:rPr>
              <a:t>国際前立腺症状スコア（</a:t>
            </a:r>
            <a:r>
              <a:rPr lang="en-US" altLang="ja-JP" dirty="0">
                <a:latin typeface="+mn-lt"/>
                <a:ea typeface="+mn-ea"/>
              </a:rPr>
              <a:t>IPSS</a:t>
            </a:r>
            <a:r>
              <a:rPr lang="ja-JP" altLang="en-US" dirty="0">
                <a:latin typeface="+mn-lt"/>
                <a:ea typeface="+mn-ea"/>
              </a:rPr>
              <a:t>）と</a:t>
            </a:r>
            <a:r>
              <a:rPr lang="en-US" altLang="ja-JP" dirty="0">
                <a:latin typeface="+mn-lt"/>
                <a:ea typeface="+mn-ea"/>
              </a:rPr>
              <a:t>QOL</a:t>
            </a:r>
            <a:r>
              <a:rPr lang="ja-JP" altLang="en-US" dirty="0">
                <a:latin typeface="+mn-lt"/>
                <a:ea typeface="+mn-ea"/>
              </a:rPr>
              <a:t>スコア</a:t>
            </a:r>
            <a:endParaRPr kumimoji="1" lang="ja-JP" altLang="en-US" dirty="0">
              <a:latin typeface="+mn-lt"/>
              <a:ea typeface="+mn-ea"/>
            </a:endParaRPr>
          </a:p>
        </p:txBody>
      </p:sp>
      <p:pic>
        <p:nvPicPr>
          <p:cNvPr id="1026" name="Picture 2"/>
          <p:cNvPicPr>
            <a:picLocks noGrp="1" noChangeAspect="1" noChangeArrowheads="1"/>
          </p:cNvPicPr>
          <p:nvPr>
            <p:ph idx="1"/>
          </p:nvPr>
        </p:nvPicPr>
        <p:blipFill>
          <a:blip r:embed="rId3" cstate="print"/>
          <a:srcRect l="15166" t="8669" r="14787" b="4486"/>
          <a:stretch>
            <a:fillRect/>
          </a:stretch>
        </p:blipFill>
        <p:spPr bwMode="auto">
          <a:xfrm>
            <a:off x="703321" y="970396"/>
            <a:ext cx="7717348" cy="5379417"/>
          </a:xfrm>
          <a:prstGeom prst="rect">
            <a:avLst/>
          </a:prstGeom>
          <a:noFill/>
          <a:ln w="9525">
            <a:noFill/>
            <a:miter lim="800000"/>
            <a:headEnd/>
            <a:tailEnd/>
          </a:ln>
        </p:spPr>
      </p:pic>
      <p:sp>
        <p:nvSpPr>
          <p:cNvPr id="4" name="テキスト ボックス 3"/>
          <p:cNvSpPr txBox="1"/>
          <p:nvPr/>
        </p:nvSpPr>
        <p:spPr>
          <a:xfrm>
            <a:off x="332156" y="6341347"/>
            <a:ext cx="8845691" cy="523220"/>
          </a:xfrm>
          <a:prstGeom prst="rect">
            <a:avLst/>
          </a:prstGeom>
          <a:noFill/>
        </p:spPr>
        <p:txBody>
          <a:bodyPr wrap="none" rtlCol="0">
            <a:spAutoFit/>
          </a:bodyPr>
          <a:lstStyle/>
          <a:p>
            <a:pPr algn="r"/>
            <a:r>
              <a:rPr kumimoji="1" lang="ja-JP" altLang="en-US" sz="1400" dirty="0"/>
              <a:t>本間之夫　ほか：日泌尿会誌</a:t>
            </a:r>
            <a:r>
              <a:rPr kumimoji="1" lang="en-US" altLang="ja-JP" sz="1400" dirty="0"/>
              <a:t>93</a:t>
            </a:r>
            <a:r>
              <a:rPr kumimoji="1" lang="ja-JP" altLang="en-US" sz="1400" dirty="0"/>
              <a:t>（</a:t>
            </a:r>
            <a:r>
              <a:rPr kumimoji="1" lang="en-US" altLang="ja-JP" sz="1400" dirty="0"/>
              <a:t>6</a:t>
            </a:r>
            <a:r>
              <a:rPr kumimoji="1" lang="ja-JP" altLang="en-US" sz="1400" dirty="0"/>
              <a:t>）</a:t>
            </a:r>
            <a:r>
              <a:rPr kumimoji="1" lang="en-US" altLang="ja-JP" sz="1400" dirty="0"/>
              <a:t>:669-680,2002</a:t>
            </a:r>
            <a:r>
              <a:rPr kumimoji="1" lang="ja-JP" altLang="en-US" sz="1400" dirty="0"/>
              <a:t>　より改変</a:t>
            </a:r>
            <a:endParaRPr kumimoji="1" lang="en-US" altLang="ja-JP" sz="1400" dirty="0"/>
          </a:p>
          <a:p>
            <a:pPr algn="r"/>
            <a:r>
              <a:rPr lang="ja-JP" altLang="en-US" sz="1400" dirty="0"/>
              <a:t>男性下部尿路症状・前立腺肥大症診療ガイドライン，日本泌尿器科学会／編，</a:t>
            </a:r>
            <a:r>
              <a:rPr lang="en-US" altLang="ja-JP" sz="1400" dirty="0"/>
              <a:t>2017</a:t>
            </a:r>
            <a:r>
              <a:rPr lang="ja-JP" altLang="en-US" sz="1400" dirty="0" err="1"/>
              <a:t>，</a:t>
            </a:r>
            <a:r>
              <a:rPr lang="ja-JP" altLang="en-US" sz="1400" dirty="0"/>
              <a:t>リッチヒルメディカル</a:t>
            </a:r>
            <a:r>
              <a:rPr kumimoji="0" lang="ja-JP" altLang="en-US" sz="1400" dirty="0">
                <a:solidFill>
                  <a:srgbClr val="000000"/>
                </a:solidFill>
              </a:rPr>
              <a:t>　より改変</a:t>
            </a:r>
            <a:endParaRPr kumimoji="0" lang="en-US" altLang="ja-JP" sz="1400" dirty="0">
              <a:solidFill>
                <a:srgbClr val="000000"/>
              </a:solidFill>
            </a:endParaRPr>
          </a:p>
        </p:txBody>
      </p:sp>
    </p:spTree>
    <p:extLst>
      <p:ext uri="{BB962C8B-B14F-4D97-AF65-F5344CB8AC3E}">
        <p14:creationId xmlns:p14="http://schemas.microsoft.com/office/powerpoint/2010/main" val="15193250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mn-lt"/>
                <a:ea typeface="+mn-ea"/>
              </a:rPr>
              <a:t>国際前立腺症状スコア（</a:t>
            </a:r>
            <a:r>
              <a:rPr lang="en-US" altLang="ja-JP" dirty="0">
                <a:latin typeface="+mn-lt"/>
                <a:ea typeface="+mn-ea"/>
              </a:rPr>
              <a:t>IPSS</a:t>
            </a:r>
            <a:r>
              <a:rPr lang="ja-JP" altLang="en-US" dirty="0">
                <a:latin typeface="+mn-lt"/>
                <a:ea typeface="+mn-ea"/>
              </a:rPr>
              <a:t>）と</a:t>
            </a:r>
            <a:r>
              <a:rPr lang="en-US" altLang="ja-JP" dirty="0">
                <a:latin typeface="+mn-lt"/>
                <a:ea typeface="+mn-ea"/>
              </a:rPr>
              <a:t>QOL</a:t>
            </a:r>
            <a:r>
              <a:rPr lang="ja-JP" altLang="en-US" dirty="0">
                <a:latin typeface="+mn-lt"/>
                <a:ea typeface="+mn-ea"/>
              </a:rPr>
              <a:t>スコア</a:t>
            </a:r>
            <a:endParaRPr kumimoji="1" lang="ja-JP" altLang="en-US" dirty="0">
              <a:latin typeface="+mn-lt"/>
              <a:ea typeface="+mn-ea"/>
            </a:endParaRPr>
          </a:p>
        </p:txBody>
      </p:sp>
      <p:pic>
        <p:nvPicPr>
          <p:cNvPr id="5" name="Picture 3"/>
          <p:cNvPicPr>
            <a:picLocks noChangeAspect="1" noChangeArrowheads="1"/>
          </p:cNvPicPr>
          <p:nvPr/>
        </p:nvPicPr>
        <p:blipFill>
          <a:blip r:embed="rId3" cstate="print"/>
          <a:srcRect l="38915" t="27818" r="7275" b="57443"/>
          <a:stretch>
            <a:fillRect/>
          </a:stretch>
        </p:blipFill>
        <p:spPr bwMode="auto">
          <a:xfrm>
            <a:off x="-4201" y="5297623"/>
            <a:ext cx="5760000" cy="887018"/>
          </a:xfrm>
          <a:prstGeom prst="rect">
            <a:avLst/>
          </a:prstGeom>
          <a:noFill/>
          <a:ln w="9525">
            <a:noFill/>
            <a:miter lim="800000"/>
            <a:headEnd/>
            <a:tailEnd/>
          </a:ln>
        </p:spPr>
      </p:pic>
      <p:sp>
        <p:nvSpPr>
          <p:cNvPr id="6" name="コンテンツ プレースホルダ 5"/>
          <p:cNvSpPr>
            <a:spLocks noGrp="1"/>
          </p:cNvSpPr>
          <p:nvPr>
            <p:ph idx="1"/>
          </p:nvPr>
        </p:nvSpPr>
        <p:spPr>
          <a:xfrm>
            <a:off x="5689712" y="1444519"/>
            <a:ext cx="3316940" cy="2779226"/>
          </a:xfrm>
          <a:solidFill>
            <a:schemeClr val="accent2">
              <a:lumMod val="20000"/>
              <a:lumOff val="80000"/>
            </a:schemeClr>
          </a:solidFill>
          <a:ln>
            <a:solidFill>
              <a:schemeClr val="accent2">
                <a:lumMod val="60000"/>
                <a:lumOff val="40000"/>
              </a:schemeClr>
            </a:solidFill>
          </a:ln>
        </p:spPr>
        <p:txBody>
          <a:bodyPr>
            <a:normAutofit/>
          </a:bodyPr>
          <a:lstStyle/>
          <a:p>
            <a:r>
              <a:rPr lang="ja-JP" altLang="en-US" sz="2000" dirty="0"/>
              <a:t>一般的に使用されている</a:t>
            </a:r>
            <a:r>
              <a:rPr lang="en-US" altLang="ja-JP" sz="2000" dirty="0"/>
              <a:t/>
            </a:r>
            <a:br>
              <a:rPr lang="en-US" altLang="ja-JP" sz="2000" dirty="0"/>
            </a:br>
            <a:r>
              <a:rPr lang="ja-JP" altLang="en-US" sz="2000" dirty="0"/>
              <a:t>前立腺肥大症に対する</a:t>
            </a:r>
            <a:r>
              <a:rPr lang="en-US" altLang="ja-JP" sz="2000" dirty="0"/>
              <a:t/>
            </a:r>
            <a:br>
              <a:rPr lang="en-US" altLang="ja-JP" sz="2000" dirty="0"/>
            </a:br>
            <a:r>
              <a:rPr lang="ja-JP" altLang="en-US" sz="2000" dirty="0"/>
              <a:t>症状質問票。</a:t>
            </a:r>
            <a:endParaRPr lang="en-US" altLang="ja-JP" sz="2000" dirty="0"/>
          </a:p>
          <a:p>
            <a:r>
              <a:rPr lang="ja-JP" altLang="en-US" sz="2000" dirty="0"/>
              <a:t>重症度判定、治療方針の</a:t>
            </a:r>
            <a:r>
              <a:rPr lang="en-US" altLang="ja-JP" sz="2000" dirty="0"/>
              <a:t/>
            </a:r>
            <a:br>
              <a:rPr lang="en-US" altLang="ja-JP" sz="2000" dirty="0"/>
            </a:br>
            <a:r>
              <a:rPr lang="ja-JP" altLang="en-US" sz="2000" dirty="0"/>
              <a:t>決定、治療効果の評価に</a:t>
            </a:r>
            <a:r>
              <a:rPr lang="en-US" altLang="ja-JP" sz="2000" dirty="0"/>
              <a:t/>
            </a:r>
            <a:br>
              <a:rPr lang="en-US" altLang="ja-JP" sz="2000" dirty="0"/>
            </a:br>
            <a:r>
              <a:rPr lang="ja-JP" altLang="en-US" sz="2000" dirty="0"/>
              <a:t>有用。</a:t>
            </a:r>
            <a:endParaRPr lang="en-US" altLang="ja-JP" sz="2000" dirty="0"/>
          </a:p>
          <a:p>
            <a:r>
              <a:rPr kumimoji="1" lang="ja-JP" altLang="en-US" sz="2000" dirty="0"/>
              <a:t>どの症状が最も困るかも重要なポイント。</a:t>
            </a:r>
            <a:endParaRPr kumimoji="1" lang="en-US" altLang="ja-JP" sz="2000" dirty="0"/>
          </a:p>
          <a:p>
            <a:endParaRPr kumimoji="1" lang="ja-JP" altLang="en-US" sz="2000" dirty="0"/>
          </a:p>
        </p:txBody>
      </p:sp>
      <p:pic>
        <p:nvPicPr>
          <p:cNvPr id="7" name="Picture 2"/>
          <p:cNvPicPr>
            <a:picLocks noChangeAspect="1" noChangeArrowheads="1"/>
          </p:cNvPicPr>
          <p:nvPr/>
        </p:nvPicPr>
        <p:blipFill>
          <a:blip r:embed="rId4" cstate="print"/>
          <a:srcRect l="15166" t="8669" r="14787" b="4486"/>
          <a:stretch>
            <a:fillRect/>
          </a:stretch>
        </p:blipFill>
        <p:spPr bwMode="auto">
          <a:xfrm>
            <a:off x="92794" y="1256470"/>
            <a:ext cx="5423155" cy="3780238"/>
          </a:xfrm>
          <a:prstGeom prst="rect">
            <a:avLst/>
          </a:prstGeom>
          <a:noFill/>
          <a:ln w="9525">
            <a:noFill/>
            <a:miter lim="800000"/>
            <a:headEnd/>
            <a:tailEnd/>
          </a:ln>
        </p:spPr>
      </p:pic>
      <p:grpSp>
        <p:nvGrpSpPr>
          <p:cNvPr id="15" name="グループ化 14"/>
          <p:cNvGrpSpPr/>
          <p:nvPr/>
        </p:nvGrpSpPr>
        <p:grpSpPr>
          <a:xfrm>
            <a:off x="5817537" y="4452123"/>
            <a:ext cx="3020100" cy="1488262"/>
            <a:chOff x="5938374" y="4550173"/>
            <a:chExt cx="3020100" cy="1488262"/>
          </a:xfrm>
        </p:grpSpPr>
        <p:grpSp>
          <p:nvGrpSpPr>
            <p:cNvPr id="11" name="グループ化 10"/>
            <p:cNvGrpSpPr/>
            <p:nvPr/>
          </p:nvGrpSpPr>
          <p:grpSpPr>
            <a:xfrm>
              <a:off x="5938374" y="4550173"/>
              <a:ext cx="789746" cy="1488262"/>
              <a:chOff x="5835011" y="4198701"/>
              <a:chExt cx="789746" cy="1488262"/>
            </a:xfrm>
          </p:grpSpPr>
          <p:pic>
            <p:nvPicPr>
              <p:cNvPr id="3074" name="Picture 2"/>
              <p:cNvPicPr>
                <a:picLocks noChangeAspect="1" noChangeArrowheads="1"/>
              </p:cNvPicPr>
              <p:nvPr/>
            </p:nvPicPr>
            <p:blipFill>
              <a:blip r:embed="rId5" cstate="print"/>
              <a:srcRect l="7471" t="44783" r="79409" b="41339"/>
              <a:stretch>
                <a:fillRect/>
              </a:stretch>
            </p:blipFill>
            <p:spPr bwMode="auto">
              <a:xfrm>
                <a:off x="5835011" y="4198701"/>
                <a:ext cx="789746" cy="469729"/>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l="45100" t="44783" r="42056" b="41831"/>
              <a:stretch>
                <a:fillRect/>
              </a:stretch>
            </p:blipFill>
            <p:spPr bwMode="auto">
              <a:xfrm>
                <a:off x="5835644" y="4739121"/>
                <a:ext cx="773211" cy="453038"/>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l="78855" t="45276" r="8577" b="42323"/>
              <a:stretch>
                <a:fillRect/>
              </a:stretch>
            </p:blipFill>
            <p:spPr bwMode="auto">
              <a:xfrm>
                <a:off x="5852485" y="5267249"/>
                <a:ext cx="756370" cy="419714"/>
              </a:xfrm>
              <a:prstGeom prst="rect">
                <a:avLst/>
              </a:prstGeom>
              <a:noFill/>
              <a:ln w="9525">
                <a:noFill/>
                <a:miter lim="800000"/>
                <a:headEnd/>
                <a:tailEnd/>
              </a:ln>
            </p:spPr>
          </p:pic>
        </p:grpSp>
        <p:sp>
          <p:nvSpPr>
            <p:cNvPr id="12" name="テキスト ボックス 11"/>
            <p:cNvSpPr txBox="1"/>
            <p:nvPr/>
          </p:nvSpPr>
          <p:spPr>
            <a:xfrm>
              <a:off x="6695006" y="4595859"/>
              <a:ext cx="1967205" cy="338554"/>
            </a:xfrm>
            <a:prstGeom prst="rect">
              <a:avLst/>
            </a:prstGeom>
            <a:noFill/>
          </p:spPr>
          <p:txBody>
            <a:bodyPr wrap="none" rtlCol="0">
              <a:spAutoFit/>
            </a:bodyPr>
            <a:lstStyle/>
            <a:p>
              <a:r>
                <a:rPr kumimoji="1" lang="ja-JP" altLang="en-US" sz="1600" dirty="0"/>
                <a:t>排尿後症状（症状</a:t>
              </a:r>
              <a:r>
                <a:rPr kumimoji="1" lang="en-US" altLang="ja-JP" sz="1600" dirty="0"/>
                <a:t>1</a:t>
              </a:r>
              <a:r>
                <a:rPr kumimoji="1" lang="ja-JP" altLang="en-US" sz="1600" dirty="0"/>
                <a:t>）</a:t>
              </a:r>
            </a:p>
          </p:txBody>
        </p:sp>
        <p:sp>
          <p:nvSpPr>
            <p:cNvPr id="13" name="テキスト ボックス 12"/>
            <p:cNvSpPr txBox="1"/>
            <p:nvPr/>
          </p:nvSpPr>
          <p:spPr>
            <a:xfrm>
              <a:off x="6696316" y="5134757"/>
              <a:ext cx="2262158" cy="338554"/>
            </a:xfrm>
            <a:prstGeom prst="rect">
              <a:avLst/>
            </a:prstGeom>
            <a:noFill/>
          </p:spPr>
          <p:txBody>
            <a:bodyPr wrap="none" rtlCol="0">
              <a:spAutoFit/>
            </a:bodyPr>
            <a:lstStyle/>
            <a:p>
              <a:r>
                <a:rPr kumimoji="1" lang="ja-JP" altLang="en-US" sz="1600" dirty="0"/>
                <a:t>排尿症状（症状</a:t>
              </a:r>
              <a:r>
                <a:rPr kumimoji="1" lang="en-US" altLang="ja-JP" sz="1600" dirty="0"/>
                <a:t>3</a:t>
              </a:r>
              <a:r>
                <a:rPr kumimoji="1" lang="ja-JP" altLang="en-US" sz="1600" dirty="0" err="1"/>
                <a:t>，</a:t>
              </a:r>
              <a:r>
                <a:rPr kumimoji="1" lang="en-US" altLang="ja-JP" sz="1600" dirty="0"/>
                <a:t>5</a:t>
              </a:r>
              <a:r>
                <a:rPr kumimoji="1" lang="ja-JP" altLang="en-US" sz="1600" dirty="0" err="1"/>
                <a:t>，</a:t>
              </a:r>
              <a:r>
                <a:rPr kumimoji="1" lang="en-US" altLang="ja-JP" sz="1600" dirty="0"/>
                <a:t>6</a:t>
              </a:r>
              <a:r>
                <a:rPr kumimoji="1" lang="ja-JP" altLang="en-US" sz="1600" dirty="0"/>
                <a:t>）</a:t>
              </a:r>
            </a:p>
          </p:txBody>
        </p:sp>
        <p:sp>
          <p:nvSpPr>
            <p:cNvPr id="14" name="テキスト ボックス 13"/>
            <p:cNvSpPr txBox="1"/>
            <p:nvPr/>
          </p:nvSpPr>
          <p:spPr>
            <a:xfrm>
              <a:off x="6696316" y="5634623"/>
              <a:ext cx="2262158" cy="338554"/>
            </a:xfrm>
            <a:prstGeom prst="rect">
              <a:avLst/>
            </a:prstGeom>
            <a:noFill/>
          </p:spPr>
          <p:txBody>
            <a:bodyPr wrap="none" rtlCol="0">
              <a:spAutoFit/>
            </a:bodyPr>
            <a:lstStyle/>
            <a:p>
              <a:r>
                <a:rPr kumimoji="1" lang="ja-JP" altLang="en-US" sz="1600" dirty="0"/>
                <a:t>蓄尿症状（症状</a:t>
              </a:r>
              <a:r>
                <a:rPr kumimoji="1" lang="en-US" altLang="ja-JP" sz="1600" dirty="0"/>
                <a:t>2</a:t>
              </a:r>
              <a:r>
                <a:rPr kumimoji="1" lang="ja-JP" altLang="en-US" sz="1600" dirty="0" err="1"/>
                <a:t>，</a:t>
              </a:r>
              <a:r>
                <a:rPr kumimoji="1" lang="en-US" altLang="ja-JP" sz="1600" dirty="0"/>
                <a:t>4</a:t>
              </a:r>
              <a:r>
                <a:rPr kumimoji="1" lang="ja-JP" altLang="en-US" sz="1600" dirty="0" err="1"/>
                <a:t>，</a:t>
              </a:r>
              <a:r>
                <a:rPr kumimoji="1" lang="en-US" altLang="ja-JP" sz="1600" dirty="0"/>
                <a:t>7</a:t>
              </a:r>
              <a:r>
                <a:rPr kumimoji="1" lang="ja-JP" altLang="en-US" sz="1600" dirty="0"/>
                <a:t>）</a:t>
              </a:r>
            </a:p>
          </p:txBody>
        </p:sp>
      </p:grpSp>
      <p:sp>
        <p:nvSpPr>
          <p:cNvPr id="18" name="テキスト ボックス 17"/>
          <p:cNvSpPr txBox="1"/>
          <p:nvPr/>
        </p:nvSpPr>
        <p:spPr>
          <a:xfrm>
            <a:off x="332156" y="6329779"/>
            <a:ext cx="8845691" cy="523220"/>
          </a:xfrm>
          <a:prstGeom prst="rect">
            <a:avLst/>
          </a:prstGeom>
          <a:noFill/>
        </p:spPr>
        <p:txBody>
          <a:bodyPr wrap="none" rtlCol="0">
            <a:spAutoFit/>
          </a:bodyPr>
          <a:lstStyle/>
          <a:p>
            <a:pPr algn="r"/>
            <a:r>
              <a:rPr kumimoji="1" lang="ja-JP" altLang="en-US" sz="1400" dirty="0"/>
              <a:t>本間之夫　ほか：日泌尿会誌</a:t>
            </a:r>
            <a:r>
              <a:rPr kumimoji="1" lang="en-US" altLang="ja-JP" sz="1400" dirty="0"/>
              <a:t>93</a:t>
            </a:r>
            <a:r>
              <a:rPr kumimoji="1" lang="ja-JP" altLang="en-US" sz="1400" dirty="0"/>
              <a:t>（</a:t>
            </a:r>
            <a:r>
              <a:rPr kumimoji="1" lang="en-US" altLang="ja-JP" sz="1400" dirty="0"/>
              <a:t>6</a:t>
            </a:r>
            <a:r>
              <a:rPr kumimoji="1" lang="ja-JP" altLang="en-US" sz="1400" dirty="0"/>
              <a:t>）</a:t>
            </a:r>
            <a:r>
              <a:rPr kumimoji="1" lang="en-US" altLang="ja-JP" sz="1400" dirty="0"/>
              <a:t>:669-680,2002</a:t>
            </a:r>
            <a:r>
              <a:rPr kumimoji="1" lang="ja-JP" altLang="en-US" sz="1400" dirty="0"/>
              <a:t>　より改変</a:t>
            </a:r>
            <a:endParaRPr kumimoji="1" lang="en-US" altLang="ja-JP" sz="1400" dirty="0"/>
          </a:p>
          <a:p>
            <a:pPr algn="r"/>
            <a:r>
              <a:rPr lang="ja-JP" altLang="en-US" sz="1400" dirty="0"/>
              <a:t>男性下部尿路症状・前立腺肥大症診療ガイドライン，日本泌尿器科学会／編，</a:t>
            </a:r>
            <a:r>
              <a:rPr lang="en-US" altLang="ja-JP" sz="1400" dirty="0"/>
              <a:t>2017</a:t>
            </a:r>
            <a:r>
              <a:rPr lang="ja-JP" altLang="en-US" sz="1400" dirty="0" err="1"/>
              <a:t>，</a:t>
            </a:r>
            <a:r>
              <a:rPr lang="ja-JP" altLang="en-US" sz="1400" dirty="0"/>
              <a:t>リッチヒルメディカル</a:t>
            </a:r>
            <a:r>
              <a:rPr kumimoji="0" lang="ja-JP" altLang="en-US" sz="1400" dirty="0">
                <a:solidFill>
                  <a:srgbClr val="000000"/>
                </a:solidFill>
              </a:rPr>
              <a:t>　より改変</a:t>
            </a:r>
            <a:endParaRPr kumimoji="0" lang="en-US" altLang="ja-JP" sz="1400" dirty="0">
              <a:solidFill>
                <a:srgbClr val="000000"/>
              </a:solidFill>
            </a:endParaRPr>
          </a:p>
        </p:txBody>
      </p:sp>
    </p:spTree>
    <p:extLst>
      <p:ext uri="{BB962C8B-B14F-4D97-AF65-F5344CB8AC3E}">
        <p14:creationId xmlns:p14="http://schemas.microsoft.com/office/powerpoint/2010/main" val="41364423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 7"/>
          <p:cNvSpPr>
            <a:spLocks noGrp="1"/>
          </p:cNvSpPr>
          <p:nvPr>
            <p:ph idx="1"/>
          </p:nvPr>
        </p:nvSpPr>
        <p:spPr>
          <a:xfrm>
            <a:off x="628417" y="3835400"/>
            <a:ext cx="8061557" cy="1609109"/>
          </a:xfrm>
          <a:solidFill>
            <a:schemeClr val="accent2">
              <a:lumMod val="20000"/>
              <a:lumOff val="80000"/>
            </a:schemeClr>
          </a:solidFill>
          <a:ln>
            <a:solidFill>
              <a:schemeClr val="accent2">
                <a:lumMod val="60000"/>
                <a:lumOff val="40000"/>
              </a:schemeClr>
            </a:solidFill>
          </a:ln>
        </p:spPr>
        <p:txBody>
          <a:bodyPr anchor="ctr">
            <a:normAutofit/>
          </a:bodyPr>
          <a:lstStyle/>
          <a:p>
            <a:pPr lvl="0"/>
            <a:r>
              <a:rPr kumimoji="1" lang="en-US" altLang="ja-JP" sz="2000" dirty="0"/>
              <a:t>IPSS</a:t>
            </a:r>
            <a:r>
              <a:rPr kumimoji="1" lang="ja-JP" altLang="en-US" sz="2000" dirty="0"/>
              <a:t>の点数が同じであっても個々の患者により満足度は異なるため、</a:t>
            </a:r>
            <a:r>
              <a:rPr kumimoji="1" lang="en-US" altLang="ja-JP" sz="2000" dirty="0"/>
              <a:t>QOL</a:t>
            </a:r>
            <a:r>
              <a:rPr kumimoji="1" lang="ja-JP" altLang="en-US" sz="2000" dirty="0"/>
              <a:t>スコアを同時に評価する必要がある。</a:t>
            </a:r>
            <a:endParaRPr kumimoji="1" lang="en-US" altLang="ja-JP" sz="2000" dirty="0"/>
          </a:p>
          <a:p>
            <a:pPr lvl="0"/>
            <a:r>
              <a:rPr lang="en-US" altLang="ja-JP" sz="2000" dirty="0"/>
              <a:t>IPSS</a:t>
            </a:r>
            <a:r>
              <a:rPr lang="ja-JP" altLang="en-US" sz="2000" dirty="0"/>
              <a:t>は前立腺肥大症以外の疾患でも高値となることがあり、前立腺</a:t>
            </a:r>
            <a:r>
              <a:rPr lang="en-US" altLang="ja-JP" sz="2000" dirty="0"/>
              <a:t/>
            </a:r>
            <a:br>
              <a:rPr lang="en-US" altLang="ja-JP" sz="2000" dirty="0"/>
            </a:br>
            <a:r>
              <a:rPr lang="ja-JP" altLang="en-US" sz="2000" dirty="0"/>
              <a:t>肥大症に特異的な診断指標ではない。</a:t>
            </a:r>
            <a:endParaRPr kumimoji="1" lang="ja-JP" altLang="en-US" sz="2000" dirty="0"/>
          </a:p>
        </p:txBody>
      </p:sp>
      <p:pic>
        <p:nvPicPr>
          <p:cNvPr id="9" name="Picture 2"/>
          <p:cNvPicPr>
            <a:picLocks noChangeAspect="1" noChangeArrowheads="1"/>
          </p:cNvPicPr>
          <p:nvPr/>
        </p:nvPicPr>
        <p:blipFill>
          <a:blip r:embed="rId3" cstate="print"/>
          <a:srcRect l="9990" t="49076" r="6938" b="20166"/>
          <a:stretch>
            <a:fillRect/>
          </a:stretch>
        </p:blipFill>
        <p:spPr bwMode="auto">
          <a:xfrm>
            <a:off x="81896" y="1720462"/>
            <a:ext cx="8984013" cy="1870142"/>
          </a:xfrm>
          <a:prstGeom prst="rect">
            <a:avLst/>
          </a:prstGeom>
          <a:noFill/>
          <a:ln w="9525">
            <a:noFill/>
            <a:miter lim="800000"/>
            <a:headEnd/>
            <a:tailEnd/>
          </a:ln>
        </p:spPr>
      </p:pic>
      <p:sp>
        <p:nvSpPr>
          <p:cNvPr id="10" name="テキスト ボックス 9"/>
          <p:cNvSpPr txBox="1"/>
          <p:nvPr/>
        </p:nvSpPr>
        <p:spPr>
          <a:xfrm>
            <a:off x="318088" y="6329779"/>
            <a:ext cx="8845691" cy="523220"/>
          </a:xfrm>
          <a:prstGeom prst="rect">
            <a:avLst/>
          </a:prstGeom>
          <a:noFill/>
        </p:spPr>
        <p:txBody>
          <a:bodyPr wrap="none" rtlCol="0">
            <a:spAutoFit/>
          </a:bodyPr>
          <a:lstStyle/>
          <a:p>
            <a:pPr algn="r"/>
            <a:r>
              <a:rPr kumimoji="1" lang="ja-JP" altLang="en-US" sz="1400" dirty="0"/>
              <a:t>本間之夫　ほか：日泌尿会誌</a:t>
            </a:r>
            <a:r>
              <a:rPr kumimoji="1" lang="en-US" altLang="ja-JP" sz="1400" dirty="0"/>
              <a:t>93</a:t>
            </a:r>
            <a:r>
              <a:rPr kumimoji="1" lang="ja-JP" altLang="en-US" sz="1400" dirty="0"/>
              <a:t>（</a:t>
            </a:r>
            <a:r>
              <a:rPr kumimoji="1" lang="en-US" altLang="ja-JP" sz="1400" dirty="0"/>
              <a:t>6</a:t>
            </a:r>
            <a:r>
              <a:rPr kumimoji="1" lang="ja-JP" altLang="en-US" sz="1400" dirty="0"/>
              <a:t>）</a:t>
            </a:r>
            <a:r>
              <a:rPr kumimoji="1" lang="en-US" altLang="ja-JP" sz="1400" dirty="0"/>
              <a:t>:669-680,2002</a:t>
            </a:r>
            <a:r>
              <a:rPr kumimoji="1" lang="ja-JP" altLang="en-US" sz="1400" dirty="0"/>
              <a:t>　より改変</a:t>
            </a:r>
            <a:endParaRPr kumimoji="1" lang="en-US" altLang="ja-JP" sz="1400" dirty="0"/>
          </a:p>
          <a:p>
            <a:pPr algn="r"/>
            <a:r>
              <a:rPr lang="ja-JP" altLang="en-US" sz="1400" dirty="0"/>
              <a:t>男性下部尿路症状・前立腺肥大症診療ガイドライン，日本泌尿器科学会／編，</a:t>
            </a:r>
            <a:r>
              <a:rPr lang="en-US" altLang="ja-JP" sz="1400" dirty="0"/>
              <a:t>2017</a:t>
            </a:r>
            <a:r>
              <a:rPr lang="ja-JP" altLang="en-US" sz="1400" dirty="0" err="1"/>
              <a:t>，</a:t>
            </a:r>
            <a:r>
              <a:rPr lang="ja-JP" altLang="en-US" sz="1400" dirty="0"/>
              <a:t>リッチヒルメディカル</a:t>
            </a:r>
            <a:r>
              <a:rPr kumimoji="0" lang="ja-JP" altLang="en-US" sz="1400" dirty="0">
                <a:solidFill>
                  <a:srgbClr val="000000"/>
                </a:solidFill>
              </a:rPr>
              <a:t>　より改変</a:t>
            </a:r>
            <a:endParaRPr kumimoji="0" lang="en-US" altLang="ja-JP" sz="1400" dirty="0">
              <a:solidFill>
                <a:srgbClr val="000000"/>
              </a:solidFill>
            </a:endParaRPr>
          </a:p>
        </p:txBody>
      </p:sp>
      <p:sp>
        <p:nvSpPr>
          <p:cNvPr id="7" name="タイトル 1"/>
          <p:cNvSpPr>
            <a:spLocks noGrp="1"/>
          </p:cNvSpPr>
          <p:nvPr>
            <p:ph type="title"/>
          </p:nvPr>
        </p:nvSpPr>
        <p:spPr>
          <a:xfrm>
            <a:off x="406400" y="46038"/>
            <a:ext cx="8283575" cy="908050"/>
          </a:xfrm>
        </p:spPr>
        <p:txBody>
          <a:bodyPr>
            <a:normAutofit/>
          </a:bodyPr>
          <a:lstStyle/>
          <a:p>
            <a:r>
              <a:rPr lang="ja-JP" altLang="en-US" dirty="0">
                <a:latin typeface="+mn-lt"/>
                <a:ea typeface="+mn-ea"/>
              </a:rPr>
              <a:t>国際前立腺症状スコア（</a:t>
            </a:r>
            <a:r>
              <a:rPr lang="en-US" altLang="ja-JP" dirty="0">
                <a:latin typeface="+mn-lt"/>
                <a:ea typeface="+mn-ea"/>
              </a:rPr>
              <a:t>IPSS</a:t>
            </a:r>
            <a:r>
              <a:rPr lang="ja-JP" altLang="en-US" dirty="0">
                <a:latin typeface="+mn-lt"/>
                <a:ea typeface="+mn-ea"/>
              </a:rPr>
              <a:t>）と</a:t>
            </a:r>
            <a:r>
              <a:rPr lang="en-US" altLang="ja-JP" dirty="0">
                <a:latin typeface="+mn-lt"/>
                <a:ea typeface="+mn-ea"/>
              </a:rPr>
              <a:t>QOL</a:t>
            </a:r>
            <a:r>
              <a:rPr lang="ja-JP" altLang="en-US" dirty="0">
                <a:latin typeface="+mn-lt"/>
                <a:ea typeface="+mn-ea"/>
              </a:rPr>
              <a:t>スコア</a:t>
            </a:r>
            <a:endParaRPr kumimoji="1" lang="ja-JP" altLang="en-US" dirty="0">
              <a:latin typeface="+mn-lt"/>
              <a:ea typeface="+mn-ea"/>
            </a:endParaRPr>
          </a:p>
        </p:txBody>
      </p:sp>
    </p:spTree>
    <p:extLst>
      <p:ext uri="{BB962C8B-B14F-4D97-AF65-F5344CB8AC3E}">
        <p14:creationId xmlns:p14="http://schemas.microsoft.com/office/powerpoint/2010/main" val="20281204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ja-JP" altLang="en-US"/>
              <a:t>排尿機能と前立腺形態の評価</a:t>
            </a:r>
          </a:p>
        </p:txBody>
      </p:sp>
      <p:sp>
        <p:nvSpPr>
          <p:cNvPr id="47107" name="Rectangle 6"/>
          <p:cNvSpPr>
            <a:spLocks noGrp="1" noChangeArrowheads="1"/>
          </p:cNvSpPr>
          <p:nvPr>
            <p:ph type="sldNum" sz="quarter" idx="12"/>
          </p:nvPr>
        </p:nvSpPr>
        <p:spPr>
          <a:noFill/>
        </p:spPr>
        <p:txBody>
          <a:bodyPr/>
          <a:lstStyle/>
          <a:p>
            <a:fld id="{07068143-9CB2-462F-AE59-7F5790C5938A}" type="slidenum">
              <a:rPr lang="en-US" altLang="ja-JP"/>
              <a:pPr/>
              <a:t>45</a:t>
            </a:fld>
            <a:endParaRPr lang="en-US" altLang="ja-JP"/>
          </a:p>
        </p:txBody>
      </p:sp>
      <p:sp>
        <p:nvSpPr>
          <p:cNvPr id="47108" name="テキスト ボックス 7"/>
          <p:cNvSpPr txBox="1">
            <a:spLocks noChangeArrowheads="1"/>
          </p:cNvSpPr>
          <p:nvPr/>
        </p:nvSpPr>
        <p:spPr bwMode="auto">
          <a:xfrm>
            <a:off x="1066800" y="6583363"/>
            <a:ext cx="7656513" cy="274637"/>
          </a:xfrm>
          <a:prstGeom prst="rect">
            <a:avLst/>
          </a:prstGeom>
          <a:noFill/>
          <a:ln w="9525">
            <a:noFill/>
            <a:miter lim="800000"/>
            <a:headEnd/>
            <a:tailEnd/>
          </a:ln>
        </p:spPr>
        <p:txBody>
          <a:bodyPr wrap="none">
            <a:spAutoFit/>
          </a:bodyPr>
          <a:lstStyle/>
          <a:p>
            <a:pPr algn="r"/>
            <a:r>
              <a:rPr lang="ja-JP" altLang="en-US" sz="1200"/>
              <a:t>泌尿器科領域の治療標準化に関する研究班編集　</a:t>
            </a:r>
            <a:r>
              <a:rPr lang="ja-JP" altLang="ja-JP" sz="1200"/>
              <a:t>EBM</a:t>
            </a:r>
            <a:r>
              <a:rPr lang="ja-JP" altLang="en-US" sz="1200"/>
              <a:t>に基づく前立腺肥大症診療ガイドライン</a:t>
            </a:r>
            <a:r>
              <a:rPr lang="ja-JP" altLang="ja-JP" sz="1200"/>
              <a:t>, </a:t>
            </a:r>
            <a:r>
              <a:rPr lang="ja-JP" altLang="en-US" sz="1200"/>
              <a:t>じほう</a:t>
            </a:r>
            <a:r>
              <a:rPr lang="ja-JP" altLang="ja-JP" sz="1200"/>
              <a:t>, p.</a:t>
            </a:r>
            <a:r>
              <a:rPr lang="en-US" altLang="ja-JP" sz="1200"/>
              <a:t>15-17,</a:t>
            </a:r>
            <a:r>
              <a:rPr lang="ja-JP" altLang="ja-JP" sz="1200"/>
              <a:t> 2001</a:t>
            </a:r>
            <a:endParaRPr lang="en-US" altLang="ja-JP" sz="1200"/>
          </a:p>
        </p:txBody>
      </p:sp>
      <p:sp>
        <p:nvSpPr>
          <p:cNvPr id="47109" name="AutoShape 10"/>
          <p:cNvSpPr>
            <a:spLocks noChangeArrowheads="1"/>
          </p:cNvSpPr>
          <p:nvPr/>
        </p:nvSpPr>
        <p:spPr bwMode="auto">
          <a:xfrm>
            <a:off x="598488" y="2000250"/>
            <a:ext cx="7916862" cy="1000125"/>
          </a:xfrm>
          <a:prstGeom prst="roundRect">
            <a:avLst>
              <a:gd name="adj" fmla="val 15995"/>
            </a:avLst>
          </a:prstGeom>
          <a:solidFill>
            <a:srgbClr val="F3FFFF"/>
          </a:solidFill>
          <a:ln w="38100">
            <a:solidFill>
              <a:srgbClr val="009999"/>
            </a:solidFill>
            <a:round/>
            <a:headEnd/>
            <a:tailEnd/>
          </a:ln>
        </p:spPr>
        <p:txBody>
          <a:bodyPr wrap="none" lIns="216000"/>
          <a:lstStyle/>
          <a:p>
            <a:pPr algn="l">
              <a:spcBef>
                <a:spcPct val="100000"/>
              </a:spcBef>
            </a:pPr>
            <a:r>
              <a:rPr lang="en-US" altLang="ja-JP" sz="2200">
                <a:solidFill>
                  <a:srgbClr val="000000"/>
                </a:solidFill>
                <a:latin typeface="HGPｺﾞｼｯｸE" pitchFamily="50" charset="-128"/>
                <a:ea typeface="HGPｺﾞｼｯｸE" pitchFamily="50" charset="-128"/>
              </a:rPr>
              <a:t/>
            </a:r>
            <a:br>
              <a:rPr lang="en-US" altLang="ja-JP" sz="2200">
                <a:solidFill>
                  <a:srgbClr val="000000"/>
                </a:solidFill>
                <a:latin typeface="HGPｺﾞｼｯｸE" pitchFamily="50" charset="-128"/>
                <a:ea typeface="HGPｺﾞｼｯｸE" pitchFamily="50" charset="-128"/>
              </a:rPr>
            </a:br>
            <a:r>
              <a:rPr lang="ja-JP" altLang="en-US" sz="2200">
                <a:solidFill>
                  <a:srgbClr val="000000"/>
                </a:solidFill>
                <a:latin typeface="HGPｺﾞｼｯｸE" pitchFamily="50" charset="-128"/>
                <a:ea typeface="HGPｺﾞｼｯｸE" pitchFamily="50" charset="-128"/>
              </a:rPr>
              <a:t>尿流測定と残尿測定の両者を加味して評価する。</a:t>
            </a:r>
          </a:p>
        </p:txBody>
      </p:sp>
      <p:sp>
        <p:nvSpPr>
          <p:cNvPr id="47110" name="Text Box 5"/>
          <p:cNvSpPr txBox="1">
            <a:spLocks noChangeArrowheads="1"/>
          </p:cNvSpPr>
          <p:nvPr/>
        </p:nvSpPr>
        <p:spPr bwMode="auto">
          <a:xfrm>
            <a:off x="519113" y="981075"/>
            <a:ext cx="8124825" cy="584200"/>
          </a:xfrm>
          <a:prstGeom prst="rect">
            <a:avLst/>
          </a:prstGeom>
          <a:noFill/>
          <a:ln w="9525">
            <a:noFill/>
            <a:miter lim="800000"/>
            <a:headEnd/>
            <a:tailEnd/>
          </a:ln>
        </p:spPr>
        <p:txBody>
          <a:bodyPr>
            <a:spAutoFit/>
          </a:bodyPr>
          <a:lstStyle/>
          <a:p>
            <a:pPr algn="l"/>
            <a:r>
              <a:rPr lang="en-US" altLang="ja-JP">
                <a:latin typeface="HGPｺﾞｼｯｸE" pitchFamily="50" charset="-128"/>
                <a:ea typeface="HGPｺﾞｼｯｸE" pitchFamily="50" charset="-128"/>
              </a:rPr>
              <a:t>I-PSS</a:t>
            </a:r>
            <a:r>
              <a:rPr lang="ja-JP" altLang="en-US">
                <a:latin typeface="HGPｺﾞｼｯｸE" pitchFamily="50" charset="-128"/>
                <a:ea typeface="HGPｺﾞｼｯｸE" pitchFamily="50" charset="-128"/>
              </a:rPr>
              <a:t>で中等症もしくは重症と評価された患者さんでは、その状態を把握するために排尿機能と前立腺形態を評価するための検査を行います。</a:t>
            </a:r>
          </a:p>
        </p:txBody>
      </p:sp>
      <p:sp>
        <p:nvSpPr>
          <p:cNvPr id="47111" name="AutoShape 10"/>
          <p:cNvSpPr>
            <a:spLocks noChangeArrowheads="1"/>
          </p:cNvSpPr>
          <p:nvPr/>
        </p:nvSpPr>
        <p:spPr bwMode="auto">
          <a:xfrm>
            <a:off x="2720975" y="1687513"/>
            <a:ext cx="3708400" cy="560387"/>
          </a:xfrm>
          <a:prstGeom prst="roundRect">
            <a:avLst>
              <a:gd name="adj" fmla="val 16667"/>
            </a:avLst>
          </a:prstGeom>
          <a:solidFill>
            <a:schemeClr val="hlink"/>
          </a:solidFill>
          <a:ln w="38100">
            <a:solidFill>
              <a:schemeClr val="bg1"/>
            </a:solidFill>
            <a:round/>
            <a:headEnd/>
            <a:tailEnd/>
          </a:ln>
        </p:spPr>
        <p:txBody>
          <a:bodyPr wrap="none" anchor="ctr"/>
          <a:lstStyle/>
          <a:p>
            <a:pPr>
              <a:lnSpc>
                <a:spcPct val="90000"/>
              </a:lnSpc>
            </a:pPr>
            <a:r>
              <a:rPr lang="ja-JP" altLang="en-US" sz="3000">
                <a:solidFill>
                  <a:schemeClr val="bg1"/>
                </a:solidFill>
                <a:latin typeface="HGPｺﾞｼｯｸE" pitchFamily="50" charset="-128"/>
                <a:ea typeface="HGPｺﾞｼｯｸE" pitchFamily="50" charset="-128"/>
              </a:rPr>
              <a:t>排尿機能の評価</a:t>
            </a:r>
            <a:endParaRPr lang="en-US" altLang="ja-JP" sz="3000">
              <a:solidFill>
                <a:schemeClr val="bg1"/>
              </a:solidFill>
              <a:latin typeface="HGPｺﾞｼｯｸE" pitchFamily="50" charset="-128"/>
              <a:ea typeface="HGPｺﾞｼｯｸE" pitchFamily="50" charset="-128"/>
            </a:endParaRPr>
          </a:p>
        </p:txBody>
      </p:sp>
      <p:sp>
        <p:nvSpPr>
          <p:cNvPr id="47112" name="AutoShape 10"/>
          <p:cNvSpPr>
            <a:spLocks noChangeArrowheads="1"/>
          </p:cNvSpPr>
          <p:nvPr/>
        </p:nvSpPr>
        <p:spPr bwMode="auto">
          <a:xfrm>
            <a:off x="598488" y="3741738"/>
            <a:ext cx="7916862" cy="2116137"/>
          </a:xfrm>
          <a:prstGeom prst="roundRect">
            <a:avLst>
              <a:gd name="adj" fmla="val 7324"/>
            </a:avLst>
          </a:prstGeom>
          <a:solidFill>
            <a:srgbClr val="F3FFFF"/>
          </a:solidFill>
          <a:ln w="38100">
            <a:solidFill>
              <a:srgbClr val="009999"/>
            </a:solidFill>
            <a:round/>
            <a:headEnd/>
            <a:tailEnd/>
          </a:ln>
        </p:spPr>
        <p:txBody>
          <a:bodyPr lIns="216000"/>
          <a:lstStyle/>
          <a:p>
            <a:pPr algn="l">
              <a:spcBef>
                <a:spcPct val="100000"/>
              </a:spcBef>
            </a:pPr>
            <a:r>
              <a:rPr lang="en-US" altLang="ja-JP" sz="2200">
                <a:solidFill>
                  <a:srgbClr val="000000"/>
                </a:solidFill>
                <a:latin typeface="HGPｺﾞｼｯｸE" pitchFamily="50" charset="-128"/>
                <a:ea typeface="HGPｺﾞｼｯｸE" pitchFamily="50" charset="-128"/>
              </a:rPr>
              <a:t/>
            </a:r>
            <a:br>
              <a:rPr lang="en-US" altLang="ja-JP" sz="2200">
                <a:solidFill>
                  <a:srgbClr val="000000"/>
                </a:solidFill>
                <a:latin typeface="HGPｺﾞｼｯｸE" pitchFamily="50" charset="-128"/>
                <a:ea typeface="HGPｺﾞｼｯｸE" pitchFamily="50" charset="-128"/>
              </a:rPr>
            </a:br>
            <a:r>
              <a:rPr lang="ja-JP" altLang="en-US" sz="2200">
                <a:solidFill>
                  <a:srgbClr val="000000"/>
                </a:solidFill>
                <a:latin typeface="HGPｺﾞｼｯｸE" pitchFamily="50" charset="-128"/>
                <a:ea typeface="HGPｺﾞｼｯｸE" pitchFamily="50" charset="-128"/>
              </a:rPr>
              <a:t>初期評価項目である直腸指診で前立腺の大きさや形態を評価</a:t>
            </a:r>
            <a:r>
              <a:rPr lang="en-US" altLang="ja-JP" sz="2200">
                <a:solidFill>
                  <a:srgbClr val="000000"/>
                </a:solidFill>
                <a:latin typeface="HGPｺﾞｼｯｸE" pitchFamily="50" charset="-128"/>
                <a:ea typeface="HGPｺﾞｼｯｸE" pitchFamily="50" charset="-128"/>
              </a:rPr>
              <a:t/>
            </a:r>
            <a:br>
              <a:rPr lang="en-US" altLang="ja-JP" sz="2200">
                <a:solidFill>
                  <a:srgbClr val="000000"/>
                </a:solidFill>
                <a:latin typeface="HGPｺﾞｼｯｸE" pitchFamily="50" charset="-128"/>
                <a:ea typeface="HGPｺﾞｼｯｸE" pitchFamily="50" charset="-128"/>
              </a:rPr>
            </a:br>
            <a:r>
              <a:rPr lang="ja-JP" altLang="en-US" sz="2200">
                <a:solidFill>
                  <a:srgbClr val="000000"/>
                </a:solidFill>
                <a:latin typeface="HGPｺﾞｼｯｸE" pitchFamily="50" charset="-128"/>
                <a:ea typeface="HGPｺﾞｼｯｸE" pitchFamily="50" charset="-128"/>
              </a:rPr>
              <a:t>する。前立腺の容積や形態の客観的評価には経直腸的超音波断層法が優れているが、簡便性の点から経腹壁的超音波断層法による計測が頻用される。</a:t>
            </a:r>
          </a:p>
        </p:txBody>
      </p:sp>
      <p:sp>
        <p:nvSpPr>
          <p:cNvPr id="47113" name="AutoShape 10"/>
          <p:cNvSpPr>
            <a:spLocks noChangeArrowheads="1"/>
          </p:cNvSpPr>
          <p:nvPr/>
        </p:nvSpPr>
        <p:spPr bwMode="auto">
          <a:xfrm>
            <a:off x="2722563" y="3429000"/>
            <a:ext cx="3705225" cy="561975"/>
          </a:xfrm>
          <a:prstGeom prst="roundRect">
            <a:avLst>
              <a:gd name="adj" fmla="val 16667"/>
            </a:avLst>
          </a:prstGeom>
          <a:solidFill>
            <a:schemeClr val="hlink"/>
          </a:solidFill>
          <a:ln w="38100">
            <a:solidFill>
              <a:schemeClr val="bg1"/>
            </a:solidFill>
            <a:round/>
            <a:headEnd/>
            <a:tailEnd/>
          </a:ln>
        </p:spPr>
        <p:txBody>
          <a:bodyPr wrap="none" anchor="ctr"/>
          <a:lstStyle/>
          <a:p>
            <a:pPr>
              <a:lnSpc>
                <a:spcPct val="90000"/>
              </a:lnSpc>
            </a:pPr>
            <a:r>
              <a:rPr lang="ja-JP" altLang="en-US" sz="3000">
                <a:solidFill>
                  <a:schemeClr val="bg1"/>
                </a:solidFill>
                <a:latin typeface="HGPｺﾞｼｯｸE" pitchFamily="50" charset="-128"/>
                <a:ea typeface="HGPｺﾞｼｯｸE" pitchFamily="50" charset="-128"/>
              </a:rPr>
              <a:t>前立腺形態の評価</a:t>
            </a:r>
            <a:endParaRPr lang="en-US" altLang="ja-JP" sz="3000">
              <a:solidFill>
                <a:schemeClr val="bg1"/>
              </a:solidFill>
              <a:latin typeface="HGPｺﾞｼｯｸE" pitchFamily="50" charset="-128"/>
              <a:ea typeface="HGPｺﾞｼｯｸE" pitchFamily="50"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前立腺超音波</a:t>
            </a:r>
            <a:r>
              <a:rPr lang="ja-JP" altLang="en-US" dirty="0"/>
              <a:t>検査</a:t>
            </a:r>
            <a:endParaRPr kumimoji="1" lang="ja-JP" altLang="en-US" dirty="0"/>
          </a:p>
        </p:txBody>
      </p:sp>
      <p:sp>
        <p:nvSpPr>
          <p:cNvPr id="3" name="コンテンツ プレースホルダ 2"/>
          <p:cNvSpPr>
            <a:spLocks noGrp="1"/>
          </p:cNvSpPr>
          <p:nvPr>
            <p:ph idx="1"/>
          </p:nvPr>
        </p:nvSpPr>
        <p:spPr>
          <a:xfrm>
            <a:off x="172849" y="5019435"/>
            <a:ext cx="8784000" cy="1260000"/>
          </a:xfrm>
          <a:solidFill>
            <a:schemeClr val="accent2">
              <a:lumMod val="20000"/>
              <a:lumOff val="80000"/>
            </a:schemeClr>
          </a:solidFill>
          <a:ln>
            <a:solidFill>
              <a:schemeClr val="accent2">
                <a:lumMod val="60000"/>
                <a:lumOff val="40000"/>
              </a:schemeClr>
            </a:solidFill>
          </a:ln>
        </p:spPr>
        <p:txBody>
          <a:bodyPr anchor="ctr">
            <a:noAutofit/>
          </a:bodyPr>
          <a:lstStyle/>
          <a:p>
            <a:r>
              <a:rPr kumimoji="1" lang="ja-JP" altLang="en-US" sz="1600" dirty="0"/>
              <a:t>前立腺超音波検査には、経腹的および経直腸的検査法がある</a:t>
            </a:r>
            <a:r>
              <a:rPr lang="ja-JP" altLang="en-US" sz="1600" dirty="0"/>
              <a:t>。</a:t>
            </a:r>
            <a:endParaRPr lang="en-US" altLang="ja-JP" sz="1600" dirty="0"/>
          </a:p>
          <a:p>
            <a:r>
              <a:rPr lang="ja-JP" altLang="en-US" sz="1600" dirty="0"/>
              <a:t>経腹的検査法は低侵襲で容易に施行可能であるが、悪性・良性の診断は不可能である。</a:t>
            </a:r>
            <a:endParaRPr lang="en-US" altLang="ja-JP" sz="1600" dirty="0"/>
          </a:p>
          <a:p>
            <a:r>
              <a:rPr lang="ja-JP" altLang="en-US" sz="1600" dirty="0"/>
              <a:t>前立腺の形態や体積を観察することができるほか、経直腸的検査は前立腺の内部構造を観察が</a:t>
            </a:r>
            <a:r>
              <a:rPr lang="en-US" altLang="ja-JP" sz="1600" dirty="0"/>
              <a:t/>
            </a:r>
            <a:br>
              <a:rPr lang="en-US" altLang="ja-JP" sz="1600" dirty="0"/>
            </a:br>
            <a:r>
              <a:rPr lang="ja-JP" altLang="en-US" sz="1600" dirty="0"/>
              <a:t>できる。</a:t>
            </a:r>
            <a:endParaRPr lang="en-US" altLang="ja-JP" sz="1600" dirty="0"/>
          </a:p>
        </p:txBody>
      </p:sp>
      <p:pic>
        <p:nvPicPr>
          <p:cNvPr id="3076" name="Picture 4"/>
          <p:cNvPicPr>
            <a:picLocks noChangeAspect="1" noChangeArrowheads="1"/>
          </p:cNvPicPr>
          <p:nvPr/>
        </p:nvPicPr>
        <p:blipFill>
          <a:blip r:embed="rId3" cstate="print">
            <a:clrChange>
              <a:clrFrom>
                <a:srgbClr val="F3F9F0"/>
              </a:clrFrom>
              <a:clrTo>
                <a:srgbClr val="F3F9F0">
                  <a:alpha val="0"/>
                </a:srgbClr>
              </a:clrTo>
            </a:clrChange>
          </a:blip>
          <a:srcRect l="10768" t="8858" r="23987" b="6890"/>
          <a:stretch>
            <a:fillRect/>
          </a:stretch>
        </p:blipFill>
        <p:spPr bwMode="auto">
          <a:xfrm>
            <a:off x="611276" y="1113802"/>
            <a:ext cx="5295329" cy="3844593"/>
          </a:xfrm>
          <a:prstGeom prst="rect">
            <a:avLst/>
          </a:prstGeom>
          <a:noFill/>
          <a:ln w="9525">
            <a:noFill/>
            <a:miter lim="800000"/>
            <a:headEnd/>
            <a:tailEnd/>
          </a:ln>
        </p:spPr>
      </p:pic>
      <p:sp>
        <p:nvSpPr>
          <p:cNvPr id="7" name="正方形/長方形 6"/>
          <p:cNvSpPr/>
          <p:nvPr/>
        </p:nvSpPr>
        <p:spPr>
          <a:xfrm>
            <a:off x="6059607" y="1910671"/>
            <a:ext cx="2811440" cy="1187368"/>
          </a:xfrm>
          <a:prstGeom prst="rect">
            <a:avLst/>
          </a:prstGeom>
          <a:solidFill>
            <a:schemeClr val="tx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2400" b="1" dirty="0"/>
              <a:t>前立腺体積</a:t>
            </a:r>
            <a:r>
              <a:rPr kumimoji="1" lang="ja-JP" altLang="en-US" sz="2400" b="1" dirty="0"/>
              <a:t>：</a:t>
            </a:r>
            <a:endParaRPr kumimoji="1" lang="en-US" altLang="ja-JP" sz="2400" b="1" dirty="0"/>
          </a:p>
          <a:p>
            <a:pPr algn="ctr"/>
            <a:r>
              <a:rPr kumimoji="1" lang="en-US" altLang="ja-JP" sz="2400" b="1" dirty="0"/>
              <a:t>a×b×c×0.5</a:t>
            </a:r>
            <a:endParaRPr kumimoji="1" lang="ja-JP" altLang="en-US" sz="2400" b="1" dirty="0"/>
          </a:p>
        </p:txBody>
      </p:sp>
      <p:sp>
        <p:nvSpPr>
          <p:cNvPr id="8" name="テキスト ボックス 7"/>
          <p:cNvSpPr txBox="1"/>
          <p:nvPr/>
        </p:nvSpPr>
        <p:spPr>
          <a:xfrm>
            <a:off x="6126899" y="3207223"/>
            <a:ext cx="2842650" cy="954107"/>
          </a:xfrm>
          <a:prstGeom prst="rect">
            <a:avLst/>
          </a:prstGeom>
          <a:noFill/>
        </p:spPr>
        <p:txBody>
          <a:bodyPr wrap="square" rtlCol="0">
            <a:spAutoFit/>
          </a:bodyPr>
          <a:lstStyle/>
          <a:p>
            <a:r>
              <a:rPr kumimoji="1" lang="ja-JP" altLang="en-US" sz="1400" dirty="0"/>
              <a:t>超音波観察上の前立腺体積は、</a:t>
            </a:r>
            <a:endParaRPr kumimoji="1" lang="en-US" altLang="ja-JP" sz="1400" dirty="0"/>
          </a:p>
          <a:p>
            <a:r>
              <a:rPr kumimoji="1" lang="ja-JP" altLang="en-US" sz="1400" dirty="0"/>
              <a:t>各断面での最大径（</a:t>
            </a:r>
            <a:r>
              <a:rPr kumimoji="1" lang="en-US" altLang="ja-JP" sz="1400" dirty="0"/>
              <a:t>a</a:t>
            </a:r>
            <a:r>
              <a:rPr kumimoji="1" lang="ja-JP" altLang="en-US" sz="1400" dirty="0"/>
              <a:t>：横断、縦断：</a:t>
            </a:r>
            <a:r>
              <a:rPr kumimoji="1" lang="en-US" altLang="ja-JP" sz="1400" dirty="0" err="1"/>
              <a:t>b,c</a:t>
            </a:r>
            <a:r>
              <a:rPr kumimoji="1" lang="ja-JP" altLang="en-US" sz="1400" dirty="0"/>
              <a:t>）を用いて、楕円体体積の近似式に当てはめて算出する。</a:t>
            </a:r>
          </a:p>
        </p:txBody>
      </p:sp>
      <p:sp>
        <p:nvSpPr>
          <p:cNvPr id="11" name="テキスト ボックス 10"/>
          <p:cNvSpPr txBox="1"/>
          <p:nvPr/>
        </p:nvSpPr>
        <p:spPr>
          <a:xfrm>
            <a:off x="325203" y="6323937"/>
            <a:ext cx="8845691" cy="523220"/>
          </a:xfrm>
          <a:prstGeom prst="rect">
            <a:avLst/>
          </a:prstGeom>
          <a:noFill/>
        </p:spPr>
        <p:txBody>
          <a:bodyPr wrap="none" rtlCol="0">
            <a:spAutoFit/>
          </a:bodyPr>
          <a:lstStyle/>
          <a:p>
            <a:pPr algn="r"/>
            <a:r>
              <a:rPr kumimoji="0" lang="ja-JP" altLang="en-US" sz="1400" dirty="0">
                <a:solidFill>
                  <a:srgbClr val="000000"/>
                </a:solidFill>
              </a:rPr>
              <a:t>平尾佳彦　編　「よくわかって役に立つ　前立腺肥大症の全て」　</a:t>
            </a:r>
            <a:r>
              <a:rPr kumimoji="0" lang="en-US" altLang="ja-JP" sz="1400" dirty="0">
                <a:solidFill>
                  <a:srgbClr val="000000"/>
                </a:solidFill>
              </a:rPr>
              <a:t>2009</a:t>
            </a:r>
          </a:p>
          <a:p>
            <a:pPr algn="r"/>
            <a:r>
              <a:rPr lang="ja-JP" altLang="en-US" sz="1400" dirty="0"/>
              <a:t>男性下部尿路症状・前立腺肥大症診療ガイドライン，日本泌尿器科学会／編，</a:t>
            </a:r>
            <a:r>
              <a:rPr lang="en-US" altLang="ja-JP" sz="1400" dirty="0"/>
              <a:t>2017</a:t>
            </a:r>
            <a:r>
              <a:rPr lang="ja-JP" altLang="en-US" sz="1400" dirty="0" err="1"/>
              <a:t>，</a:t>
            </a:r>
            <a:r>
              <a:rPr lang="ja-JP" altLang="en-US" sz="1400" dirty="0"/>
              <a:t>リッチヒルメディカル</a:t>
            </a:r>
            <a:r>
              <a:rPr kumimoji="0" lang="ja-JP" altLang="en-US" sz="1400" dirty="0">
                <a:solidFill>
                  <a:srgbClr val="000000"/>
                </a:solidFill>
              </a:rPr>
              <a:t>　より改変</a:t>
            </a:r>
            <a:endParaRPr kumimoji="0" lang="en-US" altLang="ja-JP" sz="1400" dirty="0">
              <a:solidFill>
                <a:srgbClr val="000000"/>
              </a:solidFill>
            </a:endParaRPr>
          </a:p>
        </p:txBody>
      </p:sp>
    </p:spTree>
    <p:extLst>
      <p:ext uri="{BB962C8B-B14F-4D97-AF65-F5344CB8AC3E}">
        <p14:creationId xmlns:p14="http://schemas.microsoft.com/office/powerpoint/2010/main" val="32770742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残尿測定（超音波検査）</a:t>
            </a:r>
          </a:p>
        </p:txBody>
      </p:sp>
      <p:sp>
        <p:nvSpPr>
          <p:cNvPr id="3" name="コンテンツ プレースホルダ 2"/>
          <p:cNvSpPr>
            <a:spLocks noGrp="1"/>
          </p:cNvSpPr>
          <p:nvPr>
            <p:ph idx="1"/>
          </p:nvPr>
        </p:nvSpPr>
        <p:spPr>
          <a:xfrm>
            <a:off x="172063" y="5014523"/>
            <a:ext cx="8784000" cy="1260000"/>
          </a:xfrm>
          <a:solidFill>
            <a:schemeClr val="accent2">
              <a:lumMod val="20000"/>
              <a:lumOff val="80000"/>
            </a:schemeClr>
          </a:solidFill>
          <a:ln>
            <a:solidFill>
              <a:schemeClr val="accent2">
                <a:lumMod val="60000"/>
                <a:lumOff val="40000"/>
              </a:schemeClr>
            </a:solidFill>
          </a:ln>
        </p:spPr>
        <p:txBody>
          <a:bodyPr anchor="ctr">
            <a:noAutofit/>
          </a:bodyPr>
          <a:lstStyle/>
          <a:p>
            <a:r>
              <a:rPr kumimoji="1" lang="ja-JP" altLang="en-US" sz="1600" dirty="0"/>
              <a:t>残尿とは排尿直後に膀胱内に残存する尿のこと</a:t>
            </a:r>
            <a:r>
              <a:rPr lang="ja-JP" altLang="en-US" sz="1600" dirty="0"/>
              <a:t>であり、残尿がないと膀胱は描出されない。</a:t>
            </a:r>
            <a:endParaRPr lang="en-US" altLang="ja-JP" sz="1600" dirty="0"/>
          </a:p>
          <a:p>
            <a:r>
              <a:rPr lang="ja-JP" altLang="en-US" sz="1600" dirty="0"/>
              <a:t>一般医の場合、残尿量が</a:t>
            </a:r>
            <a:r>
              <a:rPr lang="en-US" altLang="ja-JP" sz="1600" dirty="0"/>
              <a:t>100mL</a:t>
            </a:r>
            <a:r>
              <a:rPr lang="ja-JP" altLang="en-US" sz="1600" dirty="0"/>
              <a:t>以上の場合には専門医への紹介が推奨される。</a:t>
            </a:r>
            <a:endParaRPr lang="en-US" altLang="ja-JP" sz="1600" dirty="0"/>
          </a:p>
          <a:p>
            <a:r>
              <a:rPr lang="ja-JP" altLang="en-US" sz="1600" dirty="0"/>
              <a:t>排尿時の膀胱容量および個人においての変動があるため、正確な評価には複数回の測定が</a:t>
            </a:r>
            <a:r>
              <a:rPr lang="en-US" altLang="ja-JP" sz="1600" dirty="0"/>
              <a:t/>
            </a:r>
            <a:br>
              <a:rPr lang="en-US" altLang="ja-JP" sz="1600" dirty="0"/>
            </a:br>
            <a:r>
              <a:rPr lang="ja-JP" altLang="en-US" sz="1600" dirty="0"/>
              <a:t>推奨される。</a:t>
            </a:r>
            <a:endParaRPr lang="en-US" altLang="ja-JP" sz="1600" dirty="0"/>
          </a:p>
        </p:txBody>
      </p:sp>
      <p:pic>
        <p:nvPicPr>
          <p:cNvPr id="4098" name="Picture 2"/>
          <p:cNvPicPr>
            <a:picLocks noChangeAspect="1" noChangeArrowheads="1"/>
          </p:cNvPicPr>
          <p:nvPr/>
        </p:nvPicPr>
        <p:blipFill>
          <a:blip r:embed="rId3" cstate="print">
            <a:clrChange>
              <a:clrFrom>
                <a:srgbClr val="F3F9F0"/>
              </a:clrFrom>
              <a:clrTo>
                <a:srgbClr val="F3F9F0">
                  <a:alpha val="0"/>
                </a:srgbClr>
              </a:clrTo>
            </a:clrChange>
          </a:blip>
          <a:srcRect l="7512" t="8858" r="25360" b="7382"/>
          <a:stretch>
            <a:fillRect/>
          </a:stretch>
        </p:blipFill>
        <p:spPr bwMode="auto">
          <a:xfrm>
            <a:off x="518804" y="1068037"/>
            <a:ext cx="5424985" cy="3805758"/>
          </a:xfrm>
          <a:prstGeom prst="rect">
            <a:avLst/>
          </a:prstGeom>
          <a:noFill/>
          <a:ln w="9525">
            <a:noFill/>
            <a:miter lim="800000"/>
            <a:headEnd/>
            <a:tailEnd/>
          </a:ln>
        </p:spPr>
      </p:pic>
      <p:sp>
        <p:nvSpPr>
          <p:cNvPr id="5" name="正方形/長方形 4"/>
          <p:cNvSpPr/>
          <p:nvPr/>
        </p:nvSpPr>
        <p:spPr>
          <a:xfrm>
            <a:off x="6059607" y="1902139"/>
            <a:ext cx="2811440" cy="1187368"/>
          </a:xfrm>
          <a:prstGeom prst="rect">
            <a:avLst/>
          </a:prstGeom>
          <a:solidFill>
            <a:schemeClr val="tx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2400" b="1" dirty="0"/>
              <a:t>膀胱容量（残尿量）：</a:t>
            </a:r>
            <a:endParaRPr kumimoji="1" lang="en-US" altLang="ja-JP" sz="2400" b="1" dirty="0"/>
          </a:p>
          <a:p>
            <a:pPr algn="ctr"/>
            <a:r>
              <a:rPr kumimoji="1" lang="en-US" altLang="ja-JP" sz="2400" b="1" dirty="0"/>
              <a:t>a×b×c×0.5</a:t>
            </a:r>
            <a:endParaRPr kumimoji="1" lang="ja-JP" altLang="en-US" sz="2400" b="1" dirty="0"/>
          </a:p>
        </p:txBody>
      </p:sp>
      <p:sp>
        <p:nvSpPr>
          <p:cNvPr id="6" name="テキスト ボックス 5"/>
          <p:cNvSpPr txBox="1"/>
          <p:nvPr/>
        </p:nvSpPr>
        <p:spPr>
          <a:xfrm>
            <a:off x="6057507" y="3198691"/>
            <a:ext cx="2828216" cy="954107"/>
          </a:xfrm>
          <a:prstGeom prst="rect">
            <a:avLst/>
          </a:prstGeom>
          <a:noFill/>
        </p:spPr>
        <p:txBody>
          <a:bodyPr wrap="square" rtlCol="0">
            <a:spAutoFit/>
          </a:bodyPr>
          <a:lstStyle/>
          <a:p>
            <a:r>
              <a:rPr kumimoji="1" lang="ja-JP" altLang="en-US" sz="1400" dirty="0"/>
              <a:t>超音波観察上の膀胱容量は、</a:t>
            </a:r>
            <a:endParaRPr kumimoji="1" lang="en-US" altLang="ja-JP" sz="1400" dirty="0"/>
          </a:p>
          <a:p>
            <a:r>
              <a:rPr kumimoji="1" lang="ja-JP" altLang="en-US" sz="1400" dirty="0"/>
              <a:t>各断面での最大径（</a:t>
            </a:r>
            <a:r>
              <a:rPr kumimoji="1" lang="en-US" altLang="ja-JP" sz="1400" dirty="0"/>
              <a:t>a</a:t>
            </a:r>
            <a:r>
              <a:rPr kumimoji="1" lang="ja-JP" altLang="en-US" sz="1400" dirty="0"/>
              <a:t>：横断、</a:t>
            </a:r>
            <a:endParaRPr kumimoji="1" lang="en-US" altLang="ja-JP" sz="1400" dirty="0"/>
          </a:p>
          <a:p>
            <a:r>
              <a:rPr kumimoji="1" lang="ja-JP" altLang="en-US" sz="1400" dirty="0"/>
              <a:t>縦断：</a:t>
            </a:r>
            <a:r>
              <a:rPr kumimoji="1" lang="en-US" altLang="ja-JP" sz="1400" dirty="0" err="1"/>
              <a:t>b,c</a:t>
            </a:r>
            <a:r>
              <a:rPr kumimoji="1" lang="ja-JP" altLang="en-US" sz="1400" dirty="0"/>
              <a:t>）を用いて、楕円体体積の近似式に当てはめて算出する。</a:t>
            </a:r>
          </a:p>
        </p:txBody>
      </p:sp>
      <p:sp>
        <p:nvSpPr>
          <p:cNvPr id="8" name="テキスト ボックス 7"/>
          <p:cNvSpPr txBox="1"/>
          <p:nvPr/>
        </p:nvSpPr>
        <p:spPr>
          <a:xfrm>
            <a:off x="325203" y="6323937"/>
            <a:ext cx="8845691" cy="523220"/>
          </a:xfrm>
          <a:prstGeom prst="rect">
            <a:avLst/>
          </a:prstGeom>
          <a:noFill/>
        </p:spPr>
        <p:txBody>
          <a:bodyPr wrap="none" rtlCol="0">
            <a:spAutoFit/>
          </a:bodyPr>
          <a:lstStyle/>
          <a:p>
            <a:pPr algn="r"/>
            <a:r>
              <a:rPr kumimoji="0" lang="ja-JP" altLang="en-US" sz="1400" dirty="0">
                <a:solidFill>
                  <a:srgbClr val="000000"/>
                </a:solidFill>
              </a:rPr>
              <a:t>吉田修　監修　「前立腺外来」　</a:t>
            </a:r>
            <a:r>
              <a:rPr kumimoji="0" lang="en-US" altLang="ja-JP" sz="1400" dirty="0">
                <a:solidFill>
                  <a:srgbClr val="000000"/>
                </a:solidFill>
              </a:rPr>
              <a:t>1998</a:t>
            </a:r>
          </a:p>
          <a:p>
            <a:pPr algn="r"/>
            <a:r>
              <a:rPr lang="ja-JP" altLang="en-US" sz="1400" dirty="0"/>
              <a:t>男性下部尿路症状・前立腺肥大症診療ガイドライン，日本泌尿器科学会／編，</a:t>
            </a:r>
            <a:r>
              <a:rPr lang="en-US" altLang="ja-JP" sz="1400" dirty="0"/>
              <a:t>2017</a:t>
            </a:r>
            <a:r>
              <a:rPr lang="ja-JP" altLang="en-US" sz="1400" dirty="0" err="1"/>
              <a:t>，</a:t>
            </a:r>
            <a:r>
              <a:rPr lang="ja-JP" altLang="en-US" sz="1400" dirty="0"/>
              <a:t>リッチヒルメディカル</a:t>
            </a:r>
            <a:r>
              <a:rPr kumimoji="0" lang="ja-JP" altLang="en-US" sz="1400" dirty="0">
                <a:solidFill>
                  <a:srgbClr val="000000"/>
                </a:solidFill>
              </a:rPr>
              <a:t>　より改変</a:t>
            </a:r>
            <a:endParaRPr kumimoji="0" lang="en-US" altLang="ja-JP" sz="1400" dirty="0">
              <a:solidFill>
                <a:srgbClr val="000000"/>
              </a:solidFill>
            </a:endParaRPr>
          </a:p>
        </p:txBody>
      </p:sp>
    </p:spTree>
    <p:extLst>
      <p:ext uri="{BB962C8B-B14F-4D97-AF65-F5344CB8AC3E}">
        <p14:creationId xmlns:p14="http://schemas.microsoft.com/office/powerpoint/2010/main" val="26129920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尿流測定</a:t>
            </a:r>
            <a:endParaRPr kumimoji="1" lang="ja-JP" altLang="en-US" dirty="0"/>
          </a:p>
        </p:txBody>
      </p:sp>
      <p:grpSp>
        <p:nvGrpSpPr>
          <p:cNvPr id="16" name="グループ化 15"/>
          <p:cNvGrpSpPr/>
          <p:nvPr/>
        </p:nvGrpSpPr>
        <p:grpSpPr>
          <a:xfrm>
            <a:off x="10902" y="1684905"/>
            <a:ext cx="5669249" cy="4658839"/>
            <a:chOff x="125202" y="1728525"/>
            <a:chExt cx="5669249" cy="4658839"/>
          </a:xfrm>
        </p:grpSpPr>
        <p:pic>
          <p:nvPicPr>
            <p:cNvPr id="2052" name="Picture 4"/>
            <p:cNvPicPr>
              <a:picLocks noChangeAspect="1" noChangeArrowheads="1"/>
            </p:cNvPicPr>
            <p:nvPr/>
          </p:nvPicPr>
          <p:blipFill>
            <a:blip r:embed="rId3" cstate="print">
              <a:clrChange>
                <a:clrFrom>
                  <a:srgbClr val="F3F9F0"/>
                </a:clrFrom>
                <a:clrTo>
                  <a:srgbClr val="F3F9F0">
                    <a:alpha val="0"/>
                  </a:srgbClr>
                </a:clrTo>
              </a:clrChange>
            </a:blip>
            <a:srcRect l="19921" t="14272" r="25115" b="4183"/>
            <a:stretch>
              <a:fillRect/>
            </a:stretch>
          </p:blipFill>
          <p:spPr bwMode="auto">
            <a:xfrm>
              <a:off x="125202" y="1906588"/>
              <a:ext cx="5669249" cy="4480776"/>
            </a:xfrm>
            <a:prstGeom prst="rect">
              <a:avLst/>
            </a:prstGeom>
            <a:noFill/>
            <a:ln w="9525">
              <a:noFill/>
              <a:miter lim="800000"/>
              <a:headEnd/>
              <a:tailEnd/>
            </a:ln>
          </p:spPr>
        </p:pic>
        <p:sp>
          <p:nvSpPr>
            <p:cNvPr id="17" name="正方形/長方形 16"/>
            <p:cNvSpPr/>
            <p:nvPr/>
          </p:nvSpPr>
          <p:spPr>
            <a:xfrm>
              <a:off x="4076703" y="1728525"/>
              <a:ext cx="1577231" cy="750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テキスト ボックス 12"/>
          <p:cNvSpPr txBox="1">
            <a:spLocks noChangeArrowheads="1"/>
          </p:cNvSpPr>
          <p:nvPr/>
        </p:nvSpPr>
        <p:spPr bwMode="auto">
          <a:xfrm>
            <a:off x="326553" y="6336722"/>
            <a:ext cx="8845691" cy="523220"/>
          </a:xfrm>
          <a:prstGeom prst="rect">
            <a:avLst/>
          </a:prstGeom>
          <a:noFill/>
          <a:ln w="9525">
            <a:noFill/>
            <a:miter lim="800000"/>
            <a:headEnd/>
            <a:tailEnd/>
          </a:ln>
        </p:spPr>
        <p:txBody>
          <a:bodyPr wrap="none">
            <a:spAutoFit/>
          </a:bodyPr>
          <a:lstStyle/>
          <a:p>
            <a:pPr algn="r"/>
            <a:r>
              <a:rPr kumimoji="0" lang="ja-JP" altLang="en-US" sz="1400" dirty="0">
                <a:solidFill>
                  <a:srgbClr val="000000"/>
                </a:solidFill>
              </a:rPr>
              <a:t>公文裕巳</a:t>
            </a:r>
            <a:r>
              <a:rPr kumimoji="0" lang="ja-JP" altLang="en-US" sz="1400" b="0" dirty="0">
                <a:solidFill>
                  <a:srgbClr val="000000"/>
                </a:solidFill>
              </a:rPr>
              <a:t>　著　「</a:t>
            </a:r>
            <a:r>
              <a:rPr kumimoji="0" lang="en-US" altLang="ja-JP" sz="1400" b="0" dirty="0">
                <a:solidFill>
                  <a:srgbClr val="000000"/>
                </a:solidFill>
              </a:rPr>
              <a:t>Primary care note </a:t>
            </a:r>
            <a:r>
              <a:rPr kumimoji="0" lang="ja-JP" altLang="en-US" sz="1400" b="0" dirty="0">
                <a:solidFill>
                  <a:srgbClr val="000000"/>
                </a:solidFill>
              </a:rPr>
              <a:t>泌尿器疾患」　</a:t>
            </a:r>
            <a:r>
              <a:rPr kumimoji="0" lang="en-US" altLang="ja-JP" sz="1400" dirty="0">
                <a:solidFill>
                  <a:srgbClr val="000000"/>
                </a:solidFill>
              </a:rPr>
              <a:t>2004</a:t>
            </a:r>
          </a:p>
          <a:p>
            <a:pPr lvl="0" algn="r"/>
            <a:r>
              <a:rPr lang="ja-JP" altLang="en-US" sz="1400" dirty="0">
                <a:solidFill>
                  <a:prstClr val="black"/>
                </a:solidFill>
              </a:rPr>
              <a:t>男性下部尿路症状・前立腺肥大症診療ガイドライン，日本泌尿器科学会／編，</a:t>
            </a:r>
            <a:r>
              <a:rPr lang="en-US" altLang="ja-JP" sz="1400" dirty="0">
                <a:solidFill>
                  <a:prstClr val="black"/>
                </a:solidFill>
              </a:rPr>
              <a:t>2017</a:t>
            </a:r>
            <a:r>
              <a:rPr lang="ja-JP" altLang="en-US" sz="1400" dirty="0" err="1">
                <a:solidFill>
                  <a:prstClr val="black"/>
                </a:solidFill>
              </a:rPr>
              <a:t>，</a:t>
            </a:r>
            <a:r>
              <a:rPr lang="ja-JP" altLang="en-US" sz="1400" dirty="0">
                <a:solidFill>
                  <a:prstClr val="black"/>
                </a:solidFill>
              </a:rPr>
              <a:t>リッチヒルメディカル</a:t>
            </a:r>
            <a:r>
              <a:rPr kumimoji="0" lang="ja-JP" altLang="en-US" sz="1400" dirty="0">
                <a:solidFill>
                  <a:srgbClr val="000000"/>
                </a:solidFill>
              </a:rPr>
              <a:t>　より改変</a:t>
            </a:r>
            <a:endParaRPr kumimoji="0" lang="en-US" altLang="ja-JP" sz="1400" dirty="0">
              <a:solidFill>
                <a:srgbClr val="000000"/>
              </a:solidFill>
            </a:endParaRPr>
          </a:p>
        </p:txBody>
      </p:sp>
      <p:grpSp>
        <p:nvGrpSpPr>
          <p:cNvPr id="12" name="グループ化 11"/>
          <p:cNvGrpSpPr>
            <a:grpSpLocks noChangeAspect="1"/>
          </p:cNvGrpSpPr>
          <p:nvPr/>
        </p:nvGrpSpPr>
        <p:grpSpPr>
          <a:xfrm>
            <a:off x="6008801" y="3419917"/>
            <a:ext cx="2677843" cy="2708981"/>
            <a:chOff x="-495300" y="90488"/>
            <a:chExt cx="6334125" cy="6677025"/>
          </a:xfrm>
        </p:grpSpPr>
        <p:pic>
          <p:nvPicPr>
            <p:cNvPr id="1027" name="Picture 3"/>
            <p:cNvPicPr>
              <a:picLocks noChangeAspect="1" noChangeArrowheads="1"/>
            </p:cNvPicPr>
            <p:nvPr/>
          </p:nvPicPr>
          <p:blipFill>
            <a:blip r:embed="rId4" cstate="print">
              <a:clrChange>
                <a:clrFrom>
                  <a:srgbClr val="F3F9F0"/>
                </a:clrFrom>
                <a:clrTo>
                  <a:srgbClr val="F3F9F0">
                    <a:alpha val="0"/>
                  </a:srgbClr>
                </a:clrTo>
              </a:clrChange>
            </a:blip>
            <a:srcRect/>
            <a:stretch>
              <a:fillRect/>
            </a:stretch>
          </p:blipFill>
          <p:spPr bwMode="auto">
            <a:xfrm>
              <a:off x="3305175" y="90488"/>
              <a:ext cx="2533650" cy="667702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clrChange>
                <a:clrFrom>
                  <a:srgbClr val="F3F9F0"/>
                </a:clrFrom>
                <a:clrTo>
                  <a:srgbClr val="F3F9F0">
                    <a:alpha val="0"/>
                  </a:srgbClr>
                </a:clrTo>
              </a:clrChange>
            </a:blip>
            <a:srcRect/>
            <a:stretch>
              <a:fillRect/>
            </a:stretch>
          </p:blipFill>
          <p:spPr bwMode="auto">
            <a:xfrm>
              <a:off x="-495300" y="94611"/>
              <a:ext cx="3800475" cy="4010025"/>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clrChange>
                <a:clrFrom>
                  <a:srgbClr val="F3F9F0"/>
                </a:clrFrom>
                <a:clrTo>
                  <a:srgbClr val="F3F9F0">
                    <a:alpha val="0"/>
                  </a:srgbClr>
                </a:clrTo>
              </a:clrChange>
            </a:blip>
            <a:srcRect/>
            <a:stretch>
              <a:fillRect/>
            </a:stretch>
          </p:blipFill>
          <p:spPr bwMode="auto">
            <a:xfrm>
              <a:off x="-495300" y="4090988"/>
              <a:ext cx="3800475" cy="2676525"/>
            </a:xfrm>
            <a:prstGeom prst="rect">
              <a:avLst/>
            </a:prstGeom>
            <a:noFill/>
            <a:ln w="9525">
              <a:noFill/>
              <a:miter lim="800000"/>
              <a:headEnd/>
              <a:tailEnd/>
            </a:ln>
          </p:spPr>
        </p:pic>
      </p:grpSp>
      <p:sp>
        <p:nvSpPr>
          <p:cNvPr id="13" name="コンテンツ プレースホルダ 2"/>
          <p:cNvSpPr txBox="1">
            <a:spLocks/>
          </p:cNvSpPr>
          <p:nvPr/>
        </p:nvSpPr>
        <p:spPr>
          <a:xfrm>
            <a:off x="5556372" y="1347525"/>
            <a:ext cx="3486028" cy="1733270"/>
          </a:xfrm>
          <a:prstGeom prst="rect">
            <a:avLst/>
          </a:prstGeom>
          <a:solidFill>
            <a:schemeClr val="accent2">
              <a:lumMod val="20000"/>
              <a:lumOff val="80000"/>
            </a:schemeClr>
          </a:solidFill>
          <a:ln>
            <a:solidFill>
              <a:schemeClr val="accent2">
                <a:lumMod val="60000"/>
                <a:lumOff val="40000"/>
              </a:schemeClr>
            </a:solidFill>
          </a:ln>
        </p:spPr>
        <p:txBody>
          <a:bodyPr vert="horz" lIns="91440" tIns="45720" rIns="91440" bIns="45720" rtlCol="0" anchor="ctr">
            <a:normAutofit/>
          </a:bodyPr>
          <a:lstStyle/>
          <a:p>
            <a:pPr marL="342900" indent="-342900">
              <a:spcBef>
                <a:spcPct val="20000"/>
              </a:spcBef>
              <a:buFont typeface="Arial" pitchFamily="34" charset="0"/>
              <a:buChar char="•"/>
            </a:pPr>
            <a:r>
              <a:rPr lang="ja-JP" altLang="en-US" sz="1600" dirty="0"/>
              <a:t>低侵襲であり、排尿障害を有する患者において排尿状態の客観的・定量的な評価に有用な検査である。</a:t>
            </a:r>
            <a:endParaRPr lang="en-US" altLang="ja-JP" sz="1600" dirty="0"/>
          </a:p>
          <a:p>
            <a:pPr marL="342900" indent="-342900">
              <a:spcBef>
                <a:spcPct val="20000"/>
              </a:spcBef>
              <a:buFont typeface="Arial" pitchFamily="34" charset="0"/>
              <a:buChar char="•"/>
            </a:pPr>
            <a:r>
              <a:rPr lang="ja-JP" altLang="en-US" sz="1600" dirty="0"/>
              <a:t>排尿量が</a:t>
            </a:r>
            <a:r>
              <a:rPr lang="en-US" altLang="ja-JP" sz="1600" dirty="0"/>
              <a:t>150mL</a:t>
            </a:r>
            <a:r>
              <a:rPr lang="ja-JP" altLang="en-US" sz="1600" dirty="0"/>
              <a:t>以上でないと正確な結果が出ないとされている。</a:t>
            </a:r>
          </a:p>
        </p:txBody>
      </p:sp>
      <p:grpSp>
        <p:nvGrpSpPr>
          <p:cNvPr id="24" name="グループ化 23"/>
          <p:cNvGrpSpPr/>
          <p:nvPr/>
        </p:nvGrpSpPr>
        <p:grpSpPr>
          <a:xfrm>
            <a:off x="2238234" y="1035335"/>
            <a:ext cx="3276000" cy="2074080"/>
            <a:chOff x="2115402" y="1242720"/>
            <a:chExt cx="3276000" cy="1835638"/>
          </a:xfrm>
        </p:grpSpPr>
        <p:sp>
          <p:nvSpPr>
            <p:cNvPr id="15" name="円/楕円 14"/>
            <p:cNvSpPr/>
            <p:nvPr/>
          </p:nvSpPr>
          <p:spPr>
            <a:xfrm>
              <a:off x="2115402" y="1242720"/>
              <a:ext cx="3276000" cy="1242406"/>
            </a:xfrm>
            <a:prstGeom prst="ellipse">
              <a:avLst/>
            </a:prstGeom>
            <a:solidFill>
              <a:schemeClr val="accent5">
                <a:lumMod val="20000"/>
                <a:lumOff val="80000"/>
              </a:schemeClr>
            </a:solidFill>
            <a:ln>
              <a:solidFill>
                <a:schemeClr val="accent5">
                  <a:lumMod val="60000"/>
                  <a:lumOff val="40000"/>
                </a:schemeClr>
              </a:solidFill>
            </a:ln>
          </p:spPr>
          <p:style>
            <a:lnRef idx="2">
              <a:schemeClr val="accent5"/>
            </a:lnRef>
            <a:fillRef idx="1">
              <a:schemeClr val="lt1"/>
            </a:fillRef>
            <a:effectRef idx="0">
              <a:schemeClr val="accent5"/>
            </a:effectRef>
            <a:fontRef idx="minor">
              <a:schemeClr val="dk1"/>
            </a:fontRef>
          </p:style>
          <p:txBody>
            <a:bodyPr wrap="none" rtlCol="0" anchor="ctr"/>
            <a:lstStyle/>
            <a:p>
              <a:pPr marL="342900" indent="-342900" algn="ctr">
                <a:spcBef>
                  <a:spcPct val="20000"/>
                </a:spcBef>
              </a:pPr>
              <a:r>
                <a:rPr lang="ja-JP" altLang="en-US" sz="1400" dirty="0"/>
                <a:t>尿流率の低下・排尿時間の延長・</a:t>
              </a:r>
              <a:endParaRPr lang="en-US" altLang="ja-JP" sz="1400" dirty="0"/>
            </a:p>
            <a:p>
              <a:pPr marL="342900" indent="-342900" algn="ctr">
                <a:spcBef>
                  <a:spcPct val="20000"/>
                </a:spcBef>
              </a:pPr>
              <a:r>
                <a:rPr lang="ja-JP" altLang="en-US" sz="1400" dirty="0"/>
                <a:t>断続的尿流などがみられる</a:t>
              </a:r>
              <a:endParaRPr lang="en-US" altLang="ja-JP" sz="1400" dirty="0"/>
            </a:p>
            <a:p>
              <a:pPr marL="342900" indent="-342900" algn="ctr">
                <a:spcBef>
                  <a:spcPct val="20000"/>
                </a:spcBef>
              </a:pPr>
              <a:r>
                <a:rPr lang="ja-JP" altLang="en-US" sz="1400" dirty="0"/>
                <a:t>（前立腺肥大症特有の所見ではない）</a:t>
              </a:r>
            </a:p>
          </p:txBody>
        </p:sp>
        <p:sp>
          <p:nvSpPr>
            <p:cNvPr id="18" name="円/楕円 17"/>
            <p:cNvSpPr>
              <a:spLocks/>
            </p:cNvSpPr>
            <p:nvPr/>
          </p:nvSpPr>
          <p:spPr>
            <a:xfrm flipH="1">
              <a:off x="4078491" y="2357291"/>
              <a:ext cx="504000" cy="360000"/>
            </a:xfrm>
            <a:prstGeom prst="ellipse">
              <a:avLst/>
            </a:prstGeom>
            <a:noFill/>
            <a:ln>
              <a:solidFill>
                <a:schemeClr val="accent5">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9" name="円/楕円 18"/>
            <p:cNvSpPr/>
            <p:nvPr/>
          </p:nvSpPr>
          <p:spPr>
            <a:xfrm flipH="1">
              <a:off x="4107996" y="2672982"/>
              <a:ext cx="360000" cy="288000"/>
            </a:xfrm>
            <a:prstGeom prst="ellipse">
              <a:avLst/>
            </a:prstGeom>
            <a:noFill/>
            <a:ln>
              <a:solidFill>
                <a:schemeClr val="accent5">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0" name="円/楕円 19"/>
            <p:cNvSpPr/>
            <p:nvPr/>
          </p:nvSpPr>
          <p:spPr>
            <a:xfrm flipH="1">
              <a:off x="3988775" y="2934358"/>
              <a:ext cx="180000" cy="144000"/>
            </a:xfrm>
            <a:prstGeom prst="ellipse">
              <a:avLst/>
            </a:prstGeom>
            <a:noFill/>
            <a:ln>
              <a:solidFill>
                <a:schemeClr val="accent5">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15169656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尿流測定</a:t>
            </a:r>
            <a:endParaRPr kumimoji="1" lang="ja-JP" altLang="en-US" dirty="0"/>
          </a:p>
        </p:txBody>
      </p:sp>
      <p:sp>
        <p:nvSpPr>
          <p:cNvPr id="4" name="スライド番号プレースホルダー 3"/>
          <p:cNvSpPr>
            <a:spLocks noGrp="1"/>
          </p:cNvSpPr>
          <p:nvPr>
            <p:ph type="sldNum" sz="quarter" idx="12"/>
          </p:nvPr>
        </p:nvSpPr>
        <p:spPr/>
        <p:txBody>
          <a:bodyPr/>
          <a:lstStyle/>
          <a:p>
            <a:fld id="{CA423794-889D-44F1-9B35-1EB9443D0300}" type="slidenum">
              <a:rPr lang="en-US" altLang="ja-JP" smtClean="0"/>
              <a:pPr/>
              <a:t>49</a:t>
            </a:fld>
            <a:endParaRPr lang="en-US" altLang="ja-JP"/>
          </a:p>
        </p:txBody>
      </p:sp>
      <p:pic>
        <p:nvPicPr>
          <p:cNvPr id="675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62432" y="897950"/>
            <a:ext cx="4219137" cy="5627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443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IMGP045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6" y="692689"/>
            <a:ext cx="7848524" cy="5886393"/>
          </a:xfrm>
          <a:prstGeom prst="rect">
            <a:avLst/>
          </a:prstGeom>
        </p:spPr>
      </p:pic>
      <p:sp>
        <p:nvSpPr>
          <p:cNvPr id="4" name="テキスト ボックス 3"/>
          <p:cNvSpPr txBox="1"/>
          <p:nvPr/>
        </p:nvSpPr>
        <p:spPr>
          <a:xfrm>
            <a:off x="948329" y="85062"/>
            <a:ext cx="6287148" cy="523220"/>
          </a:xfrm>
          <a:prstGeom prst="rect">
            <a:avLst/>
          </a:prstGeom>
          <a:noFill/>
        </p:spPr>
        <p:txBody>
          <a:bodyPr wrap="square" rtlCol="0">
            <a:spAutoFit/>
          </a:bodyPr>
          <a:lstStyle/>
          <a:p>
            <a:pPr algn="just"/>
            <a:r>
              <a:rPr kumimoji="1" lang="ja-JP" altLang="en-US" sz="2800" dirty="0" smtClean="0">
                <a:solidFill>
                  <a:schemeClr val="bg1"/>
                </a:solidFill>
                <a:latin typeface="ヒラギノ明朝 ProN W6"/>
                <a:ea typeface="ヒラギノ明朝 ProN W6"/>
                <a:cs typeface="ヒラギノ明朝 ProN W6"/>
              </a:rPr>
              <a:t>冷えストレス誘発排尿筋過活動モデル</a:t>
            </a:r>
            <a:endParaRPr kumimoji="1" lang="ja-JP" altLang="en-US" sz="2800" dirty="0">
              <a:solidFill>
                <a:schemeClr val="bg1"/>
              </a:solidFill>
              <a:latin typeface="ヒラギノ明朝 ProN W6"/>
              <a:ea typeface="ヒラギノ明朝 ProN W6"/>
              <a:cs typeface="ヒラギノ明朝 ProN W6"/>
            </a:endParaRPr>
          </a:p>
        </p:txBody>
      </p:sp>
      <p:sp>
        <p:nvSpPr>
          <p:cNvPr id="5" name="右矢印 4"/>
          <p:cNvSpPr/>
          <p:nvPr/>
        </p:nvSpPr>
        <p:spPr>
          <a:xfrm rot="21086070">
            <a:off x="4144870" y="3108606"/>
            <a:ext cx="1217335" cy="802404"/>
          </a:xfrm>
          <a:prstGeom prst="rightArrow">
            <a:avLst>
              <a:gd name="adj1" fmla="val 50000"/>
              <a:gd name="adj2" fmla="val 77048"/>
            </a:avLst>
          </a:prstGeom>
          <a:gradFill flip="none" rotWithShape="1">
            <a:gsLst>
              <a:gs pos="0">
                <a:schemeClr val="bg1"/>
              </a:gs>
              <a:gs pos="100000">
                <a:srgbClr val="FFFF00"/>
              </a:gs>
            </a:gsLst>
            <a:lin ang="0" scaled="1"/>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642803" y="1449663"/>
            <a:ext cx="881075" cy="369332"/>
          </a:xfrm>
          <a:prstGeom prst="rect">
            <a:avLst/>
          </a:prstGeom>
          <a:solidFill>
            <a:schemeClr val="bg1"/>
          </a:solidFill>
        </p:spPr>
        <p:txBody>
          <a:bodyPr wrap="none" rtlCol="0">
            <a:spAutoFit/>
          </a:bodyPr>
          <a:lstStyle/>
          <a:p>
            <a:pPr algn="ctr"/>
            <a:r>
              <a:rPr lang="en-US" altLang="ja-JP" dirty="0" smtClean="0"/>
              <a:t>LT</a:t>
            </a:r>
            <a:r>
              <a:rPr lang="ja-JP" altLang="en-US" dirty="0" smtClean="0"/>
              <a:t>：４</a:t>
            </a:r>
            <a:r>
              <a:rPr lang="en-US" altLang="ja-JP" dirty="0" smtClean="0"/>
              <a:t>℃</a:t>
            </a:r>
            <a:endParaRPr kumimoji="1" lang="ja-JP" altLang="en-US" dirty="0"/>
          </a:p>
        </p:txBody>
      </p:sp>
      <p:pic>
        <p:nvPicPr>
          <p:cNvPr id="9" name="図 8"/>
          <p:cNvPicPr>
            <a:picLocks noChangeAspect="1"/>
          </p:cNvPicPr>
          <p:nvPr/>
        </p:nvPicPr>
        <p:blipFill>
          <a:blip r:embed="rId3"/>
          <a:stretch>
            <a:fillRect/>
          </a:stretch>
        </p:blipFill>
        <p:spPr>
          <a:xfrm>
            <a:off x="781400" y="983954"/>
            <a:ext cx="2525559" cy="1983380"/>
          </a:xfrm>
          <a:prstGeom prst="rect">
            <a:avLst/>
          </a:prstGeom>
          <a:ln w="28575" cmpd="sng">
            <a:solidFill>
              <a:srgbClr val="FF6600"/>
            </a:solidFill>
            <a:prstDash val="solid"/>
          </a:ln>
        </p:spPr>
      </p:pic>
      <p:sp>
        <p:nvSpPr>
          <p:cNvPr id="7" name="テキスト ボックス 6"/>
          <p:cNvSpPr txBox="1"/>
          <p:nvPr/>
        </p:nvSpPr>
        <p:spPr>
          <a:xfrm>
            <a:off x="3757629" y="1424221"/>
            <a:ext cx="1080104" cy="369332"/>
          </a:xfrm>
          <a:prstGeom prst="rect">
            <a:avLst/>
          </a:prstGeom>
          <a:solidFill>
            <a:schemeClr val="bg1"/>
          </a:solidFill>
        </p:spPr>
        <p:txBody>
          <a:bodyPr wrap="none" rtlCol="0">
            <a:spAutoFit/>
          </a:bodyPr>
          <a:lstStyle/>
          <a:p>
            <a:pPr algn="ctr"/>
            <a:r>
              <a:rPr lang="en-US" altLang="ja-JP" dirty="0" smtClean="0"/>
              <a:t>RT</a:t>
            </a:r>
            <a:r>
              <a:rPr lang="ja-JP" altLang="en-US" dirty="0" smtClean="0"/>
              <a:t>：２７</a:t>
            </a:r>
            <a:r>
              <a:rPr lang="en-US" altLang="ja-JP" dirty="0" smtClean="0"/>
              <a:t>℃</a:t>
            </a:r>
            <a:endParaRPr kumimoji="1" lang="ja-JP" altLang="en-US" dirty="0"/>
          </a:p>
        </p:txBody>
      </p:sp>
      <p:pic>
        <p:nvPicPr>
          <p:cNvPr id="10" name="図 9"/>
          <p:cNvPicPr>
            <a:picLocks noChangeAspect="1"/>
          </p:cNvPicPr>
          <p:nvPr/>
        </p:nvPicPr>
        <p:blipFill>
          <a:blip r:embed="rId4"/>
          <a:stretch>
            <a:fillRect/>
          </a:stretch>
        </p:blipFill>
        <p:spPr>
          <a:xfrm>
            <a:off x="6140911" y="3452832"/>
            <a:ext cx="1913497" cy="2071358"/>
          </a:xfrm>
          <a:prstGeom prst="rect">
            <a:avLst/>
          </a:prstGeom>
          <a:ln w="28575" cmpd="sng">
            <a:solidFill>
              <a:srgbClr val="0000FF"/>
            </a:solidFill>
          </a:ln>
        </p:spPr>
      </p:pic>
    </p:spTree>
    <p:extLst>
      <p:ext uri="{BB962C8B-B14F-4D97-AF65-F5344CB8AC3E}">
        <p14:creationId xmlns:p14="http://schemas.microsoft.com/office/powerpoint/2010/main" val="135991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idx="4294967295"/>
          </p:nvPr>
        </p:nvSpPr>
        <p:spPr>
          <a:xfrm>
            <a:off x="650631" y="438150"/>
            <a:ext cx="6871189" cy="1477108"/>
          </a:xfrm>
        </p:spPr>
        <p:txBody>
          <a:bodyPr/>
          <a:lstStyle/>
          <a:p>
            <a:pPr eaLnBrk="1" hangingPunct="1"/>
            <a:r>
              <a:rPr lang="ja-JP" altLang="ja-JP" smtClean="0">
                <a:ln>
                  <a:noFill/>
                </a:ln>
              </a:rPr>
              <a:t>前立腺肥大症の主な治療法</a:t>
            </a:r>
          </a:p>
        </p:txBody>
      </p:sp>
      <p:grpSp>
        <p:nvGrpSpPr>
          <p:cNvPr id="52227" name="図形グループ 21"/>
          <p:cNvGrpSpPr>
            <a:grpSpLocks/>
          </p:cNvGrpSpPr>
          <p:nvPr/>
        </p:nvGrpSpPr>
        <p:grpSpPr bwMode="auto">
          <a:xfrm>
            <a:off x="2498482" y="3147646"/>
            <a:ext cx="4147038" cy="930520"/>
            <a:chOff x="2051720" y="2924944"/>
            <a:chExt cx="4494212" cy="1008112"/>
          </a:xfrm>
        </p:grpSpPr>
        <p:sp>
          <p:nvSpPr>
            <p:cNvPr id="18" name="テキスト ボックス 17"/>
            <p:cNvSpPr txBox="1"/>
            <p:nvPr/>
          </p:nvSpPr>
          <p:spPr>
            <a:xfrm flipH="1">
              <a:off x="2051720" y="2924944"/>
              <a:ext cx="4494212" cy="1008112"/>
            </a:xfrm>
            <a:prstGeom prst="rect">
              <a:avLst/>
            </a:prstGeom>
            <a:solidFill>
              <a:schemeClr val="bg1"/>
            </a:solidFill>
            <a:ln w="31750">
              <a:solidFill>
                <a:srgbClr val="00B0F0"/>
              </a:solidFill>
            </a:ln>
            <a:effectLst>
              <a:outerShdw blurRad="50800" dist="38100" dir="2700000" algn="tl" rotWithShape="0">
                <a:prstClr val="black">
                  <a:alpha val="40000"/>
                </a:prstClr>
              </a:outerShdw>
            </a:effectLst>
          </p:spPr>
          <p:txBody>
            <a:bodyPr anchor="ctr"/>
            <a:lstStyle/>
            <a:p>
              <a:pPr fontAlgn="auto">
                <a:spcBef>
                  <a:spcPts val="0"/>
                </a:spcBef>
                <a:spcAft>
                  <a:spcPts val="0"/>
                </a:spcAft>
                <a:defRPr/>
              </a:pPr>
              <a:r>
                <a:rPr lang="ja-JP" altLang="en-US" sz="3692" b="1" dirty="0">
                  <a:solidFill>
                    <a:srgbClr val="00B0F0"/>
                  </a:solidFill>
                  <a:latin typeface="HG丸ｺﾞｼｯｸM-PRO" pitchFamily="50" charset="-128"/>
                  <a:ea typeface="HG丸ｺﾞｼｯｸM-PRO" pitchFamily="50" charset="-128"/>
                  <a:cs typeface="HG丸ｺﾞｼｯｸM-PRO"/>
                </a:rPr>
                <a:t>　手術療法</a:t>
              </a:r>
            </a:p>
          </p:txBody>
        </p:sp>
        <p:grpSp>
          <p:nvGrpSpPr>
            <p:cNvPr id="52238" name="グループ化 14"/>
            <p:cNvGrpSpPr>
              <a:grpSpLocks/>
            </p:cNvGrpSpPr>
            <p:nvPr/>
          </p:nvGrpSpPr>
          <p:grpSpPr bwMode="auto">
            <a:xfrm>
              <a:off x="2051720" y="2924944"/>
              <a:ext cx="245739" cy="1008112"/>
              <a:chOff x="2339752" y="1844824"/>
              <a:chExt cx="245739" cy="1008112"/>
            </a:xfrm>
          </p:grpSpPr>
          <p:sp>
            <p:nvSpPr>
              <p:cNvPr id="20" name="正方形/長方形 19"/>
              <p:cNvSpPr/>
              <p:nvPr/>
            </p:nvSpPr>
            <p:spPr>
              <a:xfrm>
                <a:off x="2339752" y="1844824"/>
                <a:ext cx="215976" cy="1008112"/>
              </a:xfrm>
              <a:prstGeom prst="rect">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1477" b="1"/>
              </a:p>
            </p:txBody>
          </p:sp>
          <p:sp>
            <p:nvSpPr>
              <p:cNvPr id="21" name="二等辺三角形 20"/>
              <p:cNvSpPr/>
              <p:nvPr/>
            </p:nvSpPr>
            <p:spPr>
              <a:xfrm rot="16200000">
                <a:off x="2384255" y="2273448"/>
                <a:ext cx="252425" cy="1508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1477" b="1" dirty="0"/>
              </a:p>
            </p:txBody>
          </p:sp>
        </p:grpSp>
      </p:grpSp>
      <p:grpSp>
        <p:nvGrpSpPr>
          <p:cNvPr id="52228" name="図形グループ 31"/>
          <p:cNvGrpSpPr>
            <a:grpSpLocks/>
          </p:cNvGrpSpPr>
          <p:nvPr/>
        </p:nvGrpSpPr>
        <p:grpSpPr bwMode="auto">
          <a:xfrm>
            <a:off x="2498482" y="4554416"/>
            <a:ext cx="4147038" cy="930520"/>
            <a:chOff x="2051720" y="4437112"/>
            <a:chExt cx="4494212" cy="1008112"/>
          </a:xfrm>
        </p:grpSpPr>
        <p:sp>
          <p:nvSpPr>
            <p:cNvPr id="24" name="テキスト ボックス 23"/>
            <p:cNvSpPr txBox="1"/>
            <p:nvPr/>
          </p:nvSpPr>
          <p:spPr>
            <a:xfrm flipH="1">
              <a:off x="2051720" y="4437112"/>
              <a:ext cx="4494212" cy="1008112"/>
            </a:xfrm>
            <a:prstGeom prst="rect">
              <a:avLst/>
            </a:prstGeom>
            <a:solidFill>
              <a:schemeClr val="bg1"/>
            </a:solidFill>
            <a:ln w="31750">
              <a:solidFill>
                <a:srgbClr val="00B0F0"/>
              </a:solidFill>
            </a:ln>
            <a:effectLst>
              <a:outerShdw blurRad="50800" dist="38100" dir="2700000" algn="tl" rotWithShape="0">
                <a:prstClr val="black">
                  <a:alpha val="40000"/>
                </a:prstClr>
              </a:outerShdw>
            </a:effectLst>
          </p:spPr>
          <p:txBody>
            <a:bodyPr anchor="ctr"/>
            <a:lstStyle/>
            <a:p>
              <a:pPr fontAlgn="auto">
                <a:spcBef>
                  <a:spcPts val="0"/>
                </a:spcBef>
                <a:spcAft>
                  <a:spcPts val="0"/>
                </a:spcAft>
                <a:defRPr/>
              </a:pPr>
              <a:r>
                <a:rPr lang="ja-JP" altLang="en-US" sz="3692" b="1" dirty="0">
                  <a:solidFill>
                    <a:srgbClr val="00B0F0"/>
                  </a:solidFill>
                  <a:latin typeface="HG丸ｺﾞｼｯｸM-PRO" pitchFamily="50" charset="-128"/>
                  <a:ea typeface="HG丸ｺﾞｼｯｸM-PRO" pitchFamily="50" charset="-128"/>
                  <a:cs typeface="HG丸ｺﾞｼｯｸM-PRO"/>
                </a:rPr>
                <a:t>　</a:t>
              </a:r>
              <a:r>
                <a:rPr lang="ja-JP" altLang="en-US" sz="3692" b="1" dirty="0" smtClean="0">
                  <a:solidFill>
                    <a:srgbClr val="00B0F0"/>
                  </a:solidFill>
                  <a:latin typeface="HG丸ｺﾞｼｯｸM-PRO" pitchFamily="50" charset="-128"/>
                  <a:ea typeface="HG丸ｺﾞｼｯｸM-PRO" pitchFamily="50" charset="-128"/>
                  <a:cs typeface="HG丸ｺﾞｼｯｸM-PRO"/>
                </a:rPr>
                <a:t>その他の</a:t>
              </a:r>
              <a:r>
                <a:rPr lang="ja-JP" altLang="en-US" sz="3692" b="1" dirty="0">
                  <a:solidFill>
                    <a:srgbClr val="00B0F0"/>
                  </a:solidFill>
                  <a:latin typeface="HG丸ｺﾞｼｯｸM-PRO" pitchFamily="50" charset="-128"/>
                  <a:ea typeface="HG丸ｺﾞｼｯｸM-PRO" pitchFamily="50" charset="-128"/>
                  <a:cs typeface="HG丸ｺﾞｼｯｸM-PRO"/>
                </a:rPr>
                <a:t>治療</a:t>
              </a:r>
              <a:endParaRPr lang="en-US" altLang="ja-JP" sz="3692" b="1" dirty="0">
                <a:solidFill>
                  <a:srgbClr val="00B0F0"/>
                </a:solidFill>
                <a:latin typeface="HG丸ｺﾞｼｯｸM-PRO" pitchFamily="50" charset="-128"/>
                <a:ea typeface="HG丸ｺﾞｼｯｸM-PRO" pitchFamily="50" charset="-128"/>
                <a:cs typeface="HG丸ｺﾞｼｯｸM-PRO"/>
              </a:endParaRPr>
            </a:p>
          </p:txBody>
        </p:sp>
        <p:sp>
          <p:nvSpPr>
            <p:cNvPr id="25" name="正方形/長方形 24"/>
            <p:cNvSpPr/>
            <p:nvPr/>
          </p:nvSpPr>
          <p:spPr>
            <a:xfrm>
              <a:off x="2051720" y="4437112"/>
              <a:ext cx="215976" cy="1008112"/>
            </a:xfrm>
            <a:prstGeom prst="rect">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1477"/>
            </a:p>
          </p:txBody>
        </p:sp>
        <p:sp>
          <p:nvSpPr>
            <p:cNvPr id="26" name="二等辺三角形 25"/>
            <p:cNvSpPr/>
            <p:nvPr/>
          </p:nvSpPr>
          <p:spPr>
            <a:xfrm rot="16200000">
              <a:off x="2102576" y="4848272"/>
              <a:ext cx="252424" cy="1508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1477"/>
            </a:p>
          </p:txBody>
        </p:sp>
      </p:grpSp>
      <p:grpSp>
        <p:nvGrpSpPr>
          <p:cNvPr id="52229" name="図形グループ 22"/>
          <p:cNvGrpSpPr>
            <a:grpSpLocks/>
          </p:cNvGrpSpPr>
          <p:nvPr/>
        </p:nvGrpSpPr>
        <p:grpSpPr bwMode="auto">
          <a:xfrm>
            <a:off x="2498482" y="1740877"/>
            <a:ext cx="4147038" cy="930520"/>
            <a:chOff x="2051720" y="2924944"/>
            <a:chExt cx="4494212" cy="1008112"/>
          </a:xfrm>
        </p:grpSpPr>
        <p:sp>
          <p:nvSpPr>
            <p:cNvPr id="28" name="テキスト ボックス 27"/>
            <p:cNvSpPr txBox="1"/>
            <p:nvPr/>
          </p:nvSpPr>
          <p:spPr>
            <a:xfrm flipH="1">
              <a:off x="2051720" y="2924944"/>
              <a:ext cx="4494212" cy="1008112"/>
            </a:xfrm>
            <a:prstGeom prst="rect">
              <a:avLst/>
            </a:prstGeom>
            <a:solidFill>
              <a:schemeClr val="bg1"/>
            </a:solidFill>
            <a:ln w="31750">
              <a:solidFill>
                <a:srgbClr val="00B0F0"/>
              </a:solidFill>
            </a:ln>
            <a:effectLst>
              <a:outerShdw blurRad="50800" dist="38100" dir="2700000" algn="tl" rotWithShape="0">
                <a:prstClr val="black">
                  <a:alpha val="40000"/>
                </a:prstClr>
              </a:outerShdw>
            </a:effectLst>
          </p:spPr>
          <p:txBody>
            <a:bodyPr anchor="ctr"/>
            <a:lstStyle/>
            <a:p>
              <a:pPr fontAlgn="auto">
                <a:spcBef>
                  <a:spcPts val="0"/>
                </a:spcBef>
                <a:spcAft>
                  <a:spcPts val="0"/>
                </a:spcAft>
                <a:defRPr/>
              </a:pPr>
              <a:r>
                <a:rPr lang="en-US" altLang="ja-JP" sz="3692" b="1" dirty="0">
                  <a:solidFill>
                    <a:srgbClr val="00B0F0"/>
                  </a:solidFill>
                  <a:latin typeface="HG丸ｺﾞｼｯｸM-PRO" pitchFamily="50" charset="-128"/>
                  <a:ea typeface="HG丸ｺﾞｼｯｸM-PRO" pitchFamily="50" charset="-128"/>
                  <a:cs typeface="HG丸ｺﾞｼｯｸM-PRO"/>
                </a:rPr>
                <a:t>　</a:t>
              </a:r>
              <a:r>
                <a:rPr lang="ja-JP" altLang="en-US" sz="3692" b="1" dirty="0">
                  <a:solidFill>
                    <a:srgbClr val="00B0F0"/>
                  </a:solidFill>
                  <a:latin typeface="HG丸ｺﾞｼｯｸM-PRO" pitchFamily="50" charset="-128"/>
                  <a:ea typeface="HG丸ｺﾞｼｯｸM-PRO" pitchFamily="50" charset="-128"/>
                  <a:cs typeface="HG丸ｺﾞｼｯｸM-PRO"/>
                </a:rPr>
                <a:t>薬物療法</a:t>
              </a:r>
            </a:p>
          </p:txBody>
        </p:sp>
        <p:grpSp>
          <p:nvGrpSpPr>
            <p:cNvPr id="52231" name="グループ化 14"/>
            <p:cNvGrpSpPr>
              <a:grpSpLocks/>
            </p:cNvGrpSpPr>
            <p:nvPr/>
          </p:nvGrpSpPr>
          <p:grpSpPr bwMode="auto">
            <a:xfrm>
              <a:off x="2051720" y="2924944"/>
              <a:ext cx="245739" cy="1008112"/>
              <a:chOff x="2339752" y="1844824"/>
              <a:chExt cx="245739" cy="1008112"/>
            </a:xfrm>
          </p:grpSpPr>
          <p:sp>
            <p:nvSpPr>
              <p:cNvPr id="30" name="正方形/長方形 29"/>
              <p:cNvSpPr/>
              <p:nvPr/>
            </p:nvSpPr>
            <p:spPr>
              <a:xfrm>
                <a:off x="2339752" y="1844824"/>
                <a:ext cx="215976" cy="1008112"/>
              </a:xfrm>
              <a:prstGeom prst="rect">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1477" b="1"/>
              </a:p>
            </p:txBody>
          </p:sp>
          <p:sp>
            <p:nvSpPr>
              <p:cNvPr id="31" name="二等辺三角形 30"/>
              <p:cNvSpPr/>
              <p:nvPr/>
            </p:nvSpPr>
            <p:spPr>
              <a:xfrm rot="16200000">
                <a:off x="2384255" y="2273448"/>
                <a:ext cx="252425" cy="1508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1477" b="1"/>
              </a:p>
            </p:txBody>
          </p:sp>
        </p:grpSp>
      </p:grpSp>
    </p:spTree>
    <p:extLst>
      <p:ext uri="{BB962C8B-B14F-4D97-AF65-F5344CB8AC3E}">
        <p14:creationId xmlns:p14="http://schemas.microsoft.com/office/powerpoint/2010/main" val="26943077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ja-JP" altLang="en-US" smtClean="0">
                <a:ln>
                  <a:noFill/>
                </a:ln>
              </a:rPr>
              <a:t>重症度別治療法</a:t>
            </a:r>
          </a:p>
        </p:txBody>
      </p:sp>
      <p:sp>
        <p:nvSpPr>
          <p:cNvPr id="60419" name="Rectangle 3"/>
          <p:cNvSpPr>
            <a:spLocks noGrp="1" noChangeArrowheads="1"/>
          </p:cNvSpPr>
          <p:nvPr>
            <p:ph type="body" idx="1"/>
          </p:nvPr>
        </p:nvSpPr>
        <p:spPr>
          <a:xfrm>
            <a:off x="1969477" y="2162908"/>
            <a:ext cx="1758462" cy="562708"/>
          </a:xfrm>
          <a:solidFill>
            <a:srgbClr val="00CCFF"/>
          </a:solidFill>
          <a:ln>
            <a:solidFill>
              <a:srgbClr val="0099CC"/>
            </a:solidFill>
            <a:miter lim="800000"/>
            <a:headEnd/>
            <a:tailEnd/>
          </a:ln>
        </p:spPr>
        <p:txBody>
          <a:bodyPr/>
          <a:lstStyle/>
          <a:p>
            <a:pPr algn="ctr">
              <a:lnSpc>
                <a:spcPct val="90000"/>
              </a:lnSpc>
              <a:buFontTx/>
              <a:buNone/>
              <a:defRPr/>
            </a:pPr>
            <a:r>
              <a:rPr lang="ja-JP" altLang="en-US" sz="3323" dirty="0">
                <a:latin typeface="+mj-ea"/>
                <a:ea typeface="+mj-ea"/>
              </a:rPr>
              <a:t>軽症</a:t>
            </a:r>
          </a:p>
        </p:txBody>
      </p:sp>
      <p:sp>
        <p:nvSpPr>
          <p:cNvPr id="51204" name="Text Box 5"/>
          <p:cNvSpPr txBox="1">
            <a:spLocks noChangeArrowheads="1"/>
          </p:cNvSpPr>
          <p:nvPr/>
        </p:nvSpPr>
        <p:spPr bwMode="auto">
          <a:xfrm>
            <a:off x="4009292" y="2303585"/>
            <a:ext cx="1406769"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endParaRPr lang="ja-JP" altLang="ja-JP" sz="1477"/>
          </a:p>
        </p:txBody>
      </p:sp>
      <p:sp>
        <p:nvSpPr>
          <p:cNvPr id="51205" name="Rectangle 6"/>
          <p:cNvSpPr>
            <a:spLocks noChangeArrowheads="1"/>
          </p:cNvSpPr>
          <p:nvPr/>
        </p:nvSpPr>
        <p:spPr bwMode="auto">
          <a:xfrm>
            <a:off x="4079631" y="2162908"/>
            <a:ext cx="1758462" cy="562708"/>
          </a:xfrm>
          <a:prstGeom prst="rect">
            <a:avLst/>
          </a:prstGeom>
          <a:solidFill>
            <a:srgbClr val="FFFF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spcBef>
                <a:spcPct val="20000"/>
              </a:spcBef>
            </a:pPr>
            <a:r>
              <a:rPr lang="ja-JP" altLang="en-US" sz="3323">
                <a:latin typeface="Times New Roman" panose="02020603050405020304" pitchFamily="18" charset="0"/>
                <a:ea typeface="ＭＳ Ｐゴシック" panose="020B0600070205080204" pitchFamily="50" charset="-128"/>
              </a:rPr>
              <a:t>中等症</a:t>
            </a:r>
          </a:p>
        </p:txBody>
      </p:sp>
      <p:sp>
        <p:nvSpPr>
          <p:cNvPr id="51206" name="Text Box 7"/>
          <p:cNvSpPr txBox="1">
            <a:spLocks noChangeArrowheads="1"/>
          </p:cNvSpPr>
          <p:nvPr/>
        </p:nvSpPr>
        <p:spPr bwMode="auto">
          <a:xfrm>
            <a:off x="6541477" y="2296259"/>
            <a:ext cx="422031"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endParaRPr lang="ja-JP" altLang="ja-JP" sz="1477"/>
          </a:p>
        </p:txBody>
      </p:sp>
      <p:sp>
        <p:nvSpPr>
          <p:cNvPr id="51207" name="Rectangle 8"/>
          <p:cNvSpPr>
            <a:spLocks noChangeArrowheads="1"/>
          </p:cNvSpPr>
          <p:nvPr/>
        </p:nvSpPr>
        <p:spPr bwMode="auto">
          <a:xfrm>
            <a:off x="6189784" y="2162908"/>
            <a:ext cx="1758462" cy="562708"/>
          </a:xfrm>
          <a:prstGeom prst="rect">
            <a:avLst/>
          </a:prstGeom>
          <a:solidFill>
            <a:srgbClr val="FF99CC"/>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spcBef>
                <a:spcPct val="20000"/>
              </a:spcBef>
            </a:pPr>
            <a:r>
              <a:rPr lang="ja-JP" altLang="en-US" sz="3323">
                <a:latin typeface="Times New Roman" panose="02020603050405020304" pitchFamily="18" charset="0"/>
                <a:ea typeface="ＭＳ Ｐゴシック" panose="020B0600070205080204" pitchFamily="50" charset="-128"/>
              </a:rPr>
              <a:t>重症</a:t>
            </a:r>
          </a:p>
        </p:txBody>
      </p:sp>
      <p:sp>
        <p:nvSpPr>
          <p:cNvPr id="51208" name="Text Box 9"/>
          <p:cNvSpPr txBox="1">
            <a:spLocks noChangeArrowheads="1"/>
          </p:cNvSpPr>
          <p:nvPr/>
        </p:nvSpPr>
        <p:spPr bwMode="auto">
          <a:xfrm>
            <a:off x="1547446" y="4906108"/>
            <a:ext cx="1899138"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endParaRPr lang="ja-JP" altLang="ja-JP" sz="1477"/>
          </a:p>
        </p:txBody>
      </p:sp>
      <p:sp>
        <p:nvSpPr>
          <p:cNvPr id="51209" name="Rectangle 10"/>
          <p:cNvSpPr>
            <a:spLocks noChangeArrowheads="1"/>
          </p:cNvSpPr>
          <p:nvPr/>
        </p:nvSpPr>
        <p:spPr bwMode="auto">
          <a:xfrm>
            <a:off x="984738" y="4343400"/>
            <a:ext cx="2250831" cy="633046"/>
          </a:xfrm>
          <a:prstGeom prst="rect">
            <a:avLst/>
          </a:prstGeom>
          <a:solidFill>
            <a:srgbClr val="00CCFF"/>
          </a:solidFill>
          <a:ln w="95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spcBef>
                <a:spcPct val="20000"/>
              </a:spcBef>
            </a:pPr>
            <a:r>
              <a:rPr lang="ja-JP" altLang="en-US" sz="3323">
                <a:latin typeface="Times New Roman" panose="02020603050405020304" pitchFamily="18" charset="0"/>
                <a:ea typeface="ＭＳ Ｐゴシック" panose="020B0600070205080204" pitchFamily="50" charset="-128"/>
              </a:rPr>
              <a:t>経過観察</a:t>
            </a:r>
          </a:p>
        </p:txBody>
      </p:sp>
      <p:sp>
        <p:nvSpPr>
          <p:cNvPr id="51210" name="Text Box 11"/>
          <p:cNvSpPr txBox="1">
            <a:spLocks noChangeArrowheads="1"/>
          </p:cNvSpPr>
          <p:nvPr/>
        </p:nvSpPr>
        <p:spPr bwMode="auto">
          <a:xfrm>
            <a:off x="4360985" y="4476751"/>
            <a:ext cx="1688123"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endParaRPr lang="ja-JP" altLang="ja-JP" sz="1477"/>
          </a:p>
        </p:txBody>
      </p:sp>
      <p:sp>
        <p:nvSpPr>
          <p:cNvPr id="51211" name="Rectangle 12"/>
          <p:cNvSpPr>
            <a:spLocks noChangeArrowheads="1"/>
          </p:cNvSpPr>
          <p:nvPr/>
        </p:nvSpPr>
        <p:spPr bwMode="auto">
          <a:xfrm>
            <a:off x="3587261" y="4343400"/>
            <a:ext cx="2250831" cy="633046"/>
          </a:xfrm>
          <a:prstGeom prst="rect">
            <a:avLst/>
          </a:prstGeom>
          <a:solidFill>
            <a:srgbClr val="66FF66"/>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spcBef>
                <a:spcPct val="20000"/>
              </a:spcBef>
            </a:pPr>
            <a:r>
              <a:rPr lang="ja-JP" altLang="en-US" sz="3323">
                <a:latin typeface="Times New Roman" panose="02020603050405020304" pitchFamily="18" charset="0"/>
                <a:ea typeface="ＭＳ Ｐゴシック" panose="020B0600070205080204" pitchFamily="50" charset="-128"/>
              </a:rPr>
              <a:t>薬物療法</a:t>
            </a:r>
          </a:p>
        </p:txBody>
      </p:sp>
      <p:sp>
        <p:nvSpPr>
          <p:cNvPr id="51212" name="Text Box 13"/>
          <p:cNvSpPr txBox="1">
            <a:spLocks noChangeArrowheads="1"/>
          </p:cNvSpPr>
          <p:nvPr/>
        </p:nvSpPr>
        <p:spPr bwMode="auto">
          <a:xfrm>
            <a:off x="6541477" y="4476751"/>
            <a:ext cx="1617785"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endParaRPr lang="ja-JP" altLang="ja-JP" sz="1477"/>
          </a:p>
        </p:txBody>
      </p:sp>
      <p:sp>
        <p:nvSpPr>
          <p:cNvPr id="51213" name="Rectangle 14"/>
          <p:cNvSpPr>
            <a:spLocks noChangeArrowheads="1"/>
          </p:cNvSpPr>
          <p:nvPr/>
        </p:nvSpPr>
        <p:spPr bwMode="auto">
          <a:xfrm>
            <a:off x="6189785" y="4343400"/>
            <a:ext cx="2250831" cy="633046"/>
          </a:xfrm>
          <a:prstGeom prst="rect">
            <a:avLst/>
          </a:prstGeom>
          <a:solidFill>
            <a:srgbClr val="66FF66"/>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spcBef>
                <a:spcPct val="20000"/>
              </a:spcBef>
            </a:pPr>
            <a:r>
              <a:rPr lang="ja-JP" altLang="en-US" sz="3323">
                <a:latin typeface="Times New Roman" panose="02020603050405020304" pitchFamily="18" charset="0"/>
                <a:ea typeface="ＭＳ Ｐゴシック" panose="020B0600070205080204" pitchFamily="50" charset="-128"/>
              </a:rPr>
              <a:t>手術療法</a:t>
            </a:r>
          </a:p>
        </p:txBody>
      </p:sp>
      <p:sp>
        <p:nvSpPr>
          <p:cNvPr id="51214" name="Line 15"/>
          <p:cNvSpPr>
            <a:spLocks noChangeShapeType="1"/>
          </p:cNvSpPr>
          <p:nvPr/>
        </p:nvSpPr>
        <p:spPr bwMode="auto">
          <a:xfrm flipH="1">
            <a:off x="1828800" y="2795954"/>
            <a:ext cx="633046" cy="1477108"/>
          </a:xfrm>
          <a:prstGeom prst="line">
            <a:avLst/>
          </a:prstGeom>
          <a:noFill/>
          <a:ln w="76200">
            <a:solidFill>
              <a:srgbClr val="3333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77"/>
          </a:p>
        </p:txBody>
      </p:sp>
      <p:sp>
        <p:nvSpPr>
          <p:cNvPr id="51215" name="Line 16"/>
          <p:cNvSpPr>
            <a:spLocks noChangeShapeType="1"/>
          </p:cNvSpPr>
          <p:nvPr/>
        </p:nvSpPr>
        <p:spPr bwMode="auto">
          <a:xfrm>
            <a:off x="3165231" y="2795954"/>
            <a:ext cx="1055077" cy="1477108"/>
          </a:xfrm>
          <a:prstGeom prst="line">
            <a:avLst/>
          </a:prstGeom>
          <a:noFill/>
          <a:ln w="762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77"/>
          </a:p>
        </p:txBody>
      </p:sp>
      <p:sp>
        <p:nvSpPr>
          <p:cNvPr id="51216" name="Line 17"/>
          <p:cNvSpPr>
            <a:spLocks noChangeShapeType="1"/>
          </p:cNvSpPr>
          <p:nvPr/>
        </p:nvSpPr>
        <p:spPr bwMode="auto">
          <a:xfrm flipH="1">
            <a:off x="4501661" y="2795954"/>
            <a:ext cx="422031" cy="1477108"/>
          </a:xfrm>
          <a:prstGeom prst="line">
            <a:avLst/>
          </a:prstGeom>
          <a:noFill/>
          <a:ln w="762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77"/>
          </a:p>
        </p:txBody>
      </p:sp>
      <p:sp>
        <p:nvSpPr>
          <p:cNvPr id="51217" name="Line 18"/>
          <p:cNvSpPr>
            <a:spLocks noChangeShapeType="1"/>
          </p:cNvSpPr>
          <p:nvPr/>
        </p:nvSpPr>
        <p:spPr bwMode="auto">
          <a:xfrm>
            <a:off x="5134708" y="2795954"/>
            <a:ext cx="1617785" cy="1477108"/>
          </a:xfrm>
          <a:prstGeom prst="line">
            <a:avLst/>
          </a:prstGeom>
          <a:noFill/>
          <a:ln w="762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77"/>
          </a:p>
        </p:txBody>
      </p:sp>
      <p:sp>
        <p:nvSpPr>
          <p:cNvPr id="51218" name="Line 19"/>
          <p:cNvSpPr>
            <a:spLocks noChangeShapeType="1"/>
          </p:cNvSpPr>
          <p:nvPr/>
        </p:nvSpPr>
        <p:spPr bwMode="auto">
          <a:xfrm>
            <a:off x="7104185" y="2795954"/>
            <a:ext cx="0" cy="1477108"/>
          </a:xfrm>
          <a:prstGeom prst="line">
            <a:avLst/>
          </a:prstGeom>
          <a:noFill/>
          <a:ln w="762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77"/>
          </a:p>
        </p:txBody>
      </p:sp>
    </p:spTree>
    <p:extLst>
      <p:ext uri="{BB962C8B-B14F-4D97-AF65-F5344CB8AC3E}">
        <p14:creationId xmlns:p14="http://schemas.microsoft.com/office/powerpoint/2010/main" val="486745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idx="4294967295"/>
          </p:nvPr>
        </p:nvSpPr>
        <p:spPr>
          <a:xfrm>
            <a:off x="244720" y="624254"/>
            <a:ext cx="6872654" cy="1477108"/>
          </a:xfrm>
        </p:spPr>
        <p:txBody>
          <a:bodyPr/>
          <a:lstStyle/>
          <a:p>
            <a:pPr eaLnBrk="1" hangingPunct="1"/>
            <a:r>
              <a:rPr lang="ja-JP" altLang="ja-JP" smtClean="0">
                <a:ln>
                  <a:noFill/>
                </a:ln>
              </a:rPr>
              <a:t>前立腺肥大症の薬物療法</a:t>
            </a:r>
          </a:p>
        </p:txBody>
      </p:sp>
      <p:sp>
        <p:nvSpPr>
          <p:cNvPr id="55299" name="テキスト プレースホルダ 4"/>
          <p:cNvSpPr>
            <a:spLocks noGrp="1"/>
          </p:cNvSpPr>
          <p:nvPr>
            <p:ph type="body" sz="quarter" idx="4294967295"/>
          </p:nvPr>
        </p:nvSpPr>
        <p:spPr>
          <a:xfrm>
            <a:off x="3681046" y="6031523"/>
            <a:ext cx="5462954" cy="422031"/>
          </a:xfrm>
        </p:spPr>
        <p:txBody>
          <a:bodyPr anchor="b"/>
          <a:lstStyle/>
          <a:p>
            <a:pPr marL="0" indent="0" algn="r" eaLnBrk="1" hangingPunct="1"/>
            <a:r>
              <a:rPr lang="ja-JP" altLang="en-US" sz="923"/>
              <a:t>矢野 仁：第</a:t>
            </a:r>
            <a:r>
              <a:rPr lang="en-US" altLang="ja-JP" sz="923"/>
              <a:t>3</a:t>
            </a:r>
            <a:r>
              <a:rPr lang="ja-JP" altLang="en-US" sz="923"/>
              <a:t>版 前立腺癌のすべて、メジカルビュー社（</a:t>
            </a:r>
            <a:r>
              <a:rPr lang="en-US" altLang="ja-JP" sz="923"/>
              <a:t>2011</a:t>
            </a:r>
            <a:r>
              <a:rPr lang="ja-JP" altLang="en-US" sz="923"/>
              <a:t>）、</a:t>
            </a:r>
            <a:r>
              <a:rPr lang="en-US" altLang="ja-JP" sz="923"/>
              <a:t>p.278-280</a:t>
            </a:r>
            <a:r>
              <a:rPr lang="ja-JP" altLang="en-US" sz="923"/>
              <a:t>　改変</a:t>
            </a:r>
            <a:endParaRPr lang="en-US" altLang="ja-JP" sz="923"/>
          </a:p>
        </p:txBody>
      </p:sp>
      <p:sp>
        <p:nvSpPr>
          <p:cNvPr id="35" name="角丸四角形 34"/>
          <p:cNvSpPr/>
          <p:nvPr/>
        </p:nvSpPr>
        <p:spPr>
          <a:xfrm>
            <a:off x="1081455" y="2232560"/>
            <a:ext cx="7006003" cy="465282"/>
          </a:xfrm>
          <a:prstGeom prst="roundRect">
            <a:avLst>
              <a:gd name="adj" fmla="val 10201"/>
            </a:avLst>
          </a:prstGeom>
          <a:solidFill>
            <a:schemeClr val="bg1"/>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altLang="ja-JP" sz="2400" b="1" dirty="0">
                <a:solidFill>
                  <a:srgbClr val="00B0F0"/>
                </a:solidFill>
                <a:latin typeface="HG丸ｺﾞｼｯｸM-PRO" pitchFamily="50" charset="-128"/>
                <a:ea typeface="HG丸ｺﾞｼｯｸM-PRO" pitchFamily="50" charset="-128"/>
                <a:cs typeface="HG丸ｺﾞｼｯｸM-PRO"/>
              </a:rPr>
              <a:t>α</a:t>
            </a:r>
            <a:r>
              <a:rPr lang="ja-JP" altLang="en-US" sz="2400" b="1" dirty="0">
                <a:solidFill>
                  <a:srgbClr val="00B0F0"/>
                </a:solidFill>
                <a:latin typeface="HG丸ｺﾞｼｯｸM-PRO" pitchFamily="50" charset="-128"/>
                <a:ea typeface="HG丸ｺﾞｼｯｸM-PRO" pitchFamily="50" charset="-128"/>
                <a:cs typeface="HG丸ｺﾞｼｯｸM-PRO"/>
              </a:rPr>
              <a:t>受容体遮断薬：前立腺肥大症薬物療法の基本</a:t>
            </a:r>
            <a:endParaRPr lang="ja-JP" altLang="en-US" sz="2400" dirty="0"/>
          </a:p>
        </p:txBody>
      </p:sp>
      <p:sp>
        <p:nvSpPr>
          <p:cNvPr id="36" name="角丸四角形 35"/>
          <p:cNvSpPr/>
          <p:nvPr/>
        </p:nvSpPr>
        <p:spPr>
          <a:xfrm>
            <a:off x="1096108" y="4341910"/>
            <a:ext cx="6976697" cy="416469"/>
          </a:xfrm>
          <a:prstGeom prst="roundRect">
            <a:avLst>
              <a:gd name="adj" fmla="val 10201"/>
            </a:avLst>
          </a:prstGeom>
          <a:solidFill>
            <a:schemeClr val="bg1"/>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ja-JP" altLang="en-US" sz="2400" b="1" dirty="0">
                <a:solidFill>
                  <a:srgbClr val="00B0F0"/>
                </a:solidFill>
                <a:latin typeface="HG丸ｺﾞｼｯｸM-PRO" pitchFamily="50" charset="-128"/>
                <a:ea typeface="HG丸ｺﾞｼｯｸM-PRO" pitchFamily="50" charset="-128"/>
                <a:cs typeface="HG丸ｺﾞｼｯｸM-PRO"/>
              </a:rPr>
              <a:t>抗アンドロゲン薬</a:t>
            </a:r>
          </a:p>
        </p:txBody>
      </p:sp>
      <p:sp>
        <p:nvSpPr>
          <p:cNvPr id="78" name="角丸四角形 77"/>
          <p:cNvSpPr/>
          <p:nvPr/>
        </p:nvSpPr>
        <p:spPr>
          <a:xfrm>
            <a:off x="1096108" y="5024254"/>
            <a:ext cx="6976697" cy="406438"/>
          </a:xfrm>
          <a:prstGeom prst="roundRect">
            <a:avLst>
              <a:gd name="adj" fmla="val 10201"/>
            </a:avLst>
          </a:prstGeom>
          <a:solidFill>
            <a:schemeClr val="bg1"/>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zh-TW" altLang="en-US" sz="2400" b="1" dirty="0">
                <a:solidFill>
                  <a:srgbClr val="00B0F0"/>
                </a:solidFill>
                <a:latin typeface="HG丸ｺﾞｼｯｸM-PRO" pitchFamily="50" charset="-128"/>
                <a:ea typeface="HG丸ｺﾞｼｯｸM-PRO" pitchFamily="50" charset="-128"/>
                <a:cs typeface="HG丸ｺﾞｼｯｸM-PRO"/>
              </a:rPr>
              <a:t>漢方薬</a:t>
            </a:r>
            <a:r>
              <a:rPr lang="ja-JP" altLang="en-US" sz="2400" b="1" dirty="0" err="1">
                <a:solidFill>
                  <a:srgbClr val="00B0F0"/>
                </a:solidFill>
                <a:latin typeface="HG丸ｺﾞｼｯｸM-PRO" pitchFamily="50" charset="-128"/>
                <a:ea typeface="HG丸ｺﾞｼｯｸM-PRO" pitchFamily="50" charset="-128"/>
                <a:cs typeface="HG丸ｺﾞｼｯｸM-PRO"/>
              </a:rPr>
              <a:t>、</a:t>
            </a:r>
            <a:r>
              <a:rPr lang="zh-TW" altLang="en-US" sz="2400" b="1" dirty="0">
                <a:solidFill>
                  <a:srgbClr val="00B0F0"/>
                </a:solidFill>
                <a:latin typeface="HG丸ｺﾞｼｯｸM-PRO" pitchFamily="50" charset="-128"/>
                <a:ea typeface="HG丸ｺﾞｼｯｸM-PRO" pitchFamily="50" charset="-128"/>
                <a:cs typeface="HG丸ｺﾞｼｯｸM-PRO"/>
              </a:rPr>
              <a:t>植物製剤</a:t>
            </a:r>
            <a:r>
              <a:rPr lang="ja-JP" altLang="en-US" sz="2400" b="1" dirty="0">
                <a:solidFill>
                  <a:srgbClr val="00B0F0"/>
                </a:solidFill>
                <a:latin typeface="HG丸ｺﾞｼｯｸM-PRO" pitchFamily="50" charset="-128"/>
                <a:ea typeface="HG丸ｺﾞｼｯｸM-PRO" pitchFamily="50" charset="-128"/>
                <a:cs typeface="HG丸ｺﾞｼｯｸM-PRO"/>
              </a:rPr>
              <a:t>など</a:t>
            </a:r>
          </a:p>
        </p:txBody>
      </p:sp>
      <p:sp>
        <p:nvSpPr>
          <p:cNvPr id="37" name="角丸四角形 36"/>
          <p:cNvSpPr/>
          <p:nvPr/>
        </p:nvSpPr>
        <p:spPr>
          <a:xfrm>
            <a:off x="1081455" y="2963718"/>
            <a:ext cx="7006003" cy="441607"/>
          </a:xfrm>
          <a:prstGeom prst="roundRect">
            <a:avLst>
              <a:gd name="adj" fmla="val 10201"/>
            </a:avLst>
          </a:prstGeom>
          <a:solidFill>
            <a:schemeClr val="bg1"/>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ja-JP" altLang="en-US" sz="2400" b="1" dirty="0">
                <a:solidFill>
                  <a:srgbClr val="00B0F0"/>
                </a:solidFill>
                <a:latin typeface="HG丸ｺﾞｼｯｸM-PRO" pitchFamily="50" charset="-128"/>
                <a:ea typeface="HG丸ｺﾞｼｯｸM-PRO" pitchFamily="50" charset="-128"/>
                <a:cs typeface="HG丸ｺﾞｼｯｸM-PRO"/>
              </a:rPr>
              <a:t>ホスホジエステラーゼ</a:t>
            </a:r>
            <a:r>
              <a:rPr lang="en-US" altLang="ja-JP" sz="2400" b="1" dirty="0">
                <a:solidFill>
                  <a:srgbClr val="00B0F0"/>
                </a:solidFill>
                <a:latin typeface="HG丸ｺﾞｼｯｸM-PRO" pitchFamily="50" charset="-128"/>
                <a:ea typeface="HG丸ｺﾞｼｯｸM-PRO" pitchFamily="50" charset="-128"/>
                <a:cs typeface="HG丸ｺﾞｼｯｸM-PRO"/>
              </a:rPr>
              <a:t>5</a:t>
            </a:r>
            <a:r>
              <a:rPr lang="ja-JP" altLang="en-US" sz="2400" b="1" dirty="0">
                <a:solidFill>
                  <a:srgbClr val="00B0F0"/>
                </a:solidFill>
                <a:latin typeface="HG丸ｺﾞｼｯｸM-PRO" pitchFamily="50" charset="-128"/>
                <a:ea typeface="HG丸ｺﾞｼｯｸM-PRO" pitchFamily="50" charset="-128"/>
                <a:cs typeface="HG丸ｺﾞｼｯｸM-PRO"/>
              </a:rPr>
              <a:t>阻害薬</a:t>
            </a:r>
            <a:endParaRPr lang="ja-JP" altLang="en-US" sz="2400" dirty="0"/>
          </a:p>
        </p:txBody>
      </p:sp>
      <p:sp>
        <p:nvSpPr>
          <p:cNvPr id="38" name="角丸四角形 37"/>
          <p:cNvSpPr/>
          <p:nvPr/>
        </p:nvSpPr>
        <p:spPr>
          <a:xfrm>
            <a:off x="1081455" y="3671201"/>
            <a:ext cx="7006003" cy="404833"/>
          </a:xfrm>
          <a:prstGeom prst="roundRect">
            <a:avLst>
              <a:gd name="adj" fmla="val 10201"/>
            </a:avLst>
          </a:prstGeom>
          <a:solidFill>
            <a:schemeClr val="bg1"/>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altLang="ja-JP" sz="2400" b="1" dirty="0">
                <a:solidFill>
                  <a:srgbClr val="00B0F0"/>
                </a:solidFill>
                <a:latin typeface="HG丸ｺﾞｼｯｸM-PRO" pitchFamily="50" charset="-128"/>
                <a:ea typeface="HG丸ｺﾞｼｯｸM-PRO" pitchFamily="50" charset="-128"/>
                <a:cs typeface="HG丸ｺﾞｼｯｸM-PRO"/>
              </a:rPr>
              <a:t>5α</a:t>
            </a:r>
            <a:r>
              <a:rPr lang="ja-JP" altLang="en-US" sz="2400" b="1" dirty="0">
                <a:solidFill>
                  <a:srgbClr val="00B0F0"/>
                </a:solidFill>
                <a:latin typeface="HG丸ｺﾞｼｯｸM-PRO" pitchFamily="50" charset="-128"/>
                <a:ea typeface="HG丸ｺﾞｼｯｸM-PRO" pitchFamily="50" charset="-128"/>
                <a:cs typeface="HG丸ｺﾞｼｯｸM-PRO"/>
              </a:rPr>
              <a:t>還元酵素阻害薬</a:t>
            </a:r>
            <a:endParaRPr lang="ja-JP" altLang="en-US" sz="2400" dirty="0"/>
          </a:p>
        </p:txBody>
      </p:sp>
    </p:spTree>
    <p:extLst>
      <p:ext uri="{BB962C8B-B14F-4D97-AF65-F5344CB8AC3E}">
        <p14:creationId xmlns:p14="http://schemas.microsoft.com/office/powerpoint/2010/main" val="111079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latin typeface="+mn-lt"/>
                <a:ea typeface="+mn-ea"/>
              </a:rPr>
              <a:t>男性下部尿路症状に対する</a:t>
            </a:r>
            <a:r>
              <a:rPr lang="ja-JP" altLang="en-US" dirty="0">
                <a:latin typeface="+mn-lt"/>
                <a:ea typeface="+mn-ea"/>
              </a:rPr>
              <a:t>治療法 </a:t>
            </a:r>
            <a:r>
              <a:rPr lang="en-US" altLang="ja-JP" sz="2700" dirty="0">
                <a:latin typeface="+mn-lt"/>
                <a:ea typeface="+mn-ea"/>
              </a:rPr>
              <a:t>–</a:t>
            </a:r>
            <a:r>
              <a:rPr lang="ja-JP" altLang="en-US" sz="2700" dirty="0">
                <a:latin typeface="+mn-lt"/>
                <a:ea typeface="+mn-ea"/>
              </a:rPr>
              <a:t>薬物療法</a:t>
            </a:r>
            <a:r>
              <a:rPr lang="en-US" altLang="ja-JP" sz="2700" dirty="0">
                <a:latin typeface="+mn-lt"/>
                <a:ea typeface="+mn-ea"/>
              </a:rPr>
              <a:t>–</a:t>
            </a:r>
            <a:endParaRPr kumimoji="1" lang="ja-JP" altLang="en-US" dirty="0">
              <a:latin typeface="+mn-lt"/>
              <a:ea typeface="+mn-ea"/>
            </a:endParaRPr>
          </a:p>
        </p:txBody>
      </p:sp>
      <p:graphicFrame>
        <p:nvGraphicFramePr>
          <p:cNvPr id="5" name="コンテンツ プレースホルダ 4"/>
          <p:cNvGraphicFramePr>
            <a:graphicFrameLocks noGrp="1"/>
          </p:cNvGraphicFramePr>
          <p:nvPr>
            <p:ph idx="1"/>
            <p:extLst/>
          </p:nvPr>
        </p:nvGraphicFramePr>
        <p:xfrm>
          <a:off x="1188349" y="1041299"/>
          <a:ext cx="5356982" cy="5486400"/>
        </p:xfrm>
        <a:graphic>
          <a:graphicData uri="http://schemas.openxmlformats.org/drawingml/2006/table">
            <a:tbl>
              <a:tblPr firstRow="1" bandRow="1">
                <a:tableStyleId>{5C22544A-7EE6-4342-B048-85BDC9FD1C3A}</a:tableStyleId>
              </a:tblPr>
              <a:tblGrid>
                <a:gridCol w="346171">
                  <a:extLst>
                    <a:ext uri="{9D8B030D-6E8A-4147-A177-3AD203B41FA5}">
                      <a16:colId xmlns:a16="http://schemas.microsoft.com/office/drawing/2014/main" val="20000"/>
                    </a:ext>
                  </a:extLst>
                </a:gridCol>
                <a:gridCol w="3049355">
                  <a:extLst>
                    <a:ext uri="{9D8B030D-6E8A-4147-A177-3AD203B41FA5}">
                      <a16:colId xmlns:a16="http://schemas.microsoft.com/office/drawing/2014/main" val="20001"/>
                    </a:ext>
                  </a:extLst>
                </a:gridCol>
                <a:gridCol w="1961456">
                  <a:extLst>
                    <a:ext uri="{9D8B030D-6E8A-4147-A177-3AD203B41FA5}">
                      <a16:colId xmlns:a16="http://schemas.microsoft.com/office/drawing/2014/main" val="20002"/>
                    </a:ext>
                  </a:extLst>
                </a:gridCol>
              </a:tblGrid>
              <a:tr h="292339">
                <a:tc gridSpan="2">
                  <a:txBody>
                    <a:bodyPr/>
                    <a:lstStyle/>
                    <a:p>
                      <a:pPr algn="ctr"/>
                      <a:r>
                        <a:rPr kumimoji="1" lang="ja-JP" altLang="en-US" sz="1400" b="1" dirty="0">
                          <a:solidFill>
                            <a:schemeClr val="tx1"/>
                          </a:solidFill>
                        </a:rPr>
                        <a:t>薬剤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a:p>
                  </a:txBody>
                  <a:tcPr/>
                </a:tc>
                <a:tc>
                  <a:txBody>
                    <a:bodyPr/>
                    <a:lstStyle/>
                    <a:p>
                      <a:pPr algn="ctr"/>
                      <a:r>
                        <a:rPr kumimoji="1" lang="ja-JP" altLang="en-US" sz="1400" b="1" dirty="0">
                          <a:solidFill>
                            <a:schemeClr val="tx1"/>
                          </a:solidFill>
                        </a:rPr>
                        <a:t>推奨グレード</a:t>
                      </a:r>
                      <a:r>
                        <a:rPr kumimoji="1" lang="en-US" altLang="ja-JP" sz="1400" b="1" dirty="0">
                          <a:solidFill>
                            <a:schemeClr val="tx1"/>
                          </a:solidFill>
                        </a:rPr>
                        <a:t>*</a:t>
                      </a:r>
                      <a:endParaRPr kumimoji="1" lang="ja-JP" alt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292339">
                <a:tc gridSpan="3">
                  <a:txBody>
                    <a:bodyPr/>
                    <a:lstStyle/>
                    <a:p>
                      <a:r>
                        <a:rPr kumimoji="1" lang="ja-JP" altLang="en-US" sz="1400" b="1" dirty="0">
                          <a:solidFill>
                            <a:schemeClr val="tx1"/>
                          </a:solidFill>
                        </a:rPr>
                        <a:t>前立腺肥大症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292339">
                <a:tc gridSpan="3">
                  <a:txBody>
                    <a:bodyPr/>
                    <a:lstStyle/>
                    <a:p>
                      <a:r>
                        <a:rPr kumimoji="1" lang="el-GR" altLang="ja-JP" sz="1400" b="1" dirty="0">
                          <a:solidFill>
                            <a:schemeClr val="tx1"/>
                          </a:solidFill>
                        </a:rPr>
                        <a:t>α</a:t>
                      </a:r>
                      <a:r>
                        <a:rPr kumimoji="1" lang="el-GR" altLang="ja-JP" sz="1400" b="1" baseline="-25000" dirty="0">
                          <a:solidFill>
                            <a:schemeClr val="tx1"/>
                          </a:solidFill>
                        </a:rPr>
                        <a:t>1</a:t>
                      </a:r>
                      <a:r>
                        <a:rPr kumimoji="1" lang="ja-JP" altLang="en-US" sz="1400" b="1" dirty="0">
                          <a:solidFill>
                            <a:schemeClr val="tx1"/>
                          </a:solidFill>
                        </a:rPr>
                        <a:t>アドレナリン受容体遮断薬（</a:t>
                      </a:r>
                      <a:r>
                        <a:rPr kumimoji="1" lang="en-US" altLang="ja-JP" sz="1400" b="1" dirty="0">
                          <a:solidFill>
                            <a:schemeClr val="tx1"/>
                          </a:solidFill>
                        </a:rPr>
                        <a:t>α</a:t>
                      </a:r>
                      <a:r>
                        <a:rPr kumimoji="1" lang="en-US" altLang="ja-JP" sz="1400" b="1" baseline="-25000" dirty="0">
                          <a:solidFill>
                            <a:schemeClr val="tx1"/>
                          </a:solidFill>
                        </a:rPr>
                        <a:t>1</a:t>
                      </a:r>
                      <a:r>
                        <a:rPr kumimoji="1" lang="ja-JP" altLang="en-US" sz="1400" b="1" dirty="0">
                          <a:solidFill>
                            <a:schemeClr val="tx1"/>
                          </a:solidFill>
                        </a:rPr>
                        <a:t>遮断薬）</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292339">
                <a:tc>
                  <a:txBody>
                    <a:bodyPr/>
                    <a:lstStyle/>
                    <a:p>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rPr>
                        <a:t>タムスロシン</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rPr>
                        <a:t>A</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92339">
                <a:tc>
                  <a:txBody>
                    <a:bodyPr/>
                    <a:lstStyle/>
                    <a:p>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rPr>
                        <a:t>ナフトピジル</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rPr>
                        <a:t>A</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92339">
                <a:tc>
                  <a:txBody>
                    <a:bodyPr/>
                    <a:lstStyle/>
                    <a:p>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rPr>
                        <a:t>シロドシン</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rPr>
                        <a:t>A</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92339">
                <a:tc gridSpan="3">
                  <a:txBody>
                    <a:bodyPr/>
                    <a:lstStyle/>
                    <a:p>
                      <a:r>
                        <a:rPr kumimoji="1" lang="ja-JP" altLang="en-US" sz="1400" b="1" dirty="0">
                          <a:solidFill>
                            <a:schemeClr val="tx1"/>
                          </a:solidFill>
                        </a:rPr>
                        <a:t>ホスホジエステラーゼ</a:t>
                      </a:r>
                      <a:r>
                        <a:rPr kumimoji="1" lang="en-US" altLang="ja-JP" sz="1400" b="1" dirty="0">
                          <a:solidFill>
                            <a:schemeClr val="tx1"/>
                          </a:solidFill>
                        </a:rPr>
                        <a:t>5</a:t>
                      </a:r>
                      <a:r>
                        <a:rPr kumimoji="1" lang="ja-JP" altLang="en-US" sz="1400" b="1" dirty="0">
                          <a:solidFill>
                            <a:schemeClr val="tx1"/>
                          </a:solidFill>
                        </a:rPr>
                        <a:t>阻害薬</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6"/>
                  </a:ext>
                </a:extLst>
              </a:tr>
              <a:tr h="292339">
                <a:tc>
                  <a:txBody>
                    <a:bodyPr/>
                    <a:lstStyle/>
                    <a:p>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n-lt"/>
                          <a:ea typeface="+mn-ea"/>
                          <a:cs typeface="+mn-cs"/>
                        </a:rPr>
                        <a:t>タダラフィル</a:t>
                      </a:r>
                      <a:endParaRPr kumimoji="1" lang="ja-JP" alt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rPr>
                        <a:t>A</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92339">
                <a:tc gridSpan="3">
                  <a:txBody>
                    <a:bodyPr/>
                    <a:lstStyle/>
                    <a:p>
                      <a:r>
                        <a:rPr kumimoji="1" lang="en-US" altLang="ja-JP" sz="1400" b="1" dirty="0">
                          <a:solidFill>
                            <a:schemeClr val="tx1"/>
                          </a:solidFill>
                        </a:rPr>
                        <a:t>5α</a:t>
                      </a:r>
                      <a:r>
                        <a:rPr kumimoji="1" lang="ja-JP" altLang="en-US" sz="1400" b="1" dirty="0">
                          <a:solidFill>
                            <a:schemeClr val="tx1"/>
                          </a:solidFill>
                        </a:rPr>
                        <a:t>還元酵素阻害薬</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292339">
                <a:tc>
                  <a:txBody>
                    <a:bodyPr/>
                    <a:lstStyle/>
                    <a:p>
                      <a:endParaRPr lang="ja-JP" alt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ja-JP" altLang="en-US" sz="1400" dirty="0"/>
                        <a:t>デュタステリド</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rPr>
                        <a:t>A</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92339">
                <a:tc gridSpan="3">
                  <a:txBody>
                    <a:bodyPr/>
                    <a:lstStyle/>
                    <a:p>
                      <a:r>
                        <a:rPr kumimoji="1" lang="ja-JP" altLang="en-US" sz="1400" b="1" dirty="0">
                          <a:solidFill>
                            <a:schemeClr val="tx1"/>
                          </a:solidFill>
                        </a:rPr>
                        <a:t>抗アンドロゲン薬</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292339">
                <a:tc>
                  <a:txBody>
                    <a:bodyPr/>
                    <a:lstStyle/>
                    <a:p>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rPr>
                        <a:t>クロルマジノン</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dirty="0"/>
                        <a:t>C1</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92339">
                <a:tc>
                  <a:txBody>
                    <a:bodyPr/>
                    <a:lstStyle/>
                    <a:p>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rPr>
                        <a:t>アリルエストレノール</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dirty="0"/>
                        <a:t>C1</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92339">
                <a:tc gridSpan="3">
                  <a:txBody>
                    <a:bodyPr/>
                    <a:lstStyle/>
                    <a:p>
                      <a:r>
                        <a:rPr kumimoji="1" lang="ja-JP" altLang="en-US" sz="1400" b="1" dirty="0">
                          <a:solidFill>
                            <a:schemeClr val="tx1"/>
                          </a:solidFill>
                        </a:rPr>
                        <a:t>その他薬剤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r h="292339">
                <a:tc>
                  <a:txBody>
                    <a:bodyPr/>
                    <a:lstStyle/>
                    <a:p>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rPr>
                        <a:t>エビプロスタット</a:t>
                      </a:r>
                      <a:r>
                        <a:rPr kumimoji="1" lang="ja-JP" altLang="en-US" sz="1400" b="0" baseline="30000" dirty="0">
                          <a:solidFill>
                            <a:schemeClr val="tx1"/>
                          </a:solidFill>
                        </a:rPr>
                        <a: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rPr>
                        <a:t>C1</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92339">
                <a:tc>
                  <a:txBody>
                    <a:bodyPr/>
                    <a:lstStyle/>
                    <a:p>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rPr>
                        <a:t>セルニルトン</a:t>
                      </a:r>
                      <a:r>
                        <a:rPr kumimoji="1" lang="ja-JP" altLang="en-US" sz="1400" b="0" baseline="30000" dirty="0">
                          <a:solidFill>
                            <a:schemeClr val="tx1"/>
                          </a:solidFill>
                        </a:rPr>
                        <a: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rPr>
                        <a:t>C1</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92339">
                <a:tc>
                  <a:txBody>
                    <a:bodyPr/>
                    <a:lstStyle/>
                    <a:p>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rPr>
                        <a:t>パラプロスト</a:t>
                      </a:r>
                      <a:r>
                        <a:rPr kumimoji="1" lang="ja-JP" altLang="en-US" sz="1400" b="0" baseline="30000" dirty="0">
                          <a:solidFill>
                            <a:schemeClr val="tx1"/>
                          </a:solidFill>
                        </a:rPr>
                        <a: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rPr>
                        <a:t>C1</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292339">
                <a:tc>
                  <a:txBody>
                    <a:bodyPr/>
                    <a:lstStyle/>
                    <a:p>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rPr>
                        <a:t>漢方薬（八味地黄丸、牛車腎気丸）</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rPr>
                        <a:t>C1</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bl>
          </a:graphicData>
        </a:graphic>
      </p:graphicFrame>
      <p:sp>
        <p:nvSpPr>
          <p:cNvPr id="4" name="テキスト ボックス 3"/>
          <p:cNvSpPr txBox="1"/>
          <p:nvPr/>
        </p:nvSpPr>
        <p:spPr>
          <a:xfrm>
            <a:off x="2263421" y="6614917"/>
            <a:ext cx="6878806" cy="261610"/>
          </a:xfrm>
          <a:prstGeom prst="rect">
            <a:avLst/>
          </a:prstGeom>
          <a:noFill/>
        </p:spPr>
        <p:txBody>
          <a:bodyPr wrap="none" rtlCol="0">
            <a:spAutoFit/>
          </a:bodyPr>
          <a:lstStyle/>
          <a:p>
            <a:pPr algn="r"/>
            <a:r>
              <a:rPr lang="ja-JP" altLang="en-US" sz="1100" dirty="0">
                <a:solidFill>
                  <a:prstClr val="black"/>
                </a:solidFill>
              </a:rPr>
              <a:t>男性下部尿路症状・前立腺肥大症診療ガイドライン，日本泌尿器科学会／編，</a:t>
            </a:r>
            <a:r>
              <a:rPr lang="en-US" altLang="ja-JP" sz="1100" dirty="0">
                <a:solidFill>
                  <a:prstClr val="black"/>
                </a:solidFill>
              </a:rPr>
              <a:t>2017</a:t>
            </a:r>
            <a:r>
              <a:rPr lang="ja-JP" altLang="en-US" sz="1100" dirty="0" err="1">
                <a:solidFill>
                  <a:prstClr val="black"/>
                </a:solidFill>
              </a:rPr>
              <a:t>，</a:t>
            </a:r>
            <a:r>
              <a:rPr lang="ja-JP" altLang="en-US" sz="1100" dirty="0">
                <a:solidFill>
                  <a:prstClr val="black"/>
                </a:solidFill>
              </a:rPr>
              <a:t>リッチヒルメディカルより改変</a:t>
            </a:r>
          </a:p>
        </p:txBody>
      </p:sp>
      <p:sp>
        <p:nvSpPr>
          <p:cNvPr id="6" name="テキスト ボックス 5"/>
          <p:cNvSpPr txBox="1"/>
          <p:nvPr/>
        </p:nvSpPr>
        <p:spPr>
          <a:xfrm>
            <a:off x="6587687" y="2923066"/>
            <a:ext cx="2479653" cy="738664"/>
          </a:xfrm>
          <a:prstGeom prst="rect">
            <a:avLst/>
          </a:prstGeom>
          <a:noFill/>
          <a:ln>
            <a:solidFill>
              <a:schemeClr val="accent5">
                <a:lumMod val="60000"/>
                <a:lumOff val="40000"/>
              </a:schemeClr>
            </a:solidFill>
            <a:prstDash val="dash"/>
          </a:ln>
        </p:spPr>
        <p:txBody>
          <a:bodyPr wrap="none" rtlCol="0">
            <a:spAutoFit/>
          </a:bodyPr>
          <a:lstStyle/>
          <a:p>
            <a:r>
              <a:rPr lang="en-US" altLang="ja-JP" sz="1400" dirty="0">
                <a:solidFill>
                  <a:prstClr val="black"/>
                </a:solidFill>
              </a:rPr>
              <a:t>*</a:t>
            </a:r>
            <a:r>
              <a:rPr lang="ja-JP" altLang="en-US" sz="1400" dirty="0">
                <a:solidFill>
                  <a:prstClr val="black"/>
                </a:solidFill>
              </a:rPr>
              <a:t> 推奨グレード</a:t>
            </a:r>
            <a:r>
              <a:rPr lang="en-US" altLang="ja-JP" sz="1400" dirty="0">
                <a:solidFill>
                  <a:prstClr val="black"/>
                </a:solidFill>
              </a:rPr>
              <a:t/>
            </a:r>
            <a:br>
              <a:rPr lang="en-US" altLang="ja-JP" sz="1400" dirty="0">
                <a:solidFill>
                  <a:prstClr val="black"/>
                </a:solidFill>
              </a:rPr>
            </a:br>
            <a:r>
              <a:rPr lang="ja-JP" altLang="en-US" sz="1400" dirty="0">
                <a:solidFill>
                  <a:prstClr val="black"/>
                </a:solidFill>
              </a:rPr>
              <a:t>　  </a:t>
            </a:r>
            <a:r>
              <a:rPr lang="en-US" altLang="ja-JP" sz="1400" dirty="0">
                <a:solidFill>
                  <a:prstClr val="black"/>
                </a:solidFill>
              </a:rPr>
              <a:t>A :</a:t>
            </a:r>
            <a:r>
              <a:rPr lang="ja-JP" altLang="en-US" sz="1400" dirty="0">
                <a:solidFill>
                  <a:prstClr val="black"/>
                </a:solidFill>
              </a:rPr>
              <a:t>行うように強く勧められる</a:t>
            </a:r>
            <a:endParaRPr lang="en-US" altLang="ja-JP" sz="1400" dirty="0">
              <a:solidFill>
                <a:prstClr val="black"/>
              </a:solidFill>
            </a:endParaRPr>
          </a:p>
          <a:p>
            <a:r>
              <a:rPr lang="ja-JP" altLang="en-US" sz="1400" dirty="0">
                <a:solidFill>
                  <a:prstClr val="black"/>
                </a:solidFill>
              </a:rPr>
              <a:t>　</a:t>
            </a:r>
            <a:r>
              <a:rPr lang="en-US" altLang="ja-JP" sz="1400" dirty="0">
                <a:solidFill>
                  <a:prstClr val="black"/>
                </a:solidFill>
              </a:rPr>
              <a:t>C1:</a:t>
            </a:r>
            <a:r>
              <a:rPr lang="ja-JP" altLang="en-US" sz="1400" dirty="0">
                <a:solidFill>
                  <a:prstClr val="black"/>
                </a:solidFill>
              </a:rPr>
              <a:t>行ってもよい</a:t>
            </a:r>
          </a:p>
        </p:txBody>
      </p:sp>
    </p:spTree>
    <p:extLst>
      <p:ext uri="{BB962C8B-B14F-4D97-AF65-F5344CB8AC3E}">
        <p14:creationId xmlns:p14="http://schemas.microsoft.com/office/powerpoint/2010/main" val="29561951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p:txBody>
          <a:bodyPr/>
          <a:lstStyle/>
          <a:p>
            <a:r>
              <a:rPr lang="en-US" altLang="ja-JP"/>
              <a:t>BPH</a:t>
            </a:r>
            <a:r>
              <a:rPr lang="ja-JP" altLang="en-US"/>
              <a:t>の症状に関わる因子とそれに対する薬剤</a:t>
            </a:r>
          </a:p>
        </p:txBody>
      </p:sp>
      <p:sp>
        <p:nvSpPr>
          <p:cNvPr id="54275" name="Rectangle 6"/>
          <p:cNvSpPr>
            <a:spLocks noGrp="1" noChangeArrowheads="1"/>
          </p:cNvSpPr>
          <p:nvPr>
            <p:ph type="sldNum" sz="quarter" idx="12"/>
          </p:nvPr>
        </p:nvSpPr>
        <p:spPr>
          <a:noFill/>
        </p:spPr>
        <p:txBody>
          <a:bodyPr/>
          <a:lstStyle/>
          <a:p>
            <a:fld id="{C191ECE3-2362-4D61-862B-55FA275BB6F0}" type="slidenum">
              <a:rPr lang="en-US" altLang="ja-JP"/>
              <a:pPr/>
              <a:t>54</a:t>
            </a:fld>
            <a:endParaRPr lang="en-US" altLang="ja-JP"/>
          </a:p>
        </p:txBody>
      </p:sp>
      <p:grpSp>
        <p:nvGrpSpPr>
          <p:cNvPr id="54276" name="Group 40"/>
          <p:cNvGrpSpPr>
            <a:grpSpLocks/>
          </p:cNvGrpSpPr>
          <p:nvPr/>
        </p:nvGrpSpPr>
        <p:grpSpPr bwMode="auto">
          <a:xfrm>
            <a:off x="2347913" y="1012825"/>
            <a:ext cx="4451350" cy="4092575"/>
            <a:chOff x="-653" y="1789"/>
            <a:chExt cx="2804" cy="2578"/>
          </a:xfrm>
        </p:grpSpPr>
        <p:grpSp>
          <p:nvGrpSpPr>
            <p:cNvPr id="54289" name="Group 39"/>
            <p:cNvGrpSpPr>
              <a:grpSpLocks/>
            </p:cNvGrpSpPr>
            <p:nvPr/>
          </p:nvGrpSpPr>
          <p:grpSpPr bwMode="auto">
            <a:xfrm>
              <a:off x="-653" y="1789"/>
              <a:ext cx="2804" cy="2578"/>
              <a:chOff x="-653" y="1789"/>
              <a:chExt cx="2804" cy="2578"/>
            </a:xfrm>
          </p:grpSpPr>
          <p:sp>
            <p:nvSpPr>
              <p:cNvPr id="54293" name="Freeform 9"/>
              <p:cNvSpPr>
                <a:spLocks/>
              </p:cNvSpPr>
              <p:nvPr/>
            </p:nvSpPr>
            <p:spPr bwMode="auto">
              <a:xfrm rot="10800000">
                <a:off x="748" y="1789"/>
                <a:ext cx="1403" cy="1602"/>
              </a:xfrm>
              <a:custGeom>
                <a:avLst/>
                <a:gdLst>
                  <a:gd name="T0" fmla="*/ 2147483647 w 497"/>
                  <a:gd name="T1" fmla="*/ 2147483647 h 568"/>
                  <a:gd name="T2" fmla="*/ 2147483647 w 497"/>
                  <a:gd name="T3" fmla="*/ 0 h 568"/>
                  <a:gd name="T4" fmla="*/ 2147483647 w 497"/>
                  <a:gd name="T5" fmla="*/ 2147483647 h 568"/>
                  <a:gd name="T6" fmla="*/ 2147483647 w 497"/>
                  <a:gd name="T7" fmla="*/ 2147483647 h 568"/>
                  <a:gd name="T8" fmla="*/ 2147483647 w 497"/>
                  <a:gd name="T9" fmla="*/ 2147483647 h 568"/>
                  <a:gd name="T10" fmla="*/ 2147483647 w 497"/>
                  <a:gd name="T11" fmla="*/ 2147483647 h 568"/>
                  <a:gd name="T12" fmla="*/ 2147483647 w 497"/>
                  <a:gd name="T13" fmla="*/ 2147483647 h 568"/>
                  <a:gd name="T14" fmla="*/ 0 60000 65536"/>
                  <a:gd name="T15" fmla="*/ 0 60000 65536"/>
                  <a:gd name="T16" fmla="*/ 0 60000 65536"/>
                  <a:gd name="T17" fmla="*/ 0 60000 65536"/>
                  <a:gd name="T18" fmla="*/ 0 60000 65536"/>
                  <a:gd name="T19" fmla="*/ 0 60000 65536"/>
                  <a:gd name="T20" fmla="*/ 0 60000 65536"/>
                  <a:gd name="T21" fmla="*/ 0 w 497"/>
                  <a:gd name="T22" fmla="*/ 0 h 568"/>
                  <a:gd name="T23" fmla="*/ 497 w 497"/>
                  <a:gd name="T24" fmla="*/ 568 h 5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7" h="568">
                    <a:moveTo>
                      <a:pt x="425" y="195"/>
                    </a:moveTo>
                    <a:cubicBezTo>
                      <a:pt x="331" y="170"/>
                      <a:pt x="256" y="95"/>
                      <a:pt x="231" y="0"/>
                    </a:cubicBezTo>
                    <a:cubicBezTo>
                      <a:pt x="185" y="12"/>
                      <a:pt x="143" y="36"/>
                      <a:pt x="107" y="71"/>
                    </a:cubicBezTo>
                    <a:cubicBezTo>
                      <a:pt x="0" y="179"/>
                      <a:pt x="0" y="353"/>
                      <a:pt x="107" y="461"/>
                    </a:cubicBezTo>
                    <a:cubicBezTo>
                      <a:pt x="215" y="568"/>
                      <a:pt x="389" y="568"/>
                      <a:pt x="497" y="461"/>
                    </a:cubicBezTo>
                    <a:cubicBezTo>
                      <a:pt x="497" y="461"/>
                      <a:pt x="497" y="461"/>
                      <a:pt x="497" y="461"/>
                    </a:cubicBezTo>
                    <a:cubicBezTo>
                      <a:pt x="425" y="389"/>
                      <a:pt x="401" y="287"/>
                      <a:pt x="425" y="195"/>
                    </a:cubicBezTo>
                    <a:close/>
                  </a:path>
                </a:pathLst>
              </a:custGeom>
              <a:solidFill>
                <a:srgbClr val="F5D581"/>
              </a:solidFill>
              <a:ln w="19050">
                <a:solidFill>
                  <a:schemeClr val="bg2"/>
                </a:solidFill>
                <a:miter lim="800000"/>
                <a:headEnd/>
                <a:tailEnd/>
              </a:ln>
            </p:spPr>
            <p:txBody>
              <a:bodyPr/>
              <a:lstStyle/>
              <a:p>
                <a:endParaRPr lang="ja-JP" altLang="en-US"/>
              </a:p>
            </p:txBody>
          </p:sp>
          <p:sp>
            <p:nvSpPr>
              <p:cNvPr id="54294" name="Freeform 10"/>
              <p:cNvSpPr>
                <a:spLocks/>
              </p:cNvSpPr>
              <p:nvPr/>
            </p:nvSpPr>
            <p:spPr bwMode="auto">
              <a:xfrm rot="10800000">
                <a:off x="-28" y="3191"/>
                <a:ext cx="1555" cy="1176"/>
              </a:xfrm>
              <a:custGeom>
                <a:avLst/>
                <a:gdLst>
                  <a:gd name="T0" fmla="*/ 2147483647 w 551"/>
                  <a:gd name="T1" fmla="*/ 2147483647 h 417"/>
                  <a:gd name="T2" fmla="*/ 2147483647 w 551"/>
                  <a:gd name="T3" fmla="*/ 2147483647 h 417"/>
                  <a:gd name="T4" fmla="*/ 2147483647 w 551"/>
                  <a:gd name="T5" fmla="*/ 2147483647 h 417"/>
                  <a:gd name="T6" fmla="*/ 2147483647 w 551"/>
                  <a:gd name="T7" fmla="*/ 2147483647 h 417"/>
                  <a:gd name="T8" fmla="*/ 2147483647 w 551"/>
                  <a:gd name="T9" fmla="*/ 0 h 417"/>
                  <a:gd name="T10" fmla="*/ 0 w 551"/>
                  <a:gd name="T11" fmla="*/ 2147483647 h 417"/>
                  <a:gd name="T12" fmla="*/ 2147483647 w 551"/>
                  <a:gd name="T13" fmla="*/ 2147483647 h 417"/>
                  <a:gd name="T14" fmla="*/ 2147483647 w 551"/>
                  <a:gd name="T15" fmla="*/ 2147483647 h 417"/>
                  <a:gd name="T16" fmla="*/ 0 60000 65536"/>
                  <a:gd name="T17" fmla="*/ 0 60000 65536"/>
                  <a:gd name="T18" fmla="*/ 0 60000 65536"/>
                  <a:gd name="T19" fmla="*/ 0 60000 65536"/>
                  <a:gd name="T20" fmla="*/ 0 60000 65536"/>
                  <a:gd name="T21" fmla="*/ 0 60000 65536"/>
                  <a:gd name="T22" fmla="*/ 0 60000 65536"/>
                  <a:gd name="T23" fmla="*/ 0 60000 65536"/>
                  <a:gd name="T24" fmla="*/ 0 w 551"/>
                  <a:gd name="T25" fmla="*/ 0 h 417"/>
                  <a:gd name="T26" fmla="*/ 551 w 551"/>
                  <a:gd name="T27" fmla="*/ 417 h 4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1" h="417">
                    <a:moveTo>
                      <a:pt x="276" y="417"/>
                    </a:moveTo>
                    <a:cubicBezTo>
                      <a:pt x="276" y="417"/>
                      <a:pt x="276" y="417"/>
                      <a:pt x="276" y="417"/>
                    </a:cubicBezTo>
                    <a:cubicBezTo>
                      <a:pt x="348" y="345"/>
                      <a:pt x="450" y="321"/>
                      <a:pt x="542" y="346"/>
                    </a:cubicBezTo>
                    <a:cubicBezTo>
                      <a:pt x="548" y="323"/>
                      <a:pt x="551" y="299"/>
                      <a:pt x="551" y="275"/>
                    </a:cubicBezTo>
                    <a:cubicBezTo>
                      <a:pt x="551" y="123"/>
                      <a:pt x="428" y="0"/>
                      <a:pt x="276" y="0"/>
                    </a:cubicBezTo>
                    <a:cubicBezTo>
                      <a:pt x="124" y="0"/>
                      <a:pt x="0" y="123"/>
                      <a:pt x="0" y="275"/>
                    </a:cubicBezTo>
                    <a:cubicBezTo>
                      <a:pt x="0" y="299"/>
                      <a:pt x="4" y="323"/>
                      <a:pt x="10" y="346"/>
                    </a:cubicBezTo>
                    <a:cubicBezTo>
                      <a:pt x="102" y="321"/>
                      <a:pt x="204" y="345"/>
                      <a:pt x="276" y="417"/>
                    </a:cubicBezTo>
                    <a:close/>
                  </a:path>
                </a:pathLst>
              </a:custGeom>
              <a:solidFill>
                <a:srgbClr val="ABB6D2"/>
              </a:solidFill>
              <a:ln w="12700">
                <a:solidFill>
                  <a:schemeClr val="bg2"/>
                </a:solidFill>
                <a:miter lim="800000"/>
                <a:headEnd/>
                <a:tailEnd/>
              </a:ln>
            </p:spPr>
            <p:txBody>
              <a:bodyPr/>
              <a:lstStyle/>
              <a:p>
                <a:endParaRPr lang="ja-JP" altLang="en-US"/>
              </a:p>
            </p:txBody>
          </p:sp>
          <p:sp>
            <p:nvSpPr>
              <p:cNvPr id="54295" name="Freeform 11"/>
              <p:cNvSpPr>
                <a:spLocks/>
              </p:cNvSpPr>
              <p:nvPr/>
            </p:nvSpPr>
            <p:spPr bwMode="auto">
              <a:xfrm rot="10800000">
                <a:off x="748" y="2840"/>
                <a:ext cx="751" cy="621"/>
              </a:xfrm>
              <a:custGeom>
                <a:avLst/>
                <a:gdLst>
                  <a:gd name="T0" fmla="*/ 2147483647 w 266"/>
                  <a:gd name="T1" fmla="*/ 2147483647 h 220"/>
                  <a:gd name="T2" fmla="*/ 2147483647 w 266"/>
                  <a:gd name="T3" fmla="*/ 2147483647 h 220"/>
                  <a:gd name="T4" fmla="*/ 2147483647 w 266"/>
                  <a:gd name="T5" fmla="*/ 2147483647 h 220"/>
                  <a:gd name="T6" fmla="*/ 2147483647 w 266"/>
                  <a:gd name="T7" fmla="*/ 2147483647 h 220"/>
                  <a:gd name="T8" fmla="*/ 0 w 266"/>
                  <a:gd name="T9" fmla="*/ 2147483647 h 220"/>
                  <a:gd name="T10" fmla="*/ 2147483647 w 266"/>
                  <a:gd name="T11" fmla="*/ 2147483647 h 220"/>
                  <a:gd name="T12" fmla="*/ 0 60000 65536"/>
                  <a:gd name="T13" fmla="*/ 0 60000 65536"/>
                  <a:gd name="T14" fmla="*/ 0 60000 65536"/>
                  <a:gd name="T15" fmla="*/ 0 60000 65536"/>
                  <a:gd name="T16" fmla="*/ 0 60000 65536"/>
                  <a:gd name="T17" fmla="*/ 0 60000 65536"/>
                  <a:gd name="T18" fmla="*/ 0 w 266"/>
                  <a:gd name="T19" fmla="*/ 0 h 220"/>
                  <a:gd name="T20" fmla="*/ 266 w 266"/>
                  <a:gd name="T21" fmla="*/ 220 h 220"/>
                </a:gdLst>
                <a:ahLst/>
                <a:cxnLst>
                  <a:cxn ang="T12">
                    <a:pos x="T0" y="T1"/>
                  </a:cxn>
                  <a:cxn ang="T13">
                    <a:pos x="T2" y="T3"/>
                  </a:cxn>
                  <a:cxn ang="T14">
                    <a:pos x="T4" y="T5"/>
                  </a:cxn>
                  <a:cxn ang="T15">
                    <a:pos x="T6" y="T7"/>
                  </a:cxn>
                  <a:cxn ang="T16">
                    <a:pos x="T8" y="T9"/>
                  </a:cxn>
                  <a:cxn ang="T17">
                    <a:pos x="T10" y="T11"/>
                  </a:cxn>
                </a:cxnLst>
                <a:rect l="T18" t="T19" r="T20" b="T21"/>
                <a:pathLst>
                  <a:path w="266" h="220">
                    <a:moveTo>
                      <a:pt x="194" y="220"/>
                    </a:moveTo>
                    <a:cubicBezTo>
                      <a:pt x="206" y="175"/>
                      <a:pt x="230" y="132"/>
                      <a:pt x="266" y="96"/>
                    </a:cubicBezTo>
                    <a:cubicBezTo>
                      <a:pt x="266" y="96"/>
                      <a:pt x="266" y="96"/>
                      <a:pt x="266" y="96"/>
                    </a:cubicBezTo>
                    <a:cubicBezTo>
                      <a:pt x="266" y="96"/>
                      <a:pt x="266" y="96"/>
                      <a:pt x="266" y="96"/>
                    </a:cubicBezTo>
                    <a:cubicBezTo>
                      <a:pt x="194" y="24"/>
                      <a:pt x="92" y="0"/>
                      <a:pt x="0" y="25"/>
                    </a:cubicBezTo>
                    <a:cubicBezTo>
                      <a:pt x="25" y="120"/>
                      <a:pt x="100" y="195"/>
                      <a:pt x="194" y="220"/>
                    </a:cubicBezTo>
                    <a:close/>
                  </a:path>
                </a:pathLst>
              </a:custGeom>
              <a:solidFill>
                <a:srgbClr val="A6A193"/>
              </a:solidFill>
              <a:ln w="12700">
                <a:solidFill>
                  <a:schemeClr val="bg2"/>
                </a:solidFill>
                <a:miter lim="800000"/>
                <a:headEnd/>
                <a:tailEnd/>
              </a:ln>
            </p:spPr>
            <p:txBody>
              <a:bodyPr/>
              <a:lstStyle/>
              <a:p>
                <a:endParaRPr lang="ja-JP" altLang="en-US"/>
              </a:p>
            </p:txBody>
          </p:sp>
          <p:sp>
            <p:nvSpPr>
              <p:cNvPr id="54296" name="Freeform 12"/>
              <p:cNvSpPr>
                <a:spLocks/>
              </p:cNvSpPr>
              <p:nvPr/>
            </p:nvSpPr>
            <p:spPr bwMode="auto">
              <a:xfrm rot="10800000">
                <a:off x="-653" y="1789"/>
                <a:ext cx="1402" cy="1602"/>
              </a:xfrm>
              <a:custGeom>
                <a:avLst/>
                <a:gdLst>
                  <a:gd name="T0" fmla="*/ 2147483647 w 497"/>
                  <a:gd name="T1" fmla="*/ 2147483647 h 568"/>
                  <a:gd name="T2" fmla="*/ 2147483647 w 497"/>
                  <a:gd name="T3" fmla="*/ 0 h 568"/>
                  <a:gd name="T4" fmla="*/ 2147483647 w 497"/>
                  <a:gd name="T5" fmla="*/ 2147483647 h 568"/>
                  <a:gd name="T6" fmla="*/ 0 w 497"/>
                  <a:gd name="T7" fmla="*/ 2147483647 h 568"/>
                  <a:gd name="T8" fmla="*/ 0 w 497"/>
                  <a:gd name="T9" fmla="*/ 2147483647 h 568"/>
                  <a:gd name="T10" fmla="*/ 2147483647 w 497"/>
                  <a:gd name="T11" fmla="*/ 2147483647 h 568"/>
                  <a:gd name="T12" fmla="*/ 2147483647 w 497"/>
                  <a:gd name="T13" fmla="*/ 2147483647 h 568"/>
                  <a:gd name="T14" fmla="*/ 0 60000 65536"/>
                  <a:gd name="T15" fmla="*/ 0 60000 65536"/>
                  <a:gd name="T16" fmla="*/ 0 60000 65536"/>
                  <a:gd name="T17" fmla="*/ 0 60000 65536"/>
                  <a:gd name="T18" fmla="*/ 0 60000 65536"/>
                  <a:gd name="T19" fmla="*/ 0 60000 65536"/>
                  <a:gd name="T20" fmla="*/ 0 60000 65536"/>
                  <a:gd name="T21" fmla="*/ 0 w 497"/>
                  <a:gd name="T22" fmla="*/ 0 h 568"/>
                  <a:gd name="T23" fmla="*/ 497 w 497"/>
                  <a:gd name="T24" fmla="*/ 568 h 5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7" h="568">
                    <a:moveTo>
                      <a:pt x="389" y="71"/>
                    </a:moveTo>
                    <a:cubicBezTo>
                      <a:pt x="354" y="36"/>
                      <a:pt x="311" y="12"/>
                      <a:pt x="266" y="0"/>
                    </a:cubicBezTo>
                    <a:cubicBezTo>
                      <a:pt x="241" y="95"/>
                      <a:pt x="166" y="170"/>
                      <a:pt x="71" y="195"/>
                    </a:cubicBezTo>
                    <a:cubicBezTo>
                      <a:pt x="96" y="287"/>
                      <a:pt x="72" y="389"/>
                      <a:pt x="0" y="461"/>
                    </a:cubicBezTo>
                    <a:cubicBezTo>
                      <a:pt x="0" y="461"/>
                      <a:pt x="0" y="461"/>
                      <a:pt x="0" y="461"/>
                    </a:cubicBezTo>
                    <a:cubicBezTo>
                      <a:pt x="107" y="568"/>
                      <a:pt x="282" y="568"/>
                      <a:pt x="389" y="461"/>
                    </a:cubicBezTo>
                    <a:cubicBezTo>
                      <a:pt x="497" y="353"/>
                      <a:pt x="497" y="179"/>
                      <a:pt x="389" y="71"/>
                    </a:cubicBezTo>
                    <a:close/>
                  </a:path>
                </a:pathLst>
              </a:custGeom>
              <a:solidFill>
                <a:srgbClr val="E99F9F"/>
              </a:solidFill>
              <a:ln w="12700">
                <a:solidFill>
                  <a:schemeClr val="bg2"/>
                </a:solidFill>
                <a:miter lim="800000"/>
                <a:headEnd/>
                <a:tailEnd/>
              </a:ln>
            </p:spPr>
            <p:txBody>
              <a:bodyPr/>
              <a:lstStyle/>
              <a:p>
                <a:endParaRPr lang="ja-JP" altLang="en-US"/>
              </a:p>
            </p:txBody>
          </p:sp>
          <p:sp>
            <p:nvSpPr>
              <p:cNvPr id="54297" name="Freeform 13"/>
              <p:cNvSpPr>
                <a:spLocks/>
              </p:cNvSpPr>
              <p:nvPr/>
            </p:nvSpPr>
            <p:spPr bwMode="auto">
              <a:xfrm rot="10800000">
                <a:off x="-3" y="2840"/>
                <a:ext cx="750" cy="621"/>
              </a:xfrm>
              <a:custGeom>
                <a:avLst/>
                <a:gdLst>
                  <a:gd name="T0" fmla="*/ 0 w 266"/>
                  <a:gd name="T1" fmla="*/ 2147483647 h 220"/>
                  <a:gd name="T2" fmla="*/ 2147483647 w 266"/>
                  <a:gd name="T3" fmla="*/ 2147483647 h 220"/>
                  <a:gd name="T4" fmla="*/ 2147483647 w 266"/>
                  <a:gd name="T5" fmla="*/ 2147483647 h 220"/>
                  <a:gd name="T6" fmla="*/ 0 w 266"/>
                  <a:gd name="T7" fmla="*/ 2147483647 h 220"/>
                  <a:gd name="T8" fmla="*/ 0 60000 65536"/>
                  <a:gd name="T9" fmla="*/ 0 60000 65536"/>
                  <a:gd name="T10" fmla="*/ 0 60000 65536"/>
                  <a:gd name="T11" fmla="*/ 0 60000 65536"/>
                  <a:gd name="T12" fmla="*/ 0 w 266"/>
                  <a:gd name="T13" fmla="*/ 0 h 220"/>
                  <a:gd name="T14" fmla="*/ 266 w 266"/>
                  <a:gd name="T15" fmla="*/ 220 h 220"/>
                </a:gdLst>
                <a:ahLst/>
                <a:cxnLst>
                  <a:cxn ang="T8">
                    <a:pos x="T0" y="T1"/>
                  </a:cxn>
                  <a:cxn ang="T9">
                    <a:pos x="T2" y="T3"/>
                  </a:cxn>
                  <a:cxn ang="T10">
                    <a:pos x="T4" y="T5"/>
                  </a:cxn>
                  <a:cxn ang="T11">
                    <a:pos x="T6" y="T7"/>
                  </a:cxn>
                </a:cxnLst>
                <a:rect l="T12" t="T13" r="T14" b="T15"/>
                <a:pathLst>
                  <a:path w="266" h="220">
                    <a:moveTo>
                      <a:pt x="0" y="96"/>
                    </a:moveTo>
                    <a:cubicBezTo>
                      <a:pt x="36" y="132"/>
                      <a:pt x="59" y="175"/>
                      <a:pt x="71" y="220"/>
                    </a:cubicBezTo>
                    <a:cubicBezTo>
                      <a:pt x="166" y="195"/>
                      <a:pt x="241" y="120"/>
                      <a:pt x="266" y="25"/>
                    </a:cubicBezTo>
                    <a:cubicBezTo>
                      <a:pt x="174" y="0"/>
                      <a:pt x="72" y="24"/>
                      <a:pt x="0" y="96"/>
                    </a:cubicBezTo>
                    <a:close/>
                  </a:path>
                </a:pathLst>
              </a:custGeom>
              <a:solidFill>
                <a:srgbClr val="888189"/>
              </a:solidFill>
              <a:ln w="12700">
                <a:solidFill>
                  <a:schemeClr val="bg2"/>
                </a:solidFill>
                <a:miter lim="800000"/>
                <a:headEnd/>
                <a:tailEnd/>
              </a:ln>
            </p:spPr>
            <p:txBody>
              <a:bodyPr/>
              <a:lstStyle/>
              <a:p>
                <a:endParaRPr lang="ja-JP" altLang="en-US"/>
              </a:p>
            </p:txBody>
          </p:sp>
          <p:sp>
            <p:nvSpPr>
              <p:cNvPr id="54298" name="Freeform 14"/>
              <p:cNvSpPr>
                <a:spLocks/>
              </p:cNvSpPr>
              <p:nvPr/>
            </p:nvSpPr>
            <p:spPr bwMode="auto">
              <a:xfrm rot="10800000">
                <a:off x="476" y="2091"/>
                <a:ext cx="542" cy="750"/>
              </a:xfrm>
              <a:custGeom>
                <a:avLst/>
                <a:gdLst>
                  <a:gd name="T0" fmla="*/ 2147483647 w 192"/>
                  <a:gd name="T1" fmla="*/ 0 h 266"/>
                  <a:gd name="T2" fmla="*/ 2147483647 w 192"/>
                  <a:gd name="T3" fmla="*/ 2147483647 h 266"/>
                  <a:gd name="T4" fmla="*/ 2147483647 w 192"/>
                  <a:gd name="T5" fmla="*/ 0 h 266"/>
                  <a:gd name="T6" fmla="*/ 2147483647 w 192"/>
                  <a:gd name="T7" fmla="*/ 2147483647 h 266"/>
                  <a:gd name="T8" fmla="*/ 2147483647 w 192"/>
                  <a:gd name="T9" fmla="*/ 2147483647 h 266"/>
                  <a:gd name="T10" fmla="*/ 2147483647 w 192"/>
                  <a:gd name="T11" fmla="*/ 2147483647 h 266"/>
                  <a:gd name="T12" fmla="*/ 2147483647 w 192"/>
                  <a:gd name="T13" fmla="*/ 0 h 266"/>
                  <a:gd name="T14" fmla="*/ 0 60000 65536"/>
                  <a:gd name="T15" fmla="*/ 0 60000 65536"/>
                  <a:gd name="T16" fmla="*/ 0 60000 65536"/>
                  <a:gd name="T17" fmla="*/ 0 60000 65536"/>
                  <a:gd name="T18" fmla="*/ 0 60000 65536"/>
                  <a:gd name="T19" fmla="*/ 0 60000 65536"/>
                  <a:gd name="T20" fmla="*/ 0 60000 65536"/>
                  <a:gd name="T21" fmla="*/ 0 w 192"/>
                  <a:gd name="T22" fmla="*/ 0 h 266"/>
                  <a:gd name="T23" fmla="*/ 192 w 192"/>
                  <a:gd name="T24" fmla="*/ 266 h 2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266">
                    <a:moveTo>
                      <a:pt x="167" y="0"/>
                    </a:moveTo>
                    <a:cubicBezTo>
                      <a:pt x="145" y="6"/>
                      <a:pt x="121" y="9"/>
                      <a:pt x="96" y="9"/>
                    </a:cubicBezTo>
                    <a:cubicBezTo>
                      <a:pt x="71" y="9"/>
                      <a:pt x="47" y="6"/>
                      <a:pt x="24" y="0"/>
                    </a:cubicBezTo>
                    <a:cubicBezTo>
                      <a:pt x="0" y="92"/>
                      <a:pt x="24" y="194"/>
                      <a:pt x="96" y="266"/>
                    </a:cubicBezTo>
                    <a:cubicBezTo>
                      <a:pt x="96" y="266"/>
                      <a:pt x="96" y="266"/>
                      <a:pt x="96" y="266"/>
                    </a:cubicBezTo>
                    <a:cubicBezTo>
                      <a:pt x="96" y="266"/>
                      <a:pt x="96" y="266"/>
                      <a:pt x="96" y="266"/>
                    </a:cubicBezTo>
                    <a:cubicBezTo>
                      <a:pt x="168" y="194"/>
                      <a:pt x="192" y="92"/>
                      <a:pt x="167" y="0"/>
                    </a:cubicBezTo>
                    <a:close/>
                  </a:path>
                </a:pathLst>
              </a:custGeom>
              <a:solidFill>
                <a:srgbClr val="E48A60"/>
              </a:solidFill>
              <a:ln w="12700">
                <a:solidFill>
                  <a:schemeClr val="bg2"/>
                </a:solidFill>
                <a:miter lim="800000"/>
                <a:headEnd/>
                <a:tailEnd/>
              </a:ln>
            </p:spPr>
            <p:txBody>
              <a:bodyPr/>
              <a:lstStyle/>
              <a:p>
                <a:endParaRPr lang="ja-JP" altLang="en-US"/>
              </a:p>
            </p:txBody>
          </p:sp>
          <p:sp>
            <p:nvSpPr>
              <p:cNvPr id="54299" name="Freeform 15"/>
              <p:cNvSpPr>
                <a:spLocks/>
              </p:cNvSpPr>
              <p:nvPr/>
            </p:nvSpPr>
            <p:spPr bwMode="auto">
              <a:xfrm rot="10800000">
                <a:off x="548" y="2815"/>
                <a:ext cx="403" cy="375"/>
              </a:xfrm>
              <a:custGeom>
                <a:avLst/>
                <a:gdLst>
                  <a:gd name="T0" fmla="*/ 2147483647 w 143"/>
                  <a:gd name="T1" fmla="*/ 0 h 133"/>
                  <a:gd name="T2" fmla="*/ 0 w 143"/>
                  <a:gd name="T3" fmla="*/ 2147483647 h 133"/>
                  <a:gd name="T4" fmla="*/ 2147483647 w 143"/>
                  <a:gd name="T5" fmla="*/ 2147483647 h 133"/>
                  <a:gd name="T6" fmla="*/ 2147483647 w 143"/>
                  <a:gd name="T7" fmla="*/ 2147483647 h 133"/>
                  <a:gd name="T8" fmla="*/ 2147483647 w 143"/>
                  <a:gd name="T9" fmla="*/ 0 h 133"/>
                  <a:gd name="T10" fmla="*/ 0 60000 65536"/>
                  <a:gd name="T11" fmla="*/ 0 60000 65536"/>
                  <a:gd name="T12" fmla="*/ 0 60000 65536"/>
                  <a:gd name="T13" fmla="*/ 0 60000 65536"/>
                  <a:gd name="T14" fmla="*/ 0 60000 65536"/>
                  <a:gd name="T15" fmla="*/ 0 w 143"/>
                  <a:gd name="T16" fmla="*/ 0 h 133"/>
                  <a:gd name="T17" fmla="*/ 143 w 143"/>
                  <a:gd name="T18" fmla="*/ 133 h 133"/>
                </a:gdLst>
                <a:ahLst/>
                <a:cxnLst>
                  <a:cxn ang="T10">
                    <a:pos x="T0" y="T1"/>
                  </a:cxn>
                  <a:cxn ang="T11">
                    <a:pos x="T2" y="T3"/>
                  </a:cxn>
                  <a:cxn ang="T12">
                    <a:pos x="T4" y="T5"/>
                  </a:cxn>
                  <a:cxn ang="T13">
                    <a:pos x="T6" y="T7"/>
                  </a:cxn>
                  <a:cxn ang="T14">
                    <a:pos x="T8" y="T9"/>
                  </a:cxn>
                </a:cxnLst>
                <a:rect l="T15" t="T16" r="T17" b="T18"/>
                <a:pathLst>
                  <a:path w="143" h="133">
                    <a:moveTo>
                      <a:pt x="72" y="0"/>
                    </a:moveTo>
                    <a:cubicBezTo>
                      <a:pt x="36" y="36"/>
                      <a:pt x="12" y="79"/>
                      <a:pt x="0" y="124"/>
                    </a:cubicBezTo>
                    <a:cubicBezTo>
                      <a:pt x="23" y="130"/>
                      <a:pt x="47" y="133"/>
                      <a:pt x="72" y="133"/>
                    </a:cubicBezTo>
                    <a:cubicBezTo>
                      <a:pt x="97" y="133"/>
                      <a:pt x="121" y="130"/>
                      <a:pt x="143" y="124"/>
                    </a:cubicBezTo>
                    <a:cubicBezTo>
                      <a:pt x="131" y="79"/>
                      <a:pt x="108" y="36"/>
                      <a:pt x="72" y="0"/>
                    </a:cubicBezTo>
                    <a:close/>
                  </a:path>
                </a:pathLst>
              </a:custGeom>
              <a:solidFill>
                <a:srgbClr val="9D7B82">
                  <a:alpha val="74901"/>
                </a:srgbClr>
              </a:solidFill>
              <a:ln w="12700">
                <a:solidFill>
                  <a:schemeClr val="bg2"/>
                </a:solidFill>
                <a:miter lim="800000"/>
                <a:headEnd/>
                <a:tailEnd/>
              </a:ln>
            </p:spPr>
            <p:txBody>
              <a:bodyPr/>
              <a:lstStyle/>
              <a:p>
                <a:endParaRPr lang="ja-JP" altLang="en-US"/>
              </a:p>
            </p:txBody>
          </p:sp>
        </p:grpSp>
        <p:sp>
          <p:nvSpPr>
            <p:cNvPr id="54290" name="テキスト ボックス 14"/>
            <p:cNvSpPr txBox="1">
              <a:spLocks noChangeArrowheads="1"/>
            </p:cNvSpPr>
            <p:nvPr/>
          </p:nvSpPr>
          <p:spPr bwMode="auto">
            <a:xfrm>
              <a:off x="969" y="2479"/>
              <a:ext cx="1040" cy="268"/>
            </a:xfrm>
            <a:prstGeom prst="rect">
              <a:avLst/>
            </a:prstGeom>
            <a:noFill/>
            <a:ln w="9525">
              <a:noFill/>
              <a:miter lim="800000"/>
              <a:headEnd/>
              <a:tailEnd/>
            </a:ln>
          </p:spPr>
          <p:txBody>
            <a:bodyPr anchor="ctr">
              <a:spAutoFit/>
            </a:bodyPr>
            <a:lstStyle/>
            <a:p>
              <a:r>
                <a:rPr lang="ja-JP" altLang="en-US" sz="2200">
                  <a:latin typeface="HGPｺﾞｼｯｸE" pitchFamily="50" charset="-128"/>
                  <a:ea typeface="HGPｺﾞｼｯｸE" pitchFamily="50" charset="-128"/>
                </a:rPr>
                <a:t>炎症・浮腫</a:t>
              </a:r>
            </a:p>
          </p:txBody>
        </p:sp>
        <p:sp>
          <p:nvSpPr>
            <p:cNvPr id="54291" name="テキスト ボックス 15"/>
            <p:cNvSpPr txBox="1">
              <a:spLocks noChangeArrowheads="1"/>
            </p:cNvSpPr>
            <p:nvPr/>
          </p:nvSpPr>
          <p:spPr bwMode="auto">
            <a:xfrm>
              <a:off x="-576" y="2365"/>
              <a:ext cx="1255" cy="480"/>
            </a:xfrm>
            <a:prstGeom prst="rect">
              <a:avLst/>
            </a:prstGeom>
            <a:noFill/>
            <a:ln w="9525">
              <a:noFill/>
              <a:miter lim="800000"/>
              <a:headEnd/>
              <a:tailEnd/>
            </a:ln>
          </p:spPr>
          <p:txBody>
            <a:bodyPr anchor="ctr">
              <a:spAutoFit/>
            </a:bodyPr>
            <a:lstStyle/>
            <a:p>
              <a:r>
                <a:rPr lang="ja-JP" altLang="en-US" sz="2200">
                  <a:latin typeface="HGPｺﾞｼｯｸE" pitchFamily="50" charset="-128"/>
                  <a:ea typeface="HGPｺﾞｼｯｸE" pitchFamily="50" charset="-128"/>
                </a:rPr>
                <a:t>交感神経系</a:t>
              </a:r>
              <a:endParaRPr lang="en-US" altLang="ja-JP" sz="2200">
                <a:latin typeface="HGPｺﾞｼｯｸE" pitchFamily="50" charset="-128"/>
                <a:ea typeface="HGPｺﾞｼｯｸE" pitchFamily="50" charset="-128"/>
              </a:endParaRPr>
            </a:p>
            <a:p>
              <a:r>
                <a:rPr lang="ja-JP" altLang="en-US" sz="2200">
                  <a:latin typeface="HGPｺﾞｼｯｸE" pitchFamily="50" charset="-128"/>
                  <a:ea typeface="HGPｺﾞｼｯｸE" pitchFamily="50" charset="-128"/>
                </a:rPr>
                <a:t>過緊張</a:t>
              </a:r>
            </a:p>
          </p:txBody>
        </p:sp>
        <p:sp>
          <p:nvSpPr>
            <p:cNvPr id="54292" name="テキスト ボックス 16"/>
            <p:cNvSpPr txBox="1">
              <a:spLocks noChangeArrowheads="1"/>
            </p:cNvSpPr>
            <p:nvPr/>
          </p:nvSpPr>
          <p:spPr bwMode="auto">
            <a:xfrm>
              <a:off x="222" y="3535"/>
              <a:ext cx="1040" cy="268"/>
            </a:xfrm>
            <a:prstGeom prst="rect">
              <a:avLst/>
            </a:prstGeom>
            <a:noFill/>
            <a:ln w="9525">
              <a:noFill/>
              <a:miter lim="800000"/>
              <a:headEnd/>
              <a:tailEnd/>
            </a:ln>
          </p:spPr>
          <p:txBody>
            <a:bodyPr anchor="ctr">
              <a:spAutoFit/>
            </a:bodyPr>
            <a:lstStyle/>
            <a:p>
              <a:r>
                <a:rPr lang="ja-JP" altLang="en-US" sz="2200">
                  <a:latin typeface="HGPｺﾞｼｯｸE" pitchFamily="50" charset="-128"/>
                  <a:ea typeface="HGPｺﾞｼｯｸE" pitchFamily="50" charset="-128"/>
                </a:rPr>
                <a:t>肥大前立腺</a:t>
              </a:r>
            </a:p>
          </p:txBody>
        </p:sp>
      </p:grpSp>
      <p:sp>
        <p:nvSpPr>
          <p:cNvPr id="78" name="右矢印 77"/>
          <p:cNvSpPr/>
          <p:nvPr/>
        </p:nvSpPr>
        <p:spPr>
          <a:xfrm>
            <a:off x="2078038" y="2239963"/>
            <a:ext cx="390525" cy="28416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a:latin typeface="HGPｺﾞｼｯｸE" pitchFamily="50" charset="-128"/>
              <a:ea typeface="HGPｺﾞｼｯｸE" pitchFamily="50" charset="-128"/>
            </a:endParaRPr>
          </a:p>
        </p:txBody>
      </p:sp>
      <p:sp>
        <p:nvSpPr>
          <p:cNvPr id="54278" name="右矢印 79"/>
          <p:cNvSpPr>
            <a:spLocks noChangeArrowheads="1"/>
          </p:cNvSpPr>
          <p:nvPr/>
        </p:nvSpPr>
        <p:spPr bwMode="auto">
          <a:xfrm rot="10800000">
            <a:off x="6683375" y="2238375"/>
            <a:ext cx="390525" cy="284163"/>
          </a:xfrm>
          <a:prstGeom prst="rightArrow">
            <a:avLst>
              <a:gd name="adj1" fmla="val 50000"/>
              <a:gd name="adj2" fmla="val 50003"/>
            </a:avLst>
          </a:prstGeom>
          <a:solidFill>
            <a:srgbClr val="C8111A"/>
          </a:solidFill>
          <a:ln w="25400">
            <a:noFill/>
            <a:miter lim="800000"/>
            <a:headEnd/>
            <a:tailEnd/>
          </a:ln>
        </p:spPr>
        <p:txBody>
          <a:bodyPr rot="10800000" anchor="ctr"/>
          <a:lstStyle/>
          <a:p>
            <a:endParaRPr lang="ja-JP" altLang="en-US" sz="1200">
              <a:solidFill>
                <a:srgbClr val="FFFFFF"/>
              </a:solidFill>
              <a:latin typeface="HGPｺﾞｼｯｸE" pitchFamily="50" charset="-128"/>
              <a:ea typeface="HGPｺﾞｼｯｸE" pitchFamily="50" charset="-128"/>
            </a:endParaRPr>
          </a:p>
        </p:txBody>
      </p:sp>
      <p:sp>
        <p:nvSpPr>
          <p:cNvPr id="54279" name="右矢印 80"/>
          <p:cNvSpPr>
            <a:spLocks noChangeArrowheads="1"/>
          </p:cNvSpPr>
          <p:nvPr/>
        </p:nvSpPr>
        <p:spPr bwMode="auto">
          <a:xfrm rot="-5400000">
            <a:off x="4369594" y="5161756"/>
            <a:ext cx="390525" cy="284163"/>
          </a:xfrm>
          <a:prstGeom prst="rightArrow">
            <a:avLst>
              <a:gd name="adj1" fmla="val 50000"/>
              <a:gd name="adj2" fmla="val 50003"/>
            </a:avLst>
          </a:prstGeom>
          <a:solidFill>
            <a:srgbClr val="C8111A"/>
          </a:solidFill>
          <a:ln w="25400">
            <a:noFill/>
            <a:miter lim="800000"/>
            <a:headEnd/>
            <a:tailEnd/>
          </a:ln>
        </p:spPr>
        <p:txBody>
          <a:bodyPr vert="eaVert" anchor="ctr"/>
          <a:lstStyle/>
          <a:p>
            <a:endParaRPr lang="ja-JP" altLang="en-US" sz="1200">
              <a:solidFill>
                <a:srgbClr val="FFFFFF"/>
              </a:solidFill>
              <a:latin typeface="HGPｺﾞｼｯｸE" pitchFamily="50" charset="-128"/>
              <a:ea typeface="HGPｺﾞｼｯｸE" pitchFamily="50" charset="-128"/>
            </a:endParaRPr>
          </a:p>
        </p:txBody>
      </p:sp>
      <p:sp>
        <p:nvSpPr>
          <p:cNvPr id="54280" name="テキスト ボックス 23"/>
          <p:cNvSpPr txBox="1">
            <a:spLocks noChangeArrowheads="1"/>
          </p:cNvSpPr>
          <p:nvPr/>
        </p:nvSpPr>
        <p:spPr bwMode="auto">
          <a:xfrm>
            <a:off x="3074988" y="5505450"/>
            <a:ext cx="2979737" cy="752475"/>
          </a:xfrm>
          <a:prstGeom prst="rect">
            <a:avLst/>
          </a:prstGeom>
          <a:solidFill>
            <a:srgbClr val="FFFFCC"/>
          </a:solidFill>
          <a:ln w="19050">
            <a:solidFill>
              <a:schemeClr val="tx1"/>
            </a:solidFill>
            <a:miter lim="800000"/>
            <a:headEnd/>
            <a:tailEnd/>
          </a:ln>
        </p:spPr>
        <p:txBody>
          <a:bodyPr anchor="ctr">
            <a:spAutoFit/>
          </a:bodyPr>
          <a:lstStyle/>
          <a:p>
            <a:r>
              <a:rPr lang="en-US" altLang="ja-JP" sz="2100">
                <a:latin typeface="HGP創英角ｺﾞｼｯｸUB" pitchFamily="50" charset="-128"/>
                <a:ea typeface="HGP創英角ｺﾞｼｯｸUB" pitchFamily="50" charset="-128"/>
                <a:cs typeface="Arial" charset="0"/>
              </a:rPr>
              <a:t>5</a:t>
            </a:r>
            <a:r>
              <a:rPr lang="en-US" altLang="ja-JP" sz="2100" b="1">
                <a:latin typeface="HGPｺﾞｼｯｸE" pitchFamily="50" charset="-128"/>
                <a:ea typeface="HGPｺﾞｼｯｸE" pitchFamily="50" charset="-128"/>
                <a:cs typeface="Arial" charset="0"/>
              </a:rPr>
              <a:t>α</a:t>
            </a:r>
            <a:r>
              <a:rPr lang="ja-JP" altLang="en-US" sz="2100">
                <a:latin typeface="HGP創英角ｺﾞｼｯｸUB" pitchFamily="50" charset="-128"/>
                <a:ea typeface="HGP創英角ｺﾞｼｯｸUB" pitchFamily="50" charset="-128"/>
              </a:rPr>
              <a:t>還元酵素阻害薬・</a:t>
            </a:r>
            <a:br>
              <a:rPr lang="ja-JP" altLang="en-US" sz="2100">
                <a:latin typeface="HGP創英角ｺﾞｼｯｸUB" pitchFamily="50" charset="-128"/>
                <a:ea typeface="HGP創英角ｺﾞｼｯｸUB" pitchFamily="50" charset="-128"/>
              </a:rPr>
            </a:br>
            <a:r>
              <a:rPr lang="ja-JP" altLang="en-US" sz="2100">
                <a:latin typeface="HGP創英角ｺﾞｼｯｸUB" pitchFamily="50" charset="-128"/>
                <a:ea typeface="HGP創英角ｺﾞｼｯｸUB" pitchFamily="50" charset="-128"/>
              </a:rPr>
              <a:t>抗アンドロゲン薬</a:t>
            </a:r>
          </a:p>
        </p:txBody>
      </p:sp>
      <p:sp>
        <p:nvSpPr>
          <p:cNvPr id="54281" name="テキスト ボックス 24"/>
          <p:cNvSpPr txBox="1">
            <a:spLocks noChangeArrowheads="1"/>
          </p:cNvSpPr>
          <p:nvPr/>
        </p:nvSpPr>
        <p:spPr bwMode="auto">
          <a:xfrm>
            <a:off x="357190" y="2782669"/>
            <a:ext cx="1679574" cy="646331"/>
          </a:xfrm>
          <a:prstGeom prst="rect">
            <a:avLst/>
          </a:prstGeom>
          <a:noFill/>
          <a:ln w="9525">
            <a:solidFill>
              <a:schemeClr val="tx2">
                <a:lumMod val="75000"/>
              </a:schemeClr>
            </a:solidFill>
            <a:miter lim="800000"/>
            <a:headEnd/>
            <a:tailEnd/>
          </a:ln>
        </p:spPr>
        <p:txBody>
          <a:bodyPr wrap="square" anchor="ctr">
            <a:spAutoFit/>
          </a:bodyPr>
          <a:lstStyle/>
          <a:p>
            <a:r>
              <a:rPr lang="ja-JP" altLang="en-US" sz="1800" dirty="0">
                <a:latin typeface="HGPｺﾞｼｯｸE" pitchFamily="50" charset="-128"/>
                <a:ea typeface="HGPｺﾞｼｯｸE" pitchFamily="50" charset="-128"/>
              </a:rPr>
              <a:t>前立腺・尿道の</a:t>
            </a:r>
            <a:endParaRPr lang="en-US" altLang="ja-JP" sz="1800" dirty="0">
              <a:latin typeface="HGPｺﾞｼｯｸE" pitchFamily="50" charset="-128"/>
              <a:ea typeface="HGPｺﾞｼｯｸE" pitchFamily="50" charset="-128"/>
            </a:endParaRPr>
          </a:p>
          <a:p>
            <a:r>
              <a:rPr lang="ja-JP" altLang="en-US" sz="1800" dirty="0">
                <a:latin typeface="HGPｺﾞｼｯｸE" pitchFamily="50" charset="-128"/>
                <a:ea typeface="HGPｺﾞｼｯｸE" pitchFamily="50" charset="-128"/>
              </a:rPr>
              <a:t>過緊張の低下</a:t>
            </a:r>
          </a:p>
        </p:txBody>
      </p:sp>
      <p:sp>
        <p:nvSpPr>
          <p:cNvPr id="54282" name="テキスト ボックス 25"/>
          <p:cNvSpPr txBox="1">
            <a:spLocks noChangeArrowheads="1"/>
          </p:cNvSpPr>
          <p:nvPr/>
        </p:nvSpPr>
        <p:spPr bwMode="auto">
          <a:xfrm>
            <a:off x="357188" y="1653461"/>
            <a:ext cx="1916112" cy="369332"/>
          </a:xfrm>
          <a:prstGeom prst="rect">
            <a:avLst/>
          </a:prstGeom>
          <a:noFill/>
          <a:ln w="9525">
            <a:noFill/>
            <a:miter lim="800000"/>
            <a:headEnd/>
            <a:tailEnd/>
          </a:ln>
        </p:spPr>
        <p:txBody>
          <a:bodyPr anchor="ctr">
            <a:spAutoFit/>
          </a:bodyPr>
          <a:lstStyle/>
          <a:p>
            <a:r>
              <a:rPr lang="ja-JP" altLang="en-US" sz="1800" dirty="0">
                <a:solidFill>
                  <a:srgbClr val="FF0000"/>
                </a:solidFill>
                <a:latin typeface="HGPｺﾞｼｯｸE" pitchFamily="50" charset="-128"/>
                <a:ea typeface="HGPｺﾞｼｯｸE" pitchFamily="50" charset="-128"/>
              </a:rPr>
              <a:t>第一選択薬</a:t>
            </a:r>
          </a:p>
        </p:txBody>
      </p:sp>
      <p:sp>
        <p:nvSpPr>
          <p:cNvPr id="54283" name="テキスト ボックス 26"/>
          <p:cNvSpPr txBox="1">
            <a:spLocks noChangeArrowheads="1"/>
          </p:cNvSpPr>
          <p:nvPr/>
        </p:nvSpPr>
        <p:spPr bwMode="auto">
          <a:xfrm>
            <a:off x="7092280" y="2771636"/>
            <a:ext cx="1814513" cy="369332"/>
          </a:xfrm>
          <a:prstGeom prst="rect">
            <a:avLst/>
          </a:prstGeom>
          <a:noFill/>
          <a:ln w="9525">
            <a:solidFill>
              <a:schemeClr val="tx2">
                <a:lumMod val="75000"/>
              </a:schemeClr>
            </a:solidFill>
            <a:miter lim="800000"/>
            <a:headEnd/>
            <a:tailEnd/>
          </a:ln>
        </p:spPr>
        <p:txBody>
          <a:bodyPr wrap="square" anchor="ctr">
            <a:spAutoFit/>
          </a:bodyPr>
          <a:lstStyle/>
          <a:p>
            <a:r>
              <a:rPr lang="ja-JP" altLang="en-US" sz="1800" dirty="0">
                <a:latin typeface="HGPｺﾞｼｯｸE" pitchFamily="50" charset="-128"/>
                <a:ea typeface="HGPｺﾞｼｯｸE" pitchFamily="50" charset="-128"/>
              </a:rPr>
              <a:t>周辺症状の改善</a:t>
            </a:r>
          </a:p>
        </p:txBody>
      </p:sp>
      <p:sp>
        <p:nvSpPr>
          <p:cNvPr id="54284" name="テキスト ボックス 27"/>
          <p:cNvSpPr txBox="1">
            <a:spLocks noChangeArrowheads="1"/>
          </p:cNvSpPr>
          <p:nvPr/>
        </p:nvSpPr>
        <p:spPr bwMode="auto">
          <a:xfrm>
            <a:off x="6084168" y="5517232"/>
            <a:ext cx="1425575" cy="646331"/>
          </a:xfrm>
          <a:prstGeom prst="rect">
            <a:avLst/>
          </a:prstGeom>
          <a:noFill/>
          <a:ln w="9525">
            <a:solidFill>
              <a:schemeClr val="tx2">
                <a:lumMod val="75000"/>
              </a:schemeClr>
            </a:solidFill>
            <a:miter lim="800000"/>
            <a:headEnd/>
            <a:tailEnd/>
          </a:ln>
        </p:spPr>
        <p:txBody>
          <a:bodyPr anchor="ctr">
            <a:spAutoFit/>
          </a:bodyPr>
          <a:lstStyle/>
          <a:p>
            <a:r>
              <a:rPr lang="ja-JP" altLang="en-US" sz="1800" dirty="0">
                <a:latin typeface="HGPｺﾞｼｯｸE" pitchFamily="50" charset="-128"/>
                <a:ea typeface="HGPｺﾞｼｯｸE" pitchFamily="50" charset="-128"/>
              </a:rPr>
              <a:t>肥大腺腫の縮小</a:t>
            </a:r>
          </a:p>
        </p:txBody>
      </p:sp>
      <p:sp>
        <p:nvSpPr>
          <p:cNvPr id="54285" name="テキスト ボックス 7"/>
          <p:cNvSpPr txBox="1">
            <a:spLocks noChangeArrowheads="1"/>
          </p:cNvSpPr>
          <p:nvPr/>
        </p:nvSpPr>
        <p:spPr bwMode="auto">
          <a:xfrm>
            <a:off x="1905000" y="6583363"/>
            <a:ext cx="6827838" cy="274637"/>
          </a:xfrm>
          <a:prstGeom prst="rect">
            <a:avLst/>
          </a:prstGeom>
          <a:noFill/>
          <a:ln w="9525">
            <a:noFill/>
            <a:miter lim="800000"/>
            <a:headEnd/>
            <a:tailEnd/>
          </a:ln>
        </p:spPr>
        <p:txBody>
          <a:bodyPr wrap="none">
            <a:spAutoFit/>
          </a:bodyPr>
          <a:lstStyle/>
          <a:p>
            <a:pPr algn="r"/>
            <a:r>
              <a:rPr lang="ja-JP" altLang="en-US" sz="1200"/>
              <a:t>吉田正貴ほか　ファーマナビゲーター下部尿路機能傷害編</a:t>
            </a:r>
            <a:r>
              <a:rPr lang="en-US" altLang="ja-JP" sz="1200"/>
              <a:t>, </a:t>
            </a:r>
            <a:r>
              <a:rPr lang="ja-JP" altLang="en-US" sz="1200"/>
              <a:t>メディカルレビュー社</a:t>
            </a:r>
            <a:r>
              <a:rPr lang="en-US" altLang="ja-JP" sz="1200"/>
              <a:t>, p.113, 2008</a:t>
            </a:r>
            <a:r>
              <a:rPr lang="ja-JP" altLang="en-US" sz="1200"/>
              <a:t>　一部改変</a:t>
            </a:r>
          </a:p>
        </p:txBody>
      </p:sp>
      <p:sp>
        <p:nvSpPr>
          <p:cNvPr id="54286" name="テキスト ボックス 18"/>
          <p:cNvSpPr txBox="1">
            <a:spLocks noChangeArrowheads="1"/>
          </p:cNvSpPr>
          <p:nvPr/>
        </p:nvSpPr>
        <p:spPr bwMode="auto">
          <a:xfrm>
            <a:off x="357189" y="2018268"/>
            <a:ext cx="1719262" cy="738664"/>
          </a:xfrm>
          <a:prstGeom prst="rect">
            <a:avLst/>
          </a:prstGeom>
          <a:solidFill>
            <a:srgbClr val="FFFFCC"/>
          </a:solidFill>
          <a:ln w="19050">
            <a:solidFill>
              <a:schemeClr val="tx1"/>
            </a:solidFill>
            <a:miter lim="800000"/>
            <a:headEnd/>
            <a:tailEnd/>
          </a:ln>
        </p:spPr>
        <p:txBody>
          <a:bodyPr wrap="square" anchor="ctr">
            <a:spAutoFit/>
          </a:bodyPr>
          <a:lstStyle/>
          <a:p>
            <a:r>
              <a:rPr lang="en-US" altLang="ja-JP" sz="2100" b="1" dirty="0">
                <a:latin typeface="HGPｺﾞｼｯｸE" pitchFamily="50" charset="-128"/>
                <a:ea typeface="HGPｺﾞｼｯｸE" pitchFamily="50" charset="-128"/>
              </a:rPr>
              <a:t>α</a:t>
            </a:r>
            <a:r>
              <a:rPr lang="en-US" altLang="ja-JP" sz="2100" baseline="-10000" dirty="0">
                <a:latin typeface="HGP創英角ｺﾞｼｯｸUB" pitchFamily="50" charset="-128"/>
                <a:ea typeface="HGP創英角ｺﾞｼｯｸUB" pitchFamily="50" charset="-128"/>
              </a:rPr>
              <a:t>1</a:t>
            </a:r>
            <a:r>
              <a:rPr lang="ja-JP" altLang="en-US" sz="2100" dirty="0">
                <a:latin typeface="HGP創英角ｺﾞｼｯｸUB" pitchFamily="50" charset="-128"/>
                <a:ea typeface="HGP創英角ｺﾞｼｯｸUB" pitchFamily="50" charset="-128"/>
              </a:rPr>
              <a:t>遮断</a:t>
            </a:r>
            <a:r>
              <a:rPr lang="ja-JP" altLang="en-US" sz="2100" dirty="0" smtClean="0">
                <a:latin typeface="HGP創英角ｺﾞｼｯｸUB" pitchFamily="50" charset="-128"/>
                <a:ea typeface="HGP創英角ｺﾞｼｯｸUB" pitchFamily="50" charset="-128"/>
              </a:rPr>
              <a:t>薬・</a:t>
            </a:r>
            <a:endParaRPr lang="en-US" altLang="ja-JP" sz="2100" dirty="0" smtClean="0">
              <a:latin typeface="HGP創英角ｺﾞｼｯｸUB" pitchFamily="50" charset="-128"/>
              <a:ea typeface="HGP創英角ｺﾞｼｯｸUB" pitchFamily="50" charset="-128"/>
            </a:endParaRPr>
          </a:p>
          <a:p>
            <a:r>
              <a:rPr lang="en-US" altLang="ja-JP" sz="2100" dirty="0" smtClean="0">
                <a:latin typeface="HGP創英角ｺﾞｼｯｸUB" pitchFamily="50" charset="-128"/>
                <a:ea typeface="HGP創英角ｺﾞｼｯｸUB" pitchFamily="50" charset="-128"/>
              </a:rPr>
              <a:t>PDE5</a:t>
            </a:r>
            <a:r>
              <a:rPr lang="ja-JP" altLang="en-US" sz="2100" dirty="0" smtClean="0">
                <a:latin typeface="HGP創英角ｺﾞｼｯｸUB" pitchFamily="50" charset="-128"/>
                <a:ea typeface="HGP創英角ｺﾞｼｯｸUB" pitchFamily="50" charset="-128"/>
              </a:rPr>
              <a:t>阻害薬</a:t>
            </a:r>
            <a:endParaRPr lang="ja-JP" altLang="en-US" sz="2100" dirty="0">
              <a:latin typeface="HGP創英角ｺﾞｼｯｸUB" pitchFamily="50" charset="-128"/>
              <a:ea typeface="HGP創英角ｺﾞｼｯｸUB" pitchFamily="50" charset="-128"/>
            </a:endParaRPr>
          </a:p>
        </p:txBody>
      </p:sp>
      <p:sp>
        <p:nvSpPr>
          <p:cNvPr id="54287" name="テキスト ボックス 20"/>
          <p:cNvSpPr txBox="1">
            <a:spLocks noChangeArrowheads="1"/>
          </p:cNvSpPr>
          <p:nvPr/>
        </p:nvSpPr>
        <p:spPr bwMode="auto">
          <a:xfrm>
            <a:off x="7077075" y="2014538"/>
            <a:ext cx="1887538" cy="752475"/>
          </a:xfrm>
          <a:prstGeom prst="rect">
            <a:avLst/>
          </a:prstGeom>
          <a:solidFill>
            <a:srgbClr val="FFFFCC"/>
          </a:solidFill>
          <a:ln w="19050">
            <a:solidFill>
              <a:schemeClr val="tx1"/>
            </a:solidFill>
            <a:miter lim="800000"/>
            <a:headEnd/>
            <a:tailEnd/>
          </a:ln>
        </p:spPr>
        <p:txBody>
          <a:bodyPr anchor="ctr">
            <a:spAutoFit/>
          </a:bodyPr>
          <a:lstStyle/>
          <a:p>
            <a:r>
              <a:rPr lang="ja-JP" altLang="en-US" sz="2100">
                <a:latin typeface="HGP創英角ｺﾞｼｯｸUB" pitchFamily="50" charset="-128"/>
                <a:ea typeface="HGP創英角ｺﾞｼｯｸUB" pitchFamily="50" charset="-128"/>
              </a:rPr>
              <a:t>漢方薬</a:t>
            </a:r>
            <a:endParaRPr lang="en-US" altLang="ja-JP" sz="2100">
              <a:latin typeface="HGP創英角ｺﾞｼｯｸUB" pitchFamily="50" charset="-128"/>
              <a:ea typeface="HGP創英角ｺﾞｼｯｸUB" pitchFamily="50" charset="-128"/>
            </a:endParaRPr>
          </a:p>
          <a:p>
            <a:r>
              <a:rPr lang="ja-JP" altLang="en-US" sz="2100">
                <a:latin typeface="HGP創英角ｺﾞｼｯｸUB" pitchFamily="50" charset="-128"/>
                <a:ea typeface="HGP創英角ｺﾞｼｯｸUB" pitchFamily="50" charset="-128"/>
              </a:rPr>
              <a:t>植物製剤など</a:t>
            </a:r>
          </a:p>
        </p:txBody>
      </p:sp>
      <p:sp>
        <p:nvSpPr>
          <p:cNvPr id="54288" name="AutoShape 46"/>
          <p:cNvSpPr>
            <a:spLocks noChangeAspect="1" noChangeArrowheads="1"/>
          </p:cNvSpPr>
          <p:nvPr/>
        </p:nvSpPr>
        <p:spPr bwMode="auto">
          <a:xfrm>
            <a:off x="2403475" y="1390650"/>
            <a:ext cx="4337050" cy="4076700"/>
          </a:xfrm>
          <a:prstGeom prst="rect">
            <a:avLst/>
          </a:prstGeom>
          <a:noFill/>
          <a:ln w="9525">
            <a:noFill/>
            <a:miter lim="800000"/>
            <a:headEnd/>
            <a:tailEnd/>
          </a:ln>
        </p:spPr>
        <p:txBody>
          <a:bodyPr/>
          <a:lstStyle/>
          <a:p>
            <a:pPr algn="r"/>
            <a:endParaRPr lang="ja-JP" altLang="en-US" sz="12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mn-lt"/>
                <a:ea typeface="+mn-ea"/>
              </a:rPr>
              <a:t>Clinical Questions</a:t>
            </a:r>
            <a:endParaRPr kumimoji="1" lang="ja-JP" altLang="en-US" dirty="0">
              <a:latin typeface="+mn-lt"/>
              <a:ea typeface="+mn-ea"/>
            </a:endParaRPr>
          </a:p>
        </p:txBody>
      </p:sp>
      <p:sp>
        <p:nvSpPr>
          <p:cNvPr id="4" name="テキスト ボックス 3"/>
          <p:cNvSpPr txBox="1"/>
          <p:nvPr/>
        </p:nvSpPr>
        <p:spPr>
          <a:xfrm>
            <a:off x="2244185" y="6614917"/>
            <a:ext cx="6898042" cy="261610"/>
          </a:xfrm>
          <a:prstGeom prst="rect">
            <a:avLst/>
          </a:prstGeom>
          <a:noFill/>
        </p:spPr>
        <p:txBody>
          <a:bodyPr wrap="none" rtlCol="0">
            <a:spAutoFit/>
          </a:bodyPr>
          <a:lstStyle/>
          <a:p>
            <a:pPr algn="r"/>
            <a:r>
              <a:rPr lang="ja-JP" altLang="en-US" sz="1100" dirty="0">
                <a:solidFill>
                  <a:prstClr val="black"/>
                </a:solidFill>
              </a:rPr>
              <a:t>男性下部尿路症状・前立腺肥大症診療ガイドライン，日本泌尿器科学会／編，</a:t>
            </a:r>
            <a:r>
              <a:rPr lang="en-US" altLang="ja-JP" sz="1100" dirty="0">
                <a:solidFill>
                  <a:prstClr val="black"/>
                </a:solidFill>
              </a:rPr>
              <a:t>2017</a:t>
            </a:r>
            <a:r>
              <a:rPr lang="ja-JP" altLang="en-US" sz="1100" dirty="0" err="1">
                <a:solidFill>
                  <a:prstClr val="black"/>
                </a:solidFill>
              </a:rPr>
              <a:t>，</a:t>
            </a:r>
            <a:r>
              <a:rPr lang="ja-JP" altLang="en-US" sz="1100" dirty="0">
                <a:solidFill>
                  <a:prstClr val="black"/>
                </a:solidFill>
              </a:rPr>
              <a:t>リッチヒルメディカルより抜粋</a:t>
            </a:r>
            <a:endParaRPr lang="en-US" altLang="ja-JP" sz="1100" dirty="0">
              <a:solidFill>
                <a:prstClr val="black"/>
              </a:solidFill>
            </a:endParaRPr>
          </a:p>
        </p:txBody>
      </p:sp>
      <p:sp>
        <p:nvSpPr>
          <p:cNvPr id="5" name="角丸四角形 4"/>
          <p:cNvSpPr/>
          <p:nvPr/>
        </p:nvSpPr>
        <p:spPr>
          <a:xfrm>
            <a:off x="211050" y="1502803"/>
            <a:ext cx="1313720" cy="720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prstClr val="white"/>
                </a:solidFill>
              </a:rPr>
              <a:t>CQ8</a:t>
            </a:r>
            <a:endParaRPr lang="ja-JP" altLang="en-US" sz="2400" b="1" dirty="0">
              <a:solidFill>
                <a:prstClr val="white"/>
              </a:solidFill>
            </a:endParaRPr>
          </a:p>
        </p:txBody>
      </p:sp>
      <p:sp>
        <p:nvSpPr>
          <p:cNvPr id="7" name="片側の 2 つの角を丸めた四角形 6"/>
          <p:cNvSpPr/>
          <p:nvPr/>
        </p:nvSpPr>
        <p:spPr>
          <a:xfrm>
            <a:off x="1563266" y="1720345"/>
            <a:ext cx="7380000" cy="3056372"/>
          </a:xfrm>
          <a:prstGeom prst="round2Same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2000" dirty="0">
              <a:solidFill>
                <a:prstClr val="black"/>
              </a:solidFill>
            </a:endParaRPr>
          </a:p>
          <a:p>
            <a:pPr algn="l">
              <a:lnSpc>
                <a:spcPct val="150000"/>
              </a:lnSpc>
            </a:pPr>
            <a:r>
              <a:rPr lang="ja-JP" altLang="en-US" sz="2000" dirty="0">
                <a:solidFill>
                  <a:prstClr val="black"/>
                </a:solidFill>
              </a:rPr>
              <a:t>　　　　　</a:t>
            </a:r>
            <a:r>
              <a:rPr lang="en-US" altLang="ja-JP" sz="2000" dirty="0">
                <a:solidFill>
                  <a:prstClr val="black"/>
                </a:solidFill>
              </a:rPr>
              <a:t>α</a:t>
            </a:r>
            <a:r>
              <a:rPr lang="en-US" altLang="ja-JP" sz="2000" baseline="-25000" dirty="0">
                <a:solidFill>
                  <a:prstClr val="black"/>
                </a:solidFill>
              </a:rPr>
              <a:t>1</a:t>
            </a:r>
            <a:r>
              <a:rPr lang="ja-JP" altLang="en-US" sz="2000" dirty="0">
                <a:solidFill>
                  <a:prstClr val="black"/>
                </a:solidFill>
              </a:rPr>
              <a:t>遮断薬（検討されているのはタムスロシンに限られる）と</a:t>
            </a:r>
            <a:r>
              <a:rPr lang="en-US" altLang="ja-JP" sz="2000" dirty="0">
                <a:solidFill>
                  <a:prstClr val="black"/>
                </a:solidFill>
              </a:rPr>
              <a:t>PDE5 </a:t>
            </a:r>
            <a:r>
              <a:rPr lang="ja-JP" altLang="en-US" sz="2000" dirty="0">
                <a:solidFill>
                  <a:prstClr val="black"/>
                </a:solidFill>
              </a:rPr>
              <a:t>阻害薬の下部尿路症状に対する効果はほぼ同等であり，効果に優劣をつけるのは困難である（レベル</a:t>
            </a:r>
            <a:r>
              <a:rPr lang="en-US" altLang="ja-JP" sz="2000" dirty="0">
                <a:solidFill>
                  <a:prstClr val="black"/>
                </a:solidFill>
              </a:rPr>
              <a:t>2*</a:t>
            </a:r>
            <a:r>
              <a:rPr lang="ja-JP" altLang="en-US" sz="2000" dirty="0">
                <a:solidFill>
                  <a:prstClr val="black"/>
                </a:solidFill>
              </a:rPr>
              <a:t>）。</a:t>
            </a:r>
            <a:endParaRPr lang="en-US" altLang="ja-JP" sz="2000" dirty="0">
              <a:solidFill>
                <a:prstClr val="black"/>
              </a:solidFill>
            </a:endParaRPr>
          </a:p>
          <a:p>
            <a:pPr algn="l">
              <a:lnSpc>
                <a:spcPct val="150000"/>
              </a:lnSpc>
            </a:pPr>
            <a:r>
              <a:rPr lang="en-US" altLang="ja-JP" sz="2000" dirty="0">
                <a:solidFill>
                  <a:prstClr val="black"/>
                </a:solidFill>
              </a:rPr>
              <a:t>PDE5 </a:t>
            </a:r>
            <a:r>
              <a:rPr lang="ja-JP" altLang="en-US" sz="2000" dirty="0">
                <a:solidFill>
                  <a:prstClr val="black"/>
                </a:solidFill>
              </a:rPr>
              <a:t>阻害薬は勃起障害にも効果があるが，前立腺肥大症の</a:t>
            </a:r>
            <a:endParaRPr lang="en-US" altLang="ja-JP" sz="2000" dirty="0">
              <a:solidFill>
                <a:prstClr val="black"/>
              </a:solidFill>
            </a:endParaRPr>
          </a:p>
          <a:p>
            <a:pPr algn="l">
              <a:lnSpc>
                <a:spcPct val="150000"/>
              </a:lnSpc>
            </a:pPr>
            <a:r>
              <a:rPr lang="ja-JP" altLang="en-US" sz="2000" dirty="0">
                <a:solidFill>
                  <a:prstClr val="black"/>
                </a:solidFill>
              </a:rPr>
              <a:t>治療目的とは用法・用量が異なる別の治療薬とされている。</a:t>
            </a:r>
            <a:endParaRPr lang="en-US" altLang="ja-JP" sz="2000" dirty="0">
              <a:solidFill>
                <a:prstClr val="black"/>
              </a:solidFill>
            </a:endParaRPr>
          </a:p>
        </p:txBody>
      </p:sp>
      <p:sp>
        <p:nvSpPr>
          <p:cNvPr id="6" name="片側の 2 つの角を丸めた四角形 5"/>
          <p:cNvSpPr/>
          <p:nvPr/>
        </p:nvSpPr>
        <p:spPr>
          <a:xfrm>
            <a:off x="1563265" y="1440314"/>
            <a:ext cx="7388647" cy="864000"/>
          </a:xfrm>
          <a:prstGeom prst="round2SameRect">
            <a:avLst/>
          </a:prstGeom>
          <a:solidFill>
            <a:schemeClr val="tx2">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ja-JP" altLang="en-US" sz="2000" b="1" dirty="0">
                <a:solidFill>
                  <a:prstClr val="white"/>
                </a:solidFill>
              </a:rPr>
              <a:t>前立腺肥大症に対して，</a:t>
            </a:r>
            <a:r>
              <a:rPr lang="en-US" altLang="ja-JP" sz="2000" b="1" dirty="0">
                <a:solidFill>
                  <a:prstClr val="white"/>
                </a:solidFill>
              </a:rPr>
              <a:t>α</a:t>
            </a:r>
            <a:r>
              <a:rPr lang="en-US" altLang="ja-JP" sz="2000" b="1" baseline="-25000" dirty="0">
                <a:solidFill>
                  <a:prstClr val="white"/>
                </a:solidFill>
              </a:rPr>
              <a:t>1</a:t>
            </a:r>
            <a:r>
              <a:rPr lang="ja-JP" altLang="en-US" sz="2000" b="1" dirty="0">
                <a:solidFill>
                  <a:prstClr val="white"/>
                </a:solidFill>
              </a:rPr>
              <a:t>遮断薬と</a:t>
            </a:r>
            <a:r>
              <a:rPr lang="en-US" altLang="ja-JP" sz="2000" b="1" dirty="0">
                <a:solidFill>
                  <a:prstClr val="white"/>
                </a:solidFill>
              </a:rPr>
              <a:t>PDE5</a:t>
            </a:r>
            <a:r>
              <a:rPr lang="ja-JP" altLang="en-US" sz="2000" b="1" dirty="0">
                <a:solidFill>
                  <a:prstClr val="white"/>
                </a:solidFill>
              </a:rPr>
              <a:t>阻害薬の</a:t>
            </a:r>
            <a:r>
              <a:rPr lang="en-US" altLang="ja-JP" sz="2000" b="1" dirty="0">
                <a:solidFill>
                  <a:prstClr val="white"/>
                </a:solidFill>
              </a:rPr>
              <a:t/>
            </a:r>
            <a:br>
              <a:rPr lang="en-US" altLang="ja-JP" sz="2000" b="1" dirty="0">
                <a:solidFill>
                  <a:prstClr val="white"/>
                </a:solidFill>
              </a:rPr>
            </a:br>
            <a:r>
              <a:rPr lang="ja-JP" altLang="en-US" sz="2000" b="1" dirty="0">
                <a:solidFill>
                  <a:prstClr val="white"/>
                </a:solidFill>
              </a:rPr>
              <a:t>有効性に違いはあるか？</a:t>
            </a:r>
          </a:p>
        </p:txBody>
      </p:sp>
      <p:sp>
        <p:nvSpPr>
          <p:cNvPr id="8" name="テキスト ボックス 7"/>
          <p:cNvSpPr txBox="1"/>
          <p:nvPr/>
        </p:nvSpPr>
        <p:spPr>
          <a:xfrm>
            <a:off x="1799154" y="2424242"/>
            <a:ext cx="697627" cy="400110"/>
          </a:xfrm>
          <a:prstGeom prst="rect">
            <a:avLst/>
          </a:prstGeom>
          <a:noFill/>
          <a:ln>
            <a:solidFill>
              <a:schemeClr val="tx2"/>
            </a:solidFill>
          </a:ln>
        </p:spPr>
        <p:txBody>
          <a:bodyPr wrap="none" rtlCol="0" anchor="ctr">
            <a:spAutoFit/>
          </a:bodyPr>
          <a:lstStyle/>
          <a:p>
            <a:pPr algn="ctr"/>
            <a:r>
              <a:rPr lang="ja-JP" altLang="en-US" sz="2000" b="1" dirty="0">
                <a:solidFill>
                  <a:srgbClr val="0070C0"/>
                </a:solidFill>
              </a:rPr>
              <a:t>要約</a:t>
            </a:r>
          </a:p>
        </p:txBody>
      </p:sp>
      <p:sp>
        <p:nvSpPr>
          <p:cNvPr id="9" name="テキスト ボックス 8"/>
          <p:cNvSpPr txBox="1"/>
          <p:nvPr/>
        </p:nvSpPr>
        <p:spPr>
          <a:xfrm>
            <a:off x="1932997" y="5282583"/>
            <a:ext cx="5362528" cy="461665"/>
          </a:xfrm>
          <a:prstGeom prst="rect">
            <a:avLst/>
          </a:prstGeom>
          <a:noFill/>
          <a:ln>
            <a:solidFill>
              <a:schemeClr val="accent5">
                <a:lumMod val="60000"/>
                <a:lumOff val="40000"/>
              </a:schemeClr>
            </a:solidFill>
            <a:prstDash val="dash"/>
          </a:ln>
        </p:spPr>
        <p:txBody>
          <a:bodyPr wrap="square" rtlCol="0">
            <a:spAutoFit/>
          </a:bodyPr>
          <a:lstStyle/>
          <a:p>
            <a:r>
              <a:rPr lang="en-US" altLang="ja-JP" sz="1200" dirty="0">
                <a:solidFill>
                  <a:prstClr val="black"/>
                </a:solidFill>
              </a:rPr>
              <a:t>*</a:t>
            </a:r>
            <a:r>
              <a:rPr lang="ja-JP" altLang="en-US" sz="1200" dirty="0">
                <a:solidFill>
                  <a:prstClr val="black"/>
                </a:solidFill>
              </a:rPr>
              <a:t>根拠レベル</a:t>
            </a:r>
            <a:r>
              <a:rPr lang="en-US" altLang="ja-JP" sz="1200" dirty="0">
                <a:solidFill>
                  <a:prstClr val="black"/>
                </a:solidFill>
              </a:rPr>
              <a:t/>
            </a:r>
            <a:br>
              <a:rPr lang="en-US" altLang="ja-JP" sz="1200" dirty="0">
                <a:solidFill>
                  <a:prstClr val="black"/>
                </a:solidFill>
              </a:rPr>
            </a:br>
            <a:r>
              <a:rPr lang="ja-JP" altLang="en-US" sz="1200" dirty="0">
                <a:solidFill>
                  <a:prstClr val="black"/>
                </a:solidFill>
              </a:rPr>
              <a:t>　  </a:t>
            </a:r>
            <a:r>
              <a:rPr lang="en-US" altLang="ja-JP" sz="1200" dirty="0">
                <a:solidFill>
                  <a:prstClr val="black"/>
                </a:solidFill>
              </a:rPr>
              <a:t>2:</a:t>
            </a:r>
            <a:r>
              <a:rPr lang="ja-JP" altLang="en-US" sz="1200" dirty="0">
                <a:solidFill>
                  <a:prstClr val="black"/>
                </a:solidFill>
              </a:rPr>
              <a:t>単独の大規模</a:t>
            </a:r>
            <a:r>
              <a:rPr lang="en-US" altLang="ja-JP" sz="1200" dirty="0">
                <a:solidFill>
                  <a:prstClr val="black"/>
                </a:solidFill>
              </a:rPr>
              <a:t>RCT</a:t>
            </a:r>
            <a:r>
              <a:rPr lang="ja-JP" altLang="en-US" sz="1200" dirty="0">
                <a:solidFill>
                  <a:prstClr val="black"/>
                </a:solidFill>
              </a:rPr>
              <a:t>または複数の小規模</a:t>
            </a:r>
            <a:r>
              <a:rPr lang="en-US" altLang="ja-JP" sz="1200" dirty="0">
                <a:solidFill>
                  <a:prstClr val="black"/>
                </a:solidFill>
              </a:rPr>
              <a:t>RCT</a:t>
            </a:r>
            <a:r>
              <a:rPr lang="ja-JP" altLang="en-US" sz="1200" dirty="0">
                <a:solidFill>
                  <a:prstClr val="black"/>
                </a:solidFill>
              </a:rPr>
              <a:t>に裏付けられる。</a:t>
            </a:r>
            <a:endParaRPr lang="en-US" altLang="ja-JP" sz="1200" dirty="0">
              <a:solidFill>
                <a:prstClr val="black"/>
              </a:solidFill>
            </a:endParaRPr>
          </a:p>
        </p:txBody>
      </p:sp>
    </p:spTree>
    <p:extLst>
      <p:ext uri="{BB962C8B-B14F-4D97-AF65-F5344CB8AC3E}">
        <p14:creationId xmlns:p14="http://schemas.microsoft.com/office/powerpoint/2010/main" val="18216056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mn-lt"/>
                <a:ea typeface="+mn-ea"/>
              </a:rPr>
              <a:t>Clinical Questions</a:t>
            </a:r>
            <a:endParaRPr kumimoji="1" lang="ja-JP" altLang="en-US" dirty="0">
              <a:latin typeface="+mn-lt"/>
              <a:ea typeface="+mn-ea"/>
            </a:endParaRPr>
          </a:p>
        </p:txBody>
      </p:sp>
      <p:sp>
        <p:nvSpPr>
          <p:cNvPr id="4" name="テキスト ボックス 3"/>
          <p:cNvSpPr txBox="1"/>
          <p:nvPr/>
        </p:nvSpPr>
        <p:spPr>
          <a:xfrm>
            <a:off x="2244185" y="6614917"/>
            <a:ext cx="6898042" cy="261610"/>
          </a:xfrm>
          <a:prstGeom prst="rect">
            <a:avLst/>
          </a:prstGeom>
          <a:noFill/>
        </p:spPr>
        <p:txBody>
          <a:bodyPr wrap="none" rtlCol="0">
            <a:spAutoFit/>
          </a:bodyPr>
          <a:lstStyle/>
          <a:p>
            <a:pPr algn="r"/>
            <a:r>
              <a:rPr lang="ja-JP" altLang="en-US" sz="1100" dirty="0">
                <a:solidFill>
                  <a:prstClr val="black"/>
                </a:solidFill>
              </a:rPr>
              <a:t>男性下部尿路症状・前立腺肥大症診療ガイドライン，日本泌尿器科学会／編，</a:t>
            </a:r>
            <a:r>
              <a:rPr lang="en-US" altLang="ja-JP" sz="1100" dirty="0">
                <a:solidFill>
                  <a:prstClr val="black"/>
                </a:solidFill>
              </a:rPr>
              <a:t>2017</a:t>
            </a:r>
            <a:r>
              <a:rPr lang="ja-JP" altLang="en-US" sz="1100" dirty="0" err="1">
                <a:solidFill>
                  <a:prstClr val="black"/>
                </a:solidFill>
              </a:rPr>
              <a:t>，</a:t>
            </a:r>
            <a:r>
              <a:rPr lang="ja-JP" altLang="en-US" sz="1100" dirty="0">
                <a:solidFill>
                  <a:prstClr val="black"/>
                </a:solidFill>
              </a:rPr>
              <a:t>リッチヒルメディカルより抜粋</a:t>
            </a:r>
            <a:endParaRPr lang="en-US" altLang="ja-JP" sz="1100" dirty="0">
              <a:solidFill>
                <a:prstClr val="black"/>
              </a:solidFill>
            </a:endParaRPr>
          </a:p>
        </p:txBody>
      </p:sp>
      <p:sp>
        <p:nvSpPr>
          <p:cNvPr id="5" name="角丸四角形 4"/>
          <p:cNvSpPr/>
          <p:nvPr/>
        </p:nvSpPr>
        <p:spPr>
          <a:xfrm>
            <a:off x="211050" y="1299124"/>
            <a:ext cx="1313720" cy="720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prstClr val="white"/>
                </a:solidFill>
              </a:rPr>
              <a:t>CQ9</a:t>
            </a:r>
            <a:endParaRPr lang="ja-JP" altLang="en-US" sz="2400" b="1" dirty="0">
              <a:solidFill>
                <a:prstClr val="white"/>
              </a:solidFill>
            </a:endParaRPr>
          </a:p>
        </p:txBody>
      </p:sp>
      <p:sp>
        <p:nvSpPr>
          <p:cNvPr id="7" name="片側の 2 つの角を丸めた四角形 6"/>
          <p:cNvSpPr/>
          <p:nvPr/>
        </p:nvSpPr>
        <p:spPr>
          <a:xfrm>
            <a:off x="1575140" y="1548743"/>
            <a:ext cx="7380000" cy="3924000"/>
          </a:xfrm>
          <a:prstGeom prst="round2Same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2000" dirty="0">
              <a:solidFill>
                <a:prstClr val="black"/>
              </a:solidFill>
            </a:endParaRPr>
          </a:p>
          <a:p>
            <a:pPr>
              <a:lnSpc>
                <a:spcPct val="150000"/>
              </a:lnSpc>
            </a:pPr>
            <a:r>
              <a:rPr lang="ja-JP" altLang="en-US" sz="2000" dirty="0">
                <a:solidFill>
                  <a:prstClr val="black"/>
                </a:solidFill>
              </a:rPr>
              <a:t>　　　　　</a:t>
            </a:r>
            <a:r>
              <a:rPr lang="en-US" altLang="ja-JP" sz="2000" dirty="0">
                <a:solidFill>
                  <a:prstClr val="black"/>
                </a:solidFill>
              </a:rPr>
              <a:t>α</a:t>
            </a:r>
            <a:r>
              <a:rPr lang="en-US" altLang="ja-JP" sz="2000" baseline="-25000" dirty="0">
                <a:solidFill>
                  <a:prstClr val="black"/>
                </a:solidFill>
              </a:rPr>
              <a:t>1</a:t>
            </a:r>
            <a:r>
              <a:rPr lang="ja-JP" altLang="en-US" sz="2000" dirty="0">
                <a:solidFill>
                  <a:prstClr val="black"/>
                </a:solidFill>
              </a:rPr>
              <a:t>遮断薬と</a:t>
            </a:r>
            <a:r>
              <a:rPr lang="en-US" altLang="ja-JP" sz="2000" dirty="0">
                <a:solidFill>
                  <a:prstClr val="black"/>
                </a:solidFill>
              </a:rPr>
              <a:t>PDE5 </a:t>
            </a:r>
            <a:r>
              <a:rPr lang="ja-JP" altLang="en-US" sz="2000" dirty="0">
                <a:solidFill>
                  <a:prstClr val="black"/>
                </a:solidFill>
              </a:rPr>
              <a:t>阻害薬の併用療法は，各々の単独</a:t>
            </a:r>
            <a:endParaRPr lang="en-US" altLang="ja-JP" sz="2000" dirty="0">
              <a:solidFill>
                <a:prstClr val="black"/>
              </a:solidFill>
            </a:endParaRPr>
          </a:p>
          <a:p>
            <a:pPr algn="l">
              <a:lnSpc>
                <a:spcPct val="150000"/>
              </a:lnSpc>
            </a:pPr>
            <a:r>
              <a:rPr lang="ja-JP" altLang="en-US" sz="2000" dirty="0">
                <a:solidFill>
                  <a:prstClr val="black"/>
                </a:solidFill>
              </a:rPr>
              <a:t>療法と比べて，</a:t>
            </a:r>
            <a:r>
              <a:rPr lang="en-US" altLang="ja-JP" sz="2000" dirty="0">
                <a:solidFill>
                  <a:prstClr val="black"/>
                </a:solidFill>
              </a:rPr>
              <a:t>IPSS </a:t>
            </a:r>
            <a:r>
              <a:rPr lang="ja-JP" altLang="en-US" sz="2000" dirty="0">
                <a:solidFill>
                  <a:prstClr val="black"/>
                </a:solidFill>
              </a:rPr>
              <a:t>と最大尿流量を改善させる（レベル</a:t>
            </a:r>
            <a:r>
              <a:rPr lang="en-US" altLang="ja-JP" sz="2000" dirty="0">
                <a:solidFill>
                  <a:prstClr val="black"/>
                </a:solidFill>
              </a:rPr>
              <a:t>2*</a:t>
            </a:r>
            <a:r>
              <a:rPr lang="ja-JP" altLang="en-US" sz="2000" dirty="0">
                <a:solidFill>
                  <a:prstClr val="black"/>
                </a:solidFill>
              </a:rPr>
              <a:t>）。</a:t>
            </a:r>
            <a:endParaRPr lang="en-US" altLang="ja-JP" sz="2000" dirty="0">
              <a:solidFill>
                <a:prstClr val="black"/>
              </a:solidFill>
            </a:endParaRPr>
          </a:p>
          <a:p>
            <a:pPr algn="l">
              <a:lnSpc>
                <a:spcPct val="150000"/>
              </a:lnSpc>
            </a:pPr>
            <a:r>
              <a:rPr lang="ja-JP" altLang="en-US" sz="2000" dirty="0">
                <a:solidFill>
                  <a:prstClr val="black"/>
                </a:solidFill>
              </a:rPr>
              <a:t>ただし，併用による心血管相互作用（起立性低血圧）については懸念があり，前立腺選択性の</a:t>
            </a:r>
            <a:r>
              <a:rPr lang="en-US" altLang="ja-JP" sz="2000" dirty="0">
                <a:solidFill>
                  <a:prstClr val="black"/>
                </a:solidFill>
              </a:rPr>
              <a:t>α</a:t>
            </a:r>
            <a:r>
              <a:rPr lang="en-US" altLang="ja-JP" sz="2000" baseline="-25000" dirty="0">
                <a:solidFill>
                  <a:prstClr val="black"/>
                </a:solidFill>
              </a:rPr>
              <a:t>1</a:t>
            </a:r>
            <a:r>
              <a:rPr lang="ja-JP" altLang="en-US" sz="2000" dirty="0">
                <a:solidFill>
                  <a:prstClr val="black"/>
                </a:solidFill>
              </a:rPr>
              <a:t>遮断薬（タムスロシン，シロドシンなど）に比べて非選択性の</a:t>
            </a:r>
            <a:r>
              <a:rPr lang="en-US" altLang="ja-JP" sz="2000" dirty="0">
                <a:solidFill>
                  <a:prstClr val="black"/>
                </a:solidFill>
              </a:rPr>
              <a:t>α</a:t>
            </a:r>
            <a:r>
              <a:rPr lang="en-US" altLang="ja-JP" sz="2000" baseline="-25000" dirty="0">
                <a:solidFill>
                  <a:prstClr val="black"/>
                </a:solidFill>
              </a:rPr>
              <a:t>1</a:t>
            </a:r>
            <a:r>
              <a:rPr lang="ja-JP" altLang="en-US" sz="2000" dirty="0">
                <a:solidFill>
                  <a:prstClr val="black"/>
                </a:solidFill>
              </a:rPr>
              <a:t>遮断薬（ドキサゾシンなど）では立ちくらみ，血圧低下の発現率は高い（レベル</a:t>
            </a:r>
            <a:r>
              <a:rPr lang="en-US" altLang="ja-JP" sz="2000" dirty="0">
                <a:solidFill>
                  <a:prstClr val="black"/>
                </a:solidFill>
              </a:rPr>
              <a:t>2</a:t>
            </a:r>
            <a:r>
              <a:rPr lang="ja-JP" altLang="en-US" sz="2000" dirty="0">
                <a:solidFill>
                  <a:prstClr val="black"/>
                </a:solidFill>
              </a:rPr>
              <a:t>）。　　　　　　　　　　　　　　　　　　　　</a:t>
            </a:r>
            <a:endParaRPr lang="en-US" altLang="ja-JP" sz="2000" dirty="0">
              <a:solidFill>
                <a:prstClr val="black"/>
              </a:solidFill>
            </a:endParaRPr>
          </a:p>
          <a:p>
            <a:pPr algn="r">
              <a:lnSpc>
                <a:spcPct val="150000"/>
              </a:lnSpc>
            </a:pPr>
            <a:r>
              <a:rPr lang="en-US" altLang="ja-JP" sz="2000" dirty="0">
                <a:solidFill>
                  <a:prstClr val="black"/>
                </a:solidFill>
              </a:rPr>
              <a:t>〔</a:t>
            </a:r>
            <a:r>
              <a:rPr lang="ja-JP" altLang="en-US" sz="2000" dirty="0">
                <a:solidFill>
                  <a:prstClr val="black"/>
                </a:solidFill>
              </a:rPr>
              <a:t>推奨グレード</a:t>
            </a:r>
            <a:r>
              <a:rPr lang="en-US" altLang="ja-JP" sz="2000" dirty="0">
                <a:solidFill>
                  <a:prstClr val="black"/>
                </a:solidFill>
              </a:rPr>
              <a:t>C1**〕</a:t>
            </a:r>
          </a:p>
        </p:txBody>
      </p:sp>
      <p:sp>
        <p:nvSpPr>
          <p:cNvPr id="6" name="片側の 2 つの角を丸めた四角形 5"/>
          <p:cNvSpPr/>
          <p:nvPr/>
        </p:nvSpPr>
        <p:spPr>
          <a:xfrm>
            <a:off x="1575139" y="1236635"/>
            <a:ext cx="7380000" cy="864000"/>
          </a:xfrm>
          <a:prstGeom prst="round2SameRect">
            <a:avLst/>
          </a:prstGeom>
          <a:solidFill>
            <a:schemeClr val="tx2">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ja-JP" altLang="en-US" sz="2000" b="1" dirty="0">
                <a:solidFill>
                  <a:prstClr val="white"/>
                </a:solidFill>
              </a:rPr>
              <a:t>前立腺肥大症に対して，</a:t>
            </a:r>
            <a:r>
              <a:rPr lang="en-US" altLang="ja-JP" sz="2000" b="1" dirty="0">
                <a:solidFill>
                  <a:prstClr val="white"/>
                </a:solidFill>
              </a:rPr>
              <a:t>α</a:t>
            </a:r>
            <a:r>
              <a:rPr lang="en-US" altLang="ja-JP" sz="2000" b="1" baseline="-25000" dirty="0">
                <a:solidFill>
                  <a:prstClr val="white"/>
                </a:solidFill>
              </a:rPr>
              <a:t>1</a:t>
            </a:r>
            <a:r>
              <a:rPr lang="ja-JP" altLang="en-US" sz="2000" b="1" dirty="0">
                <a:solidFill>
                  <a:prstClr val="white"/>
                </a:solidFill>
              </a:rPr>
              <a:t>遮断薬と</a:t>
            </a:r>
            <a:r>
              <a:rPr lang="en-US" altLang="ja-JP" sz="2000" b="1" dirty="0">
                <a:solidFill>
                  <a:prstClr val="white"/>
                </a:solidFill>
              </a:rPr>
              <a:t>PDE5</a:t>
            </a:r>
            <a:r>
              <a:rPr lang="ja-JP" altLang="en-US" sz="2000" b="1" dirty="0">
                <a:solidFill>
                  <a:prstClr val="white"/>
                </a:solidFill>
              </a:rPr>
              <a:t>阻害薬の</a:t>
            </a:r>
            <a:r>
              <a:rPr lang="en-US" altLang="ja-JP" sz="2000" b="1" dirty="0">
                <a:solidFill>
                  <a:prstClr val="white"/>
                </a:solidFill>
              </a:rPr>
              <a:t/>
            </a:r>
            <a:br>
              <a:rPr lang="en-US" altLang="ja-JP" sz="2000" b="1" dirty="0">
                <a:solidFill>
                  <a:prstClr val="white"/>
                </a:solidFill>
              </a:rPr>
            </a:br>
            <a:r>
              <a:rPr lang="ja-JP" altLang="en-US" sz="2000" b="1" dirty="0">
                <a:solidFill>
                  <a:prstClr val="white"/>
                </a:solidFill>
              </a:rPr>
              <a:t>併用療法は推奨されるか？</a:t>
            </a:r>
          </a:p>
        </p:txBody>
      </p:sp>
      <p:sp>
        <p:nvSpPr>
          <p:cNvPr id="8" name="テキスト ボックス 7"/>
          <p:cNvSpPr txBox="1"/>
          <p:nvPr/>
        </p:nvSpPr>
        <p:spPr>
          <a:xfrm>
            <a:off x="1799154" y="2220563"/>
            <a:ext cx="697627" cy="400110"/>
          </a:xfrm>
          <a:prstGeom prst="rect">
            <a:avLst/>
          </a:prstGeom>
          <a:noFill/>
          <a:ln>
            <a:solidFill>
              <a:schemeClr val="tx2"/>
            </a:solidFill>
          </a:ln>
        </p:spPr>
        <p:txBody>
          <a:bodyPr wrap="none" rtlCol="0" anchor="ctr">
            <a:spAutoFit/>
          </a:bodyPr>
          <a:lstStyle/>
          <a:p>
            <a:pPr algn="ctr"/>
            <a:r>
              <a:rPr lang="ja-JP" altLang="en-US" sz="2000" b="1" dirty="0">
                <a:solidFill>
                  <a:srgbClr val="0070C0"/>
                </a:solidFill>
              </a:rPr>
              <a:t>要約</a:t>
            </a:r>
          </a:p>
        </p:txBody>
      </p:sp>
      <p:sp>
        <p:nvSpPr>
          <p:cNvPr id="9" name="テキスト ボックス 8"/>
          <p:cNvSpPr txBox="1"/>
          <p:nvPr/>
        </p:nvSpPr>
        <p:spPr>
          <a:xfrm>
            <a:off x="1943100" y="5585475"/>
            <a:ext cx="5362528" cy="861774"/>
          </a:xfrm>
          <a:prstGeom prst="rect">
            <a:avLst/>
          </a:prstGeom>
          <a:noFill/>
          <a:ln>
            <a:solidFill>
              <a:schemeClr val="accent5">
                <a:lumMod val="60000"/>
                <a:lumOff val="40000"/>
              </a:schemeClr>
            </a:solidFill>
            <a:prstDash val="dash"/>
          </a:ln>
        </p:spPr>
        <p:txBody>
          <a:bodyPr wrap="square" rtlCol="0">
            <a:spAutoFit/>
          </a:bodyPr>
          <a:lstStyle/>
          <a:p>
            <a:r>
              <a:rPr lang="en-US" altLang="ja-JP" sz="1200" dirty="0">
                <a:solidFill>
                  <a:prstClr val="black"/>
                </a:solidFill>
              </a:rPr>
              <a:t>*</a:t>
            </a:r>
            <a:r>
              <a:rPr lang="ja-JP" altLang="en-US" sz="1200" dirty="0">
                <a:solidFill>
                  <a:prstClr val="black"/>
                </a:solidFill>
              </a:rPr>
              <a:t>根拠レベル</a:t>
            </a:r>
            <a:r>
              <a:rPr lang="en-US" altLang="ja-JP" sz="1200" dirty="0">
                <a:solidFill>
                  <a:prstClr val="black"/>
                </a:solidFill>
              </a:rPr>
              <a:t/>
            </a:r>
            <a:br>
              <a:rPr lang="en-US" altLang="ja-JP" sz="1200" dirty="0">
                <a:solidFill>
                  <a:prstClr val="black"/>
                </a:solidFill>
              </a:rPr>
            </a:br>
            <a:r>
              <a:rPr lang="ja-JP" altLang="en-US" sz="1200" dirty="0">
                <a:solidFill>
                  <a:prstClr val="black"/>
                </a:solidFill>
              </a:rPr>
              <a:t>　  </a:t>
            </a:r>
            <a:r>
              <a:rPr lang="en-US" altLang="ja-JP" sz="1200" dirty="0">
                <a:solidFill>
                  <a:prstClr val="black"/>
                </a:solidFill>
              </a:rPr>
              <a:t>2:</a:t>
            </a:r>
            <a:r>
              <a:rPr lang="ja-JP" altLang="en-US" sz="1200" dirty="0">
                <a:solidFill>
                  <a:prstClr val="black"/>
                </a:solidFill>
              </a:rPr>
              <a:t>単独の大規模</a:t>
            </a:r>
            <a:r>
              <a:rPr lang="en-US" altLang="ja-JP" sz="1200" dirty="0">
                <a:solidFill>
                  <a:prstClr val="black"/>
                </a:solidFill>
              </a:rPr>
              <a:t>RCT</a:t>
            </a:r>
            <a:r>
              <a:rPr lang="ja-JP" altLang="en-US" sz="1200" dirty="0">
                <a:solidFill>
                  <a:prstClr val="black"/>
                </a:solidFill>
              </a:rPr>
              <a:t>または複数の小規模</a:t>
            </a:r>
            <a:r>
              <a:rPr lang="en-US" altLang="ja-JP" sz="1200" dirty="0">
                <a:solidFill>
                  <a:prstClr val="black"/>
                </a:solidFill>
              </a:rPr>
              <a:t>RCT</a:t>
            </a:r>
            <a:r>
              <a:rPr lang="ja-JP" altLang="en-US" sz="1200" dirty="0">
                <a:solidFill>
                  <a:prstClr val="black"/>
                </a:solidFill>
              </a:rPr>
              <a:t>に裏付けられる。</a:t>
            </a:r>
            <a:endParaRPr lang="en-US" altLang="ja-JP" sz="1200" dirty="0">
              <a:solidFill>
                <a:prstClr val="black"/>
              </a:solidFill>
            </a:endParaRPr>
          </a:p>
          <a:p>
            <a:r>
              <a:rPr lang="en-US" altLang="ja-JP" sz="1200" dirty="0">
                <a:solidFill>
                  <a:prstClr val="black"/>
                </a:solidFill>
              </a:rPr>
              <a:t>**</a:t>
            </a:r>
            <a:r>
              <a:rPr lang="ja-JP" altLang="en-US" sz="1200" dirty="0">
                <a:solidFill>
                  <a:prstClr val="black"/>
                </a:solidFill>
              </a:rPr>
              <a:t>推奨グレード</a:t>
            </a:r>
            <a:endParaRPr lang="en-US" altLang="ja-JP" sz="1200" dirty="0">
              <a:solidFill>
                <a:prstClr val="black"/>
              </a:solidFill>
            </a:endParaRPr>
          </a:p>
          <a:p>
            <a:r>
              <a:rPr lang="en-US" altLang="ja-JP" sz="1200" dirty="0">
                <a:solidFill>
                  <a:prstClr val="black"/>
                </a:solidFill>
              </a:rPr>
              <a:t>    C1:</a:t>
            </a:r>
            <a:r>
              <a:rPr lang="ja-JP" altLang="en-US" sz="1200" dirty="0">
                <a:solidFill>
                  <a:prstClr val="black"/>
                </a:solidFill>
              </a:rPr>
              <a:t>行ってもよい</a:t>
            </a:r>
          </a:p>
        </p:txBody>
      </p:sp>
    </p:spTree>
    <p:extLst>
      <p:ext uri="{BB962C8B-B14F-4D97-AF65-F5344CB8AC3E}">
        <p14:creationId xmlns:p14="http://schemas.microsoft.com/office/powerpoint/2010/main" val="27481369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mn-lt"/>
                <a:ea typeface="+mn-ea"/>
              </a:rPr>
              <a:t>Clinical Questions</a:t>
            </a:r>
            <a:endParaRPr kumimoji="1" lang="ja-JP" altLang="en-US" dirty="0">
              <a:latin typeface="+mn-lt"/>
              <a:ea typeface="+mn-ea"/>
            </a:endParaRPr>
          </a:p>
        </p:txBody>
      </p:sp>
      <p:sp>
        <p:nvSpPr>
          <p:cNvPr id="4" name="テキスト ボックス 3"/>
          <p:cNvSpPr txBox="1"/>
          <p:nvPr/>
        </p:nvSpPr>
        <p:spPr>
          <a:xfrm>
            <a:off x="2244185" y="6614917"/>
            <a:ext cx="6898042" cy="261610"/>
          </a:xfrm>
          <a:prstGeom prst="rect">
            <a:avLst/>
          </a:prstGeom>
          <a:noFill/>
        </p:spPr>
        <p:txBody>
          <a:bodyPr wrap="none" rtlCol="0">
            <a:spAutoFit/>
          </a:bodyPr>
          <a:lstStyle/>
          <a:p>
            <a:pPr algn="r"/>
            <a:r>
              <a:rPr lang="ja-JP" altLang="en-US" sz="1100" dirty="0">
                <a:solidFill>
                  <a:prstClr val="black"/>
                </a:solidFill>
              </a:rPr>
              <a:t>男性下部尿路症状・前立腺肥大症診療ガイドライン，日本泌尿器科学会／編，</a:t>
            </a:r>
            <a:r>
              <a:rPr lang="en-US" altLang="ja-JP" sz="1100" dirty="0">
                <a:solidFill>
                  <a:prstClr val="black"/>
                </a:solidFill>
              </a:rPr>
              <a:t>2017</a:t>
            </a:r>
            <a:r>
              <a:rPr lang="ja-JP" altLang="en-US" sz="1100" dirty="0" err="1">
                <a:solidFill>
                  <a:prstClr val="black"/>
                </a:solidFill>
              </a:rPr>
              <a:t>，</a:t>
            </a:r>
            <a:r>
              <a:rPr lang="ja-JP" altLang="en-US" sz="1100" dirty="0">
                <a:solidFill>
                  <a:prstClr val="black"/>
                </a:solidFill>
              </a:rPr>
              <a:t>リッチヒルメディカルより抜粋</a:t>
            </a:r>
            <a:endParaRPr lang="en-US" altLang="ja-JP" sz="1100" dirty="0">
              <a:solidFill>
                <a:prstClr val="black"/>
              </a:solidFill>
            </a:endParaRPr>
          </a:p>
        </p:txBody>
      </p:sp>
      <p:sp>
        <p:nvSpPr>
          <p:cNvPr id="5" name="角丸四角形 4"/>
          <p:cNvSpPr/>
          <p:nvPr/>
        </p:nvSpPr>
        <p:spPr>
          <a:xfrm>
            <a:off x="211050" y="1502320"/>
            <a:ext cx="1313720" cy="720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prstClr val="white"/>
                </a:solidFill>
              </a:rPr>
              <a:t>CQ14</a:t>
            </a:r>
            <a:endParaRPr lang="ja-JP" altLang="en-US" sz="2400" b="1" dirty="0">
              <a:solidFill>
                <a:prstClr val="white"/>
              </a:solidFill>
            </a:endParaRPr>
          </a:p>
        </p:txBody>
      </p:sp>
      <p:sp>
        <p:nvSpPr>
          <p:cNvPr id="7" name="片側の 2 つの角を丸めた四角形 6"/>
          <p:cNvSpPr/>
          <p:nvPr/>
        </p:nvSpPr>
        <p:spPr>
          <a:xfrm>
            <a:off x="1575140" y="1751940"/>
            <a:ext cx="7380000" cy="3434214"/>
          </a:xfrm>
          <a:prstGeom prst="round2Same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2000" dirty="0">
              <a:solidFill>
                <a:prstClr val="black"/>
              </a:solidFill>
            </a:endParaRPr>
          </a:p>
          <a:p>
            <a:pPr algn="l">
              <a:lnSpc>
                <a:spcPct val="150000"/>
              </a:lnSpc>
            </a:pPr>
            <a:r>
              <a:rPr lang="ja-JP" altLang="en-US" sz="2000" dirty="0">
                <a:solidFill>
                  <a:prstClr val="black"/>
                </a:solidFill>
              </a:rPr>
              <a:t>　　　　 </a:t>
            </a:r>
            <a:r>
              <a:rPr lang="en-US" altLang="ja-JP" sz="2000" dirty="0">
                <a:solidFill>
                  <a:prstClr val="black"/>
                </a:solidFill>
              </a:rPr>
              <a:t>PDE5</a:t>
            </a:r>
            <a:r>
              <a:rPr lang="ja-JP" altLang="en-US" sz="2000" dirty="0">
                <a:solidFill>
                  <a:prstClr val="black"/>
                </a:solidFill>
              </a:rPr>
              <a:t>阻害薬と</a:t>
            </a:r>
            <a:r>
              <a:rPr lang="en-US" altLang="ja-JP" sz="2000" dirty="0">
                <a:solidFill>
                  <a:prstClr val="black"/>
                </a:solidFill>
              </a:rPr>
              <a:t>5α</a:t>
            </a:r>
            <a:r>
              <a:rPr lang="ja-JP" altLang="en-US" sz="2000" dirty="0">
                <a:solidFill>
                  <a:prstClr val="black"/>
                </a:solidFill>
              </a:rPr>
              <a:t>還元酵素阻害薬の併用療法は，</a:t>
            </a:r>
            <a:r>
              <a:rPr lang="en-US" altLang="ja-JP" sz="2000" dirty="0">
                <a:solidFill>
                  <a:prstClr val="black"/>
                </a:solidFill>
              </a:rPr>
              <a:t>5α</a:t>
            </a:r>
            <a:r>
              <a:rPr lang="ja-JP" altLang="en-US" sz="2000" dirty="0">
                <a:solidFill>
                  <a:prstClr val="black"/>
                </a:solidFill>
              </a:rPr>
              <a:t>還元酵素阻害薬単独に比べ，下部尿路症状を早期に改善し，勃起機能も改善させる（レベル</a:t>
            </a:r>
            <a:r>
              <a:rPr lang="en-US" altLang="ja-JP" sz="2000" dirty="0">
                <a:solidFill>
                  <a:prstClr val="black"/>
                </a:solidFill>
              </a:rPr>
              <a:t>2*</a:t>
            </a:r>
            <a:r>
              <a:rPr lang="ja-JP" altLang="en-US" sz="2000" dirty="0">
                <a:solidFill>
                  <a:prstClr val="black"/>
                </a:solidFill>
              </a:rPr>
              <a:t>）。ただし，併用療法の長期間の有効性および安全性は明らかでない。また，本邦で承認されているタダラフィルとデュタステリドの併用に関するエビデンスはない。</a:t>
            </a:r>
            <a:endParaRPr lang="en-US" altLang="ja-JP" sz="2000" dirty="0">
              <a:solidFill>
                <a:prstClr val="black"/>
              </a:solidFill>
            </a:endParaRPr>
          </a:p>
          <a:p>
            <a:pPr algn="r">
              <a:lnSpc>
                <a:spcPct val="150000"/>
              </a:lnSpc>
            </a:pPr>
            <a:r>
              <a:rPr lang="en-US" altLang="ja-JP" sz="2000" dirty="0">
                <a:solidFill>
                  <a:prstClr val="black"/>
                </a:solidFill>
              </a:rPr>
              <a:t>〔</a:t>
            </a:r>
            <a:r>
              <a:rPr lang="ja-JP" altLang="en-US" sz="2000" dirty="0">
                <a:solidFill>
                  <a:prstClr val="black"/>
                </a:solidFill>
              </a:rPr>
              <a:t>推奨グレード保留</a:t>
            </a:r>
            <a:r>
              <a:rPr lang="en-US" altLang="ja-JP" sz="2000" dirty="0">
                <a:solidFill>
                  <a:prstClr val="black"/>
                </a:solidFill>
              </a:rPr>
              <a:t>**〕</a:t>
            </a:r>
          </a:p>
        </p:txBody>
      </p:sp>
      <p:sp>
        <p:nvSpPr>
          <p:cNvPr id="6" name="片側の 2 つの角を丸めた四角形 5"/>
          <p:cNvSpPr/>
          <p:nvPr/>
        </p:nvSpPr>
        <p:spPr>
          <a:xfrm>
            <a:off x="1575139" y="1439831"/>
            <a:ext cx="7380000" cy="864000"/>
          </a:xfrm>
          <a:prstGeom prst="round2SameRect">
            <a:avLst/>
          </a:prstGeom>
          <a:solidFill>
            <a:schemeClr val="tx2">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ja-JP" altLang="en-US" sz="2000" b="1" dirty="0">
                <a:solidFill>
                  <a:prstClr val="white"/>
                </a:solidFill>
              </a:rPr>
              <a:t>前立腺肥大症に対して，</a:t>
            </a:r>
            <a:r>
              <a:rPr lang="en-US" altLang="ja-JP" sz="2000" b="1" dirty="0">
                <a:solidFill>
                  <a:prstClr val="white"/>
                </a:solidFill>
              </a:rPr>
              <a:t>PDE5</a:t>
            </a:r>
            <a:r>
              <a:rPr lang="ja-JP" altLang="en-US" sz="2000" b="1" dirty="0">
                <a:solidFill>
                  <a:prstClr val="white"/>
                </a:solidFill>
              </a:rPr>
              <a:t>阻害薬と</a:t>
            </a:r>
            <a:r>
              <a:rPr lang="en-US" altLang="ja-JP" sz="2000" b="1" dirty="0">
                <a:solidFill>
                  <a:prstClr val="white"/>
                </a:solidFill>
              </a:rPr>
              <a:t>5α</a:t>
            </a:r>
            <a:r>
              <a:rPr lang="ja-JP" altLang="en-US" sz="2000" b="1" dirty="0">
                <a:solidFill>
                  <a:prstClr val="white"/>
                </a:solidFill>
              </a:rPr>
              <a:t>還元酵素阻害薬の</a:t>
            </a:r>
            <a:r>
              <a:rPr lang="en-US" altLang="ja-JP" sz="2000" b="1" dirty="0">
                <a:solidFill>
                  <a:prstClr val="white"/>
                </a:solidFill>
              </a:rPr>
              <a:t/>
            </a:r>
            <a:br>
              <a:rPr lang="en-US" altLang="ja-JP" sz="2000" b="1" dirty="0">
                <a:solidFill>
                  <a:prstClr val="white"/>
                </a:solidFill>
              </a:rPr>
            </a:br>
            <a:r>
              <a:rPr lang="ja-JP" altLang="en-US" sz="2000" b="1" dirty="0">
                <a:solidFill>
                  <a:prstClr val="white"/>
                </a:solidFill>
              </a:rPr>
              <a:t>併用療法は推奨されるか？</a:t>
            </a:r>
          </a:p>
        </p:txBody>
      </p:sp>
      <p:sp>
        <p:nvSpPr>
          <p:cNvPr id="8" name="テキスト ボックス 7"/>
          <p:cNvSpPr txBox="1"/>
          <p:nvPr/>
        </p:nvSpPr>
        <p:spPr>
          <a:xfrm>
            <a:off x="1799154" y="2423759"/>
            <a:ext cx="697627" cy="400110"/>
          </a:xfrm>
          <a:prstGeom prst="rect">
            <a:avLst/>
          </a:prstGeom>
          <a:noFill/>
          <a:ln>
            <a:solidFill>
              <a:schemeClr val="tx2"/>
            </a:solidFill>
          </a:ln>
        </p:spPr>
        <p:txBody>
          <a:bodyPr wrap="none" rtlCol="0" anchor="ctr">
            <a:spAutoFit/>
          </a:bodyPr>
          <a:lstStyle/>
          <a:p>
            <a:pPr algn="ctr"/>
            <a:r>
              <a:rPr lang="ja-JP" altLang="en-US" sz="2000" b="1" dirty="0">
                <a:solidFill>
                  <a:srgbClr val="0070C0"/>
                </a:solidFill>
              </a:rPr>
              <a:t>要約</a:t>
            </a:r>
          </a:p>
        </p:txBody>
      </p:sp>
      <p:sp>
        <p:nvSpPr>
          <p:cNvPr id="9" name="テキスト ボックス 8"/>
          <p:cNvSpPr txBox="1"/>
          <p:nvPr/>
        </p:nvSpPr>
        <p:spPr>
          <a:xfrm>
            <a:off x="1943100" y="5585475"/>
            <a:ext cx="5362528" cy="830997"/>
          </a:xfrm>
          <a:prstGeom prst="rect">
            <a:avLst/>
          </a:prstGeom>
          <a:noFill/>
          <a:ln>
            <a:solidFill>
              <a:schemeClr val="accent5">
                <a:lumMod val="60000"/>
                <a:lumOff val="40000"/>
              </a:schemeClr>
            </a:solidFill>
            <a:prstDash val="dash"/>
          </a:ln>
        </p:spPr>
        <p:txBody>
          <a:bodyPr wrap="square" rtlCol="0">
            <a:spAutoFit/>
          </a:bodyPr>
          <a:lstStyle/>
          <a:p>
            <a:r>
              <a:rPr lang="en-US" altLang="ja-JP" sz="1200" dirty="0">
                <a:solidFill>
                  <a:prstClr val="black"/>
                </a:solidFill>
              </a:rPr>
              <a:t>*</a:t>
            </a:r>
            <a:r>
              <a:rPr lang="ja-JP" altLang="en-US" sz="1200" dirty="0">
                <a:solidFill>
                  <a:prstClr val="black"/>
                </a:solidFill>
              </a:rPr>
              <a:t>根拠レベル</a:t>
            </a:r>
            <a:r>
              <a:rPr lang="en-US" altLang="ja-JP" sz="1200" dirty="0">
                <a:solidFill>
                  <a:prstClr val="black"/>
                </a:solidFill>
              </a:rPr>
              <a:t/>
            </a:r>
            <a:br>
              <a:rPr lang="en-US" altLang="ja-JP" sz="1200" dirty="0">
                <a:solidFill>
                  <a:prstClr val="black"/>
                </a:solidFill>
              </a:rPr>
            </a:br>
            <a:r>
              <a:rPr lang="ja-JP" altLang="en-US" sz="1200" dirty="0">
                <a:solidFill>
                  <a:prstClr val="black"/>
                </a:solidFill>
              </a:rPr>
              <a:t>　  </a:t>
            </a:r>
            <a:r>
              <a:rPr lang="en-US" altLang="ja-JP" sz="1200" dirty="0">
                <a:solidFill>
                  <a:prstClr val="black"/>
                </a:solidFill>
              </a:rPr>
              <a:t>2:</a:t>
            </a:r>
            <a:r>
              <a:rPr lang="ja-JP" altLang="en-US" sz="1200" dirty="0">
                <a:solidFill>
                  <a:prstClr val="black"/>
                </a:solidFill>
              </a:rPr>
              <a:t>単独の大規模</a:t>
            </a:r>
            <a:r>
              <a:rPr lang="en-US" altLang="ja-JP" sz="1200" dirty="0">
                <a:solidFill>
                  <a:prstClr val="black"/>
                </a:solidFill>
              </a:rPr>
              <a:t>RCT</a:t>
            </a:r>
            <a:r>
              <a:rPr lang="ja-JP" altLang="en-US" sz="1200" dirty="0">
                <a:solidFill>
                  <a:prstClr val="black"/>
                </a:solidFill>
              </a:rPr>
              <a:t>または複数の小規模</a:t>
            </a:r>
            <a:r>
              <a:rPr lang="en-US" altLang="ja-JP" sz="1200" dirty="0">
                <a:solidFill>
                  <a:prstClr val="black"/>
                </a:solidFill>
              </a:rPr>
              <a:t>RCT</a:t>
            </a:r>
            <a:r>
              <a:rPr lang="ja-JP" altLang="en-US" sz="1200" dirty="0">
                <a:solidFill>
                  <a:prstClr val="black"/>
                </a:solidFill>
              </a:rPr>
              <a:t>に裏付けられる。</a:t>
            </a:r>
            <a:endParaRPr lang="en-US" altLang="ja-JP" sz="1200" dirty="0">
              <a:solidFill>
                <a:prstClr val="black"/>
              </a:solidFill>
            </a:endParaRPr>
          </a:p>
          <a:p>
            <a:r>
              <a:rPr lang="en-US" altLang="ja-JP" sz="1200" dirty="0">
                <a:solidFill>
                  <a:prstClr val="black"/>
                </a:solidFill>
              </a:rPr>
              <a:t>**</a:t>
            </a:r>
            <a:r>
              <a:rPr lang="ja-JP" altLang="en-US" sz="1200" dirty="0">
                <a:solidFill>
                  <a:prstClr val="black"/>
                </a:solidFill>
              </a:rPr>
              <a:t>推奨グレード</a:t>
            </a:r>
            <a:endParaRPr lang="en-US" altLang="ja-JP" sz="1200" dirty="0">
              <a:solidFill>
                <a:prstClr val="black"/>
              </a:solidFill>
            </a:endParaRPr>
          </a:p>
          <a:p>
            <a:r>
              <a:rPr lang="en-US" altLang="ja-JP" sz="1200" dirty="0">
                <a:solidFill>
                  <a:prstClr val="black"/>
                </a:solidFill>
              </a:rPr>
              <a:t>    </a:t>
            </a:r>
            <a:r>
              <a:rPr lang="ja-JP" altLang="en-US" sz="1200" dirty="0">
                <a:solidFill>
                  <a:prstClr val="black"/>
                </a:solidFill>
              </a:rPr>
              <a:t>保留</a:t>
            </a:r>
            <a:r>
              <a:rPr lang="en-US" altLang="ja-JP" sz="1200" dirty="0">
                <a:solidFill>
                  <a:prstClr val="black"/>
                </a:solidFill>
              </a:rPr>
              <a:t>:</a:t>
            </a:r>
            <a:r>
              <a:rPr lang="ja-JP" altLang="en-US" sz="1200" dirty="0">
                <a:solidFill>
                  <a:prstClr val="black"/>
                </a:solidFill>
              </a:rPr>
              <a:t>推奨のグレードを決められない。</a:t>
            </a:r>
          </a:p>
        </p:txBody>
      </p:sp>
    </p:spTree>
    <p:extLst>
      <p:ext uri="{BB962C8B-B14F-4D97-AF65-F5344CB8AC3E}">
        <p14:creationId xmlns:p14="http://schemas.microsoft.com/office/powerpoint/2010/main" val="28495846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idx="4294967295"/>
          </p:nvPr>
        </p:nvSpPr>
        <p:spPr>
          <a:xfrm>
            <a:off x="581758" y="700454"/>
            <a:ext cx="7696200" cy="1477108"/>
          </a:xfrm>
        </p:spPr>
        <p:txBody>
          <a:bodyPr/>
          <a:lstStyle/>
          <a:p>
            <a:pPr eaLnBrk="1" hangingPunct="1"/>
            <a:r>
              <a:rPr lang="ja-JP" altLang="en-US" smtClean="0">
                <a:ln>
                  <a:noFill/>
                </a:ln>
              </a:rPr>
              <a:t>代表的な</a:t>
            </a:r>
            <a:r>
              <a:rPr lang="ja-JP" altLang="ja-JP" smtClean="0">
                <a:ln>
                  <a:noFill/>
                </a:ln>
              </a:rPr>
              <a:t>前立腺肥大症の手術療法</a:t>
            </a:r>
          </a:p>
        </p:txBody>
      </p:sp>
      <p:sp>
        <p:nvSpPr>
          <p:cNvPr id="57347" name="テキスト プレースホルダ 4"/>
          <p:cNvSpPr>
            <a:spLocks noGrp="1"/>
          </p:cNvSpPr>
          <p:nvPr>
            <p:ph type="body" sz="quarter" idx="4294967295"/>
          </p:nvPr>
        </p:nvSpPr>
        <p:spPr>
          <a:xfrm>
            <a:off x="3640015" y="6031523"/>
            <a:ext cx="5503985" cy="422031"/>
          </a:xfrm>
        </p:spPr>
        <p:txBody>
          <a:bodyPr anchor="b"/>
          <a:lstStyle/>
          <a:p>
            <a:pPr marL="0" indent="0" algn="r" eaLnBrk="1" hangingPunct="1"/>
            <a:r>
              <a:rPr lang="ja-JP" altLang="en-US" sz="923"/>
              <a:t>矢野 仁：第</a:t>
            </a:r>
            <a:r>
              <a:rPr lang="en-US" altLang="ja-JP" sz="923"/>
              <a:t>3</a:t>
            </a:r>
            <a:r>
              <a:rPr lang="ja-JP" altLang="en-US" sz="923"/>
              <a:t>版 前立腺癌のすべて、メジカルビュー社（</a:t>
            </a:r>
            <a:r>
              <a:rPr lang="en-US" altLang="ja-JP" sz="923"/>
              <a:t>2011</a:t>
            </a:r>
            <a:r>
              <a:rPr lang="ja-JP" altLang="en-US" sz="923"/>
              <a:t>）、</a:t>
            </a:r>
            <a:r>
              <a:rPr lang="en-US" altLang="ja-JP" sz="923"/>
              <a:t>p.281-284</a:t>
            </a:r>
            <a:r>
              <a:rPr lang="ja-JP" altLang="en-US" sz="923"/>
              <a:t>　改変</a:t>
            </a:r>
            <a:endParaRPr lang="en-US" altLang="ja-JP" sz="923"/>
          </a:p>
        </p:txBody>
      </p:sp>
      <p:sp>
        <p:nvSpPr>
          <p:cNvPr id="35" name="角丸四角形 34"/>
          <p:cNvSpPr/>
          <p:nvPr/>
        </p:nvSpPr>
        <p:spPr>
          <a:xfrm>
            <a:off x="877767" y="2299029"/>
            <a:ext cx="7400190" cy="488774"/>
          </a:xfrm>
          <a:prstGeom prst="roundRect">
            <a:avLst>
              <a:gd name="adj" fmla="val 10201"/>
            </a:avLst>
          </a:prstGeom>
          <a:solidFill>
            <a:schemeClr val="bg1"/>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ja-JP" altLang="en-US" sz="2400" b="1" dirty="0">
                <a:solidFill>
                  <a:srgbClr val="00B0F0"/>
                </a:solidFill>
                <a:latin typeface="HG丸ｺﾞｼｯｸM-PRO" pitchFamily="50" charset="-128"/>
                <a:ea typeface="HG丸ｺﾞｼｯｸM-PRO" pitchFamily="50" charset="-128"/>
                <a:cs typeface="HG丸ｺﾞｼｯｸM-PRO"/>
              </a:rPr>
              <a:t>被膜下</a:t>
            </a:r>
            <a:r>
              <a:rPr lang="zh-TW" altLang="en-US" sz="2400" b="1" dirty="0">
                <a:solidFill>
                  <a:srgbClr val="00B0F0"/>
                </a:solidFill>
                <a:latin typeface="HG丸ｺﾞｼｯｸM-PRO" pitchFamily="50" charset="-128"/>
                <a:ea typeface="HG丸ｺﾞｼｯｸM-PRO" pitchFamily="50" charset="-128"/>
                <a:cs typeface="HG丸ｺﾞｼｯｸM-PRO"/>
              </a:rPr>
              <a:t>前立腺摘除術（開腹手術</a:t>
            </a:r>
            <a:r>
              <a:rPr lang="ja-JP" altLang="en-US" sz="2400" b="1" dirty="0">
                <a:solidFill>
                  <a:srgbClr val="00B0F0"/>
                </a:solidFill>
                <a:latin typeface="HG丸ｺﾞｼｯｸM-PRO" pitchFamily="50" charset="-128"/>
                <a:ea typeface="HG丸ｺﾞｼｯｸM-PRO" pitchFamily="50" charset="-128"/>
                <a:cs typeface="HG丸ｺﾞｼｯｸM-PRO"/>
              </a:rPr>
              <a:t>）</a:t>
            </a:r>
            <a:endParaRPr lang="en-US" altLang="zh-TW" sz="2400" b="1" dirty="0">
              <a:solidFill>
                <a:srgbClr val="00B0F0"/>
              </a:solidFill>
              <a:latin typeface="HG丸ｺﾞｼｯｸM-PRO" pitchFamily="50" charset="-128"/>
              <a:ea typeface="HG丸ｺﾞｼｯｸM-PRO" pitchFamily="50" charset="-128"/>
              <a:cs typeface="HG丸ｺﾞｼｯｸM-PRO"/>
            </a:endParaRPr>
          </a:p>
        </p:txBody>
      </p:sp>
      <p:sp>
        <p:nvSpPr>
          <p:cNvPr id="40" name="角丸四角形 39"/>
          <p:cNvSpPr/>
          <p:nvPr/>
        </p:nvSpPr>
        <p:spPr>
          <a:xfrm>
            <a:off x="877767" y="3081522"/>
            <a:ext cx="7400190" cy="480417"/>
          </a:xfrm>
          <a:prstGeom prst="roundRect">
            <a:avLst>
              <a:gd name="adj" fmla="val 10201"/>
            </a:avLst>
          </a:prstGeom>
          <a:solidFill>
            <a:schemeClr val="bg1"/>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zh-TW" altLang="en-US" sz="2400" b="1" dirty="0">
                <a:solidFill>
                  <a:srgbClr val="00B0F0"/>
                </a:solidFill>
                <a:latin typeface="HG丸ｺﾞｼｯｸM-PRO" pitchFamily="50" charset="-128"/>
                <a:ea typeface="HG丸ｺﾞｼｯｸM-PRO" pitchFamily="50" charset="-128"/>
                <a:cs typeface="HG丸ｺﾞｼｯｸM-PRO"/>
              </a:rPr>
              <a:t>経尿道的前立腺切除術（</a:t>
            </a:r>
            <a:r>
              <a:rPr lang="en-US" altLang="zh-TW" sz="2400" b="1" dirty="0">
                <a:solidFill>
                  <a:srgbClr val="00B0F0"/>
                </a:solidFill>
                <a:latin typeface="HG丸ｺﾞｼｯｸM-PRO" pitchFamily="50" charset="-128"/>
                <a:ea typeface="HG丸ｺﾞｼｯｸM-PRO" pitchFamily="50" charset="-128"/>
                <a:cs typeface="HG丸ｺﾞｼｯｸM-PRO"/>
              </a:rPr>
              <a:t>TUR-P</a:t>
            </a:r>
            <a:r>
              <a:rPr lang="zh-TW" altLang="en-US" sz="2400" b="1" dirty="0">
                <a:solidFill>
                  <a:srgbClr val="00B0F0"/>
                </a:solidFill>
                <a:latin typeface="HG丸ｺﾞｼｯｸM-PRO" pitchFamily="50" charset="-128"/>
                <a:ea typeface="HG丸ｺﾞｼｯｸM-PRO" pitchFamily="50" charset="-128"/>
                <a:cs typeface="HG丸ｺﾞｼｯｸM-PRO"/>
              </a:rPr>
              <a:t>）</a:t>
            </a:r>
            <a:endParaRPr lang="ja-JP" altLang="en-US" sz="2400" dirty="0"/>
          </a:p>
        </p:txBody>
      </p:sp>
      <p:sp>
        <p:nvSpPr>
          <p:cNvPr id="41" name="角丸四角形 40"/>
          <p:cNvSpPr/>
          <p:nvPr/>
        </p:nvSpPr>
        <p:spPr>
          <a:xfrm>
            <a:off x="871905" y="3819021"/>
            <a:ext cx="7411915" cy="480417"/>
          </a:xfrm>
          <a:prstGeom prst="roundRect">
            <a:avLst>
              <a:gd name="adj" fmla="val 10201"/>
            </a:avLst>
          </a:prstGeom>
          <a:solidFill>
            <a:schemeClr val="bg1"/>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ja-JP" altLang="en-US" sz="2400" b="1" dirty="0">
                <a:solidFill>
                  <a:srgbClr val="00B0F0"/>
                </a:solidFill>
                <a:latin typeface="HG丸ｺﾞｼｯｸM-PRO" pitchFamily="50" charset="-128"/>
                <a:ea typeface="HG丸ｺﾞｼｯｸM-PRO" pitchFamily="50" charset="-128"/>
                <a:cs typeface="HG丸ｺﾞｼｯｸM-PRO"/>
              </a:rPr>
              <a:t>ホルミウムレーザー前立腺核出術（</a:t>
            </a:r>
            <a:r>
              <a:rPr lang="en-US" altLang="ja-JP" sz="2400" b="1" dirty="0" err="1">
                <a:solidFill>
                  <a:srgbClr val="00B0F0"/>
                </a:solidFill>
                <a:latin typeface="HG丸ｺﾞｼｯｸM-PRO" pitchFamily="50" charset="-128"/>
                <a:ea typeface="HG丸ｺﾞｼｯｸM-PRO" pitchFamily="50" charset="-128"/>
                <a:cs typeface="HG丸ｺﾞｼｯｸM-PRO"/>
              </a:rPr>
              <a:t>HoLEP</a:t>
            </a:r>
            <a:r>
              <a:rPr lang="ja-JP" altLang="en-US" sz="2400" b="1" dirty="0">
                <a:solidFill>
                  <a:srgbClr val="00B0F0"/>
                </a:solidFill>
                <a:latin typeface="HG丸ｺﾞｼｯｸM-PRO" pitchFamily="50" charset="-128"/>
                <a:ea typeface="HG丸ｺﾞｼｯｸM-PRO" pitchFamily="50" charset="-128"/>
                <a:cs typeface="HG丸ｺﾞｼｯｸM-PRO"/>
              </a:rPr>
              <a:t>）</a:t>
            </a:r>
            <a:endParaRPr lang="ja-JP" altLang="en-US" sz="2400" dirty="0"/>
          </a:p>
        </p:txBody>
      </p:sp>
      <p:sp>
        <p:nvSpPr>
          <p:cNvPr id="32" name="角丸四角形 31"/>
          <p:cNvSpPr/>
          <p:nvPr/>
        </p:nvSpPr>
        <p:spPr>
          <a:xfrm>
            <a:off x="891072" y="5330658"/>
            <a:ext cx="7411915" cy="443782"/>
          </a:xfrm>
          <a:prstGeom prst="roundRect">
            <a:avLst>
              <a:gd name="adj" fmla="val 10201"/>
            </a:avLst>
          </a:prstGeom>
          <a:solidFill>
            <a:schemeClr val="bg1"/>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ja-JP" altLang="en-US" sz="2400" b="1" dirty="0">
                <a:solidFill>
                  <a:srgbClr val="00B0F0"/>
                </a:solidFill>
                <a:latin typeface="HG丸ｺﾞｼｯｸM-PRO" pitchFamily="50" charset="-128"/>
                <a:ea typeface="HG丸ｺﾞｼｯｸM-PRO" pitchFamily="50" charset="-128"/>
                <a:cs typeface="HG丸ｺﾞｼｯｸM-PRO"/>
              </a:rPr>
              <a:t>レーザー光選択的前立腺蒸散術（</a:t>
            </a:r>
            <a:r>
              <a:rPr lang="en-US" altLang="ja-JP" sz="2400" b="1" dirty="0">
                <a:solidFill>
                  <a:srgbClr val="00B0F0"/>
                </a:solidFill>
                <a:latin typeface="HG丸ｺﾞｼｯｸM-PRO" pitchFamily="50" charset="-128"/>
                <a:ea typeface="HG丸ｺﾞｼｯｸM-PRO" pitchFamily="50" charset="-128"/>
                <a:cs typeface="HG丸ｺﾞｼｯｸM-PRO"/>
              </a:rPr>
              <a:t>PVP</a:t>
            </a:r>
            <a:r>
              <a:rPr lang="ja-JP" altLang="en-US" sz="2400" b="1" dirty="0">
                <a:solidFill>
                  <a:srgbClr val="00B0F0"/>
                </a:solidFill>
                <a:latin typeface="HG丸ｺﾞｼｯｸM-PRO" pitchFamily="50" charset="-128"/>
                <a:ea typeface="HG丸ｺﾞｼｯｸM-PRO" pitchFamily="50" charset="-128"/>
                <a:cs typeface="HG丸ｺﾞｼｯｸM-PRO"/>
              </a:rPr>
              <a:t>）</a:t>
            </a:r>
            <a:endParaRPr lang="ja-JP" altLang="en-US" sz="2400" dirty="0"/>
          </a:p>
        </p:txBody>
      </p:sp>
      <p:sp>
        <p:nvSpPr>
          <p:cNvPr id="8" name="角丸四角形 7"/>
          <p:cNvSpPr/>
          <p:nvPr/>
        </p:nvSpPr>
        <p:spPr>
          <a:xfrm>
            <a:off x="890599" y="4593157"/>
            <a:ext cx="7411915" cy="443782"/>
          </a:xfrm>
          <a:prstGeom prst="roundRect">
            <a:avLst>
              <a:gd name="adj" fmla="val 10201"/>
            </a:avLst>
          </a:prstGeom>
          <a:solidFill>
            <a:schemeClr val="bg1"/>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ja-JP" altLang="en-US" sz="2400" b="1" dirty="0">
                <a:solidFill>
                  <a:srgbClr val="00B0F0"/>
                </a:solidFill>
                <a:latin typeface="HG丸ｺﾞｼｯｸM-PRO" pitchFamily="50" charset="-128"/>
                <a:ea typeface="HG丸ｺﾞｼｯｸM-PRO" pitchFamily="50" charset="-128"/>
                <a:cs typeface="HG丸ｺﾞｼｯｸM-PRO"/>
              </a:rPr>
              <a:t>経尿道的前立腺核出術（</a:t>
            </a:r>
            <a:r>
              <a:rPr lang="en-US" altLang="ja-JP" sz="2400" b="1" dirty="0">
                <a:solidFill>
                  <a:srgbClr val="00B0F0"/>
                </a:solidFill>
                <a:latin typeface="HG丸ｺﾞｼｯｸM-PRO" pitchFamily="50" charset="-128"/>
                <a:ea typeface="HG丸ｺﾞｼｯｸM-PRO" pitchFamily="50" charset="-128"/>
                <a:cs typeface="HG丸ｺﾞｼｯｸM-PRO"/>
              </a:rPr>
              <a:t>TUEB</a:t>
            </a:r>
            <a:r>
              <a:rPr lang="ja-JP" altLang="en-US" sz="2400" b="1" dirty="0">
                <a:solidFill>
                  <a:srgbClr val="00B0F0"/>
                </a:solidFill>
                <a:latin typeface="HG丸ｺﾞｼｯｸM-PRO" pitchFamily="50" charset="-128"/>
                <a:ea typeface="HG丸ｺﾞｼｯｸM-PRO" pitchFamily="50" charset="-128"/>
                <a:cs typeface="HG丸ｺﾞｼｯｸM-PRO"/>
              </a:rPr>
              <a:t>）</a:t>
            </a:r>
            <a:endParaRPr lang="ja-JP" altLang="en-US" sz="2400" dirty="0"/>
          </a:p>
        </p:txBody>
      </p:sp>
    </p:spTree>
    <p:extLst>
      <p:ext uri="{BB962C8B-B14F-4D97-AF65-F5344CB8AC3E}">
        <p14:creationId xmlns:p14="http://schemas.microsoft.com/office/powerpoint/2010/main" val="29428668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nvGraphicFramePr>
        <p:xfrm>
          <a:off x="351693" y="263769"/>
          <a:ext cx="8440615" cy="6330462"/>
        </p:xfrm>
        <a:graphic>
          <a:graphicData uri="http://schemas.openxmlformats.org/presentationml/2006/ole">
            <mc:AlternateContent xmlns:mc="http://schemas.openxmlformats.org/markup-compatibility/2006">
              <mc:Choice xmlns:v="urn:schemas-microsoft-com:vml" Requires="v">
                <p:oleObj spid="_x0000_s1051" name="スライド" r:id="rId3" imgW="4572000" imgH="3429000" progId="PowerPoint.Slide.8">
                  <p:embed/>
                </p:oleObj>
              </mc:Choice>
              <mc:Fallback>
                <p:oleObj name="スライド" r:id="rId3" imgW="4572000" imgH="3429000" progId="PowerPoint.Slide.8">
                  <p:embed/>
                  <p:pic>
                    <p:nvPicPr>
                      <p:cNvPr id="542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93" y="263769"/>
                        <a:ext cx="8440615" cy="63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楕円 1"/>
          <p:cNvSpPr/>
          <p:nvPr/>
        </p:nvSpPr>
        <p:spPr>
          <a:xfrm>
            <a:off x="2511669" y="1101970"/>
            <a:ext cx="4186604" cy="359019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77"/>
          </a:p>
        </p:txBody>
      </p:sp>
    </p:spTree>
    <p:extLst>
      <p:ext uri="{BB962C8B-B14F-4D97-AF65-F5344CB8AC3E}">
        <p14:creationId xmlns:p14="http://schemas.microsoft.com/office/powerpoint/2010/main" val="3051581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ctrTitle"/>
          </p:nvPr>
        </p:nvSpPr>
        <p:spPr/>
        <p:txBody>
          <a:bodyPr/>
          <a:lstStyle/>
          <a:p>
            <a:r>
              <a:rPr lang="ja-JP" altLang="en-US" sz="3600" b="0" dirty="0" smtClean="0"/>
              <a:t>はじめに</a:t>
            </a:r>
            <a:endParaRPr lang="ja-JP" altLang="en-US" sz="3600" b="0" dirty="0"/>
          </a:p>
        </p:txBody>
      </p:sp>
    </p:spTree>
    <p:extLst>
      <p:ext uri="{BB962C8B-B14F-4D97-AF65-F5344CB8AC3E}">
        <p14:creationId xmlns:p14="http://schemas.microsoft.com/office/powerpoint/2010/main" val="5748591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p:txBody>
          <a:bodyPr/>
          <a:lstStyle/>
          <a:p>
            <a:r>
              <a:rPr lang="ja-JP" altLang="en-US" smtClean="0">
                <a:ln>
                  <a:noFill/>
                </a:ln>
              </a:rPr>
              <a:t>被膜下前立腺摘除術（開腹）</a:t>
            </a:r>
          </a:p>
        </p:txBody>
      </p:sp>
      <p:pic>
        <p:nvPicPr>
          <p:cNvPr id="614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5122"/>
          <a:stretch>
            <a:fillRect/>
          </a:stretch>
        </p:blipFill>
        <p:spPr>
          <a:xfrm>
            <a:off x="1835696" y="1437392"/>
            <a:ext cx="4981258" cy="3983215"/>
          </a:xfrm>
          <a:noFill/>
        </p:spPr>
      </p:pic>
      <p:sp>
        <p:nvSpPr>
          <p:cNvPr id="61444" name="テキスト ボックス 67"/>
          <p:cNvSpPr txBox="1">
            <a:spLocks noChangeArrowheads="1"/>
          </p:cNvSpPr>
          <p:nvPr/>
        </p:nvSpPr>
        <p:spPr bwMode="auto">
          <a:xfrm>
            <a:off x="301361" y="5821974"/>
            <a:ext cx="869661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ja-JP" altLang="en-US" sz="2200" b="1" dirty="0">
                <a:latin typeface="HG丸ｺﾞｼｯｸM-PRO" panose="020F0600000000000000" pitchFamily="50" charset="-128"/>
                <a:ea typeface="HG丸ｺﾞｼｯｸM-PRO" panose="020F0600000000000000" pitchFamily="50" charset="-128"/>
              </a:rPr>
              <a:t>麻酔下、開腹して前立腺まで到達し、前立腺の内腺をくりぬく手術</a:t>
            </a:r>
          </a:p>
        </p:txBody>
      </p:sp>
    </p:spTree>
    <p:extLst>
      <p:ext uri="{BB962C8B-B14F-4D97-AF65-F5344CB8AC3E}">
        <p14:creationId xmlns:p14="http://schemas.microsoft.com/office/powerpoint/2010/main" val="29812886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47" y="1767254"/>
            <a:ext cx="7781192" cy="429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lang="ja-JP" altLang="en-US" dirty="0"/>
              <a:t>経尿道的前立腺切除術（ＴＵＲ－Ｐ）</a:t>
            </a:r>
            <a:endParaRPr kumimoji="1" lang="ja-JP" altLang="en-US" dirty="0"/>
          </a:p>
        </p:txBody>
      </p:sp>
    </p:spTree>
    <p:extLst>
      <p:ext uri="{BB962C8B-B14F-4D97-AF65-F5344CB8AC3E}">
        <p14:creationId xmlns:p14="http://schemas.microsoft.com/office/powerpoint/2010/main" val="635660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ＨｏＬＥＰ（ホルミウムレーザー前立腺核出術）</a:t>
            </a:r>
            <a:endParaRPr kumimoji="1" lang="ja-JP" altLang="en-US" dirty="0"/>
          </a:p>
        </p:txBody>
      </p:sp>
      <p:sp>
        <p:nvSpPr>
          <p:cNvPr id="3" name="正方形/長方形 2"/>
          <p:cNvSpPr/>
          <p:nvPr/>
        </p:nvSpPr>
        <p:spPr>
          <a:xfrm>
            <a:off x="683568" y="1196752"/>
            <a:ext cx="7776864"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smtClean="0">
                <a:ln>
                  <a:noFill/>
                </a:ln>
                <a:solidFill>
                  <a:srgbClr val="262626"/>
                </a:solidFill>
                <a:effectLst/>
                <a:uLnTx/>
                <a:uFillTx/>
                <a:latin typeface="AR P丸ゴシック体M" panose="020B0600010101010101" pitchFamily="50" charset="-128"/>
                <a:ea typeface="AR P丸ゴシック体M" panose="020B0600010101010101" pitchFamily="50" charset="-128"/>
              </a:rPr>
              <a:t>(</a:t>
            </a:r>
            <a:r>
              <a:rPr kumimoji="0" lang="en-US" altLang="ja-JP" sz="2400" b="0" i="0" u="none" strike="noStrike" kern="0" cap="none" spc="0" normalizeH="0" baseline="0" noProof="0" dirty="0" smtClean="0">
                <a:ln>
                  <a:noFill/>
                </a:ln>
                <a:solidFill>
                  <a:srgbClr val="000000"/>
                </a:solidFill>
                <a:effectLst/>
                <a:uLnTx/>
                <a:uFillTx/>
                <a:latin typeface="Arial"/>
                <a:ea typeface="ＭＳ Ｐゴシック"/>
              </a:rPr>
              <a:t>Holmium Laser Enucleation of the Prostate</a:t>
            </a:r>
            <a:r>
              <a:rPr kumimoji="0" lang="ja-JP" altLang="en-US" sz="2400" b="0" i="0" u="none" strike="noStrike" kern="0" cap="none" spc="0" normalizeH="0" baseline="0" noProof="0" dirty="0" smtClean="0">
                <a:ln>
                  <a:noFill/>
                </a:ln>
                <a:solidFill>
                  <a:srgbClr val="000000"/>
                </a:solidFill>
                <a:effectLst/>
                <a:uLnTx/>
                <a:uFillTx/>
                <a:latin typeface="Arial"/>
                <a:ea typeface="ＭＳ Ｐゴシック"/>
              </a:rPr>
              <a:t>：</a:t>
            </a:r>
            <a:r>
              <a:rPr kumimoji="0" lang="en-US" altLang="ja-JP" sz="2400" b="0" i="0" u="none" strike="noStrike" kern="0" cap="none" spc="0" normalizeH="0" baseline="0" noProof="0" dirty="0" err="1" smtClean="0">
                <a:ln>
                  <a:noFill/>
                </a:ln>
                <a:solidFill>
                  <a:srgbClr val="000000"/>
                </a:solidFill>
                <a:effectLst/>
                <a:uLnTx/>
                <a:uFillTx/>
                <a:latin typeface="Arial"/>
                <a:ea typeface="ＭＳ Ｐゴシック"/>
              </a:rPr>
              <a:t>HoLEP</a:t>
            </a:r>
            <a:r>
              <a:rPr kumimoji="0" lang="en-US" altLang="ja-JP" sz="2400" b="0" i="0" u="none" strike="noStrike" kern="0" cap="none" spc="0" normalizeH="0" baseline="0" noProof="0" dirty="0" smtClean="0">
                <a:ln>
                  <a:noFill/>
                </a:ln>
                <a:solidFill>
                  <a:srgbClr val="000000"/>
                </a:solidFill>
                <a:effectLst/>
                <a:uLnTx/>
                <a:uFillTx/>
                <a:latin typeface="Arial"/>
                <a:ea typeface="ＭＳ Ｐゴシック"/>
              </a:rPr>
              <a:t>)</a:t>
            </a:r>
            <a:endParaRPr kumimoji="0" lang="ja-JP" altLang="en-US" sz="1800" b="0" i="0" u="none" strike="noStrike" kern="0" cap="none" spc="0" normalizeH="0" baseline="0" noProof="0" dirty="0" smtClean="0">
              <a:ln>
                <a:noFill/>
              </a:ln>
              <a:solidFill>
                <a:sysClr val="windowText" lastClr="000000"/>
              </a:solidFill>
              <a:effectLst/>
              <a:uLnTx/>
              <a:uFillTx/>
            </a:endParaRPr>
          </a:p>
        </p:txBody>
      </p:sp>
      <p:pic>
        <p:nvPicPr>
          <p:cNvPr id="5" name="Picture 5" descr="holep_figure01"/>
          <p:cNvPicPr>
            <a:picLocks noChangeAspect="1" noChangeArrowheads="1"/>
          </p:cNvPicPr>
          <p:nvPr/>
        </p:nvPicPr>
        <p:blipFill>
          <a:blip r:embed="rId3"/>
          <a:srcRect/>
          <a:stretch>
            <a:fillRect/>
          </a:stretch>
        </p:blipFill>
        <p:spPr bwMode="auto">
          <a:xfrm>
            <a:off x="899592" y="1928405"/>
            <a:ext cx="3580016" cy="4471965"/>
          </a:xfrm>
          <a:prstGeom prst="rect">
            <a:avLst/>
          </a:prstGeom>
          <a:noFill/>
          <a:ln w="9525">
            <a:noFill/>
            <a:miter lim="800000"/>
            <a:headEnd/>
            <a:tailEnd/>
          </a:ln>
        </p:spPr>
      </p:pic>
      <p:pic>
        <p:nvPicPr>
          <p:cNvPr id="6" name="Picture 7" descr="holep_figure02"/>
          <p:cNvPicPr>
            <a:picLocks noChangeAspect="1" noChangeArrowheads="1"/>
          </p:cNvPicPr>
          <p:nvPr/>
        </p:nvPicPr>
        <p:blipFill>
          <a:blip r:embed="rId4"/>
          <a:srcRect/>
          <a:stretch>
            <a:fillRect/>
          </a:stretch>
        </p:blipFill>
        <p:spPr bwMode="auto">
          <a:xfrm>
            <a:off x="4682515" y="2745955"/>
            <a:ext cx="3781425" cy="2836863"/>
          </a:xfrm>
          <a:prstGeom prst="rect">
            <a:avLst/>
          </a:prstGeom>
          <a:noFill/>
          <a:ln w="9525">
            <a:noFill/>
            <a:miter lim="800000"/>
            <a:headEnd/>
            <a:tailEnd/>
          </a:ln>
        </p:spPr>
      </p:pic>
    </p:spTree>
    <p:extLst>
      <p:ext uri="{BB962C8B-B14F-4D97-AF65-F5344CB8AC3E}">
        <p14:creationId xmlns:p14="http://schemas.microsoft.com/office/powerpoint/2010/main" val="23412406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ＨｏＬＥＰ　ｖｓ　ＴＵＲ－Ｐ</a:t>
            </a:r>
            <a:endParaRPr kumimoji="1" lang="ja-JP" altLang="en-US" dirty="0"/>
          </a:p>
        </p:txBody>
      </p:sp>
      <p:pic>
        <p:nvPicPr>
          <p:cNvPr id="5" name="Picture 9" descr="idx06_fig_01"/>
          <p:cNvPicPr>
            <a:picLocks noChangeAspect="1" noChangeArrowheads="1"/>
          </p:cNvPicPr>
          <p:nvPr/>
        </p:nvPicPr>
        <p:blipFill>
          <a:blip r:embed="rId2">
            <a:extLst>
              <a:ext uri="{28A0092B-C50C-407E-A947-70E740481C1C}">
                <a14:useLocalDpi xmlns:a14="http://schemas.microsoft.com/office/drawing/2010/main" val="0"/>
              </a:ext>
            </a:extLst>
          </a:blip>
          <a:srcRect l="2892" t="4462" r="2522" b="5984"/>
          <a:stretch>
            <a:fillRect/>
          </a:stretch>
        </p:blipFill>
        <p:spPr bwMode="auto">
          <a:xfrm>
            <a:off x="377508" y="1650636"/>
            <a:ext cx="8514972" cy="444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8130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タイトル 1"/>
          <p:cNvSpPr>
            <a:spLocks noGrp="1"/>
          </p:cNvSpPr>
          <p:nvPr>
            <p:ph type="title"/>
          </p:nvPr>
        </p:nvSpPr>
        <p:spPr/>
        <p:txBody>
          <a:bodyPr/>
          <a:lstStyle/>
          <a:p>
            <a:r>
              <a:rPr lang="ja-JP" altLang="en-US" smtClean="0">
                <a:ln>
                  <a:noFill/>
                </a:ln>
              </a:rPr>
              <a:t>ＨｏＬＥＰの利点</a:t>
            </a:r>
          </a:p>
        </p:txBody>
      </p:sp>
      <p:sp>
        <p:nvSpPr>
          <p:cNvPr id="3" name="コンテンツ プレースホルダー 2"/>
          <p:cNvSpPr>
            <a:spLocks noGrp="1"/>
          </p:cNvSpPr>
          <p:nvPr>
            <p:ph idx="1"/>
          </p:nvPr>
        </p:nvSpPr>
        <p:spPr/>
        <p:txBody>
          <a:bodyPr/>
          <a:lstStyle/>
          <a:p>
            <a:pPr>
              <a:defRPr/>
            </a:pPr>
            <a:r>
              <a:rPr lang="ja-JP" altLang="en-US" sz="3000" b="1" dirty="0">
                <a:latin typeface="+mj-ea"/>
                <a:ea typeface="+mj-ea"/>
              </a:rPr>
              <a:t>内視鏡で手術</a:t>
            </a:r>
            <a:r>
              <a:rPr lang="ja-JP" altLang="en-US" sz="3000" b="1" dirty="0" smtClean="0">
                <a:latin typeface="+mj-ea"/>
                <a:ea typeface="+mj-ea"/>
              </a:rPr>
              <a:t>できる</a:t>
            </a:r>
            <a:endParaRPr lang="en-US" altLang="ja-JP" sz="3000" b="1" dirty="0" smtClean="0">
              <a:latin typeface="+mj-ea"/>
              <a:ea typeface="+mj-ea"/>
            </a:endParaRPr>
          </a:p>
          <a:p>
            <a:pPr>
              <a:defRPr/>
            </a:pPr>
            <a:endParaRPr lang="en-US" altLang="ja-JP" sz="3000" b="1" dirty="0">
              <a:latin typeface="+mj-ea"/>
              <a:ea typeface="+mj-ea"/>
            </a:endParaRPr>
          </a:p>
          <a:p>
            <a:pPr>
              <a:defRPr/>
            </a:pPr>
            <a:r>
              <a:rPr lang="ja-JP" altLang="en-US" sz="3000" b="1" dirty="0">
                <a:latin typeface="+mj-ea"/>
                <a:ea typeface="+mj-ea"/>
              </a:rPr>
              <a:t>出血が少ない</a:t>
            </a:r>
            <a:endParaRPr lang="en-US" altLang="ja-JP" sz="3000" b="1" dirty="0">
              <a:latin typeface="+mj-ea"/>
              <a:ea typeface="+mj-ea"/>
            </a:endParaRPr>
          </a:p>
          <a:p>
            <a:pPr marL="0" indent="0">
              <a:buNone/>
              <a:defRPr/>
            </a:pPr>
            <a:r>
              <a:rPr lang="ja-JP" altLang="en-US" sz="3000" b="1" dirty="0">
                <a:latin typeface="+mj-ea"/>
                <a:ea typeface="+mj-ea"/>
              </a:rPr>
              <a:t>　　→術後の回復が早い。入院期間が短い</a:t>
            </a:r>
            <a:r>
              <a:rPr lang="ja-JP" altLang="en-US" sz="3000" b="1" dirty="0" smtClean="0">
                <a:latin typeface="+mj-ea"/>
                <a:ea typeface="+mj-ea"/>
              </a:rPr>
              <a:t>。</a:t>
            </a:r>
            <a:endParaRPr lang="en-US" altLang="ja-JP" sz="3000" b="1" dirty="0" smtClean="0">
              <a:latin typeface="+mj-ea"/>
              <a:ea typeface="+mj-ea"/>
            </a:endParaRPr>
          </a:p>
          <a:p>
            <a:pPr marL="0" indent="0">
              <a:buNone/>
              <a:defRPr/>
            </a:pPr>
            <a:endParaRPr lang="en-US" altLang="ja-JP" sz="3000" b="1" dirty="0">
              <a:latin typeface="+mj-ea"/>
              <a:ea typeface="+mj-ea"/>
            </a:endParaRPr>
          </a:p>
          <a:p>
            <a:pPr>
              <a:defRPr/>
            </a:pPr>
            <a:r>
              <a:rPr lang="ja-JP" altLang="en-US" sz="3000" b="1" dirty="0">
                <a:latin typeface="+mj-ea"/>
                <a:ea typeface="+mj-ea"/>
              </a:rPr>
              <a:t>大きな前立腺でも手術</a:t>
            </a:r>
            <a:r>
              <a:rPr lang="ja-JP" altLang="en-US" sz="3000" b="1" dirty="0" smtClean="0">
                <a:latin typeface="+mj-ea"/>
                <a:ea typeface="+mj-ea"/>
              </a:rPr>
              <a:t>可能</a:t>
            </a:r>
            <a:endParaRPr lang="en-US" altLang="ja-JP" sz="3000" b="1" dirty="0" smtClean="0">
              <a:latin typeface="+mj-ea"/>
              <a:ea typeface="+mj-ea"/>
            </a:endParaRPr>
          </a:p>
          <a:p>
            <a:pPr>
              <a:defRPr/>
            </a:pPr>
            <a:endParaRPr lang="en-US" altLang="ja-JP" sz="3000" b="1" dirty="0">
              <a:latin typeface="+mj-ea"/>
              <a:ea typeface="+mj-ea"/>
            </a:endParaRPr>
          </a:p>
          <a:p>
            <a:pPr>
              <a:defRPr/>
            </a:pPr>
            <a:r>
              <a:rPr lang="ja-JP" altLang="en-US" sz="3000" b="1" dirty="0">
                <a:latin typeface="+mj-ea"/>
                <a:ea typeface="+mj-ea"/>
              </a:rPr>
              <a:t>組織の削り残しが少ないので、再発が少ない</a:t>
            </a:r>
            <a:endParaRPr lang="en-US" altLang="ja-JP" sz="3000" b="1" dirty="0">
              <a:latin typeface="+mj-ea"/>
              <a:ea typeface="+mj-ea"/>
            </a:endParaRPr>
          </a:p>
          <a:p>
            <a:pPr>
              <a:defRPr/>
            </a:pPr>
            <a:endParaRPr lang="ja-JP" altLang="en-US" sz="2585" b="1" dirty="0">
              <a:latin typeface="+mj-ea"/>
              <a:ea typeface="+mj-ea"/>
            </a:endParaRPr>
          </a:p>
        </p:txBody>
      </p:sp>
    </p:spTree>
    <p:extLst>
      <p:ext uri="{BB962C8B-B14F-4D97-AF65-F5344CB8AC3E}">
        <p14:creationId xmlns:p14="http://schemas.microsoft.com/office/powerpoint/2010/main" val="21506522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4328" y="750277"/>
            <a:ext cx="3795346" cy="535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1406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図 2"/>
          <p:cNvPicPr>
            <a:picLocks noChangeAspect="1"/>
          </p:cNvPicPr>
          <p:nvPr/>
        </p:nvPicPr>
        <p:blipFill>
          <a:blip r:embed="rId2">
            <a:extLst>
              <a:ext uri="{28A0092B-C50C-407E-A947-70E740481C1C}">
                <a14:useLocalDpi xmlns:a14="http://schemas.microsoft.com/office/drawing/2010/main" val="0"/>
              </a:ext>
            </a:extLst>
          </a:blip>
          <a:srcRect l="1768" b="2498"/>
          <a:stretch>
            <a:fillRect/>
          </a:stretch>
        </p:blipFill>
        <p:spPr bwMode="auto">
          <a:xfrm>
            <a:off x="383931" y="637443"/>
            <a:ext cx="8308731" cy="558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角丸四角形 3"/>
          <p:cNvSpPr/>
          <p:nvPr/>
        </p:nvSpPr>
        <p:spPr>
          <a:xfrm>
            <a:off x="716574" y="3761643"/>
            <a:ext cx="7910146" cy="33264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77"/>
          </a:p>
        </p:txBody>
      </p:sp>
    </p:spTree>
    <p:extLst>
      <p:ext uri="{BB962C8B-B14F-4D97-AF65-F5344CB8AC3E}">
        <p14:creationId xmlns:p14="http://schemas.microsoft.com/office/powerpoint/2010/main" val="159125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title"/>
          </p:nvPr>
        </p:nvSpPr>
        <p:spPr/>
        <p:txBody>
          <a:bodyPr/>
          <a:lstStyle/>
          <a:p>
            <a:r>
              <a:rPr lang="ja-JP" altLang="en-US" smtClean="0">
                <a:ln>
                  <a:noFill/>
                </a:ln>
              </a:rPr>
              <a:t>長野松代総合病院は・・・</a:t>
            </a:r>
          </a:p>
        </p:txBody>
      </p:sp>
      <p:sp>
        <p:nvSpPr>
          <p:cNvPr id="76803" name="コンテンツ プレースホルダー 2"/>
          <p:cNvSpPr>
            <a:spLocks noGrp="1"/>
          </p:cNvSpPr>
          <p:nvPr>
            <p:ph idx="1"/>
          </p:nvPr>
        </p:nvSpPr>
        <p:spPr/>
        <p:txBody>
          <a:bodyPr/>
          <a:lstStyle/>
          <a:p>
            <a:pPr>
              <a:defRPr/>
            </a:pPr>
            <a:r>
              <a:rPr lang="ja-JP" altLang="en-US" sz="3323" dirty="0">
                <a:latin typeface="+mj-ea"/>
                <a:ea typeface="+mj-ea"/>
              </a:rPr>
              <a:t>前立腺肥大症手術件数</a:t>
            </a:r>
            <a:endParaRPr lang="en-US" altLang="ja-JP" sz="3323" dirty="0">
              <a:latin typeface="+mj-ea"/>
              <a:ea typeface="+mj-ea"/>
            </a:endParaRPr>
          </a:p>
          <a:p>
            <a:pPr marL="0" indent="0">
              <a:buNone/>
              <a:defRPr/>
            </a:pPr>
            <a:r>
              <a:rPr lang="ja-JP" altLang="en-US" sz="3323" dirty="0">
                <a:solidFill>
                  <a:srgbClr val="FF0000"/>
                </a:solidFill>
                <a:latin typeface="+mj-ea"/>
                <a:ea typeface="+mj-ea"/>
              </a:rPr>
              <a:t>　　　　　　　　全国</a:t>
            </a:r>
            <a:r>
              <a:rPr lang="en-US" altLang="ja-JP" sz="3323" dirty="0">
                <a:solidFill>
                  <a:srgbClr val="FF0000"/>
                </a:solidFill>
                <a:latin typeface="+mj-ea"/>
                <a:ea typeface="+mj-ea"/>
              </a:rPr>
              <a:t>27</a:t>
            </a:r>
            <a:r>
              <a:rPr lang="ja-JP" altLang="en-US" sz="3323" dirty="0">
                <a:solidFill>
                  <a:srgbClr val="FF0000"/>
                </a:solidFill>
                <a:latin typeface="+mj-ea"/>
                <a:ea typeface="+mj-ea"/>
              </a:rPr>
              <a:t>位</a:t>
            </a:r>
            <a:endParaRPr lang="en-US" altLang="ja-JP" sz="3323" dirty="0">
              <a:solidFill>
                <a:srgbClr val="FF0000"/>
              </a:solidFill>
              <a:latin typeface="+mj-ea"/>
              <a:ea typeface="+mj-ea"/>
            </a:endParaRPr>
          </a:p>
          <a:p>
            <a:pPr>
              <a:defRPr/>
            </a:pPr>
            <a:r>
              <a:rPr lang="ja-JP" altLang="en-US" sz="3323" dirty="0">
                <a:latin typeface="+mj-ea"/>
                <a:ea typeface="+mj-ea"/>
              </a:rPr>
              <a:t>ＨｏＬＥＰ件数</a:t>
            </a:r>
            <a:endParaRPr lang="en-US" altLang="ja-JP" sz="3323" dirty="0">
              <a:latin typeface="+mj-ea"/>
              <a:ea typeface="+mj-ea"/>
            </a:endParaRPr>
          </a:p>
          <a:p>
            <a:pPr marL="0" indent="0">
              <a:buNone/>
              <a:defRPr/>
            </a:pPr>
            <a:r>
              <a:rPr lang="ja-JP" altLang="en-US" sz="3323" dirty="0">
                <a:solidFill>
                  <a:srgbClr val="FF0000"/>
                </a:solidFill>
                <a:latin typeface="+mj-ea"/>
                <a:ea typeface="+mj-ea"/>
              </a:rPr>
              <a:t>　　　　　　　　全国</a:t>
            </a:r>
            <a:r>
              <a:rPr lang="en-US" altLang="ja-JP" sz="3323" dirty="0">
                <a:solidFill>
                  <a:srgbClr val="FF0000"/>
                </a:solidFill>
                <a:latin typeface="+mj-ea"/>
                <a:ea typeface="+mj-ea"/>
              </a:rPr>
              <a:t>14</a:t>
            </a:r>
            <a:r>
              <a:rPr lang="ja-JP" altLang="en-US" sz="3323" dirty="0">
                <a:solidFill>
                  <a:srgbClr val="FF0000"/>
                </a:solidFill>
                <a:latin typeface="+mj-ea"/>
                <a:ea typeface="+mj-ea"/>
              </a:rPr>
              <a:t>位</a:t>
            </a:r>
            <a:endParaRPr lang="ja-JP" altLang="en-US" sz="3323" dirty="0">
              <a:latin typeface="+mj-ea"/>
              <a:ea typeface="+mj-ea"/>
            </a:endParaRPr>
          </a:p>
        </p:txBody>
      </p:sp>
    </p:spTree>
    <p:extLst>
      <p:ext uri="{BB962C8B-B14F-4D97-AF65-F5344CB8AC3E}">
        <p14:creationId xmlns:p14="http://schemas.microsoft.com/office/powerpoint/2010/main" val="3023364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6803">
                                            <p:txEl>
                                              <p:pRg st="1" end="1"/>
                                            </p:txEl>
                                          </p:spTgt>
                                        </p:tgtEl>
                                        <p:attrNameLst>
                                          <p:attrName>style.visibility</p:attrName>
                                        </p:attrNameLst>
                                      </p:cBhvr>
                                      <p:to>
                                        <p:strVal val="visible"/>
                                      </p:to>
                                    </p:set>
                                    <p:anim calcmode="lin" valueType="num">
                                      <p:cBhvr>
                                        <p:cTn id="7" dur="500" fill="hold"/>
                                        <p:tgtEl>
                                          <p:spTgt spid="7680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680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6803">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76803">
                                            <p:txEl>
                                              <p:pRg st="2" end="2"/>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76803">
                                            <p:txEl>
                                              <p:pRg st="3" end="3"/>
                                            </p:txEl>
                                          </p:spTgt>
                                        </p:tgtEl>
                                        <p:attrNameLst>
                                          <p:attrName>style.visibility</p:attrName>
                                        </p:attrNameLst>
                                      </p:cBhvr>
                                      <p:to>
                                        <p:strVal val="visible"/>
                                      </p:to>
                                    </p:set>
                                    <p:anim calcmode="lin" valueType="num">
                                      <p:cBhvr>
                                        <p:cTn id="18" dur="500" fill="hold"/>
                                        <p:tgtEl>
                                          <p:spTgt spid="76803">
                                            <p:txEl>
                                              <p:pRg st="3" end="3"/>
                                            </p:txEl>
                                          </p:spTgt>
                                        </p:tgtEl>
                                        <p:attrNameLst>
                                          <p:attrName>ppt_w</p:attrName>
                                        </p:attrNameLst>
                                      </p:cBhvr>
                                      <p:tavLst>
                                        <p:tav tm="0">
                                          <p:val>
                                            <p:fltVal val="0"/>
                                          </p:val>
                                        </p:tav>
                                        <p:tav tm="100000">
                                          <p:val>
                                            <p:strVal val="#ppt_w"/>
                                          </p:val>
                                        </p:tav>
                                      </p:tavLst>
                                    </p:anim>
                                    <p:anim calcmode="lin" valueType="num">
                                      <p:cBhvr>
                                        <p:cTn id="19" dur="500" fill="hold"/>
                                        <p:tgtEl>
                                          <p:spTgt spid="76803">
                                            <p:txEl>
                                              <p:pRg st="3" end="3"/>
                                            </p:txEl>
                                          </p:spTgt>
                                        </p:tgtEl>
                                        <p:attrNameLst>
                                          <p:attrName>ppt_h</p:attrName>
                                        </p:attrNameLst>
                                      </p:cBhvr>
                                      <p:tavLst>
                                        <p:tav tm="0">
                                          <p:val>
                                            <p:fltVal val="0"/>
                                          </p:val>
                                        </p:tav>
                                        <p:tav tm="100000">
                                          <p:val>
                                            <p:strVal val="#ppt_h"/>
                                          </p:val>
                                        </p:tav>
                                      </p:tavLst>
                                    </p:anim>
                                    <p:animEffect transition="in" filter="fade">
                                      <p:cBhvr>
                                        <p:cTn id="20" dur="500"/>
                                        <p:tgtEl>
                                          <p:spTgt spid="768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idx="4294967295"/>
          </p:nvPr>
        </p:nvSpPr>
        <p:spPr>
          <a:xfrm>
            <a:off x="889489" y="688731"/>
            <a:ext cx="6872654" cy="1477108"/>
          </a:xfrm>
        </p:spPr>
        <p:txBody>
          <a:bodyPr/>
          <a:lstStyle/>
          <a:p>
            <a:pPr eaLnBrk="1" hangingPunct="1"/>
            <a:r>
              <a:rPr lang="ja-JP" altLang="ja-JP" smtClean="0">
                <a:ln>
                  <a:noFill/>
                </a:ln>
              </a:rPr>
              <a:t>前立腺肥大症のその他の治療法</a:t>
            </a:r>
            <a:r>
              <a:rPr lang="en-US" altLang="ja-JP" smtClean="0">
                <a:ln>
                  <a:noFill/>
                </a:ln>
              </a:rPr>
              <a:t/>
            </a:r>
            <a:br>
              <a:rPr lang="en-US" altLang="ja-JP" smtClean="0">
                <a:ln>
                  <a:noFill/>
                </a:ln>
              </a:rPr>
            </a:br>
            <a:r>
              <a:rPr lang="ja-JP" altLang="ja-JP" smtClean="0">
                <a:ln>
                  <a:noFill/>
                </a:ln>
              </a:rPr>
              <a:t>（全身状態の悪い方</a:t>
            </a:r>
            <a:r>
              <a:rPr lang="ja-JP" altLang="en-US" smtClean="0">
                <a:ln>
                  <a:noFill/>
                </a:ln>
              </a:rPr>
              <a:t>など</a:t>
            </a:r>
            <a:r>
              <a:rPr lang="ja-JP" altLang="ja-JP" smtClean="0">
                <a:ln>
                  <a:noFill/>
                </a:ln>
              </a:rPr>
              <a:t>）</a:t>
            </a:r>
          </a:p>
        </p:txBody>
      </p:sp>
      <p:sp>
        <p:nvSpPr>
          <p:cNvPr id="59395" name="テキスト プレースホルダ 4"/>
          <p:cNvSpPr>
            <a:spLocks noGrp="1"/>
          </p:cNvSpPr>
          <p:nvPr>
            <p:ph type="body" sz="quarter" idx="4294967295"/>
          </p:nvPr>
        </p:nvSpPr>
        <p:spPr>
          <a:xfrm>
            <a:off x="3429000" y="6031523"/>
            <a:ext cx="5715000" cy="422031"/>
          </a:xfrm>
        </p:spPr>
        <p:txBody>
          <a:bodyPr anchor="b"/>
          <a:lstStyle/>
          <a:p>
            <a:pPr marL="0" indent="0" algn="r" eaLnBrk="1" hangingPunct="1"/>
            <a:r>
              <a:rPr lang="ja-JP" altLang="en-US" sz="923"/>
              <a:t>矢野 仁：第</a:t>
            </a:r>
            <a:r>
              <a:rPr lang="en-US" altLang="ja-JP" sz="923"/>
              <a:t>3</a:t>
            </a:r>
            <a:r>
              <a:rPr lang="ja-JP" altLang="en-US" sz="923"/>
              <a:t>版 前立腺癌のすべて、メジカルビュー社（</a:t>
            </a:r>
            <a:r>
              <a:rPr lang="en-US" altLang="ja-JP" sz="923"/>
              <a:t>2011</a:t>
            </a:r>
            <a:r>
              <a:rPr lang="ja-JP" altLang="en-US" sz="923"/>
              <a:t>）、</a:t>
            </a:r>
            <a:r>
              <a:rPr lang="en-US" altLang="ja-JP" sz="923"/>
              <a:t>p.285</a:t>
            </a:r>
          </a:p>
        </p:txBody>
      </p:sp>
      <p:sp>
        <p:nvSpPr>
          <p:cNvPr id="35" name="角丸四角形 34"/>
          <p:cNvSpPr/>
          <p:nvPr/>
        </p:nvSpPr>
        <p:spPr>
          <a:xfrm>
            <a:off x="820615" y="2186011"/>
            <a:ext cx="3505200" cy="644769"/>
          </a:xfrm>
          <a:prstGeom prst="roundRect">
            <a:avLst>
              <a:gd name="adj" fmla="val 10201"/>
            </a:avLst>
          </a:prstGeom>
          <a:solidFill>
            <a:schemeClr val="bg1"/>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ja-JP" altLang="en-US" sz="1846" b="1">
                <a:solidFill>
                  <a:srgbClr val="00B0F0"/>
                </a:solidFill>
                <a:latin typeface="HG丸ｺﾞｼｯｸM-PRO" pitchFamily="50" charset="-128"/>
                <a:ea typeface="HG丸ｺﾞｼｯｸM-PRO" pitchFamily="50" charset="-128"/>
                <a:cs typeface="HG丸ｺﾞｼｯｸM-PRO"/>
              </a:rPr>
              <a:t>尿道カテーテル</a:t>
            </a:r>
            <a:r>
              <a:rPr lang="ja-JP" altLang="en-US" sz="1846" b="1" dirty="0">
                <a:solidFill>
                  <a:srgbClr val="00B0F0"/>
                </a:solidFill>
                <a:latin typeface="HG丸ｺﾞｼｯｸM-PRO" pitchFamily="50" charset="-128"/>
                <a:ea typeface="HG丸ｺﾞｼｯｸM-PRO" pitchFamily="50" charset="-128"/>
                <a:cs typeface="HG丸ｺﾞｼｯｸM-PRO"/>
              </a:rPr>
              <a:t>留置・</a:t>
            </a:r>
            <a:endParaRPr lang="en-US" altLang="ja-JP" sz="1846" b="1" dirty="0">
              <a:solidFill>
                <a:srgbClr val="00B0F0"/>
              </a:solidFill>
              <a:latin typeface="HG丸ｺﾞｼｯｸM-PRO" pitchFamily="50" charset="-128"/>
              <a:ea typeface="HG丸ｺﾞｼｯｸM-PRO" pitchFamily="50" charset="-128"/>
              <a:cs typeface="HG丸ｺﾞｼｯｸM-PRO"/>
            </a:endParaRPr>
          </a:p>
          <a:p>
            <a:pPr fontAlgn="auto">
              <a:spcBef>
                <a:spcPts val="0"/>
              </a:spcBef>
              <a:spcAft>
                <a:spcPts val="0"/>
              </a:spcAft>
              <a:defRPr/>
            </a:pPr>
            <a:r>
              <a:rPr lang="ja-JP" altLang="en-US" sz="1846" b="1">
                <a:solidFill>
                  <a:srgbClr val="00B0F0"/>
                </a:solidFill>
                <a:latin typeface="HG丸ｺﾞｼｯｸM-PRO" pitchFamily="50" charset="-128"/>
                <a:ea typeface="HG丸ｺﾞｼｯｸM-PRO" pitchFamily="50" charset="-128"/>
                <a:cs typeface="HG丸ｺﾞｼｯｸM-PRO"/>
              </a:rPr>
              <a:t>自己</a:t>
            </a:r>
            <a:r>
              <a:rPr lang="ja-JP" altLang="en-US" sz="1846" b="1" dirty="0">
                <a:solidFill>
                  <a:srgbClr val="00B0F0"/>
                </a:solidFill>
                <a:latin typeface="HG丸ｺﾞｼｯｸM-PRO" pitchFamily="50" charset="-128"/>
                <a:ea typeface="HG丸ｺﾞｼｯｸM-PRO" pitchFamily="50" charset="-128"/>
                <a:cs typeface="HG丸ｺﾞｼｯｸM-PRO"/>
              </a:rPr>
              <a:t>導尿・膀胱瘻</a:t>
            </a:r>
          </a:p>
        </p:txBody>
      </p:sp>
      <p:sp>
        <p:nvSpPr>
          <p:cNvPr id="41" name="角丸四角形 40"/>
          <p:cNvSpPr/>
          <p:nvPr/>
        </p:nvSpPr>
        <p:spPr>
          <a:xfrm>
            <a:off x="4885594" y="2186012"/>
            <a:ext cx="3578469" cy="630115"/>
          </a:xfrm>
          <a:prstGeom prst="roundRect">
            <a:avLst>
              <a:gd name="adj" fmla="val 10201"/>
            </a:avLst>
          </a:prstGeom>
          <a:solidFill>
            <a:schemeClr val="bg1"/>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ja-JP" altLang="en-US" sz="1846" b="1" dirty="0">
                <a:solidFill>
                  <a:srgbClr val="00B0F0"/>
                </a:solidFill>
                <a:latin typeface="HG丸ｺﾞｼｯｸM-PRO" pitchFamily="50" charset="-128"/>
                <a:ea typeface="HG丸ｺﾞｼｯｸM-PRO" pitchFamily="50" charset="-128"/>
                <a:cs typeface="HG丸ｺﾞｼｯｸM-PRO"/>
              </a:rPr>
              <a:t>尿道ステント法</a:t>
            </a:r>
          </a:p>
        </p:txBody>
      </p:sp>
      <p:pic>
        <p:nvPicPr>
          <p:cNvPr id="594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123" y="2998177"/>
            <a:ext cx="3166697" cy="246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973266"/>
            <a:ext cx="3064120" cy="246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6321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FE7DEE-A15C-416B-88BD-0484F0E9DACC}"/>
              </a:ext>
            </a:extLst>
          </p:cNvPr>
          <p:cNvSpPr>
            <a:spLocks noGrp="1"/>
          </p:cNvSpPr>
          <p:nvPr>
            <p:ph type="title"/>
          </p:nvPr>
        </p:nvSpPr>
        <p:spPr/>
        <p:txBody>
          <a:bodyPr/>
          <a:lstStyle/>
          <a:p>
            <a:r>
              <a:rPr kumimoji="1" lang="ja-JP" altLang="en-US" dirty="0" smtClean="0"/>
              <a:t>本日の内容</a:t>
            </a:r>
            <a:endParaRPr kumimoji="1" lang="ja-JP" altLang="en-US" dirty="0"/>
          </a:p>
        </p:txBody>
      </p:sp>
      <p:sp>
        <p:nvSpPr>
          <p:cNvPr id="3" name="コンテンツ プレースホルダー 2">
            <a:extLst>
              <a:ext uri="{FF2B5EF4-FFF2-40B4-BE49-F238E27FC236}">
                <a16:creationId xmlns:a16="http://schemas.microsoft.com/office/drawing/2014/main" id="{6506E4AF-3087-46BE-B496-E7392985B2C4}"/>
              </a:ext>
            </a:extLst>
          </p:cNvPr>
          <p:cNvSpPr>
            <a:spLocks noGrp="1"/>
          </p:cNvSpPr>
          <p:nvPr>
            <p:ph idx="1"/>
          </p:nvPr>
        </p:nvSpPr>
        <p:spPr/>
        <p:txBody>
          <a:bodyPr/>
          <a:lstStyle/>
          <a:p>
            <a:endParaRPr kumimoji="1" lang="en-US" altLang="ja-JP" dirty="0" smtClean="0"/>
          </a:p>
          <a:p>
            <a:pPr marL="514350" indent="-514350">
              <a:buFont typeface="+mj-lt"/>
              <a:buAutoNum type="arabicPeriod"/>
            </a:pPr>
            <a:r>
              <a:rPr kumimoji="1" lang="ja-JP" altLang="en-US" dirty="0" smtClean="0">
                <a:solidFill>
                  <a:schemeClr val="accent3">
                    <a:lumMod val="65000"/>
                  </a:schemeClr>
                </a:solidFill>
              </a:rPr>
              <a:t>前立腺</a:t>
            </a:r>
            <a:r>
              <a:rPr kumimoji="1" lang="ja-JP" altLang="en-US" dirty="0">
                <a:solidFill>
                  <a:schemeClr val="accent3">
                    <a:lumMod val="65000"/>
                  </a:schemeClr>
                </a:solidFill>
              </a:rPr>
              <a:t>肥</a:t>
            </a:r>
            <a:r>
              <a:rPr kumimoji="1" lang="ja-JP" altLang="en-US" dirty="0" smtClean="0">
                <a:solidFill>
                  <a:schemeClr val="accent3">
                    <a:lumMod val="65000"/>
                  </a:schemeClr>
                </a:solidFill>
              </a:rPr>
              <a:t>大症</a:t>
            </a:r>
            <a:endParaRPr kumimoji="1" lang="en-US" altLang="ja-JP" dirty="0" smtClean="0">
              <a:solidFill>
                <a:schemeClr val="accent3">
                  <a:lumMod val="65000"/>
                </a:schemeClr>
              </a:solidFill>
            </a:endParaRPr>
          </a:p>
          <a:p>
            <a:pPr marL="514350" indent="-514350">
              <a:buFont typeface="+mj-lt"/>
              <a:buAutoNum type="arabicPeriod"/>
            </a:pPr>
            <a:endParaRPr kumimoji="1" lang="en-US" altLang="ja-JP" sz="2400" dirty="0"/>
          </a:p>
          <a:p>
            <a:pPr marL="514350" indent="-514350">
              <a:buFont typeface="+mj-lt"/>
              <a:buAutoNum type="arabicPeriod"/>
            </a:pPr>
            <a:r>
              <a:rPr lang="ja-JP" altLang="en-US" dirty="0"/>
              <a:t>過活動</a:t>
            </a:r>
            <a:r>
              <a:rPr lang="ja-JP" altLang="en-US" dirty="0" smtClean="0"/>
              <a:t>膀胱</a:t>
            </a:r>
            <a:endParaRPr lang="en-US" altLang="ja-JP" dirty="0" smtClean="0"/>
          </a:p>
          <a:p>
            <a:pPr marL="514350" indent="-514350">
              <a:buFont typeface="+mj-lt"/>
              <a:buAutoNum type="arabicPeriod"/>
            </a:pPr>
            <a:endParaRPr lang="en-US" altLang="ja-JP" sz="2400" dirty="0" smtClean="0"/>
          </a:p>
          <a:p>
            <a:pPr marL="514350" indent="-514350">
              <a:buFont typeface="+mj-lt"/>
              <a:buAutoNum type="arabicPeriod"/>
            </a:pPr>
            <a:r>
              <a:rPr kumimoji="1" lang="ja-JP" altLang="en-US" dirty="0" smtClean="0">
                <a:solidFill>
                  <a:schemeClr val="accent3">
                    <a:lumMod val="65000"/>
                  </a:schemeClr>
                </a:solidFill>
              </a:rPr>
              <a:t>排尿自立</a:t>
            </a:r>
            <a:r>
              <a:rPr kumimoji="1" lang="ja-JP" altLang="en-US" dirty="0">
                <a:solidFill>
                  <a:schemeClr val="accent3">
                    <a:lumMod val="65000"/>
                  </a:schemeClr>
                </a:solidFill>
              </a:rPr>
              <a:t>指導</a:t>
            </a:r>
          </a:p>
        </p:txBody>
      </p:sp>
      <p:sp>
        <p:nvSpPr>
          <p:cNvPr id="4" name="スライド番号プレースホルダー 3">
            <a:extLst>
              <a:ext uri="{FF2B5EF4-FFF2-40B4-BE49-F238E27FC236}">
                <a16:creationId xmlns:a16="http://schemas.microsoft.com/office/drawing/2014/main" id="{2ABD86C6-BD17-4097-91E4-54F0054649B9}"/>
              </a:ext>
            </a:extLst>
          </p:cNvPr>
          <p:cNvSpPr>
            <a:spLocks noGrp="1"/>
          </p:cNvSpPr>
          <p:nvPr>
            <p:ph type="sldNum" sz="quarter" idx="12"/>
          </p:nvPr>
        </p:nvSpPr>
        <p:spPr/>
        <p:txBody>
          <a:bodyPr/>
          <a:lstStyle/>
          <a:p>
            <a:fld id="{CA423794-889D-44F1-9B35-1EB9443D0300}" type="slidenum">
              <a:rPr lang="en-US" altLang="ja-JP" smtClean="0"/>
              <a:pPr/>
              <a:t>69</a:t>
            </a:fld>
            <a:endParaRPr lang="en-US" altLang="ja-JP"/>
          </a:p>
        </p:txBody>
      </p:sp>
    </p:spTree>
    <p:extLst>
      <p:ext uri="{BB962C8B-B14F-4D97-AF65-F5344CB8AC3E}">
        <p14:creationId xmlns:p14="http://schemas.microsoft.com/office/powerpoint/2010/main" val="3808025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BPH1N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238"/>
          <a:stretch>
            <a:fillRect/>
          </a:stretch>
        </p:blipFill>
        <p:spPr bwMode="auto">
          <a:xfrm>
            <a:off x="2232671" y="1417028"/>
            <a:ext cx="3210657" cy="478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AutoShape 6"/>
          <p:cNvSpPr>
            <a:spLocks/>
          </p:cNvSpPr>
          <p:nvPr/>
        </p:nvSpPr>
        <p:spPr bwMode="auto">
          <a:xfrm>
            <a:off x="452228" y="1931377"/>
            <a:ext cx="1229458" cy="219808"/>
          </a:xfrm>
          <a:prstGeom prst="callout1">
            <a:avLst>
              <a:gd name="adj1" fmla="val 48000"/>
              <a:gd name="adj2" fmla="val 105722"/>
              <a:gd name="adj3" fmla="val 48667"/>
              <a:gd name="adj4" fmla="val 214542"/>
            </a:avLst>
          </a:prstGeom>
          <a:noFill/>
          <a:ln w="31750">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defTabSz="457200" eaLnBrk="0" fontAlgn="base" hangingPunct="0">
              <a:spcBef>
                <a:spcPct val="0"/>
              </a:spcBef>
              <a:spcAft>
                <a:spcPct val="0"/>
              </a:spcAft>
              <a:defRPr>
                <a:solidFill>
                  <a:schemeClr val="tx1"/>
                </a:solidFill>
                <a:latin typeface="Garamond" pitchFamily="18" charset="0"/>
              </a:defRPr>
            </a:lvl6pPr>
            <a:lvl7pPr marL="2971800" indent="-228600" defTabSz="457200" eaLnBrk="0" fontAlgn="base" hangingPunct="0">
              <a:spcBef>
                <a:spcPct val="0"/>
              </a:spcBef>
              <a:spcAft>
                <a:spcPct val="0"/>
              </a:spcAft>
              <a:defRPr>
                <a:solidFill>
                  <a:schemeClr val="tx1"/>
                </a:solidFill>
                <a:latin typeface="Garamond" pitchFamily="18" charset="0"/>
              </a:defRPr>
            </a:lvl7pPr>
            <a:lvl8pPr marL="3429000" indent="-228600" defTabSz="457200" eaLnBrk="0" fontAlgn="base" hangingPunct="0">
              <a:spcBef>
                <a:spcPct val="0"/>
              </a:spcBef>
              <a:spcAft>
                <a:spcPct val="0"/>
              </a:spcAft>
              <a:defRPr>
                <a:solidFill>
                  <a:schemeClr val="tx1"/>
                </a:solidFill>
                <a:latin typeface="Garamond" pitchFamily="18" charset="0"/>
              </a:defRPr>
            </a:lvl8pPr>
            <a:lvl9pPr marL="3886200" indent="-228600" defTabSz="457200" eaLnBrk="0" fontAlgn="base" hangingPunct="0">
              <a:spcBef>
                <a:spcPct val="0"/>
              </a:spcBef>
              <a:spcAft>
                <a:spcPct val="0"/>
              </a:spcAft>
              <a:defRPr>
                <a:solidFill>
                  <a:schemeClr val="tx1"/>
                </a:solidFill>
                <a:latin typeface="Garamond" pitchFamily="18" charset="0"/>
              </a:defRPr>
            </a:lvl9pPr>
          </a:lstStyle>
          <a:p>
            <a:pPr algn="r">
              <a:defRPr/>
            </a:pPr>
            <a:r>
              <a:rPr lang="ja-JP" altLang="en-US" sz="2215" dirty="0">
                <a:latin typeface="+mj-ea"/>
                <a:ea typeface="+mj-ea"/>
              </a:rPr>
              <a:t>副腎</a:t>
            </a:r>
          </a:p>
        </p:txBody>
      </p:sp>
      <p:sp>
        <p:nvSpPr>
          <p:cNvPr id="24583" name="AutoShape 7"/>
          <p:cNvSpPr>
            <a:spLocks/>
          </p:cNvSpPr>
          <p:nvPr/>
        </p:nvSpPr>
        <p:spPr bwMode="auto">
          <a:xfrm>
            <a:off x="443436" y="2634762"/>
            <a:ext cx="1229458" cy="219808"/>
          </a:xfrm>
          <a:prstGeom prst="callout1">
            <a:avLst>
              <a:gd name="adj1" fmla="val 48000"/>
              <a:gd name="adj2" fmla="val 105722"/>
              <a:gd name="adj3" fmla="val 48667"/>
              <a:gd name="adj4" fmla="val 201667"/>
            </a:avLst>
          </a:prstGeom>
          <a:noFill/>
          <a:ln w="31750">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defTabSz="457200" eaLnBrk="0" fontAlgn="base" hangingPunct="0">
              <a:spcBef>
                <a:spcPct val="0"/>
              </a:spcBef>
              <a:spcAft>
                <a:spcPct val="0"/>
              </a:spcAft>
              <a:defRPr>
                <a:solidFill>
                  <a:schemeClr val="tx1"/>
                </a:solidFill>
                <a:latin typeface="Garamond" pitchFamily="18" charset="0"/>
              </a:defRPr>
            </a:lvl6pPr>
            <a:lvl7pPr marL="2971800" indent="-228600" defTabSz="457200" eaLnBrk="0" fontAlgn="base" hangingPunct="0">
              <a:spcBef>
                <a:spcPct val="0"/>
              </a:spcBef>
              <a:spcAft>
                <a:spcPct val="0"/>
              </a:spcAft>
              <a:defRPr>
                <a:solidFill>
                  <a:schemeClr val="tx1"/>
                </a:solidFill>
                <a:latin typeface="Garamond" pitchFamily="18" charset="0"/>
              </a:defRPr>
            </a:lvl7pPr>
            <a:lvl8pPr marL="3429000" indent="-228600" defTabSz="457200" eaLnBrk="0" fontAlgn="base" hangingPunct="0">
              <a:spcBef>
                <a:spcPct val="0"/>
              </a:spcBef>
              <a:spcAft>
                <a:spcPct val="0"/>
              </a:spcAft>
              <a:defRPr>
                <a:solidFill>
                  <a:schemeClr val="tx1"/>
                </a:solidFill>
                <a:latin typeface="Garamond" pitchFamily="18" charset="0"/>
              </a:defRPr>
            </a:lvl8pPr>
            <a:lvl9pPr marL="3886200" indent="-228600" defTabSz="457200" eaLnBrk="0" fontAlgn="base" hangingPunct="0">
              <a:spcBef>
                <a:spcPct val="0"/>
              </a:spcBef>
              <a:spcAft>
                <a:spcPct val="0"/>
              </a:spcAft>
              <a:defRPr>
                <a:solidFill>
                  <a:schemeClr val="tx1"/>
                </a:solidFill>
                <a:latin typeface="Garamond" pitchFamily="18" charset="0"/>
              </a:defRPr>
            </a:lvl9pPr>
          </a:lstStyle>
          <a:p>
            <a:pPr algn="r">
              <a:defRPr/>
            </a:pPr>
            <a:r>
              <a:rPr lang="ja-JP" altLang="en-US" sz="2215">
                <a:latin typeface="+mj-ea"/>
                <a:ea typeface="+mj-ea"/>
              </a:rPr>
              <a:t>腎臓</a:t>
            </a:r>
          </a:p>
        </p:txBody>
      </p:sp>
      <p:sp>
        <p:nvSpPr>
          <p:cNvPr id="24584" name="AutoShape 8"/>
          <p:cNvSpPr>
            <a:spLocks/>
          </p:cNvSpPr>
          <p:nvPr/>
        </p:nvSpPr>
        <p:spPr bwMode="auto">
          <a:xfrm>
            <a:off x="444901" y="4089889"/>
            <a:ext cx="1229457" cy="219808"/>
          </a:xfrm>
          <a:prstGeom prst="callout1">
            <a:avLst>
              <a:gd name="adj1" fmla="val 48000"/>
              <a:gd name="adj2" fmla="val 105722"/>
              <a:gd name="adj3" fmla="val 49333"/>
              <a:gd name="adj4" fmla="val 258759"/>
            </a:avLst>
          </a:prstGeom>
          <a:noFill/>
          <a:ln w="31750">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defTabSz="457200" eaLnBrk="0" fontAlgn="base" hangingPunct="0">
              <a:spcBef>
                <a:spcPct val="0"/>
              </a:spcBef>
              <a:spcAft>
                <a:spcPct val="0"/>
              </a:spcAft>
              <a:defRPr>
                <a:solidFill>
                  <a:schemeClr val="tx1"/>
                </a:solidFill>
                <a:latin typeface="Garamond" pitchFamily="18" charset="0"/>
              </a:defRPr>
            </a:lvl6pPr>
            <a:lvl7pPr marL="2971800" indent="-228600" defTabSz="457200" eaLnBrk="0" fontAlgn="base" hangingPunct="0">
              <a:spcBef>
                <a:spcPct val="0"/>
              </a:spcBef>
              <a:spcAft>
                <a:spcPct val="0"/>
              </a:spcAft>
              <a:defRPr>
                <a:solidFill>
                  <a:schemeClr val="tx1"/>
                </a:solidFill>
                <a:latin typeface="Garamond" pitchFamily="18" charset="0"/>
              </a:defRPr>
            </a:lvl7pPr>
            <a:lvl8pPr marL="3429000" indent="-228600" defTabSz="457200" eaLnBrk="0" fontAlgn="base" hangingPunct="0">
              <a:spcBef>
                <a:spcPct val="0"/>
              </a:spcBef>
              <a:spcAft>
                <a:spcPct val="0"/>
              </a:spcAft>
              <a:defRPr>
                <a:solidFill>
                  <a:schemeClr val="tx1"/>
                </a:solidFill>
                <a:latin typeface="Garamond" pitchFamily="18" charset="0"/>
              </a:defRPr>
            </a:lvl8pPr>
            <a:lvl9pPr marL="3886200" indent="-228600" defTabSz="457200" eaLnBrk="0" fontAlgn="base" hangingPunct="0">
              <a:spcBef>
                <a:spcPct val="0"/>
              </a:spcBef>
              <a:spcAft>
                <a:spcPct val="0"/>
              </a:spcAft>
              <a:defRPr>
                <a:solidFill>
                  <a:schemeClr val="tx1"/>
                </a:solidFill>
                <a:latin typeface="Garamond" pitchFamily="18" charset="0"/>
              </a:defRPr>
            </a:lvl9pPr>
          </a:lstStyle>
          <a:p>
            <a:pPr algn="r">
              <a:defRPr/>
            </a:pPr>
            <a:r>
              <a:rPr lang="ja-JP" altLang="en-US" sz="2215">
                <a:latin typeface="+mj-ea"/>
                <a:ea typeface="+mj-ea"/>
              </a:rPr>
              <a:t>尿管</a:t>
            </a:r>
          </a:p>
        </p:txBody>
      </p:sp>
      <p:sp>
        <p:nvSpPr>
          <p:cNvPr id="24585" name="AutoShape 9"/>
          <p:cNvSpPr>
            <a:spLocks/>
          </p:cNvSpPr>
          <p:nvPr/>
        </p:nvSpPr>
        <p:spPr bwMode="auto">
          <a:xfrm>
            <a:off x="439040" y="4661389"/>
            <a:ext cx="1229457" cy="219808"/>
          </a:xfrm>
          <a:prstGeom prst="callout1">
            <a:avLst>
              <a:gd name="adj1" fmla="val 48000"/>
              <a:gd name="adj2" fmla="val 105722"/>
              <a:gd name="adj3" fmla="val 48000"/>
              <a:gd name="adj4" fmla="val 263051"/>
            </a:avLst>
          </a:prstGeom>
          <a:noFill/>
          <a:ln w="31750">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defTabSz="457200" eaLnBrk="0" fontAlgn="base" hangingPunct="0">
              <a:spcBef>
                <a:spcPct val="0"/>
              </a:spcBef>
              <a:spcAft>
                <a:spcPct val="0"/>
              </a:spcAft>
              <a:defRPr>
                <a:solidFill>
                  <a:schemeClr val="tx1"/>
                </a:solidFill>
                <a:latin typeface="Garamond" pitchFamily="18" charset="0"/>
              </a:defRPr>
            </a:lvl6pPr>
            <a:lvl7pPr marL="2971800" indent="-228600" defTabSz="457200" eaLnBrk="0" fontAlgn="base" hangingPunct="0">
              <a:spcBef>
                <a:spcPct val="0"/>
              </a:spcBef>
              <a:spcAft>
                <a:spcPct val="0"/>
              </a:spcAft>
              <a:defRPr>
                <a:solidFill>
                  <a:schemeClr val="tx1"/>
                </a:solidFill>
                <a:latin typeface="Garamond" pitchFamily="18" charset="0"/>
              </a:defRPr>
            </a:lvl7pPr>
            <a:lvl8pPr marL="3429000" indent="-228600" defTabSz="457200" eaLnBrk="0" fontAlgn="base" hangingPunct="0">
              <a:spcBef>
                <a:spcPct val="0"/>
              </a:spcBef>
              <a:spcAft>
                <a:spcPct val="0"/>
              </a:spcAft>
              <a:defRPr>
                <a:solidFill>
                  <a:schemeClr val="tx1"/>
                </a:solidFill>
                <a:latin typeface="Garamond" pitchFamily="18" charset="0"/>
              </a:defRPr>
            </a:lvl8pPr>
            <a:lvl9pPr marL="3886200" indent="-228600" defTabSz="457200" eaLnBrk="0" fontAlgn="base" hangingPunct="0">
              <a:spcBef>
                <a:spcPct val="0"/>
              </a:spcBef>
              <a:spcAft>
                <a:spcPct val="0"/>
              </a:spcAft>
              <a:defRPr>
                <a:solidFill>
                  <a:schemeClr val="tx1"/>
                </a:solidFill>
                <a:latin typeface="Garamond" pitchFamily="18" charset="0"/>
              </a:defRPr>
            </a:lvl9pPr>
          </a:lstStyle>
          <a:p>
            <a:pPr algn="r">
              <a:defRPr/>
            </a:pPr>
            <a:r>
              <a:rPr lang="ja-JP" altLang="en-US" sz="2215">
                <a:latin typeface="+mj-ea"/>
                <a:ea typeface="+mj-ea"/>
              </a:rPr>
              <a:t>膀胱</a:t>
            </a:r>
          </a:p>
        </p:txBody>
      </p:sp>
      <p:sp>
        <p:nvSpPr>
          <p:cNvPr id="24586" name="AutoShape 10"/>
          <p:cNvSpPr>
            <a:spLocks/>
          </p:cNvSpPr>
          <p:nvPr/>
        </p:nvSpPr>
        <p:spPr bwMode="auto">
          <a:xfrm>
            <a:off x="433179" y="5632939"/>
            <a:ext cx="1244111" cy="219808"/>
          </a:xfrm>
          <a:prstGeom prst="callout1">
            <a:avLst>
              <a:gd name="adj1" fmla="val 48000"/>
              <a:gd name="adj2" fmla="val 105653"/>
              <a:gd name="adj3" fmla="val 48000"/>
              <a:gd name="adj4" fmla="val 274912"/>
            </a:avLst>
          </a:prstGeom>
          <a:noFill/>
          <a:ln w="31750">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defTabSz="457200" eaLnBrk="0" fontAlgn="base" hangingPunct="0">
              <a:spcBef>
                <a:spcPct val="0"/>
              </a:spcBef>
              <a:spcAft>
                <a:spcPct val="0"/>
              </a:spcAft>
              <a:defRPr>
                <a:solidFill>
                  <a:schemeClr val="tx1"/>
                </a:solidFill>
                <a:latin typeface="Garamond" pitchFamily="18" charset="0"/>
              </a:defRPr>
            </a:lvl6pPr>
            <a:lvl7pPr marL="2971800" indent="-228600" defTabSz="457200" eaLnBrk="0" fontAlgn="base" hangingPunct="0">
              <a:spcBef>
                <a:spcPct val="0"/>
              </a:spcBef>
              <a:spcAft>
                <a:spcPct val="0"/>
              </a:spcAft>
              <a:defRPr>
                <a:solidFill>
                  <a:schemeClr val="tx1"/>
                </a:solidFill>
                <a:latin typeface="Garamond" pitchFamily="18" charset="0"/>
              </a:defRPr>
            </a:lvl7pPr>
            <a:lvl8pPr marL="3429000" indent="-228600" defTabSz="457200" eaLnBrk="0" fontAlgn="base" hangingPunct="0">
              <a:spcBef>
                <a:spcPct val="0"/>
              </a:spcBef>
              <a:spcAft>
                <a:spcPct val="0"/>
              </a:spcAft>
              <a:defRPr>
                <a:solidFill>
                  <a:schemeClr val="tx1"/>
                </a:solidFill>
                <a:latin typeface="Garamond" pitchFamily="18" charset="0"/>
              </a:defRPr>
            </a:lvl8pPr>
            <a:lvl9pPr marL="3886200" indent="-228600" defTabSz="457200" eaLnBrk="0" fontAlgn="base" hangingPunct="0">
              <a:spcBef>
                <a:spcPct val="0"/>
              </a:spcBef>
              <a:spcAft>
                <a:spcPct val="0"/>
              </a:spcAft>
              <a:defRPr>
                <a:solidFill>
                  <a:schemeClr val="tx1"/>
                </a:solidFill>
                <a:latin typeface="Garamond" pitchFamily="18" charset="0"/>
              </a:defRPr>
            </a:lvl9pPr>
          </a:lstStyle>
          <a:p>
            <a:pPr algn="r">
              <a:defRPr/>
            </a:pPr>
            <a:r>
              <a:rPr lang="ja-JP" altLang="en-US" sz="2215">
                <a:latin typeface="+mj-ea"/>
                <a:ea typeface="+mj-ea"/>
              </a:rPr>
              <a:t>尿道</a:t>
            </a:r>
          </a:p>
        </p:txBody>
      </p:sp>
      <p:sp>
        <p:nvSpPr>
          <p:cNvPr id="24587" name="AutoShape 11"/>
          <p:cNvSpPr>
            <a:spLocks/>
          </p:cNvSpPr>
          <p:nvPr/>
        </p:nvSpPr>
        <p:spPr bwMode="auto">
          <a:xfrm>
            <a:off x="446367" y="4994031"/>
            <a:ext cx="1229458" cy="219808"/>
          </a:xfrm>
          <a:prstGeom prst="callout1">
            <a:avLst>
              <a:gd name="adj1" fmla="val 48000"/>
              <a:gd name="adj2" fmla="val 105722"/>
              <a:gd name="adj3" fmla="val 50000"/>
              <a:gd name="adj4" fmla="val 266032"/>
            </a:avLst>
          </a:prstGeom>
          <a:noFill/>
          <a:ln w="31750">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defTabSz="457200" eaLnBrk="0" fontAlgn="base" hangingPunct="0">
              <a:spcBef>
                <a:spcPct val="0"/>
              </a:spcBef>
              <a:spcAft>
                <a:spcPct val="0"/>
              </a:spcAft>
              <a:defRPr>
                <a:solidFill>
                  <a:schemeClr val="tx1"/>
                </a:solidFill>
                <a:latin typeface="Garamond" pitchFamily="18" charset="0"/>
              </a:defRPr>
            </a:lvl6pPr>
            <a:lvl7pPr marL="2971800" indent="-228600" defTabSz="457200" eaLnBrk="0" fontAlgn="base" hangingPunct="0">
              <a:spcBef>
                <a:spcPct val="0"/>
              </a:spcBef>
              <a:spcAft>
                <a:spcPct val="0"/>
              </a:spcAft>
              <a:defRPr>
                <a:solidFill>
                  <a:schemeClr val="tx1"/>
                </a:solidFill>
                <a:latin typeface="Garamond" pitchFamily="18" charset="0"/>
              </a:defRPr>
            </a:lvl7pPr>
            <a:lvl8pPr marL="3429000" indent="-228600" defTabSz="457200" eaLnBrk="0" fontAlgn="base" hangingPunct="0">
              <a:spcBef>
                <a:spcPct val="0"/>
              </a:spcBef>
              <a:spcAft>
                <a:spcPct val="0"/>
              </a:spcAft>
              <a:defRPr>
                <a:solidFill>
                  <a:schemeClr val="tx1"/>
                </a:solidFill>
                <a:latin typeface="Garamond" pitchFamily="18" charset="0"/>
              </a:defRPr>
            </a:lvl8pPr>
            <a:lvl9pPr marL="3886200" indent="-228600" defTabSz="457200" eaLnBrk="0" fontAlgn="base" hangingPunct="0">
              <a:spcBef>
                <a:spcPct val="0"/>
              </a:spcBef>
              <a:spcAft>
                <a:spcPct val="0"/>
              </a:spcAft>
              <a:defRPr>
                <a:solidFill>
                  <a:schemeClr val="tx1"/>
                </a:solidFill>
                <a:latin typeface="Garamond" pitchFamily="18" charset="0"/>
              </a:defRPr>
            </a:lvl9pPr>
          </a:lstStyle>
          <a:p>
            <a:pPr algn="r">
              <a:defRPr/>
            </a:pPr>
            <a:r>
              <a:rPr lang="ja-JP" altLang="en-US" sz="2215">
                <a:latin typeface="+mj-ea"/>
                <a:ea typeface="+mj-ea"/>
              </a:rPr>
              <a:t>前立腺</a:t>
            </a:r>
          </a:p>
        </p:txBody>
      </p:sp>
      <p:sp>
        <p:nvSpPr>
          <p:cNvPr id="2" name="右中かっこ 1"/>
          <p:cNvSpPr/>
          <p:nvPr/>
        </p:nvSpPr>
        <p:spPr bwMode="auto">
          <a:xfrm>
            <a:off x="4860032" y="2151185"/>
            <a:ext cx="648073" cy="2158512"/>
          </a:xfrm>
          <a:prstGeom prst="righ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5" name="右中かっこ 14"/>
          <p:cNvSpPr/>
          <p:nvPr/>
        </p:nvSpPr>
        <p:spPr bwMode="auto">
          <a:xfrm>
            <a:off x="4860032" y="4437111"/>
            <a:ext cx="648073" cy="1415635"/>
          </a:xfrm>
          <a:prstGeom prst="righ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3" name="テキスト ボックス 2"/>
          <p:cNvSpPr txBox="1"/>
          <p:nvPr/>
        </p:nvSpPr>
        <p:spPr>
          <a:xfrm>
            <a:off x="5508105" y="2996952"/>
            <a:ext cx="1440159" cy="461665"/>
          </a:xfrm>
          <a:prstGeom prst="rect">
            <a:avLst/>
          </a:prstGeom>
          <a:noFill/>
        </p:spPr>
        <p:txBody>
          <a:bodyPr wrap="square" rtlCol="0">
            <a:spAutoFit/>
          </a:bodyPr>
          <a:lstStyle/>
          <a:p>
            <a:r>
              <a:rPr lang="ja-JP" altLang="en-US" sz="2400" b="1" dirty="0" smtClean="0">
                <a:solidFill>
                  <a:srgbClr val="0070C0"/>
                </a:solidFill>
              </a:rPr>
              <a:t>上部</a:t>
            </a:r>
            <a:r>
              <a:rPr lang="ja-JP" altLang="en-US" sz="2400" b="1" dirty="0">
                <a:solidFill>
                  <a:srgbClr val="0070C0"/>
                </a:solidFill>
              </a:rPr>
              <a:t>尿路</a:t>
            </a:r>
            <a:endParaRPr kumimoji="1" lang="ja-JP" altLang="en-US" sz="2400" b="1" dirty="0">
              <a:solidFill>
                <a:srgbClr val="0070C0"/>
              </a:solidFill>
            </a:endParaRPr>
          </a:p>
        </p:txBody>
      </p:sp>
      <p:sp>
        <p:nvSpPr>
          <p:cNvPr id="17" name="テキスト ボックス 16"/>
          <p:cNvSpPr txBox="1"/>
          <p:nvPr/>
        </p:nvSpPr>
        <p:spPr>
          <a:xfrm>
            <a:off x="5508105" y="4881197"/>
            <a:ext cx="1440159" cy="461665"/>
          </a:xfrm>
          <a:prstGeom prst="rect">
            <a:avLst/>
          </a:prstGeom>
          <a:noFill/>
        </p:spPr>
        <p:txBody>
          <a:bodyPr wrap="square" rtlCol="0">
            <a:spAutoFit/>
          </a:bodyPr>
          <a:lstStyle/>
          <a:p>
            <a:r>
              <a:rPr lang="ja-JP" altLang="en-US" sz="2400" b="1" dirty="0">
                <a:solidFill>
                  <a:srgbClr val="FF0000"/>
                </a:solidFill>
              </a:rPr>
              <a:t>下部</a:t>
            </a:r>
            <a:r>
              <a:rPr lang="ja-JP" altLang="en-US" sz="2400" b="1" dirty="0" smtClean="0">
                <a:solidFill>
                  <a:srgbClr val="FF0000"/>
                </a:solidFill>
              </a:rPr>
              <a:t>尿路</a:t>
            </a:r>
            <a:endParaRPr kumimoji="1" lang="ja-JP" altLang="en-US" sz="2400" b="1" dirty="0">
              <a:solidFill>
                <a:srgbClr val="FF0000"/>
              </a:solidFill>
            </a:endParaRPr>
          </a:p>
        </p:txBody>
      </p:sp>
      <p:sp>
        <p:nvSpPr>
          <p:cNvPr id="20" name="タイトル 1"/>
          <p:cNvSpPr>
            <a:spLocks noGrp="1"/>
          </p:cNvSpPr>
          <p:nvPr>
            <p:ph type="title"/>
          </p:nvPr>
        </p:nvSpPr>
        <p:spPr>
          <a:xfrm>
            <a:off x="406400" y="46038"/>
            <a:ext cx="8283575" cy="908050"/>
          </a:xfrm>
        </p:spPr>
        <p:txBody>
          <a:bodyPr/>
          <a:lstStyle/>
          <a:p>
            <a:r>
              <a:rPr lang="ja-JP" altLang="en-US" dirty="0" smtClean="0"/>
              <a:t>  排尿障害（下部尿路機能障害）</a:t>
            </a:r>
            <a:endParaRPr kumimoji="1" lang="ja-JP" altLang="en-US" dirty="0"/>
          </a:p>
        </p:txBody>
      </p:sp>
      <p:sp>
        <p:nvSpPr>
          <p:cNvPr id="5" name="正方形/長方形 4"/>
          <p:cNvSpPr/>
          <p:nvPr/>
        </p:nvSpPr>
        <p:spPr>
          <a:xfrm>
            <a:off x="5328592" y="1511728"/>
            <a:ext cx="3779912" cy="837152"/>
          </a:xfrm>
          <a:prstGeom prst="rect">
            <a:avLst/>
          </a:prstGeom>
          <a:ln w="19050">
            <a:solidFill>
              <a:schemeClr val="tx1"/>
            </a:solidFill>
          </a:ln>
        </p:spPr>
        <p:txBody>
          <a:bodyPr wrap="square">
            <a:spAutoFit/>
          </a:bodyPr>
          <a:lstStyle/>
          <a:p>
            <a:pPr lvl="0" algn="l" eaLnBrk="0" hangingPunct="0">
              <a:spcBef>
                <a:spcPct val="20000"/>
              </a:spcBef>
            </a:pPr>
            <a:r>
              <a:rPr lang="ja-JP" altLang="en-US" sz="2200" kern="0" dirty="0">
                <a:solidFill>
                  <a:srgbClr val="0070C0"/>
                </a:solidFill>
                <a:latin typeface="HGPｺﾞｼｯｸE" pitchFamily="50" charset="-128"/>
                <a:ea typeface="HGPｺﾞｼｯｸE" pitchFamily="50" charset="-128"/>
              </a:rPr>
              <a:t>上部尿路：腎、尿管</a:t>
            </a:r>
            <a:endParaRPr lang="en-US" altLang="ja-JP" sz="2200" kern="0" dirty="0">
              <a:solidFill>
                <a:srgbClr val="0070C0"/>
              </a:solidFill>
              <a:latin typeface="HGPｺﾞｼｯｸE" pitchFamily="50" charset="-128"/>
              <a:ea typeface="HGPｺﾞｼｯｸE" pitchFamily="50" charset="-128"/>
            </a:endParaRPr>
          </a:p>
          <a:p>
            <a:pPr lvl="0" algn="l" eaLnBrk="0" hangingPunct="0">
              <a:spcBef>
                <a:spcPct val="20000"/>
              </a:spcBef>
            </a:pPr>
            <a:r>
              <a:rPr lang="ja-JP" altLang="en-US" sz="2200" kern="0" dirty="0">
                <a:solidFill>
                  <a:srgbClr val="FF0000"/>
                </a:solidFill>
                <a:latin typeface="HGPｺﾞｼｯｸE" pitchFamily="50" charset="-128"/>
                <a:ea typeface="HGPｺﾞｼｯｸE" pitchFamily="50" charset="-128"/>
              </a:rPr>
              <a:t>下部尿路：膀胱、前立腺、尿道</a:t>
            </a:r>
          </a:p>
        </p:txBody>
      </p:sp>
    </p:spTree>
    <p:extLst>
      <p:ext uri="{BB962C8B-B14F-4D97-AF65-F5344CB8AC3E}">
        <p14:creationId xmlns:p14="http://schemas.microsoft.com/office/powerpoint/2010/main" val="16633081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p:txBody>
          <a:bodyPr/>
          <a:lstStyle/>
          <a:p>
            <a:r>
              <a:rPr lang="ja-JP" altLang="en-US" sz="3600" b="0" dirty="0"/>
              <a:t>過活動膀胱</a:t>
            </a:r>
          </a:p>
        </p:txBody>
      </p:sp>
    </p:spTree>
    <p:extLst>
      <p:ext uri="{BB962C8B-B14F-4D97-AF65-F5344CB8AC3E}">
        <p14:creationId xmlns:p14="http://schemas.microsoft.com/office/powerpoint/2010/main" val="29654133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ja-JP" altLang="en-US" dirty="0"/>
              <a:t>過活動膀胱 （</a:t>
            </a:r>
            <a:r>
              <a:rPr lang="en-US" altLang="ja-JP" dirty="0"/>
              <a:t>OAB</a:t>
            </a:r>
            <a:r>
              <a:rPr lang="ja-JP" altLang="en-US" dirty="0"/>
              <a:t>： </a:t>
            </a:r>
            <a:r>
              <a:rPr lang="en-US" altLang="ja-JP" dirty="0"/>
              <a:t>overactive bladder</a:t>
            </a:r>
            <a:r>
              <a:rPr lang="ja-JP" altLang="en-US" dirty="0"/>
              <a:t>）</a:t>
            </a:r>
          </a:p>
        </p:txBody>
      </p:sp>
      <p:sp>
        <p:nvSpPr>
          <p:cNvPr id="65539" name="Rectangle 6"/>
          <p:cNvSpPr>
            <a:spLocks noGrp="1" noChangeArrowheads="1"/>
          </p:cNvSpPr>
          <p:nvPr>
            <p:ph type="sldNum" sz="quarter" idx="12"/>
          </p:nvPr>
        </p:nvSpPr>
        <p:spPr>
          <a:noFill/>
        </p:spPr>
        <p:txBody>
          <a:bodyPr/>
          <a:lstStyle/>
          <a:p>
            <a:fld id="{78EBF34F-D01A-484A-9041-3C29F618A253}" type="slidenum">
              <a:rPr lang="en-US" altLang="ja-JP"/>
              <a:pPr/>
              <a:t>71</a:t>
            </a:fld>
            <a:endParaRPr lang="en-US" altLang="ja-JP"/>
          </a:p>
        </p:txBody>
      </p:sp>
      <p:sp>
        <p:nvSpPr>
          <p:cNvPr id="65540" name="テキスト ボックス 7"/>
          <p:cNvSpPr txBox="1">
            <a:spLocks noChangeArrowheads="1"/>
          </p:cNvSpPr>
          <p:nvPr/>
        </p:nvSpPr>
        <p:spPr bwMode="auto">
          <a:xfrm>
            <a:off x="228600" y="6400800"/>
            <a:ext cx="8507413" cy="457200"/>
          </a:xfrm>
          <a:prstGeom prst="rect">
            <a:avLst/>
          </a:prstGeom>
          <a:noFill/>
          <a:ln w="9525">
            <a:noFill/>
            <a:miter lim="800000"/>
            <a:headEnd/>
            <a:tailEnd/>
          </a:ln>
        </p:spPr>
        <p:txBody>
          <a:bodyPr wrap="none" anchor="b">
            <a:spAutoFit/>
          </a:bodyPr>
          <a:lstStyle/>
          <a:p>
            <a:pPr algn="r"/>
            <a:r>
              <a:rPr lang="ja-JP" altLang="en-US" sz="1200"/>
              <a:t>日本排尿機能学会　過活動膀胱ガイドライン作成委員会編集 過活動膀胱診療ガイドライン</a:t>
            </a:r>
            <a:r>
              <a:rPr lang="en-US" altLang="ja-JP" sz="1200"/>
              <a:t>, </a:t>
            </a:r>
            <a:r>
              <a:rPr lang="ja-JP" altLang="en-US" sz="1200"/>
              <a:t>ブラックウェルパブリッシング</a:t>
            </a:r>
            <a:r>
              <a:rPr lang="en-US" altLang="ja-JP" sz="1200"/>
              <a:t>, p.2, 2005</a:t>
            </a:r>
            <a:endParaRPr lang="ja-JP" altLang="en-US" sz="1200"/>
          </a:p>
          <a:p>
            <a:pPr algn="r"/>
            <a:r>
              <a:rPr lang="ja-JP" altLang="en-US" sz="1200"/>
              <a:t>公文裕巳　泌尿器疾患 </a:t>
            </a:r>
            <a:r>
              <a:rPr lang="en-US" altLang="ja-JP" sz="1200"/>
              <a:t>Primary care note, </a:t>
            </a:r>
            <a:r>
              <a:rPr lang="ja-JP" altLang="en-US" sz="1200"/>
              <a:t>日本医事新報社</a:t>
            </a:r>
            <a:r>
              <a:rPr lang="en-US" altLang="ja-JP" sz="1200"/>
              <a:t>, p.94, 2004</a:t>
            </a:r>
          </a:p>
        </p:txBody>
      </p:sp>
      <p:sp>
        <p:nvSpPr>
          <p:cNvPr id="65541" name="Text Box 5"/>
          <p:cNvSpPr txBox="1">
            <a:spLocks noChangeArrowheads="1"/>
          </p:cNvSpPr>
          <p:nvPr/>
        </p:nvSpPr>
        <p:spPr bwMode="auto">
          <a:xfrm>
            <a:off x="519113" y="981075"/>
            <a:ext cx="8267700" cy="830997"/>
          </a:xfrm>
          <a:prstGeom prst="rect">
            <a:avLst/>
          </a:prstGeom>
          <a:noFill/>
          <a:ln w="9525">
            <a:noFill/>
            <a:miter lim="800000"/>
            <a:headEnd/>
            <a:tailEnd/>
          </a:ln>
        </p:spPr>
        <p:txBody>
          <a:bodyPr>
            <a:spAutoFit/>
          </a:bodyPr>
          <a:lstStyle/>
          <a:p>
            <a:pPr algn="l"/>
            <a:r>
              <a:rPr lang="en-US" altLang="ja-JP" sz="2400" dirty="0">
                <a:latin typeface="HGPｺﾞｼｯｸE" pitchFamily="50" charset="-128"/>
                <a:ea typeface="HGPｺﾞｼｯｸE" pitchFamily="50" charset="-128"/>
              </a:rPr>
              <a:t>OAB</a:t>
            </a:r>
            <a:r>
              <a:rPr lang="ja-JP" altLang="en-US" sz="2400" dirty="0">
                <a:latin typeface="HGPｺﾞｼｯｸE" pitchFamily="50" charset="-128"/>
                <a:ea typeface="HGPｺﾞｼｯｸE" pitchFamily="50" charset="-128"/>
              </a:rPr>
              <a:t>は、尿意切迫感</a:t>
            </a:r>
            <a:r>
              <a:rPr lang="en-US" altLang="ja-JP" sz="2400" baseline="30000" dirty="0">
                <a:latin typeface="HGPｺﾞｼｯｸE" pitchFamily="50" charset="-128"/>
                <a:ea typeface="HGPｺﾞｼｯｸE" pitchFamily="50" charset="-128"/>
              </a:rPr>
              <a:t>※1</a:t>
            </a:r>
            <a:r>
              <a:rPr lang="ja-JP" altLang="en-US" sz="2400" dirty="0">
                <a:latin typeface="HGPｺﾞｼｯｸE" pitchFamily="50" charset="-128"/>
                <a:ea typeface="HGPｺﾞｼｯｸE" pitchFamily="50" charset="-128"/>
              </a:rPr>
              <a:t>を主症状として、しばしば頻尿と夜間頻尿を伴います。切迫性尿失禁</a:t>
            </a:r>
            <a:r>
              <a:rPr lang="en-US" altLang="ja-JP" sz="2400" baseline="30000" dirty="0">
                <a:latin typeface="HGPｺﾞｼｯｸE" pitchFamily="50" charset="-128"/>
                <a:ea typeface="HGPｺﾞｼｯｸE" pitchFamily="50" charset="-128"/>
              </a:rPr>
              <a:t>※2</a:t>
            </a:r>
            <a:r>
              <a:rPr lang="ja-JP" altLang="en-US" sz="2400" dirty="0">
                <a:latin typeface="HGPｺﾞｼｯｸE" pitchFamily="50" charset="-128"/>
                <a:ea typeface="HGPｺﾞｼｯｸE" pitchFamily="50" charset="-128"/>
              </a:rPr>
              <a:t>は必須ではありません。</a:t>
            </a:r>
          </a:p>
        </p:txBody>
      </p:sp>
      <p:grpSp>
        <p:nvGrpSpPr>
          <p:cNvPr id="65542" name="Group 22"/>
          <p:cNvGrpSpPr>
            <a:grpSpLocks/>
          </p:cNvGrpSpPr>
          <p:nvPr/>
        </p:nvGrpSpPr>
        <p:grpSpPr bwMode="auto">
          <a:xfrm>
            <a:off x="974725" y="2492375"/>
            <a:ext cx="7194550" cy="3217863"/>
            <a:chOff x="851" y="1803"/>
            <a:chExt cx="4058" cy="2027"/>
          </a:xfrm>
        </p:grpSpPr>
        <p:sp>
          <p:nvSpPr>
            <p:cNvPr id="65544" name="円/楕円 16"/>
            <p:cNvSpPr>
              <a:spLocks/>
            </p:cNvSpPr>
            <p:nvPr/>
          </p:nvSpPr>
          <p:spPr bwMode="auto">
            <a:xfrm>
              <a:off x="1600" y="1803"/>
              <a:ext cx="3309" cy="2024"/>
            </a:xfrm>
            <a:prstGeom prst="ellipse">
              <a:avLst/>
            </a:prstGeom>
            <a:solidFill>
              <a:srgbClr val="B3E2FF"/>
            </a:solidFill>
            <a:ln w="19050">
              <a:solidFill>
                <a:schemeClr val="tx1"/>
              </a:solidFill>
              <a:round/>
              <a:headEnd/>
              <a:tailEnd/>
            </a:ln>
          </p:spPr>
          <p:txBody>
            <a:bodyPr anchor="ctr"/>
            <a:lstStyle/>
            <a:p>
              <a:endParaRPr lang="ja-JP" altLang="en-US" sz="1200">
                <a:solidFill>
                  <a:srgbClr val="FFFFFF"/>
                </a:solidFill>
                <a:latin typeface="HGPｺﾞｼｯｸE" pitchFamily="50" charset="-128"/>
                <a:ea typeface="HGPｺﾞｼｯｸE" pitchFamily="50" charset="-128"/>
              </a:endParaRPr>
            </a:p>
          </p:txBody>
        </p:sp>
        <p:sp>
          <p:nvSpPr>
            <p:cNvPr id="65545" name="円/楕円 14"/>
            <p:cNvSpPr>
              <a:spLocks noChangeArrowheads="1"/>
            </p:cNvSpPr>
            <p:nvPr/>
          </p:nvSpPr>
          <p:spPr bwMode="auto">
            <a:xfrm>
              <a:off x="1185" y="2102"/>
              <a:ext cx="2338" cy="1367"/>
            </a:xfrm>
            <a:prstGeom prst="ellipse">
              <a:avLst/>
            </a:prstGeom>
            <a:solidFill>
              <a:srgbClr val="29ADFF"/>
            </a:solidFill>
            <a:ln w="3175">
              <a:solidFill>
                <a:schemeClr val="tx1"/>
              </a:solidFill>
              <a:round/>
              <a:headEnd/>
              <a:tailEnd/>
            </a:ln>
          </p:spPr>
          <p:txBody>
            <a:bodyPr anchor="ctr"/>
            <a:lstStyle/>
            <a:p>
              <a:endParaRPr lang="ja-JP" altLang="en-US" sz="1200">
                <a:solidFill>
                  <a:srgbClr val="FFFFFF"/>
                </a:solidFill>
                <a:latin typeface="HGPｺﾞｼｯｸE" pitchFamily="50" charset="-128"/>
                <a:ea typeface="HGPｺﾞｼｯｸE" pitchFamily="50" charset="-128"/>
              </a:endParaRPr>
            </a:p>
          </p:txBody>
        </p:sp>
        <p:sp>
          <p:nvSpPr>
            <p:cNvPr id="65546" name="円/楕円 15"/>
            <p:cNvSpPr>
              <a:spLocks noChangeArrowheads="1"/>
            </p:cNvSpPr>
            <p:nvPr/>
          </p:nvSpPr>
          <p:spPr bwMode="auto">
            <a:xfrm>
              <a:off x="851" y="2057"/>
              <a:ext cx="1684" cy="1401"/>
            </a:xfrm>
            <a:prstGeom prst="ellipse">
              <a:avLst/>
            </a:prstGeom>
            <a:solidFill>
              <a:srgbClr val="69C6FF"/>
            </a:solidFill>
            <a:ln w="3175">
              <a:solidFill>
                <a:schemeClr val="tx1"/>
              </a:solidFill>
              <a:round/>
              <a:headEnd/>
              <a:tailEnd/>
            </a:ln>
          </p:spPr>
          <p:txBody>
            <a:bodyPr anchor="ctr"/>
            <a:lstStyle/>
            <a:p>
              <a:endParaRPr lang="ja-JP" altLang="en-US" sz="1200">
                <a:solidFill>
                  <a:srgbClr val="FFFFFF"/>
                </a:solidFill>
                <a:latin typeface="HGPｺﾞｼｯｸE" pitchFamily="50" charset="-128"/>
                <a:ea typeface="HGPｺﾞｼｯｸE" pitchFamily="50" charset="-128"/>
              </a:endParaRPr>
            </a:p>
          </p:txBody>
        </p:sp>
        <p:sp>
          <p:nvSpPr>
            <p:cNvPr id="65547" name="テキスト ボックス 14"/>
            <p:cNvSpPr txBox="1">
              <a:spLocks noChangeArrowheads="1"/>
            </p:cNvSpPr>
            <p:nvPr/>
          </p:nvSpPr>
          <p:spPr bwMode="auto">
            <a:xfrm>
              <a:off x="907" y="2581"/>
              <a:ext cx="713" cy="442"/>
            </a:xfrm>
            <a:prstGeom prst="rect">
              <a:avLst/>
            </a:prstGeom>
            <a:noFill/>
            <a:ln w="9525">
              <a:noFill/>
              <a:miter lim="800000"/>
              <a:headEnd/>
              <a:tailEnd/>
            </a:ln>
          </p:spPr>
          <p:txBody>
            <a:bodyPr>
              <a:spAutoFit/>
            </a:bodyPr>
            <a:lstStyle/>
            <a:p>
              <a:r>
                <a:rPr lang="ja-JP" altLang="en-US" sz="2000">
                  <a:latin typeface="HGPｺﾞｼｯｸE" pitchFamily="50" charset="-128"/>
                  <a:ea typeface="HGPｺﾞｼｯｸE" pitchFamily="50" charset="-128"/>
                </a:rPr>
                <a:t>腹圧性</a:t>
              </a:r>
              <a:endParaRPr lang="en-US" altLang="ja-JP" sz="2000">
                <a:latin typeface="HGPｺﾞｼｯｸE" pitchFamily="50" charset="-128"/>
                <a:ea typeface="HGPｺﾞｼｯｸE" pitchFamily="50" charset="-128"/>
              </a:endParaRPr>
            </a:p>
            <a:p>
              <a:r>
                <a:rPr lang="ja-JP" altLang="en-US" sz="2000">
                  <a:latin typeface="HGPｺﾞｼｯｸE" pitchFamily="50" charset="-128"/>
                  <a:ea typeface="HGPｺﾞｼｯｸE" pitchFamily="50" charset="-128"/>
                </a:rPr>
                <a:t>尿失禁</a:t>
              </a:r>
            </a:p>
          </p:txBody>
        </p:sp>
        <p:sp>
          <p:nvSpPr>
            <p:cNvPr id="65548" name="テキスト ボックス 15"/>
            <p:cNvSpPr txBox="1">
              <a:spLocks noChangeArrowheads="1"/>
            </p:cNvSpPr>
            <p:nvPr/>
          </p:nvSpPr>
          <p:spPr bwMode="auto">
            <a:xfrm>
              <a:off x="1711" y="2578"/>
              <a:ext cx="714" cy="442"/>
            </a:xfrm>
            <a:prstGeom prst="rect">
              <a:avLst/>
            </a:prstGeom>
            <a:noFill/>
            <a:ln w="9525">
              <a:noFill/>
              <a:miter lim="800000"/>
              <a:headEnd/>
              <a:tailEnd/>
            </a:ln>
          </p:spPr>
          <p:txBody>
            <a:bodyPr>
              <a:spAutoFit/>
            </a:bodyPr>
            <a:lstStyle/>
            <a:p>
              <a:r>
                <a:rPr lang="ja-JP" altLang="en-US" sz="2000">
                  <a:latin typeface="HGPｺﾞｼｯｸE" pitchFamily="50" charset="-128"/>
                  <a:ea typeface="HGPｺﾞｼｯｸE" pitchFamily="50" charset="-128"/>
                </a:rPr>
                <a:t>混合性</a:t>
              </a:r>
              <a:endParaRPr lang="en-US" altLang="ja-JP" sz="2000">
                <a:latin typeface="HGPｺﾞｼｯｸE" pitchFamily="50" charset="-128"/>
                <a:ea typeface="HGPｺﾞｼｯｸE" pitchFamily="50" charset="-128"/>
              </a:endParaRPr>
            </a:p>
            <a:p>
              <a:r>
                <a:rPr lang="ja-JP" altLang="en-US" sz="2000">
                  <a:latin typeface="HGPｺﾞｼｯｸE" pitchFamily="50" charset="-128"/>
                  <a:ea typeface="HGPｺﾞｼｯｸE" pitchFamily="50" charset="-128"/>
                </a:rPr>
                <a:t>尿失禁</a:t>
              </a:r>
            </a:p>
          </p:txBody>
        </p:sp>
        <p:sp>
          <p:nvSpPr>
            <p:cNvPr id="65549" name="テキスト ボックス 17"/>
            <p:cNvSpPr txBox="1">
              <a:spLocks noChangeArrowheads="1"/>
            </p:cNvSpPr>
            <p:nvPr/>
          </p:nvSpPr>
          <p:spPr bwMode="auto">
            <a:xfrm>
              <a:off x="2630" y="2573"/>
              <a:ext cx="713" cy="442"/>
            </a:xfrm>
            <a:prstGeom prst="rect">
              <a:avLst/>
            </a:prstGeom>
            <a:noFill/>
            <a:ln w="9525">
              <a:noFill/>
              <a:miter lim="800000"/>
              <a:headEnd/>
              <a:tailEnd/>
            </a:ln>
          </p:spPr>
          <p:txBody>
            <a:bodyPr>
              <a:spAutoFit/>
            </a:bodyPr>
            <a:lstStyle/>
            <a:p>
              <a:r>
                <a:rPr lang="ja-JP" altLang="en-US" sz="2000">
                  <a:latin typeface="HGPｺﾞｼｯｸE" pitchFamily="50" charset="-128"/>
                  <a:ea typeface="HGPｺﾞｼｯｸE" pitchFamily="50" charset="-128"/>
                </a:rPr>
                <a:t>切迫性</a:t>
              </a:r>
              <a:endParaRPr lang="en-US" altLang="ja-JP" sz="2000">
                <a:latin typeface="HGPｺﾞｼｯｸE" pitchFamily="50" charset="-128"/>
                <a:ea typeface="HGPｺﾞｼｯｸE" pitchFamily="50" charset="-128"/>
              </a:endParaRPr>
            </a:p>
            <a:p>
              <a:r>
                <a:rPr lang="ja-JP" altLang="en-US" sz="2000">
                  <a:latin typeface="HGPｺﾞｼｯｸE" pitchFamily="50" charset="-128"/>
                  <a:ea typeface="HGPｺﾞｼｯｸE" pitchFamily="50" charset="-128"/>
                </a:rPr>
                <a:t>尿失禁</a:t>
              </a:r>
            </a:p>
          </p:txBody>
        </p:sp>
        <p:sp>
          <p:nvSpPr>
            <p:cNvPr id="65550" name="左右矢印 20"/>
            <p:cNvSpPr>
              <a:spLocks/>
            </p:cNvSpPr>
            <p:nvPr/>
          </p:nvSpPr>
          <p:spPr bwMode="auto">
            <a:xfrm>
              <a:off x="1754" y="3060"/>
              <a:ext cx="2998" cy="334"/>
            </a:xfrm>
            <a:prstGeom prst="leftRightArrow">
              <a:avLst>
                <a:gd name="adj1" fmla="val 70657"/>
                <a:gd name="adj2" fmla="val 52693"/>
              </a:avLst>
            </a:prstGeom>
            <a:solidFill>
              <a:schemeClr val="accent2"/>
            </a:solidFill>
            <a:ln w="25400">
              <a:noFill/>
              <a:miter lim="800000"/>
              <a:headEnd/>
              <a:tailEnd/>
            </a:ln>
          </p:spPr>
          <p:txBody>
            <a:bodyPr anchor="ctr"/>
            <a:lstStyle/>
            <a:p>
              <a:endParaRPr lang="ja-JP" altLang="en-US" sz="1200">
                <a:solidFill>
                  <a:srgbClr val="FFFFFF"/>
                </a:solidFill>
                <a:latin typeface="HGPｺﾞｼｯｸE" pitchFamily="50" charset="-128"/>
                <a:ea typeface="HGPｺﾞｼｯｸE" pitchFamily="50" charset="-128"/>
              </a:endParaRPr>
            </a:p>
          </p:txBody>
        </p:sp>
        <p:sp>
          <p:nvSpPr>
            <p:cNvPr id="65551" name="テキスト ボックス 23"/>
            <p:cNvSpPr txBox="1">
              <a:spLocks noChangeArrowheads="1"/>
            </p:cNvSpPr>
            <p:nvPr/>
          </p:nvSpPr>
          <p:spPr bwMode="auto">
            <a:xfrm>
              <a:off x="2957" y="3054"/>
              <a:ext cx="667" cy="346"/>
            </a:xfrm>
            <a:prstGeom prst="rect">
              <a:avLst/>
            </a:prstGeom>
            <a:noFill/>
            <a:ln w="9525">
              <a:noFill/>
              <a:miter lim="800000"/>
              <a:headEnd/>
              <a:tailEnd/>
            </a:ln>
          </p:spPr>
          <p:txBody>
            <a:bodyPr>
              <a:spAutoFit/>
            </a:bodyPr>
            <a:lstStyle/>
            <a:p>
              <a:r>
                <a:rPr lang="en-US" altLang="ja-JP" sz="3000" b="1">
                  <a:latin typeface="Arial" charset="0"/>
                  <a:ea typeface="HGPｺﾞｼｯｸE" pitchFamily="50" charset="-128"/>
                </a:rPr>
                <a:t>OAB</a:t>
              </a:r>
              <a:endParaRPr lang="ja-JP" altLang="en-US" sz="3000" b="1">
                <a:latin typeface="Arial" charset="0"/>
                <a:ea typeface="HGPｺﾞｼｯｸE" pitchFamily="50" charset="-128"/>
              </a:endParaRPr>
            </a:p>
          </p:txBody>
        </p:sp>
        <p:sp>
          <p:nvSpPr>
            <p:cNvPr id="65552" name="テキスト ボックス 25"/>
            <p:cNvSpPr txBox="1">
              <a:spLocks noChangeArrowheads="1"/>
            </p:cNvSpPr>
            <p:nvPr/>
          </p:nvSpPr>
          <p:spPr bwMode="auto">
            <a:xfrm>
              <a:off x="3684" y="2224"/>
              <a:ext cx="1012" cy="404"/>
            </a:xfrm>
            <a:prstGeom prst="rect">
              <a:avLst/>
            </a:prstGeom>
            <a:noFill/>
            <a:ln w="9525">
              <a:noFill/>
              <a:miter lim="800000"/>
              <a:headEnd/>
              <a:tailEnd/>
            </a:ln>
          </p:spPr>
          <p:txBody>
            <a:bodyPr>
              <a:spAutoFit/>
            </a:bodyPr>
            <a:lstStyle/>
            <a:p>
              <a:pPr algn="l"/>
              <a:r>
                <a:rPr lang="ja-JP" altLang="en-US" sz="1800">
                  <a:latin typeface="HGPｺﾞｼｯｸE" pitchFamily="50" charset="-128"/>
                  <a:ea typeface="HGPｺﾞｼｯｸE" pitchFamily="50" charset="-128"/>
                </a:rPr>
                <a:t>・尿意切迫感</a:t>
              </a:r>
              <a:endParaRPr lang="en-US" altLang="ja-JP" sz="1800">
                <a:latin typeface="HGPｺﾞｼｯｸE" pitchFamily="50" charset="-128"/>
                <a:ea typeface="HGPｺﾞｼｯｸE" pitchFamily="50" charset="-128"/>
              </a:endParaRPr>
            </a:p>
            <a:p>
              <a:pPr algn="l"/>
              <a:r>
                <a:rPr lang="ja-JP" altLang="en-US" sz="1800">
                  <a:latin typeface="HGPｺﾞｼｯｸE" pitchFamily="50" charset="-128"/>
                  <a:ea typeface="HGPｺﾞｼｯｸE" pitchFamily="50" charset="-128"/>
                </a:rPr>
                <a:t>・頻尿</a:t>
              </a:r>
            </a:p>
          </p:txBody>
        </p:sp>
        <p:sp>
          <p:nvSpPr>
            <p:cNvPr id="24" name="円/楕円 23"/>
            <p:cNvSpPr/>
            <p:nvPr/>
          </p:nvSpPr>
          <p:spPr>
            <a:xfrm>
              <a:off x="3632" y="2168"/>
              <a:ext cx="1035" cy="506"/>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a:latin typeface="HGPｺﾞｼｯｸE" pitchFamily="50" charset="-128"/>
                <a:ea typeface="HGPｺﾞｼｯｸE" pitchFamily="50" charset="-128"/>
              </a:endParaRPr>
            </a:p>
          </p:txBody>
        </p:sp>
        <p:sp>
          <p:nvSpPr>
            <p:cNvPr id="25" name="円/楕円 24"/>
            <p:cNvSpPr>
              <a:spLocks/>
            </p:cNvSpPr>
            <p:nvPr/>
          </p:nvSpPr>
          <p:spPr bwMode="auto">
            <a:xfrm>
              <a:off x="1599" y="1806"/>
              <a:ext cx="3309" cy="202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a:latin typeface="HGPｺﾞｼｯｸE" pitchFamily="50" charset="-128"/>
                <a:ea typeface="HGPｺﾞｼｯｸE" pitchFamily="50" charset="-128"/>
              </a:endParaRPr>
            </a:p>
          </p:txBody>
        </p:sp>
      </p:grpSp>
      <p:sp>
        <p:nvSpPr>
          <p:cNvPr id="65543" name="AutoShape 10"/>
          <p:cNvSpPr>
            <a:spLocks noChangeArrowheads="1"/>
          </p:cNvSpPr>
          <p:nvPr/>
        </p:nvSpPr>
        <p:spPr bwMode="auto">
          <a:xfrm>
            <a:off x="557088" y="1778521"/>
            <a:ext cx="8407400" cy="714375"/>
          </a:xfrm>
          <a:prstGeom prst="roundRect">
            <a:avLst>
              <a:gd name="adj" fmla="val 15995"/>
            </a:avLst>
          </a:prstGeom>
          <a:noFill/>
          <a:ln w="38100">
            <a:noFill/>
            <a:round/>
            <a:headEnd/>
            <a:tailEnd/>
          </a:ln>
        </p:spPr>
        <p:txBody>
          <a:bodyPr anchor="ctr"/>
          <a:lstStyle/>
          <a:p>
            <a:pPr algn="l"/>
            <a:r>
              <a:rPr lang="en-US" altLang="ja-JP" sz="1400" baseline="30000" dirty="0">
                <a:latin typeface="HGPｺﾞｼｯｸE" pitchFamily="50" charset="-128"/>
                <a:ea typeface="HGPｺﾞｼｯｸE" pitchFamily="50" charset="-128"/>
              </a:rPr>
              <a:t>※1</a:t>
            </a:r>
            <a:r>
              <a:rPr lang="ja-JP" altLang="en-US" sz="1400" dirty="0">
                <a:latin typeface="HGPｺﾞｼｯｸE" pitchFamily="50" charset="-128"/>
                <a:ea typeface="HGPｺﾞｼｯｸE" pitchFamily="50" charset="-128"/>
              </a:rPr>
              <a:t>尿意切迫感：急に起こる、抑えられないような強い尿意で、我慢することが困難である。</a:t>
            </a:r>
            <a:endParaRPr lang="en-US" altLang="ja-JP" sz="1400" dirty="0">
              <a:latin typeface="HGPｺﾞｼｯｸE" pitchFamily="50" charset="-128"/>
              <a:ea typeface="HGPｺﾞｼｯｸE" pitchFamily="50" charset="-128"/>
            </a:endParaRPr>
          </a:p>
          <a:p>
            <a:pPr algn="l"/>
            <a:r>
              <a:rPr lang="en-US" altLang="ja-JP" sz="1400" baseline="30000" dirty="0">
                <a:latin typeface="HGPｺﾞｼｯｸE" pitchFamily="50" charset="-128"/>
                <a:ea typeface="HGPｺﾞｼｯｸE" pitchFamily="50" charset="-128"/>
              </a:rPr>
              <a:t>※2</a:t>
            </a:r>
            <a:r>
              <a:rPr lang="ja-JP" altLang="en-US" sz="1400" dirty="0">
                <a:latin typeface="HGPｺﾞｼｯｸE" pitchFamily="50" charset="-128"/>
                <a:ea typeface="HGPｺﾞｼｯｸE" pitchFamily="50" charset="-128"/>
              </a:rPr>
              <a:t>切迫性尿失禁：尿意切迫感と同時または尿意切迫感直後に、不随意に尿が漏れる。</a:t>
            </a:r>
          </a:p>
        </p:txBody>
      </p:sp>
    </p:spTree>
    <p:extLst>
      <p:ext uri="{BB962C8B-B14F-4D97-AF65-F5344CB8AC3E}">
        <p14:creationId xmlns:p14="http://schemas.microsoft.com/office/powerpoint/2010/main" val="24639696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p:txBody>
          <a:bodyPr/>
          <a:lstStyle/>
          <a:p>
            <a:r>
              <a:rPr lang="en-US" altLang="ja-JP"/>
              <a:t>OAB</a:t>
            </a:r>
            <a:r>
              <a:rPr lang="ja-JP" altLang="en-US"/>
              <a:t>の患者数</a:t>
            </a:r>
          </a:p>
        </p:txBody>
      </p:sp>
      <p:sp>
        <p:nvSpPr>
          <p:cNvPr id="66564" name="Rectangle 6"/>
          <p:cNvSpPr>
            <a:spLocks noGrp="1" noChangeArrowheads="1"/>
          </p:cNvSpPr>
          <p:nvPr>
            <p:ph type="sldNum" sz="quarter" idx="12"/>
          </p:nvPr>
        </p:nvSpPr>
        <p:spPr>
          <a:noFill/>
        </p:spPr>
        <p:txBody>
          <a:bodyPr/>
          <a:lstStyle/>
          <a:p>
            <a:fld id="{562E4BF7-04A2-4D89-A0E1-32E13CF74B55}" type="slidenum">
              <a:rPr lang="en-US" altLang="ja-JP"/>
              <a:pPr/>
              <a:t>72</a:t>
            </a:fld>
            <a:endParaRPr lang="en-US" altLang="ja-JP"/>
          </a:p>
        </p:txBody>
      </p:sp>
      <p:grpSp>
        <p:nvGrpSpPr>
          <p:cNvPr id="66565" name="Group 24"/>
          <p:cNvGrpSpPr>
            <a:grpSpLocks/>
          </p:cNvGrpSpPr>
          <p:nvPr/>
        </p:nvGrpSpPr>
        <p:grpSpPr bwMode="auto">
          <a:xfrm>
            <a:off x="5676900" y="2540000"/>
            <a:ext cx="1263650" cy="3141663"/>
            <a:chOff x="4377" y="1600"/>
            <a:chExt cx="796" cy="1979"/>
          </a:xfrm>
        </p:grpSpPr>
        <p:sp>
          <p:nvSpPr>
            <p:cNvPr id="1046" name="AutoShape 22"/>
            <p:cNvSpPr>
              <a:spLocks noChangeArrowheads="1"/>
            </p:cNvSpPr>
            <p:nvPr/>
          </p:nvSpPr>
          <p:spPr bwMode="auto">
            <a:xfrm>
              <a:off x="4377" y="2460"/>
              <a:ext cx="796" cy="1119"/>
            </a:xfrm>
            <a:prstGeom prst="can">
              <a:avLst>
                <a:gd name="adj" fmla="val 27640"/>
              </a:avLst>
            </a:prstGeom>
            <a:gradFill rotWithShape="1">
              <a:gsLst>
                <a:gs pos="0">
                  <a:schemeClr val="tx2"/>
                </a:gs>
                <a:gs pos="50000">
                  <a:schemeClr val="tx2">
                    <a:gamma/>
                    <a:tint val="30196"/>
                    <a:invGamma/>
                  </a:schemeClr>
                </a:gs>
                <a:gs pos="100000">
                  <a:schemeClr val="tx2"/>
                </a:gs>
              </a:gsLst>
              <a:lin ang="0" scaled="1"/>
            </a:gradFill>
            <a:ln>
              <a:noFill/>
            </a:ln>
            <a:effectLst/>
            <a:extLst/>
          </p:spPr>
          <p:txBody>
            <a:bodyPr anchor="ctr">
              <a:spAutoFit/>
            </a:bodyPr>
            <a:lstStyle/>
            <a:p>
              <a:pPr>
                <a:defRPr/>
              </a:pPr>
              <a:endParaRPr lang="ja-JP" altLang="en-US">
                <a:latin typeface="ＭＳ Ｐゴシック" pitchFamily="50" charset="-128"/>
                <a:ea typeface="ＭＳ Ｐゴシック" pitchFamily="50" charset="-128"/>
              </a:endParaRPr>
            </a:p>
          </p:txBody>
        </p:sp>
        <p:sp>
          <p:nvSpPr>
            <p:cNvPr id="1045" name="AutoShape 21"/>
            <p:cNvSpPr>
              <a:spLocks noChangeArrowheads="1"/>
            </p:cNvSpPr>
            <p:nvPr/>
          </p:nvSpPr>
          <p:spPr bwMode="auto">
            <a:xfrm>
              <a:off x="4377" y="1600"/>
              <a:ext cx="796" cy="1085"/>
            </a:xfrm>
            <a:prstGeom prst="can">
              <a:avLst>
                <a:gd name="adj" fmla="val 27772"/>
              </a:avLst>
            </a:prstGeom>
            <a:gradFill rotWithShape="1">
              <a:gsLst>
                <a:gs pos="0">
                  <a:schemeClr val="folHlink"/>
                </a:gs>
                <a:gs pos="50000">
                  <a:schemeClr val="folHlink">
                    <a:gamma/>
                    <a:tint val="30196"/>
                    <a:invGamma/>
                  </a:schemeClr>
                </a:gs>
                <a:gs pos="100000">
                  <a:schemeClr val="folHlink"/>
                </a:gs>
              </a:gsLst>
              <a:lin ang="0" scaled="1"/>
            </a:gradFill>
            <a:ln>
              <a:noFill/>
            </a:ln>
            <a:effectLst/>
            <a:extLst/>
          </p:spPr>
          <p:txBody>
            <a:bodyPr anchor="ctr">
              <a:spAutoFit/>
            </a:bodyPr>
            <a:lstStyle/>
            <a:p>
              <a:pPr>
                <a:defRPr/>
              </a:pPr>
              <a:endParaRPr lang="ja-JP" altLang="en-US">
                <a:latin typeface="ＭＳ Ｐゴシック" pitchFamily="50" charset="-128"/>
                <a:ea typeface="ＭＳ Ｐゴシック" pitchFamily="50" charset="-128"/>
              </a:endParaRPr>
            </a:p>
          </p:txBody>
        </p:sp>
      </p:grpSp>
      <p:sp>
        <p:nvSpPr>
          <p:cNvPr id="66566" name="テキスト ボックス 7"/>
          <p:cNvSpPr txBox="1">
            <a:spLocks noChangeArrowheads="1"/>
          </p:cNvSpPr>
          <p:nvPr/>
        </p:nvSpPr>
        <p:spPr bwMode="auto">
          <a:xfrm>
            <a:off x="3657600" y="6581775"/>
            <a:ext cx="5111750" cy="276225"/>
          </a:xfrm>
          <a:prstGeom prst="rect">
            <a:avLst/>
          </a:prstGeom>
          <a:noFill/>
          <a:ln w="9525">
            <a:noFill/>
            <a:miter lim="800000"/>
            <a:headEnd/>
            <a:tailEnd/>
          </a:ln>
        </p:spPr>
        <p:txBody>
          <a:bodyPr>
            <a:spAutoFit/>
          </a:bodyPr>
          <a:lstStyle/>
          <a:p>
            <a:pPr algn="r"/>
            <a:r>
              <a:rPr lang="ja-JP" altLang="en-US" sz="1200"/>
              <a:t>本間之夫ほか 日本排尿機能学会誌 </a:t>
            </a:r>
            <a:r>
              <a:rPr lang="en-US" altLang="ja-JP" sz="1200"/>
              <a:t>14 (2), 266-277, 2003</a:t>
            </a:r>
            <a:endParaRPr lang="ja-JP" altLang="en-US" sz="1200"/>
          </a:p>
        </p:txBody>
      </p:sp>
      <p:sp>
        <p:nvSpPr>
          <p:cNvPr id="66567" name="Text Box 5"/>
          <p:cNvSpPr txBox="1">
            <a:spLocks noChangeArrowheads="1"/>
          </p:cNvSpPr>
          <p:nvPr/>
        </p:nvSpPr>
        <p:spPr bwMode="auto">
          <a:xfrm>
            <a:off x="519113" y="981075"/>
            <a:ext cx="8267700" cy="1015663"/>
          </a:xfrm>
          <a:prstGeom prst="rect">
            <a:avLst/>
          </a:prstGeom>
          <a:noFill/>
          <a:ln w="9525">
            <a:noFill/>
            <a:miter lim="800000"/>
            <a:headEnd/>
            <a:tailEnd/>
          </a:ln>
        </p:spPr>
        <p:txBody>
          <a:bodyPr>
            <a:spAutoFit/>
          </a:bodyPr>
          <a:lstStyle/>
          <a:p>
            <a:pPr algn="l"/>
            <a:r>
              <a:rPr lang="ja-JP" altLang="en-US" sz="2400" dirty="0">
                <a:latin typeface="HGPｺﾞｼｯｸE" pitchFamily="50" charset="-128"/>
                <a:ea typeface="HGPｺﾞｼｯｸE" pitchFamily="50" charset="-128"/>
              </a:rPr>
              <a:t>本邦における</a:t>
            </a:r>
            <a:r>
              <a:rPr lang="en-US" altLang="ja-JP" sz="2400" dirty="0">
                <a:latin typeface="HGPｺﾞｼｯｸE" pitchFamily="50" charset="-128"/>
                <a:ea typeface="HGPｺﾞｼｯｸE" pitchFamily="50" charset="-128"/>
              </a:rPr>
              <a:t>OAB</a:t>
            </a:r>
            <a:r>
              <a:rPr lang="ja-JP" altLang="en-US" sz="2400" dirty="0">
                <a:latin typeface="HGPｺﾞｼｯｸE" pitchFamily="50" charset="-128"/>
                <a:ea typeface="HGPｺﾞｼｯｸE" pitchFamily="50" charset="-128"/>
              </a:rPr>
              <a:t>の患者数は約</a:t>
            </a:r>
            <a:r>
              <a:rPr lang="en-US" altLang="ja-JP" sz="2400" dirty="0">
                <a:latin typeface="HGPｺﾞｼｯｸE" pitchFamily="50" charset="-128"/>
                <a:ea typeface="HGPｺﾞｼｯｸE" pitchFamily="50" charset="-128"/>
              </a:rPr>
              <a:t>810</a:t>
            </a:r>
            <a:r>
              <a:rPr lang="ja-JP" altLang="en-US" sz="2400" dirty="0">
                <a:latin typeface="HGPｺﾞｼｯｸE" pitchFamily="50" charset="-128"/>
                <a:ea typeface="HGPｺﾞｼｯｸE" pitchFamily="50" charset="-128"/>
              </a:rPr>
              <a:t>万人</a:t>
            </a:r>
            <a:r>
              <a:rPr lang="ja-JP" altLang="en-US" sz="1800" dirty="0">
                <a:latin typeface="HGPｺﾞｼｯｸE" pitchFamily="50" charset="-128"/>
                <a:ea typeface="HGPｺﾞｼｯｸE" pitchFamily="50" charset="-128"/>
              </a:rPr>
              <a:t>と推定され、切迫性尿失禁を伴う</a:t>
            </a:r>
            <a:r>
              <a:rPr lang="en-US" altLang="ja-JP" sz="1800" dirty="0">
                <a:latin typeface="HGPｺﾞｼｯｸE" pitchFamily="50" charset="-128"/>
                <a:ea typeface="HGPｺﾞｼｯｸE" pitchFamily="50" charset="-128"/>
              </a:rPr>
              <a:t>OAB</a:t>
            </a:r>
            <a:r>
              <a:rPr lang="ja-JP" altLang="en-US" sz="1800" dirty="0">
                <a:latin typeface="HGPｺﾞｼｯｸE" pitchFamily="50" charset="-128"/>
                <a:ea typeface="HGPｺﾞｼｯｸE" pitchFamily="50" charset="-128"/>
              </a:rPr>
              <a:t>（</a:t>
            </a:r>
            <a:r>
              <a:rPr lang="en-US" altLang="ja-JP" sz="1800" dirty="0">
                <a:latin typeface="HGPｺﾞｼｯｸE" pitchFamily="50" charset="-128"/>
                <a:ea typeface="HGPｺﾞｼｯｸE" pitchFamily="50" charset="-128"/>
              </a:rPr>
              <a:t>wet</a:t>
            </a:r>
            <a:r>
              <a:rPr lang="ja-JP" altLang="en-US" sz="1800" dirty="0">
                <a:latin typeface="HGPｺﾞｼｯｸE" pitchFamily="50" charset="-128"/>
                <a:ea typeface="HGPｺﾞｼｯｸE" pitchFamily="50" charset="-128"/>
              </a:rPr>
              <a:t> </a:t>
            </a:r>
            <a:r>
              <a:rPr lang="en-US" altLang="ja-JP" sz="1800" dirty="0">
                <a:latin typeface="HGPｺﾞｼｯｸE" pitchFamily="50" charset="-128"/>
                <a:ea typeface="HGPｺﾞｼｯｸE" pitchFamily="50" charset="-128"/>
              </a:rPr>
              <a:t>OAB</a:t>
            </a:r>
            <a:r>
              <a:rPr lang="ja-JP" altLang="en-US" sz="1800" dirty="0">
                <a:latin typeface="HGPｺﾞｼｯｸE" pitchFamily="50" charset="-128"/>
                <a:ea typeface="HGPｺﾞｼｯｸE" pitchFamily="50" charset="-128"/>
              </a:rPr>
              <a:t>）が</a:t>
            </a:r>
            <a:r>
              <a:rPr lang="en-US" altLang="ja-JP" sz="1800" dirty="0">
                <a:latin typeface="HGPｺﾞｼｯｸE" pitchFamily="50" charset="-128"/>
                <a:ea typeface="HGPｺﾞｼｯｸE" pitchFamily="50" charset="-128"/>
              </a:rPr>
              <a:t>430</a:t>
            </a:r>
            <a:r>
              <a:rPr lang="ja-JP" altLang="en-US" sz="1800" dirty="0">
                <a:latin typeface="HGPｺﾞｼｯｸE" pitchFamily="50" charset="-128"/>
                <a:ea typeface="HGPｺﾞｼｯｸE" pitchFamily="50" charset="-128"/>
              </a:rPr>
              <a:t>万人、切迫性尿失禁を伴わない</a:t>
            </a:r>
            <a:r>
              <a:rPr lang="en-US" altLang="ja-JP" sz="1800" dirty="0">
                <a:latin typeface="HGPｺﾞｼｯｸE" pitchFamily="50" charset="-128"/>
                <a:ea typeface="HGPｺﾞｼｯｸE" pitchFamily="50" charset="-128"/>
              </a:rPr>
              <a:t>OAB</a:t>
            </a:r>
            <a:r>
              <a:rPr lang="ja-JP" altLang="en-US" sz="1800" dirty="0">
                <a:latin typeface="HGPｺﾞｼｯｸE" pitchFamily="50" charset="-128"/>
                <a:ea typeface="HGPｺﾞｼｯｸE" pitchFamily="50" charset="-128"/>
              </a:rPr>
              <a:t>（</a:t>
            </a:r>
            <a:r>
              <a:rPr lang="en-US" altLang="ja-JP" sz="1800" dirty="0">
                <a:latin typeface="HGPｺﾞｼｯｸE" pitchFamily="50" charset="-128"/>
                <a:ea typeface="HGPｺﾞｼｯｸE" pitchFamily="50" charset="-128"/>
              </a:rPr>
              <a:t>dry</a:t>
            </a:r>
            <a:r>
              <a:rPr lang="ja-JP" altLang="en-US" sz="1800" dirty="0">
                <a:latin typeface="HGPｺﾞｼｯｸE" pitchFamily="50" charset="-128"/>
                <a:ea typeface="HGPｺﾞｼｯｸE" pitchFamily="50" charset="-128"/>
              </a:rPr>
              <a:t> </a:t>
            </a:r>
            <a:r>
              <a:rPr lang="en-US" altLang="ja-JP" sz="1800" dirty="0">
                <a:latin typeface="HGPｺﾞｼｯｸE" pitchFamily="50" charset="-128"/>
                <a:ea typeface="HGPｺﾞｼｯｸE" pitchFamily="50" charset="-128"/>
              </a:rPr>
              <a:t>OAB</a:t>
            </a:r>
            <a:r>
              <a:rPr lang="ja-JP" altLang="en-US" sz="1800" dirty="0">
                <a:latin typeface="HGPｺﾞｼｯｸE" pitchFamily="50" charset="-128"/>
                <a:ea typeface="HGPｺﾞｼｯｸE" pitchFamily="50" charset="-128"/>
              </a:rPr>
              <a:t>）が</a:t>
            </a:r>
            <a:r>
              <a:rPr lang="en-US" altLang="ja-JP" sz="1800" dirty="0">
                <a:latin typeface="HGPｺﾞｼｯｸE" pitchFamily="50" charset="-128"/>
                <a:ea typeface="HGPｺﾞｼｯｸE" pitchFamily="50" charset="-128"/>
              </a:rPr>
              <a:t>380</a:t>
            </a:r>
            <a:r>
              <a:rPr lang="ja-JP" altLang="en-US" sz="1800" dirty="0">
                <a:latin typeface="HGPｺﾞｼｯｸE" pitchFamily="50" charset="-128"/>
                <a:ea typeface="HGPｺﾞｼｯｸE" pitchFamily="50" charset="-128"/>
              </a:rPr>
              <a:t>万人です。</a:t>
            </a:r>
          </a:p>
        </p:txBody>
      </p:sp>
      <p:graphicFrame>
        <p:nvGraphicFramePr>
          <p:cNvPr id="66562" name="グラフ 25"/>
          <p:cNvGraphicFramePr>
            <a:graphicFrameLocks/>
          </p:cNvGraphicFramePr>
          <p:nvPr/>
        </p:nvGraphicFramePr>
        <p:xfrm>
          <a:off x="500063" y="2500313"/>
          <a:ext cx="4786312" cy="3429000"/>
        </p:xfrm>
        <a:graphic>
          <a:graphicData uri="http://schemas.openxmlformats.org/presentationml/2006/ole">
            <mc:AlternateContent xmlns:mc="http://schemas.openxmlformats.org/markup-compatibility/2006">
              <mc:Choice xmlns:v="urn:schemas-microsoft-com:vml" Requires="v">
                <p:oleObj spid="_x0000_s2050" r:id="rId3" imgW="4785775" imgH="3432345" progId="Excel.Sheet.8">
                  <p:embed/>
                </p:oleObj>
              </mc:Choice>
              <mc:Fallback>
                <p:oleObj r:id="rId3" imgW="4785775" imgH="3432345" progId="Excel.Sheet.8">
                  <p:embed/>
                  <p:pic>
                    <p:nvPicPr>
                      <p:cNvPr id="66562" name="グラフ 2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2500313"/>
                        <a:ext cx="4786312" cy="342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6568" name="直線コネクタ 31"/>
          <p:cNvCxnSpPr>
            <a:cxnSpLocks noChangeShapeType="1"/>
          </p:cNvCxnSpPr>
          <p:nvPr/>
        </p:nvCxnSpPr>
        <p:spPr bwMode="auto">
          <a:xfrm rot="5400000" flipH="1" flipV="1">
            <a:off x="4649788" y="2762250"/>
            <a:ext cx="995362" cy="947738"/>
          </a:xfrm>
          <a:prstGeom prst="line">
            <a:avLst/>
          </a:prstGeom>
          <a:noFill/>
          <a:ln w="19050">
            <a:solidFill>
              <a:schemeClr val="tx1"/>
            </a:solidFill>
            <a:prstDash val="dash"/>
            <a:round/>
            <a:headEnd/>
            <a:tailEnd/>
          </a:ln>
        </p:spPr>
      </p:cxnSp>
      <p:cxnSp>
        <p:nvCxnSpPr>
          <p:cNvPr id="66569" name="直線コネクタ 36"/>
          <p:cNvCxnSpPr>
            <a:cxnSpLocks noChangeShapeType="1"/>
          </p:cNvCxnSpPr>
          <p:nvPr/>
        </p:nvCxnSpPr>
        <p:spPr bwMode="auto">
          <a:xfrm>
            <a:off x="4629150" y="4806950"/>
            <a:ext cx="990600" cy="679450"/>
          </a:xfrm>
          <a:prstGeom prst="line">
            <a:avLst/>
          </a:prstGeom>
          <a:noFill/>
          <a:ln w="19050">
            <a:solidFill>
              <a:schemeClr val="tx1"/>
            </a:solidFill>
            <a:prstDash val="dash"/>
            <a:round/>
            <a:headEnd/>
            <a:tailEnd/>
          </a:ln>
        </p:spPr>
      </p:cxnSp>
      <p:sp>
        <p:nvSpPr>
          <p:cNvPr id="66570" name="テキスト ボックス 39"/>
          <p:cNvSpPr txBox="1">
            <a:spLocks noChangeArrowheads="1"/>
          </p:cNvSpPr>
          <p:nvPr/>
        </p:nvSpPr>
        <p:spPr bwMode="auto">
          <a:xfrm>
            <a:off x="1357313" y="2286000"/>
            <a:ext cx="2143125" cy="708025"/>
          </a:xfrm>
          <a:prstGeom prst="rect">
            <a:avLst/>
          </a:prstGeom>
          <a:noFill/>
          <a:ln w="9525">
            <a:noFill/>
            <a:miter lim="800000"/>
            <a:headEnd/>
            <a:tailEnd/>
          </a:ln>
        </p:spPr>
        <p:txBody>
          <a:bodyPr>
            <a:spAutoFit/>
          </a:bodyPr>
          <a:lstStyle/>
          <a:p>
            <a:r>
              <a:rPr lang="en-US" altLang="ja-JP" sz="2000" b="1">
                <a:latin typeface="Arial" charset="0"/>
                <a:ea typeface="HGPｺﾞｼｯｸE" pitchFamily="50" charset="-128"/>
              </a:rPr>
              <a:t>40</a:t>
            </a:r>
            <a:r>
              <a:rPr lang="ja-JP" altLang="en-US" sz="2000">
                <a:latin typeface="Arial" charset="0"/>
                <a:ea typeface="HGPｺﾞｼｯｸE" pitchFamily="50" charset="-128"/>
              </a:rPr>
              <a:t>歳以上人口</a:t>
            </a:r>
            <a:endParaRPr lang="en-US" altLang="ja-JP" sz="2000">
              <a:latin typeface="Arial" charset="0"/>
              <a:ea typeface="HGPｺﾞｼｯｸE" pitchFamily="50" charset="-128"/>
            </a:endParaRPr>
          </a:p>
          <a:p>
            <a:r>
              <a:rPr lang="en-US" altLang="ja-JP" sz="2000" b="1">
                <a:latin typeface="Arial" charset="0"/>
                <a:ea typeface="HGPｺﾞｼｯｸE" pitchFamily="50" charset="-128"/>
              </a:rPr>
              <a:t>6,640</a:t>
            </a:r>
            <a:r>
              <a:rPr lang="ja-JP" altLang="en-US" sz="2000">
                <a:latin typeface="Arial" charset="0"/>
                <a:ea typeface="HGPｺﾞｼｯｸE" pitchFamily="50" charset="-128"/>
              </a:rPr>
              <a:t>万人</a:t>
            </a:r>
          </a:p>
        </p:txBody>
      </p:sp>
      <p:sp>
        <p:nvSpPr>
          <p:cNvPr id="66571" name="テキスト ボックス 40"/>
          <p:cNvSpPr txBox="1">
            <a:spLocks noChangeArrowheads="1"/>
          </p:cNvSpPr>
          <p:nvPr/>
        </p:nvSpPr>
        <p:spPr bwMode="auto">
          <a:xfrm>
            <a:off x="1071563" y="3940175"/>
            <a:ext cx="1357312" cy="368300"/>
          </a:xfrm>
          <a:prstGeom prst="rect">
            <a:avLst/>
          </a:prstGeom>
          <a:noFill/>
          <a:ln w="9525">
            <a:noFill/>
            <a:miter lim="800000"/>
            <a:headEnd/>
            <a:tailEnd/>
          </a:ln>
        </p:spPr>
        <p:txBody>
          <a:bodyPr>
            <a:spAutoFit/>
          </a:bodyPr>
          <a:lstStyle/>
          <a:p>
            <a:r>
              <a:rPr lang="en-US" altLang="ja-JP" sz="1800" b="1">
                <a:latin typeface="Arial" charset="0"/>
                <a:ea typeface="HGPｺﾞｼｯｸE" pitchFamily="50" charset="-128"/>
              </a:rPr>
              <a:t>87.6</a:t>
            </a:r>
            <a:r>
              <a:rPr lang="ja-JP" altLang="en-US" sz="1800" b="1">
                <a:latin typeface="Arial" charset="0"/>
                <a:ea typeface="HGPｺﾞｼｯｸE" pitchFamily="50" charset="-128"/>
              </a:rPr>
              <a:t>％</a:t>
            </a:r>
          </a:p>
        </p:txBody>
      </p:sp>
      <p:sp>
        <p:nvSpPr>
          <p:cNvPr id="66572" name="テキスト ボックス 41"/>
          <p:cNvSpPr txBox="1">
            <a:spLocks noChangeArrowheads="1"/>
          </p:cNvSpPr>
          <p:nvPr/>
        </p:nvSpPr>
        <p:spPr bwMode="auto">
          <a:xfrm>
            <a:off x="3500438" y="3940175"/>
            <a:ext cx="1357312" cy="368300"/>
          </a:xfrm>
          <a:prstGeom prst="rect">
            <a:avLst/>
          </a:prstGeom>
          <a:noFill/>
          <a:ln w="9525">
            <a:noFill/>
            <a:miter lim="800000"/>
            <a:headEnd/>
            <a:tailEnd/>
          </a:ln>
        </p:spPr>
        <p:txBody>
          <a:bodyPr>
            <a:spAutoFit/>
          </a:bodyPr>
          <a:lstStyle/>
          <a:p>
            <a:r>
              <a:rPr lang="en-US" altLang="ja-JP" sz="1800" b="1">
                <a:latin typeface="Arial" charset="0"/>
                <a:ea typeface="HGPｺﾞｼｯｸE" pitchFamily="50" charset="-128"/>
              </a:rPr>
              <a:t>12.4</a:t>
            </a:r>
            <a:r>
              <a:rPr lang="ja-JP" altLang="en-US" sz="1800" b="1">
                <a:latin typeface="Arial" charset="0"/>
                <a:ea typeface="HGPｺﾞｼｯｸE" pitchFamily="50" charset="-128"/>
              </a:rPr>
              <a:t>％</a:t>
            </a:r>
          </a:p>
        </p:txBody>
      </p:sp>
      <p:sp>
        <p:nvSpPr>
          <p:cNvPr id="66573" name="テキスト ボックス 42"/>
          <p:cNvSpPr txBox="1">
            <a:spLocks noChangeArrowheads="1"/>
          </p:cNvSpPr>
          <p:nvPr/>
        </p:nvSpPr>
        <p:spPr bwMode="auto">
          <a:xfrm>
            <a:off x="6929438" y="3429000"/>
            <a:ext cx="785812" cy="369888"/>
          </a:xfrm>
          <a:prstGeom prst="rect">
            <a:avLst/>
          </a:prstGeom>
          <a:noFill/>
          <a:ln w="9525">
            <a:noFill/>
            <a:miter lim="800000"/>
            <a:headEnd/>
            <a:tailEnd/>
          </a:ln>
        </p:spPr>
        <p:txBody>
          <a:bodyPr>
            <a:spAutoFit/>
          </a:bodyPr>
          <a:lstStyle/>
          <a:p>
            <a:pPr algn="l"/>
            <a:r>
              <a:rPr lang="en-US" altLang="ja-JP" sz="1800" b="1">
                <a:latin typeface="Arial" charset="0"/>
                <a:ea typeface="HGPｺﾞｼｯｸE" pitchFamily="50" charset="-128"/>
              </a:rPr>
              <a:t>6.0</a:t>
            </a:r>
            <a:r>
              <a:rPr lang="ja-JP" altLang="en-US" sz="1800" b="1">
                <a:latin typeface="Arial" charset="0"/>
                <a:ea typeface="HGPｺﾞｼｯｸE" pitchFamily="50" charset="-128"/>
              </a:rPr>
              <a:t>％</a:t>
            </a:r>
          </a:p>
        </p:txBody>
      </p:sp>
      <p:sp>
        <p:nvSpPr>
          <p:cNvPr id="66574" name="テキスト ボックス 43"/>
          <p:cNvSpPr txBox="1">
            <a:spLocks noChangeArrowheads="1"/>
          </p:cNvSpPr>
          <p:nvPr/>
        </p:nvSpPr>
        <p:spPr bwMode="auto">
          <a:xfrm>
            <a:off x="6929438" y="4714875"/>
            <a:ext cx="785812" cy="369888"/>
          </a:xfrm>
          <a:prstGeom prst="rect">
            <a:avLst/>
          </a:prstGeom>
          <a:noFill/>
          <a:ln w="9525">
            <a:noFill/>
            <a:miter lim="800000"/>
            <a:headEnd/>
            <a:tailEnd/>
          </a:ln>
        </p:spPr>
        <p:txBody>
          <a:bodyPr>
            <a:spAutoFit/>
          </a:bodyPr>
          <a:lstStyle/>
          <a:p>
            <a:pPr algn="l"/>
            <a:r>
              <a:rPr lang="en-US" altLang="ja-JP" sz="1800" b="1">
                <a:latin typeface="Arial" charset="0"/>
                <a:ea typeface="HGPｺﾞｼｯｸE" pitchFamily="50" charset="-128"/>
              </a:rPr>
              <a:t>6.4</a:t>
            </a:r>
            <a:r>
              <a:rPr lang="ja-JP" altLang="en-US" sz="1800" b="1">
                <a:latin typeface="Arial" charset="0"/>
                <a:ea typeface="HGPｺﾞｼｯｸE" pitchFamily="50" charset="-128"/>
              </a:rPr>
              <a:t>％</a:t>
            </a:r>
          </a:p>
        </p:txBody>
      </p:sp>
      <p:sp>
        <p:nvSpPr>
          <p:cNvPr id="66575" name="テキスト ボックス 44"/>
          <p:cNvSpPr txBox="1">
            <a:spLocks noChangeArrowheads="1"/>
          </p:cNvSpPr>
          <p:nvPr/>
        </p:nvSpPr>
        <p:spPr bwMode="auto">
          <a:xfrm>
            <a:off x="5805488" y="2897188"/>
            <a:ext cx="1071562" cy="641350"/>
          </a:xfrm>
          <a:prstGeom prst="rect">
            <a:avLst/>
          </a:prstGeom>
          <a:noFill/>
          <a:ln w="9525">
            <a:noFill/>
            <a:miter lim="800000"/>
            <a:headEnd/>
            <a:tailEnd/>
          </a:ln>
        </p:spPr>
        <p:txBody>
          <a:bodyPr>
            <a:spAutoFit/>
          </a:bodyPr>
          <a:lstStyle/>
          <a:p>
            <a:r>
              <a:rPr lang="en-US" altLang="ja-JP" sz="1800" b="1">
                <a:latin typeface="HGPｺﾞｼｯｸE" pitchFamily="50" charset="-128"/>
                <a:ea typeface="HGPｺﾞｼｯｸE" pitchFamily="50" charset="-128"/>
                <a:cs typeface="Arial" charset="0"/>
              </a:rPr>
              <a:t>dry</a:t>
            </a:r>
          </a:p>
          <a:p>
            <a:r>
              <a:rPr lang="en-US" altLang="ja-JP" sz="1800" b="1">
                <a:latin typeface="HGPｺﾞｼｯｸE" pitchFamily="50" charset="-128"/>
                <a:ea typeface="HGPｺﾞｼｯｸE" pitchFamily="50" charset="-128"/>
                <a:cs typeface="Arial" charset="0"/>
              </a:rPr>
              <a:t>OAB</a:t>
            </a:r>
            <a:endParaRPr lang="ja-JP" altLang="en-US" sz="1800" b="1">
              <a:latin typeface="HGPｺﾞｼｯｸE" pitchFamily="50" charset="-128"/>
              <a:ea typeface="HGPｺﾞｼｯｸE" pitchFamily="50" charset="-128"/>
            </a:endParaRPr>
          </a:p>
        </p:txBody>
      </p:sp>
      <p:sp>
        <p:nvSpPr>
          <p:cNvPr id="66576" name="テキスト ボックス 45"/>
          <p:cNvSpPr txBox="1">
            <a:spLocks noChangeArrowheads="1"/>
          </p:cNvSpPr>
          <p:nvPr/>
        </p:nvSpPr>
        <p:spPr bwMode="auto">
          <a:xfrm>
            <a:off x="5805488" y="4254500"/>
            <a:ext cx="1071562" cy="641350"/>
          </a:xfrm>
          <a:prstGeom prst="rect">
            <a:avLst/>
          </a:prstGeom>
          <a:noFill/>
          <a:ln w="9525">
            <a:noFill/>
            <a:miter lim="800000"/>
            <a:headEnd/>
            <a:tailEnd/>
          </a:ln>
        </p:spPr>
        <p:txBody>
          <a:bodyPr>
            <a:spAutoFit/>
          </a:bodyPr>
          <a:lstStyle/>
          <a:p>
            <a:r>
              <a:rPr lang="en-US" altLang="ja-JP" sz="1800" b="1">
                <a:latin typeface="HGPｺﾞｼｯｸE" pitchFamily="50" charset="-128"/>
                <a:ea typeface="HGPｺﾞｼｯｸE" pitchFamily="50" charset="-128"/>
                <a:cs typeface="Arial" charset="0"/>
              </a:rPr>
              <a:t>wet</a:t>
            </a:r>
          </a:p>
          <a:p>
            <a:r>
              <a:rPr lang="en-US" altLang="ja-JP" sz="1800" b="1">
                <a:latin typeface="HGPｺﾞｼｯｸE" pitchFamily="50" charset="-128"/>
                <a:ea typeface="HGPｺﾞｼｯｸE" pitchFamily="50" charset="-128"/>
                <a:cs typeface="Arial" charset="0"/>
              </a:rPr>
              <a:t>OAB</a:t>
            </a:r>
            <a:endParaRPr lang="ja-JP" altLang="en-US" sz="1800" b="1">
              <a:latin typeface="HGPｺﾞｼｯｸE" pitchFamily="50" charset="-128"/>
              <a:ea typeface="HGPｺﾞｼｯｸE" pitchFamily="50" charset="-128"/>
            </a:endParaRPr>
          </a:p>
        </p:txBody>
      </p:sp>
      <p:sp>
        <p:nvSpPr>
          <p:cNvPr id="66577" name="テキスト ボックス 46"/>
          <p:cNvSpPr txBox="1">
            <a:spLocks noChangeArrowheads="1"/>
          </p:cNvSpPr>
          <p:nvPr/>
        </p:nvSpPr>
        <p:spPr bwMode="auto">
          <a:xfrm>
            <a:off x="5805488" y="3540125"/>
            <a:ext cx="1071562" cy="669925"/>
          </a:xfrm>
          <a:prstGeom prst="rect">
            <a:avLst/>
          </a:prstGeom>
          <a:noFill/>
          <a:ln w="9525">
            <a:noFill/>
            <a:miter lim="800000"/>
            <a:headEnd/>
            <a:tailEnd/>
          </a:ln>
        </p:spPr>
        <p:txBody>
          <a:bodyPr>
            <a:spAutoFit/>
          </a:bodyPr>
          <a:lstStyle/>
          <a:p>
            <a:r>
              <a:rPr lang="en-US" altLang="ja-JP" sz="2400" b="1">
                <a:solidFill>
                  <a:srgbClr val="A51F26"/>
                </a:solidFill>
                <a:latin typeface="Arial" charset="0"/>
                <a:ea typeface="HGPｺﾞｼｯｸE" pitchFamily="50" charset="-128"/>
                <a:cs typeface="Arial" charset="0"/>
              </a:rPr>
              <a:t>380</a:t>
            </a:r>
            <a:endParaRPr lang="en-US" altLang="ja-JP" sz="1800" b="1">
              <a:solidFill>
                <a:srgbClr val="A51F26"/>
              </a:solidFill>
              <a:latin typeface="Arial" charset="0"/>
              <a:ea typeface="HGPｺﾞｼｯｸE" pitchFamily="50" charset="-128"/>
              <a:cs typeface="Arial" charset="0"/>
            </a:endParaRPr>
          </a:p>
          <a:p>
            <a:r>
              <a:rPr lang="ja-JP" altLang="en-US" sz="1400">
                <a:solidFill>
                  <a:srgbClr val="A51F26"/>
                </a:solidFill>
                <a:latin typeface="Arial" charset="0"/>
                <a:ea typeface="HGPｺﾞｼｯｸE" pitchFamily="50" charset="-128"/>
              </a:rPr>
              <a:t>万人</a:t>
            </a:r>
            <a:endParaRPr lang="ja-JP" altLang="en-US" sz="1800">
              <a:solidFill>
                <a:srgbClr val="A51F26"/>
              </a:solidFill>
              <a:latin typeface="Arial" charset="0"/>
              <a:ea typeface="HGPｺﾞｼｯｸE" pitchFamily="50" charset="-128"/>
            </a:endParaRPr>
          </a:p>
        </p:txBody>
      </p:sp>
      <p:sp>
        <p:nvSpPr>
          <p:cNvPr id="66578" name="テキスト ボックス 48"/>
          <p:cNvSpPr txBox="1">
            <a:spLocks noChangeArrowheads="1"/>
          </p:cNvSpPr>
          <p:nvPr/>
        </p:nvSpPr>
        <p:spPr bwMode="auto">
          <a:xfrm>
            <a:off x="5805488" y="4926013"/>
            <a:ext cx="1071562" cy="669925"/>
          </a:xfrm>
          <a:prstGeom prst="rect">
            <a:avLst/>
          </a:prstGeom>
          <a:noFill/>
          <a:ln w="9525">
            <a:noFill/>
            <a:miter lim="800000"/>
            <a:headEnd/>
            <a:tailEnd/>
          </a:ln>
        </p:spPr>
        <p:txBody>
          <a:bodyPr>
            <a:spAutoFit/>
          </a:bodyPr>
          <a:lstStyle/>
          <a:p>
            <a:r>
              <a:rPr lang="en-US" altLang="ja-JP" sz="2400" b="1">
                <a:solidFill>
                  <a:srgbClr val="A51F26"/>
                </a:solidFill>
                <a:latin typeface="Arial" charset="0"/>
                <a:ea typeface="HGPｺﾞｼｯｸE" pitchFamily="50" charset="-128"/>
                <a:cs typeface="Arial" charset="0"/>
              </a:rPr>
              <a:t>430</a:t>
            </a:r>
            <a:endParaRPr lang="en-US" altLang="ja-JP" sz="1800" b="1">
              <a:solidFill>
                <a:srgbClr val="A51F26"/>
              </a:solidFill>
              <a:latin typeface="Arial" charset="0"/>
              <a:ea typeface="HGPｺﾞｼｯｸE" pitchFamily="50" charset="-128"/>
              <a:cs typeface="Arial" charset="0"/>
            </a:endParaRPr>
          </a:p>
          <a:p>
            <a:r>
              <a:rPr lang="ja-JP" altLang="en-US" sz="1400">
                <a:solidFill>
                  <a:srgbClr val="A51F26"/>
                </a:solidFill>
                <a:latin typeface="Arial" charset="0"/>
                <a:ea typeface="HGPｺﾞｼｯｸE" pitchFamily="50" charset="-128"/>
              </a:rPr>
              <a:t>万人</a:t>
            </a:r>
            <a:endParaRPr lang="ja-JP" altLang="en-US" sz="1800">
              <a:solidFill>
                <a:srgbClr val="A51F26"/>
              </a:solidFill>
              <a:latin typeface="Arial" charset="0"/>
              <a:ea typeface="HGPｺﾞｼｯｸE" pitchFamily="50" charset="-128"/>
            </a:endParaRPr>
          </a:p>
        </p:txBody>
      </p:sp>
      <p:sp>
        <p:nvSpPr>
          <p:cNvPr id="66579" name="テキスト ボックス 49"/>
          <p:cNvSpPr txBox="1">
            <a:spLocks noChangeArrowheads="1"/>
          </p:cNvSpPr>
          <p:nvPr/>
        </p:nvSpPr>
        <p:spPr bwMode="auto">
          <a:xfrm>
            <a:off x="5778500" y="1898650"/>
            <a:ext cx="1071563" cy="701675"/>
          </a:xfrm>
          <a:prstGeom prst="rect">
            <a:avLst/>
          </a:prstGeom>
          <a:noFill/>
          <a:ln w="9525">
            <a:noFill/>
            <a:miter lim="800000"/>
            <a:headEnd/>
            <a:tailEnd/>
          </a:ln>
        </p:spPr>
        <p:txBody>
          <a:bodyPr>
            <a:spAutoFit/>
          </a:bodyPr>
          <a:lstStyle/>
          <a:p>
            <a:r>
              <a:rPr lang="en-US" altLang="ja-JP" b="1">
                <a:latin typeface="HGPｺﾞｼｯｸE" pitchFamily="50" charset="-128"/>
                <a:ea typeface="HGPｺﾞｼｯｸE" pitchFamily="50" charset="-128"/>
                <a:cs typeface="Arial" charset="0"/>
              </a:rPr>
              <a:t>OAB</a:t>
            </a:r>
            <a:r>
              <a:rPr lang="en-US" altLang="ja-JP" sz="1400" b="1">
                <a:solidFill>
                  <a:srgbClr val="A51F26"/>
                </a:solidFill>
                <a:latin typeface="Arial" charset="0"/>
                <a:ea typeface="HGPｺﾞｼｯｸE" pitchFamily="50" charset="-128"/>
                <a:cs typeface="Arial" charset="0"/>
              </a:rPr>
              <a:t/>
            </a:r>
            <a:br>
              <a:rPr lang="en-US" altLang="ja-JP" sz="1400" b="1">
                <a:solidFill>
                  <a:srgbClr val="A51F26"/>
                </a:solidFill>
                <a:latin typeface="Arial" charset="0"/>
                <a:ea typeface="HGPｺﾞｼｯｸE" pitchFamily="50" charset="-128"/>
                <a:cs typeface="Arial" charset="0"/>
              </a:rPr>
            </a:br>
            <a:r>
              <a:rPr lang="en-US" altLang="ja-JP" sz="2400" b="1">
                <a:solidFill>
                  <a:srgbClr val="A51F26"/>
                </a:solidFill>
                <a:latin typeface="Arial" charset="0"/>
                <a:ea typeface="HGPｺﾞｼｯｸE" pitchFamily="50" charset="-128"/>
                <a:cs typeface="Arial" charset="0"/>
              </a:rPr>
              <a:t>810</a:t>
            </a:r>
            <a:r>
              <a:rPr lang="ja-JP" altLang="en-US" sz="1400" b="1">
                <a:solidFill>
                  <a:srgbClr val="A51F26"/>
                </a:solidFill>
                <a:latin typeface="Arial" charset="0"/>
                <a:ea typeface="HGPｺﾞｼｯｸE" pitchFamily="50" charset="-128"/>
              </a:rPr>
              <a:t>万人</a:t>
            </a:r>
            <a:endParaRPr lang="ja-JP" altLang="en-US" sz="1800" b="1">
              <a:solidFill>
                <a:srgbClr val="A51F26"/>
              </a:solidFill>
              <a:latin typeface="Arial" charset="0"/>
              <a:ea typeface="HGPｺﾞｼｯｸE" pitchFamily="50" charset="-128"/>
            </a:endParaRPr>
          </a:p>
        </p:txBody>
      </p:sp>
    </p:spTree>
    <p:extLst>
      <p:ext uri="{BB962C8B-B14F-4D97-AF65-F5344CB8AC3E}">
        <p14:creationId xmlns:p14="http://schemas.microsoft.com/office/powerpoint/2010/main" val="3633927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ja-JP"/>
              <a:t>OAB</a:t>
            </a:r>
            <a:r>
              <a:rPr lang="ja-JP" altLang="en-US"/>
              <a:t>の病因</a:t>
            </a:r>
          </a:p>
        </p:txBody>
      </p:sp>
      <p:sp>
        <p:nvSpPr>
          <p:cNvPr id="67587" name="Rectangle 6"/>
          <p:cNvSpPr>
            <a:spLocks noGrp="1" noChangeArrowheads="1"/>
          </p:cNvSpPr>
          <p:nvPr>
            <p:ph type="sldNum" sz="quarter" idx="12"/>
          </p:nvPr>
        </p:nvSpPr>
        <p:spPr>
          <a:noFill/>
        </p:spPr>
        <p:txBody>
          <a:bodyPr/>
          <a:lstStyle/>
          <a:p>
            <a:fld id="{56428053-30BB-43CB-90AA-27D61B5DD2C2}" type="slidenum">
              <a:rPr lang="en-US" altLang="ja-JP"/>
              <a:pPr/>
              <a:t>73</a:t>
            </a:fld>
            <a:endParaRPr lang="en-US" altLang="ja-JP"/>
          </a:p>
        </p:txBody>
      </p:sp>
      <p:sp>
        <p:nvSpPr>
          <p:cNvPr id="67588" name="テキスト ボックス 7"/>
          <p:cNvSpPr txBox="1">
            <a:spLocks noChangeArrowheads="1"/>
          </p:cNvSpPr>
          <p:nvPr/>
        </p:nvSpPr>
        <p:spPr bwMode="auto">
          <a:xfrm>
            <a:off x="-76200" y="6581775"/>
            <a:ext cx="8826500" cy="276225"/>
          </a:xfrm>
          <a:prstGeom prst="rect">
            <a:avLst/>
          </a:prstGeom>
          <a:noFill/>
          <a:ln w="9525">
            <a:noFill/>
            <a:miter lim="800000"/>
            <a:headEnd/>
            <a:tailEnd/>
          </a:ln>
        </p:spPr>
        <p:txBody>
          <a:bodyPr>
            <a:spAutoFit/>
          </a:bodyPr>
          <a:lstStyle/>
          <a:p>
            <a:pPr algn="r"/>
            <a:r>
              <a:rPr lang="ja-JP" altLang="en-US" sz="1200"/>
              <a:t>日本排尿機能学会　過活動膀胱ガイドライン作成委員会編集 過活動膀胱診療ガイドライン</a:t>
            </a:r>
            <a:r>
              <a:rPr lang="en-US" altLang="ja-JP" sz="1200"/>
              <a:t>, </a:t>
            </a:r>
            <a:r>
              <a:rPr lang="ja-JP" altLang="en-US" sz="1200"/>
              <a:t>ブラックウェルパブリッシング</a:t>
            </a:r>
            <a:r>
              <a:rPr lang="en-US" altLang="ja-JP" sz="1200"/>
              <a:t>, p.6, 2005</a:t>
            </a:r>
            <a:endParaRPr lang="ja-JP" altLang="en-US" sz="1200"/>
          </a:p>
        </p:txBody>
      </p:sp>
      <p:sp>
        <p:nvSpPr>
          <p:cNvPr id="67589" name="Text Box 5"/>
          <p:cNvSpPr txBox="1">
            <a:spLocks noChangeArrowheads="1"/>
          </p:cNvSpPr>
          <p:nvPr/>
        </p:nvSpPr>
        <p:spPr bwMode="auto">
          <a:xfrm>
            <a:off x="519113" y="981075"/>
            <a:ext cx="8267700" cy="338138"/>
          </a:xfrm>
          <a:prstGeom prst="rect">
            <a:avLst/>
          </a:prstGeom>
          <a:noFill/>
          <a:ln w="9525">
            <a:noFill/>
            <a:miter lim="800000"/>
            <a:headEnd/>
            <a:tailEnd/>
          </a:ln>
        </p:spPr>
        <p:txBody>
          <a:bodyPr>
            <a:spAutoFit/>
          </a:bodyPr>
          <a:lstStyle/>
          <a:p>
            <a:pPr algn="l"/>
            <a:r>
              <a:rPr lang="en-US" altLang="ja-JP">
                <a:latin typeface="HGPｺﾞｼｯｸE" pitchFamily="50" charset="-128"/>
                <a:ea typeface="HGPｺﾞｼｯｸE" pitchFamily="50" charset="-128"/>
              </a:rPr>
              <a:t>OAB</a:t>
            </a:r>
            <a:r>
              <a:rPr lang="ja-JP" altLang="en-US">
                <a:latin typeface="HGPｺﾞｼｯｸE" pitchFamily="50" charset="-128"/>
                <a:ea typeface="HGPｺﾞｼｯｸE" pitchFamily="50" charset="-128"/>
              </a:rPr>
              <a:t>はその原因疾患により神経因性と非神経因性に分類されます。</a:t>
            </a:r>
          </a:p>
        </p:txBody>
      </p:sp>
      <p:graphicFrame>
        <p:nvGraphicFramePr>
          <p:cNvPr id="31770" name="Group 26"/>
          <p:cNvGraphicFramePr>
            <a:graphicFrameLocks noGrp="1"/>
          </p:cNvGraphicFramePr>
          <p:nvPr/>
        </p:nvGraphicFramePr>
        <p:xfrm>
          <a:off x="479425" y="1462088"/>
          <a:ext cx="8185150" cy="4733165"/>
        </p:xfrm>
        <a:graphic>
          <a:graphicData uri="http://schemas.openxmlformats.org/drawingml/2006/table">
            <a:tbl>
              <a:tblPr/>
              <a:tblGrid>
                <a:gridCol w="8185150">
                  <a:extLst>
                    <a:ext uri="{9D8B030D-6E8A-4147-A177-3AD203B41FA5}">
                      <a16:colId xmlns:a16="http://schemas.microsoft.com/office/drawing/2014/main" val="20000"/>
                    </a:ext>
                  </a:extLst>
                </a:gridCol>
              </a:tblGrid>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bg1"/>
                          </a:solidFill>
                          <a:effectLst/>
                          <a:latin typeface="HGP創英角ｺﾞｼｯｸUB" pitchFamily="50" charset="-128"/>
                          <a:ea typeface="HGP創英角ｺﾞｼｯｸUB" pitchFamily="50" charset="-128"/>
                        </a:rPr>
                        <a:t> </a:t>
                      </a:r>
                      <a:r>
                        <a:rPr kumimoji="1" lang="en-US" altLang="ja-JP" sz="2800" b="0" i="0" u="none" strike="noStrike" cap="none" normalizeH="0" baseline="0">
                          <a:ln>
                            <a:noFill/>
                          </a:ln>
                          <a:solidFill>
                            <a:schemeClr val="bg1"/>
                          </a:solidFill>
                          <a:effectLst/>
                          <a:latin typeface="HGP創英角ｺﾞｼｯｸUB" pitchFamily="50" charset="-128"/>
                          <a:ea typeface="HGP創英角ｺﾞｼｯｸUB" pitchFamily="50" charset="-128"/>
                        </a:rPr>
                        <a:t>1. </a:t>
                      </a:r>
                      <a:r>
                        <a:rPr kumimoji="1" lang="ja-JP" altLang="en-US" sz="2800" b="0" i="0" u="none" strike="noStrike" cap="none" normalizeH="0" baseline="0">
                          <a:ln>
                            <a:noFill/>
                          </a:ln>
                          <a:solidFill>
                            <a:schemeClr val="bg1"/>
                          </a:solidFill>
                          <a:effectLst/>
                          <a:latin typeface="HGP創英角ｺﾞｼｯｸUB" pitchFamily="50" charset="-128"/>
                          <a:ea typeface="HGP創英角ｺﾞｼｯｸUB" pitchFamily="50" charset="-128"/>
                        </a:rPr>
                        <a:t>神経因性</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44F64"/>
                    </a:solidFill>
                  </a:tcPr>
                </a:tc>
                <a:extLst>
                  <a:ext uri="{0D108BD9-81ED-4DB2-BD59-A6C34878D82A}">
                    <a16:rowId xmlns:a16="http://schemas.microsoft.com/office/drawing/2014/main" val="10000"/>
                  </a:ext>
                </a:extLst>
              </a:tr>
              <a:tr h="1987550">
                <a:tc>
                  <a:txBody>
                    <a:bodyPr/>
                    <a:lstStyle/>
                    <a:p>
                      <a:pPr marL="0" marR="0" lvl="0" indent="0" algn="l" defTabSz="914400" rtl="0" eaLnBrk="1" fontAlgn="base" latinLnBrk="0" hangingPunct="1">
                        <a:lnSpc>
                          <a:spcPct val="100000"/>
                        </a:lnSpc>
                        <a:spcBef>
                          <a:spcPct val="10000"/>
                        </a:spcBef>
                        <a:spcAft>
                          <a:spcPct val="0"/>
                        </a:spcAft>
                        <a:buClrTx/>
                        <a:buSzTx/>
                        <a:buFontTx/>
                        <a:buNone/>
                        <a:tabLst>
                          <a:tab pos="463550" algn="l"/>
                        </a:tabLst>
                      </a:pPr>
                      <a:r>
                        <a:rPr kumimoji="1" lang="ja-JP" altLang="en-US" sz="19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2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脳幹部橋より上位の中枢の障害</a:t>
                      </a:r>
                    </a:p>
                    <a:p>
                      <a:pPr marL="0" marR="0" lvl="0" indent="0" algn="l" defTabSz="914400" rtl="0" eaLnBrk="1" fontAlgn="base" latinLnBrk="0" hangingPunct="1">
                        <a:lnSpc>
                          <a:spcPct val="100000"/>
                        </a:lnSpc>
                        <a:spcBef>
                          <a:spcPct val="10000"/>
                        </a:spcBef>
                        <a:spcAft>
                          <a:spcPct val="0"/>
                        </a:spcAft>
                        <a:buClrTx/>
                        <a:buSzTx/>
                        <a:buFontTx/>
                        <a:buNone/>
                        <a:tabLst>
                          <a:tab pos="463550" algn="l"/>
                        </a:tabLst>
                      </a:pP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脳血管障害、パーキンソン病、多系統萎縮症、認知症、脳腫瘍、</a:t>
                      </a:r>
                      <a:endParaRPr kumimoji="1" lang="en-US" altLang="ja-JP" sz="2000" b="0" i="0" u="none" strike="noStrike" cap="none" normalizeH="0" baseline="0">
                        <a:ln>
                          <a:noFill/>
                        </a:ln>
                        <a:solidFill>
                          <a:srgbClr val="000000"/>
                        </a:solidFill>
                        <a:effectLst/>
                        <a:latin typeface="HGPｺﾞｼｯｸE" pitchFamily="50" charset="-128"/>
                        <a:ea typeface="HGPｺﾞｼｯｸE" pitchFamily="50" charset="-128"/>
                      </a:endParaRPr>
                    </a:p>
                    <a:p>
                      <a:pPr marL="0" marR="0" lvl="0" indent="0" algn="l" defTabSz="914400" rtl="0" eaLnBrk="1" fontAlgn="base" latinLnBrk="0" hangingPunct="1">
                        <a:lnSpc>
                          <a:spcPct val="100000"/>
                        </a:lnSpc>
                        <a:spcBef>
                          <a:spcPct val="10000"/>
                        </a:spcBef>
                        <a:spcAft>
                          <a:spcPct val="0"/>
                        </a:spcAft>
                        <a:buClrTx/>
                        <a:buSzTx/>
                        <a:buFontTx/>
                        <a:buNone/>
                        <a:tabLst>
                          <a:tab pos="463550" algn="l"/>
                        </a:tabLst>
                      </a:pP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脳外傷、脳炎、髄膜炎</a:t>
                      </a:r>
                    </a:p>
                    <a:p>
                      <a:pPr marL="0" marR="0" lvl="0" indent="0" algn="l" defTabSz="914400" rtl="0" eaLnBrk="1" fontAlgn="base" latinLnBrk="0" hangingPunct="1">
                        <a:lnSpc>
                          <a:spcPct val="100000"/>
                        </a:lnSpc>
                        <a:spcBef>
                          <a:spcPct val="10000"/>
                        </a:spcBef>
                        <a:spcAft>
                          <a:spcPct val="0"/>
                        </a:spcAft>
                        <a:buClrTx/>
                        <a:buSzTx/>
                        <a:buFontTx/>
                        <a:buNone/>
                        <a:tabLst>
                          <a:tab pos="463550" algn="l"/>
                        </a:tabLst>
                      </a:pP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2000" b="0" i="0" u="none" strike="noStrike" cap="none" normalizeH="0" baseline="0">
                          <a:ln>
                            <a:noFill/>
                          </a:ln>
                          <a:solidFill>
                            <a:srgbClr val="000000"/>
                          </a:solidFill>
                          <a:effectLst/>
                          <a:latin typeface="HGPｺﾞｼｯｸE" pitchFamily="50" charset="-128"/>
                          <a:ea typeface="HGPｺﾞｼｯｸE" pitchFamily="50" charset="-128"/>
                        </a:rPr>
                        <a:t>2</a:t>
                      </a: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脊髄の障害</a:t>
                      </a:r>
                    </a:p>
                    <a:p>
                      <a:pPr marL="0" marR="0" lvl="0" indent="0" algn="l" defTabSz="914400" rtl="0" eaLnBrk="1" fontAlgn="base" latinLnBrk="0" hangingPunct="1">
                        <a:lnSpc>
                          <a:spcPct val="100000"/>
                        </a:lnSpc>
                        <a:spcBef>
                          <a:spcPct val="10000"/>
                        </a:spcBef>
                        <a:spcAft>
                          <a:spcPct val="0"/>
                        </a:spcAft>
                        <a:buClrTx/>
                        <a:buSzTx/>
                        <a:buFontTx/>
                        <a:buNone/>
                        <a:tabLst>
                          <a:tab pos="463550" algn="l"/>
                        </a:tabLst>
                      </a:pP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脊髄損傷、多発性硬化症、脊髄小脳変性症、脊髄腫瘍、頸椎症、</a:t>
                      </a:r>
                      <a:endParaRPr kumimoji="1" lang="en-US" altLang="ja-JP" sz="2000" b="0" i="0" u="none" strike="noStrike" cap="none" normalizeH="0" baseline="0">
                        <a:ln>
                          <a:noFill/>
                        </a:ln>
                        <a:solidFill>
                          <a:srgbClr val="000000"/>
                        </a:solidFill>
                        <a:effectLst/>
                        <a:latin typeface="HGPｺﾞｼｯｸE" pitchFamily="50" charset="-128"/>
                        <a:ea typeface="HGPｺﾞｼｯｸE" pitchFamily="50" charset="-128"/>
                      </a:endParaRPr>
                    </a:p>
                    <a:p>
                      <a:pPr marL="0" marR="0" lvl="0" indent="0" algn="l" defTabSz="914400" rtl="0" eaLnBrk="1" fontAlgn="base" latinLnBrk="0" hangingPunct="1">
                        <a:lnSpc>
                          <a:spcPct val="100000"/>
                        </a:lnSpc>
                        <a:spcBef>
                          <a:spcPct val="10000"/>
                        </a:spcBef>
                        <a:spcAft>
                          <a:spcPct val="0"/>
                        </a:spcAft>
                        <a:buClrTx/>
                        <a:buSzTx/>
                        <a:buFontTx/>
                        <a:buNone/>
                        <a:tabLst>
                          <a:tab pos="463550" algn="l"/>
                        </a:tabLst>
                      </a:pP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後縦靱帯硬化症、脊柱管狭窄症、脊髄血管障害、脊髄炎、二分脊椎</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01"/>
                  </a:ext>
                </a:extLst>
              </a:tr>
              <a:tr h="612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a:ln>
                            <a:noFill/>
                          </a:ln>
                          <a:solidFill>
                            <a:schemeClr val="bg1"/>
                          </a:solidFill>
                          <a:effectLst/>
                          <a:latin typeface="HGP創英角ｺﾞｼｯｸUB" pitchFamily="50" charset="-128"/>
                          <a:ea typeface="HGP創英角ｺﾞｼｯｸUB" pitchFamily="50" charset="-128"/>
                        </a:rPr>
                        <a:t>　</a:t>
                      </a:r>
                      <a:r>
                        <a:rPr kumimoji="1" lang="en-US" altLang="ja-JP" sz="2800" b="0" i="0" u="none" strike="noStrike" cap="none" normalizeH="0" baseline="0">
                          <a:ln>
                            <a:noFill/>
                          </a:ln>
                          <a:solidFill>
                            <a:schemeClr val="bg1"/>
                          </a:solidFill>
                          <a:effectLst/>
                          <a:latin typeface="HGP創英角ｺﾞｼｯｸUB" pitchFamily="50" charset="-128"/>
                          <a:ea typeface="HGP創英角ｺﾞｼｯｸUB" pitchFamily="50" charset="-128"/>
                        </a:rPr>
                        <a:t>2. </a:t>
                      </a:r>
                      <a:r>
                        <a:rPr kumimoji="1" lang="ja-JP" altLang="en-US" sz="2800" b="0" i="0" u="none" strike="noStrike" cap="none" normalizeH="0" baseline="0">
                          <a:ln>
                            <a:noFill/>
                          </a:ln>
                          <a:solidFill>
                            <a:schemeClr val="bg1"/>
                          </a:solidFill>
                          <a:effectLst/>
                          <a:latin typeface="HGP創英角ｺﾞｼｯｸUB" pitchFamily="50" charset="-128"/>
                          <a:ea typeface="HGP創英角ｺﾞｼｯｸUB" pitchFamily="50" charset="-128"/>
                        </a:rPr>
                        <a:t>非神経因性</a:t>
                      </a:r>
                      <a:endParaRPr kumimoji="1" lang="ja-JP" altLang="en-US" sz="2000" b="0" i="0" u="none" strike="noStrike" cap="none" normalizeH="0" baseline="0">
                        <a:ln>
                          <a:noFill/>
                        </a:ln>
                        <a:solidFill>
                          <a:schemeClr val="bg1"/>
                        </a:solidFill>
                        <a:effectLst/>
                        <a:latin typeface="HGP創英角ｺﾞｼｯｸUB" pitchFamily="50" charset="-128"/>
                        <a:ea typeface="HGP創英角ｺﾞｼｯｸUB" pitchFamily="50" charset="-128"/>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44F64"/>
                    </a:solidFill>
                  </a:tcPr>
                </a:tc>
                <a:extLst>
                  <a:ext uri="{0D108BD9-81ED-4DB2-BD59-A6C34878D82A}">
                    <a16:rowId xmlns:a16="http://schemas.microsoft.com/office/drawing/2014/main" val="10002"/>
                  </a:ext>
                </a:extLst>
              </a:tr>
              <a:tr h="1349375">
                <a:tc>
                  <a:txBody>
                    <a:bodyPr/>
                    <a:lstStyle/>
                    <a:p>
                      <a:pPr marL="0" marR="0" lvl="0" indent="0" algn="l" defTabSz="914400" rtl="0" eaLnBrk="1" fontAlgn="base" latinLnBrk="0" hangingPunct="1">
                        <a:lnSpc>
                          <a:spcPct val="100000"/>
                        </a:lnSpc>
                        <a:spcBef>
                          <a:spcPct val="10000"/>
                        </a:spcBef>
                        <a:spcAft>
                          <a:spcPct val="0"/>
                        </a:spcAft>
                        <a:buClrTx/>
                        <a:buSzTx/>
                        <a:buFontTx/>
                        <a:buNone/>
                        <a:tabLst>
                          <a:tab pos="444500" algn="l"/>
                        </a:tabLst>
                      </a:pP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2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下部尿路閉塞（</a:t>
                      </a:r>
                      <a:r>
                        <a:rPr kumimoji="1" lang="ja-JP" altLang="en-US" sz="2000" b="0" i="0" u="none" strike="noStrike" cap="none" normalizeH="0" baseline="0">
                          <a:ln>
                            <a:noFill/>
                          </a:ln>
                          <a:solidFill>
                            <a:srgbClr val="FF0000"/>
                          </a:solidFill>
                          <a:effectLst/>
                          <a:latin typeface="HGPｺﾞｼｯｸE" pitchFamily="50" charset="-128"/>
                          <a:ea typeface="HGPｺﾞｼｯｸE" pitchFamily="50" charset="-128"/>
                        </a:rPr>
                        <a:t>前立腺肥大症</a:t>
                      </a: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など）</a:t>
                      </a:r>
                    </a:p>
                    <a:p>
                      <a:pPr marL="0" marR="0" lvl="0" indent="0" algn="l" defTabSz="914400" rtl="0" eaLnBrk="1" fontAlgn="base" latinLnBrk="0" hangingPunct="1">
                        <a:lnSpc>
                          <a:spcPct val="100000"/>
                        </a:lnSpc>
                        <a:spcBef>
                          <a:spcPct val="10000"/>
                        </a:spcBef>
                        <a:spcAft>
                          <a:spcPct val="0"/>
                        </a:spcAft>
                        <a:buClrTx/>
                        <a:buSzTx/>
                        <a:buFontTx/>
                        <a:buNone/>
                        <a:tabLst>
                          <a:tab pos="444500" algn="l"/>
                        </a:tabLst>
                      </a:pP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2000" b="0" i="0" u="none" strike="noStrike" cap="none" normalizeH="0" baseline="0">
                          <a:ln>
                            <a:noFill/>
                          </a:ln>
                          <a:solidFill>
                            <a:srgbClr val="000000"/>
                          </a:solidFill>
                          <a:effectLst/>
                          <a:latin typeface="HGPｺﾞｼｯｸE" pitchFamily="50" charset="-128"/>
                          <a:ea typeface="HGPｺﾞｼｯｸE" pitchFamily="50" charset="-128"/>
                        </a:rPr>
                        <a:t>2</a:t>
                      </a: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加齢</a:t>
                      </a:r>
                    </a:p>
                    <a:p>
                      <a:pPr marL="0" marR="0" lvl="0" indent="0" algn="l" defTabSz="914400" rtl="0" eaLnBrk="1" fontAlgn="base" latinLnBrk="0" hangingPunct="1">
                        <a:lnSpc>
                          <a:spcPct val="100000"/>
                        </a:lnSpc>
                        <a:spcBef>
                          <a:spcPct val="10000"/>
                        </a:spcBef>
                        <a:spcAft>
                          <a:spcPct val="0"/>
                        </a:spcAft>
                        <a:buClrTx/>
                        <a:buSzTx/>
                        <a:buFontTx/>
                        <a:buNone/>
                        <a:tabLst>
                          <a:tab pos="444500" algn="l"/>
                        </a:tabLst>
                      </a:pP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2000" b="0" i="0" u="none" strike="noStrike" cap="none" normalizeH="0" baseline="0">
                          <a:ln>
                            <a:noFill/>
                          </a:ln>
                          <a:solidFill>
                            <a:srgbClr val="000000"/>
                          </a:solidFill>
                          <a:effectLst/>
                          <a:latin typeface="HGPｺﾞｼｯｸE" pitchFamily="50" charset="-128"/>
                          <a:ea typeface="HGPｺﾞｼｯｸE" pitchFamily="50" charset="-128"/>
                        </a:rPr>
                        <a:t>3</a:t>
                      </a: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骨盤底の脆弱化</a:t>
                      </a:r>
                    </a:p>
                    <a:p>
                      <a:pPr marL="0" marR="0" lvl="0" indent="0" algn="l" defTabSz="914400" rtl="0" eaLnBrk="1" fontAlgn="base" latinLnBrk="0" hangingPunct="1">
                        <a:lnSpc>
                          <a:spcPct val="100000"/>
                        </a:lnSpc>
                        <a:spcBef>
                          <a:spcPct val="10000"/>
                        </a:spcBef>
                        <a:spcAft>
                          <a:spcPct val="0"/>
                        </a:spcAft>
                        <a:buClrTx/>
                        <a:buSzTx/>
                        <a:buFontTx/>
                        <a:buNone/>
                        <a:tabLst>
                          <a:tab pos="444500" algn="l"/>
                        </a:tabLst>
                      </a:pP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2000" b="0" i="0" u="none" strike="noStrike" cap="none" normalizeH="0" baseline="0">
                          <a:ln>
                            <a:noFill/>
                          </a:ln>
                          <a:solidFill>
                            <a:srgbClr val="000000"/>
                          </a:solidFill>
                          <a:effectLst/>
                          <a:latin typeface="HGPｺﾞｼｯｸE" pitchFamily="50" charset="-128"/>
                          <a:ea typeface="HGPｺﾞｼｯｸE" pitchFamily="50" charset="-128"/>
                        </a:rPr>
                        <a:t>4</a:t>
                      </a:r>
                      <a:r>
                        <a:rPr kumimoji="1" lang="ja-JP" altLang="en-US" sz="2000" b="0" i="0" u="none" strike="noStrike" cap="none" normalizeH="0" baseline="0">
                          <a:ln>
                            <a:noFill/>
                          </a:ln>
                          <a:solidFill>
                            <a:srgbClr val="000000"/>
                          </a:solidFill>
                          <a:effectLst/>
                          <a:latin typeface="HGPｺﾞｼｯｸE" pitchFamily="50" charset="-128"/>
                          <a:ea typeface="HGPｺﾞｼｯｸE" pitchFamily="50" charset="-128"/>
                        </a:rPr>
                        <a:t>）	特発性</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649767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ja-JP" altLang="en-US" dirty="0"/>
              <a:t>症状に基づく</a:t>
            </a:r>
            <a:r>
              <a:rPr lang="en-US" altLang="ja-JP" dirty="0"/>
              <a:t>OAB</a:t>
            </a:r>
            <a:r>
              <a:rPr lang="ja-JP" altLang="en-US" dirty="0"/>
              <a:t>の診断</a:t>
            </a:r>
          </a:p>
        </p:txBody>
      </p:sp>
      <p:sp>
        <p:nvSpPr>
          <p:cNvPr id="69635" name="Rectangle 6"/>
          <p:cNvSpPr>
            <a:spLocks noGrp="1" noChangeArrowheads="1"/>
          </p:cNvSpPr>
          <p:nvPr>
            <p:ph type="sldNum" sz="quarter" idx="12"/>
          </p:nvPr>
        </p:nvSpPr>
        <p:spPr>
          <a:noFill/>
        </p:spPr>
        <p:txBody>
          <a:bodyPr/>
          <a:lstStyle/>
          <a:p>
            <a:fld id="{11F3F18A-7473-48AD-AC44-3F73833BBB42}" type="slidenum">
              <a:rPr lang="en-US" altLang="ja-JP"/>
              <a:pPr/>
              <a:t>74</a:t>
            </a:fld>
            <a:endParaRPr lang="en-US" altLang="ja-JP"/>
          </a:p>
        </p:txBody>
      </p:sp>
      <p:sp>
        <p:nvSpPr>
          <p:cNvPr id="69636" name="テキスト ボックス 7"/>
          <p:cNvSpPr txBox="1">
            <a:spLocks noChangeArrowheads="1"/>
          </p:cNvSpPr>
          <p:nvPr/>
        </p:nvSpPr>
        <p:spPr bwMode="auto">
          <a:xfrm>
            <a:off x="-63500" y="6400800"/>
            <a:ext cx="8826500" cy="457200"/>
          </a:xfrm>
          <a:prstGeom prst="rect">
            <a:avLst/>
          </a:prstGeom>
          <a:noFill/>
          <a:ln w="9525">
            <a:noFill/>
            <a:miter lim="800000"/>
            <a:headEnd/>
            <a:tailEnd/>
          </a:ln>
        </p:spPr>
        <p:txBody>
          <a:bodyPr>
            <a:spAutoFit/>
          </a:bodyPr>
          <a:lstStyle/>
          <a:p>
            <a:pPr algn="r"/>
            <a:r>
              <a:rPr lang="ja-JP" altLang="en-US" sz="1200"/>
              <a:t>日本排尿機能学会　過活動膀胱ガイドライン作成委員会編集</a:t>
            </a:r>
            <a:endParaRPr lang="en-US" altLang="ja-JP" sz="1200"/>
          </a:p>
          <a:p>
            <a:pPr algn="r"/>
            <a:r>
              <a:rPr lang="ja-JP" altLang="en-US" sz="1200"/>
              <a:t>過活動膀胱診療ガイドライン 改訂ダイジェスト版</a:t>
            </a:r>
            <a:r>
              <a:rPr lang="en-US" altLang="ja-JP" sz="1200"/>
              <a:t>, </a:t>
            </a:r>
            <a:r>
              <a:rPr lang="ja-JP" altLang="en-US" sz="1200"/>
              <a:t>ブラックウェルパブリッシング</a:t>
            </a:r>
            <a:r>
              <a:rPr lang="en-US" altLang="ja-JP" sz="1200"/>
              <a:t>, p.1-5, 2008</a:t>
            </a:r>
            <a:endParaRPr lang="ja-JP" altLang="en-US" sz="1200"/>
          </a:p>
        </p:txBody>
      </p:sp>
      <p:sp>
        <p:nvSpPr>
          <p:cNvPr id="69637" name="テキスト ボックス 3"/>
          <p:cNvSpPr txBox="1">
            <a:spLocks noChangeArrowheads="1"/>
          </p:cNvSpPr>
          <p:nvPr/>
        </p:nvSpPr>
        <p:spPr bwMode="auto">
          <a:xfrm>
            <a:off x="142875" y="981075"/>
            <a:ext cx="8863013" cy="2000250"/>
          </a:xfrm>
          <a:prstGeom prst="rect">
            <a:avLst/>
          </a:prstGeom>
          <a:noFill/>
          <a:ln w="9525">
            <a:noFill/>
            <a:miter lim="800000"/>
            <a:headEnd/>
            <a:tailEnd/>
          </a:ln>
        </p:spPr>
        <p:txBody>
          <a:bodyPr>
            <a:spAutoFit/>
          </a:bodyPr>
          <a:lstStyle/>
          <a:p>
            <a:r>
              <a:rPr lang="ja-JP" altLang="en-US" sz="2800">
                <a:solidFill>
                  <a:schemeClr val="tx2"/>
                </a:solidFill>
                <a:latin typeface="HGP創英角ｺﾞｼｯｸUB" pitchFamily="50" charset="-128"/>
                <a:ea typeface="HGP創英角ｺﾞｼｯｸUB" pitchFamily="50" charset="-128"/>
              </a:rPr>
              <a:t>過活動膀胱症状質問票</a:t>
            </a:r>
            <a:endParaRPr lang="en-US" altLang="ja-JP" sz="2800">
              <a:solidFill>
                <a:schemeClr val="tx2"/>
              </a:solidFill>
              <a:latin typeface="HGP創英角ｺﾞｼｯｸUB" pitchFamily="50" charset="-128"/>
              <a:ea typeface="HGP創英角ｺﾞｼｯｸUB" pitchFamily="50" charset="-128"/>
            </a:endParaRPr>
          </a:p>
          <a:p>
            <a:r>
              <a:rPr lang="ja-JP" altLang="en-US" sz="2000" b="1">
                <a:solidFill>
                  <a:schemeClr val="tx2"/>
                </a:solidFill>
                <a:latin typeface="Arial" charset="0"/>
                <a:ea typeface="HGP創英角ｺﾞｼｯｸUB" pitchFamily="50" charset="-128"/>
              </a:rPr>
              <a:t>（</a:t>
            </a:r>
            <a:r>
              <a:rPr lang="en-US" altLang="ja-JP" sz="2000" b="1">
                <a:solidFill>
                  <a:schemeClr val="tx2"/>
                </a:solidFill>
                <a:latin typeface="Arial" charset="0"/>
                <a:ea typeface="HGP創英角ｺﾞｼｯｸUB" pitchFamily="50" charset="-128"/>
              </a:rPr>
              <a:t>OABSS: Overactive Bladder Symptom Score</a:t>
            </a:r>
            <a:r>
              <a:rPr lang="ja-JP" altLang="en-US" sz="2000" b="1">
                <a:solidFill>
                  <a:schemeClr val="tx2"/>
                </a:solidFill>
                <a:latin typeface="Arial" charset="0"/>
                <a:ea typeface="HGP創英角ｺﾞｼｯｸUB" pitchFamily="50" charset="-128"/>
              </a:rPr>
              <a:t>）</a:t>
            </a:r>
            <a:endParaRPr lang="en-US" altLang="ja-JP" sz="2000" b="1">
              <a:solidFill>
                <a:schemeClr val="tx2"/>
              </a:solidFill>
              <a:latin typeface="Arial" charset="0"/>
              <a:ea typeface="HGP創英角ｺﾞｼｯｸUB" pitchFamily="50" charset="-128"/>
            </a:endParaRPr>
          </a:p>
          <a:p>
            <a:r>
              <a:rPr lang="ja-JP" altLang="en-US" sz="2800">
                <a:solidFill>
                  <a:schemeClr val="tx2"/>
                </a:solidFill>
                <a:latin typeface="HGP創英角ｺﾞｼｯｸUB" pitchFamily="50" charset="-128"/>
                <a:ea typeface="HGP創英角ｺﾞｼｯｸUB" pitchFamily="50" charset="-128"/>
              </a:rPr>
              <a:t>および</a:t>
            </a:r>
            <a:endParaRPr lang="en-US" altLang="ja-JP" sz="2800">
              <a:solidFill>
                <a:schemeClr val="tx2"/>
              </a:solidFill>
              <a:latin typeface="HGP創英角ｺﾞｼｯｸUB" pitchFamily="50" charset="-128"/>
              <a:ea typeface="HGP創英角ｺﾞｼｯｸUB" pitchFamily="50" charset="-128"/>
            </a:endParaRPr>
          </a:p>
          <a:p>
            <a:r>
              <a:rPr lang="ja-JP" altLang="en-US" sz="2800">
                <a:solidFill>
                  <a:schemeClr val="tx2"/>
                </a:solidFill>
                <a:latin typeface="HGP創英角ｺﾞｼｯｸUB" pitchFamily="50" charset="-128"/>
                <a:ea typeface="HGP創英角ｺﾞｼｯｸUB" pitchFamily="50" charset="-128"/>
              </a:rPr>
              <a:t>過活動膀胱スクリーニング質問票</a:t>
            </a:r>
            <a:endParaRPr lang="en-US" altLang="ja-JP" sz="2800">
              <a:solidFill>
                <a:schemeClr val="tx2"/>
              </a:solidFill>
              <a:latin typeface="HGP創英角ｺﾞｼｯｸUB" pitchFamily="50" charset="-128"/>
              <a:ea typeface="HGP創英角ｺﾞｼｯｸUB" pitchFamily="50" charset="-128"/>
            </a:endParaRPr>
          </a:p>
          <a:p>
            <a:r>
              <a:rPr lang="ja-JP" altLang="en-US" sz="2000" b="1">
                <a:solidFill>
                  <a:schemeClr val="tx2"/>
                </a:solidFill>
                <a:latin typeface="Arial" charset="0"/>
                <a:ea typeface="HGP創英角ｺﾞｼｯｸUB" pitchFamily="50" charset="-128"/>
              </a:rPr>
              <a:t>（</a:t>
            </a:r>
            <a:r>
              <a:rPr lang="en-US" altLang="ja-JP" sz="2000" b="1">
                <a:solidFill>
                  <a:schemeClr val="tx2"/>
                </a:solidFill>
                <a:latin typeface="Arial" charset="0"/>
                <a:ea typeface="HGP創英角ｺﾞｼｯｸUB" pitchFamily="50" charset="-128"/>
              </a:rPr>
              <a:t>SQOAB: Screening Questionnaire for Overactive Bladder</a:t>
            </a:r>
            <a:r>
              <a:rPr lang="ja-JP" altLang="en-US" sz="2000" b="1">
                <a:solidFill>
                  <a:schemeClr val="tx2"/>
                </a:solidFill>
                <a:latin typeface="Arial" charset="0"/>
                <a:ea typeface="HGP創英角ｺﾞｼｯｸUB" pitchFamily="50" charset="-128"/>
              </a:rPr>
              <a:t>）</a:t>
            </a:r>
            <a:endParaRPr lang="en-US" altLang="ja-JP" sz="2000" b="1">
              <a:solidFill>
                <a:schemeClr val="tx2"/>
              </a:solidFill>
              <a:latin typeface="Arial" charset="0"/>
              <a:ea typeface="HGP創英角ｺﾞｼｯｸUB" pitchFamily="50" charset="-128"/>
            </a:endParaRPr>
          </a:p>
        </p:txBody>
      </p:sp>
      <p:sp>
        <p:nvSpPr>
          <p:cNvPr id="69638" name="AutoShape 10"/>
          <p:cNvSpPr>
            <a:spLocks noChangeArrowheads="1"/>
          </p:cNvSpPr>
          <p:nvPr/>
        </p:nvSpPr>
        <p:spPr bwMode="auto">
          <a:xfrm>
            <a:off x="414338" y="3068638"/>
            <a:ext cx="8315325" cy="2952750"/>
          </a:xfrm>
          <a:prstGeom prst="roundRect">
            <a:avLst>
              <a:gd name="adj" fmla="val 7218"/>
            </a:avLst>
          </a:prstGeom>
          <a:solidFill>
            <a:srgbClr val="F3FFFF"/>
          </a:solidFill>
          <a:ln w="38100">
            <a:solidFill>
              <a:srgbClr val="009999"/>
            </a:solidFill>
            <a:round/>
            <a:headEnd/>
            <a:tailEnd/>
          </a:ln>
        </p:spPr>
        <p:txBody>
          <a:bodyPr anchor="ctr"/>
          <a:lstStyle/>
          <a:p>
            <a:pPr algn="l">
              <a:lnSpc>
                <a:spcPct val="110000"/>
              </a:lnSpc>
            </a:pPr>
            <a:r>
              <a:rPr lang="en-US" altLang="ja-JP" sz="2200">
                <a:latin typeface="HGPｺﾞｼｯｸE" pitchFamily="50" charset="-128"/>
                <a:ea typeface="HGPｺﾞｼｯｸE" pitchFamily="50" charset="-128"/>
              </a:rPr>
              <a:t>OAB</a:t>
            </a:r>
            <a:r>
              <a:rPr lang="ja-JP" altLang="en-US" sz="2200">
                <a:latin typeface="HGPｺﾞｼｯｸE" pitchFamily="50" charset="-128"/>
                <a:ea typeface="HGPｺﾞｼｯｸE" pitchFamily="50" charset="-128"/>
              </a:rPr>
              <a:t>は頻尿・尿意切迫感・切迫性尿失禁などの症状が症状群として存在するため、複数の症状を総合的に評価することが望まれます。推奨されている評価方法は、</a:t>
            </a:r>
            <a:r>
              <a:rPr lang="en-US" altLang="ja-JP" sz="2200">
                <a:latin typeface="HGPｺﾞｼｯｸE" pitchFamily="50" charset="-128"/>
                <a:ea typeface="HGPｺﾞｼｯｸE" pitchFamily="50" charset="-128"/>
              </a:rPr>
              <a:t>OABSS</a:t>
            </a:r>
            <a:r>
              <a:rPr lang="ja-JP" altLang="en-US" sz="2200">
                <a:latin typeface="HGPｺﾞｼｯｸE" pitchFamily="50" charset="-128"/>
                <a:ea typeface="HGPｺﾞｼｯｸE" pitchFamily="50" charset="-128"/>
              </a:rPr>
              <a:t>で</a:t>
            </a:r>
            <a:r>
              <a:rPr lang="en-US" altLang="ja-JP" sz="2200">
                <a:latin typeface="HGPｺﾞｼｯｸE" pitchFamily="50" charset="-128"/>
                <a:ea typeface="HGPｺﾞｼｯｸE" pitchFamily="50" charset="-128"/>
              </a:rPr>
              <a:t>OAB</a:t>
            </a:r>
            <a:r>
              <a:rPr lang="ja-JP" altLang="en-US" sz="2200">
                <a:latin typeface="HGPｺﾞｼｯｸE" pitchFamily="50" charset="-128"/>
                <a:ea typeface="HGPｺﾞｼｯｸE" pitchFamily="50" charset="-128"/>
              </a:rPr>
              <a:t>と診断された患者さんについて適用されます。</a:t>
            </a:r>
            <a:endParaRPr lang="en-US" altLang="ja-JP" sz="2200">
              <a:latin typeface="HGPｺﾞｼｯｸE" pitchFamily="50" charset="-128"/>
              <a:ea typeface="HGPｺﾞｼｯｸE" pitchFamily="50" charset="-128"/>
            </a:endParaRPr>
          </a:p>
          <a:p>
            <a:pPr algn="l">
              <a:lnSpc>
                <a:spcPct val="110000"/>
              </a:lnSpc>
            </a:pPr>
            <a:endParaRPr lang="en-US" altLang="ja-JP" sz="2200">
              <a:latin typeface="HGPｺﾞｼｯｸE" pitchFamily="50" charset="-128"/>
              <a:ea typeface="HGPｺﾞｼｯｸE" pitchFamily="50" charset="-128"/>
            </a:endParaRPr>
          </a:p>
          <a:p>
            <a:pPr algn="l">
              <a:lnSpc>
                <a:spcPct val="110000"/>
              </a:lnSpc>
            </a:pPr>
            <a:r>
              <a:rPr lang="en-US" altLang="ja-JP" sz="2200">
                <a:latin typeface="HGPｺﾞｼｯｸE" pitchFamily="50" charset="-128"/>
                <a:ea typeface="HGPｺﾞｼｯｸE" pitchFamily="50" charset="-128"/>
              </a:rPr>
              <a:t>OAB</a:t>
            </a:r>
            <a:r>
              <a:rPr lang="ja-JP" altLang="en-US" sz="2200">
                <a:latin typeface="HGPｺﾞｼｯｸE" pitchFamily="50" charset="-128"/>
                <a:ea typeface="HGPｺﾞｼｯｸE" pitchFamily="50" charset="-128"/>
              </a:rPr>
              <a:t>ではない患者さんに</a:t>
            </a:r>
            <a:r>
              <a:rPr lang="en-US" altLang="ja-JP" sz="2200">
                <a:latin typeface="HGPｺﾞｼｯｸE" pitchFamily="50" charset="-128"/>
                <a:ea typeface="HGPｺﾞｼｯｸE" pitchFamily="50" charset="-128"/>
              </a:rPr>
              <a:t>OAB</a:t>
            </a:r>
            <a:r>
              <a:rPr lang="ja-JP" altLang="en-US" sz="2200">
                <a:latin typeface="HGPｺﾞｼｯｸE" pitchFamily="50" charset="-128"/>
                <a:ea typeface="HGPｺﾞｼｯｸE" pitchFamily="50" charset="-128"/>
              </a:rPr>
              <a:t>をスクリーニングするときには、</a:t>
            </a:r>
            <a:r>
              <a:rPr lang="en-US" altLang="ja-JP" sz="2200">
                <a:latin typeface="HGPｺﾞｼｯｸE" pitchFamily="50" charset="-128"/>
                <a:ea typeface="HGPｺﾞｼｯｸE" pitchFamily="50" charset="-128"/>
              </a:rPr>
              <a:t>OABSS</a:t>
            </a:r>
            <a:r>
              <a:rPr lang="ja-JP" altLang="en-US" sz="2200">
                <a:latin typeface="HGPｺﾞｼｯｸE" pitchFamily="50" charset="-128"/>
                <a:ea typeface="HGPｺﾞｼｯｸE" pitchFamily="50" charset="-128"/>
              </a:rPr>
              <a:t>を簡略化した</a:t>
            </a:r>
            <a:r>
              <a:rPr lang="en-US" altLang="ja-JP" sz="2200">
                <a:latin typeface="HGPｺﾞｼｯｸE" pitchFamily="50" charset="-128"/>
                <a:ea typeface="HGPｺﾞｼｯｸE" pitchFamily="50" charset="-128"/>
              </a:rPr>
              <a:t>SQOAB</a:t>
            </a:r>
            <a:r>
              <a:rPr lang="ja-JP" altLang="en-US" sz="2200">
                <a:latin typeface="HGPｺﾞｼｯｸE" pitchFamily="50" charset="-128"/>
                <a:ea typeface="HGPｺﾞｼｯｸE" pitchFamily="50" charset="-128"/>
              </a:rPr>
              <a:t>を用いることが推奨されています。</a:t>
            </a:r>
            <a:endParaRPr lang="en-US" altLang="ja-JP" sz="2200">
              <a:latin typeface="HGPｺﾞｼｯｸE" pitchFamily="50" charset="-128"/>
              <a:ea typeface="HGPｺﾞｼｯｸE" pitchFamily="50" charset="-128"/>
            </a:endParaRPr>
          </a:p>
        </p:txBody>
      </p:sp>
    </p:spTree>
    <p:extLst>
      <p:ext uri="{BB962C8B-B14F-4D97-AF65-F5344CB8AC3E}">
        <p14:creationId xmlns:p14="http://schemas.microsoft.com/office/powerpoint/2010/main" val="28794003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p:txBody>
          <a:bodyPr/>
          <a:lstStyle/>
          <a:p>
            <a:r>
              <a:rPr lang="zh-TW" altLang="en-US"/>
              <a:t>過活動膀胱症状質問票（</a:t>
            </a:r>
            <a:r>
              <a:rPr lang="en-US" altLang="zh-TW"/>
              <a:t>OABSS</a:t>
            </a:r>
            <a:r>
              <a:rPr lang="zh-TW" altLang="en-US"/>
              <a:t>）</a:t>
            </a:r>
            <a:endParaRPr lang="ja-JP" altLang="en-US"/>
          </a:p>
        </p:txBody>
      </p:sp>
      <p:sp>
        <p:nvSpPr>
          <p:cNvPr id="70659" name="Rectangle 6"/>
          <p:cNvSpPr>
            <a:spLocks noGrp="1" noChangeArrowheads="1"/>
          </p:cNvSpPr>
          <p:nvPr>
            <p:ph type="sldNum" sz="quarter" idx="12"/>
          </p:nvPr>
        </p:nvSpPr>
        <p:spPr>
          <a:noFill/>
        </p:spPr>
        <p:txBody>
          <a:bodyPr/>
          <a:lstStyle/>
          <a:p>
            <a:fld id="{5C51E05E-546B-4FD0-B40B-06BA7D67DF75}" type="slidenum">
              <a:rPr lang="en-US" altLang="ja-JP"/>
              <a:pPr/>
              <a:t>75</a:t>
            </a:fld>
            <a:endParaRPr lang="en-US" altLang="ja-JP"/>
          </a:p>
        </p:txBody>
      </p:sp>
      <p:sp>
        <p:nvSpPr>
          <p:cNvPr id="70660" name="Text Box 5"/>
          <p:cNvSpPr txBox="1">
            <a:spLocks noChangeArrowheads="1"/>
          </p:cNvSpPr>
          <p:nvPr/>
        </p:nvSpPr>
        <p:spPr bwMode="auto">
          <a:xfrm>
            <a:off x="519113" y="981075"/>
            <a:ext cx="8267700" cy="584200"/>
          </a:xfrm>
          <a:prstGeom prst="rect">
            <a:avLst/>
          </a:prstGeom>
          <a:noFill/>
          <a:ln w="9525">
            <a:noFill/>
            <a:miter lim="800000"/>
            <a:headEnd/>
            <a:tailEnd/>
          </a:ln>
        </p:spPr>
        <p:txBody>
          <a:bodyPr>
            <a:spAutoFit/>
          </a:bodyPr>
          <a:lstStyle/>
          <a:p>
            <a:pPr algn="l"/>
            <a:r>
              <a:rPr lang="ja-JP" altLang="en-US">
                <a:latin typeface="HGPｺﾞｼｯｸE" pitchFamily="50" charset="-128"/>
                <a:ea typeface="HGPｺﾞｼｯｸE" pitchFamily="50" charset="-128"/>
              </a:rPr>
              <a:t>以下の症状がどれくらいの頻度でありましたか。この</a:t>
            </a:r>
            <a:r>
              <a:rPr lang="en-US" altLang="ja-JP">
                <a:latin typeface="HGPｺﾞｼｯｸE" pitchFamily="50" charset="-128"/>
                <a:ea typeface="HGPｺﾞｼｯｸE" pitchFamily="50" charset="-128"/>
              </a:rPr>
              <a:t>1</a:t>
            </a:r>
            <a:r>
              <a:rPr lang="ja-JP" altLang="en-US">
                <a:latin typeface="HGPｺﾞｼｯｸE" pitchFamily="50" charset="-128"/>
                <a:ea typeface="HGPｺﾞｼｯｸE" pitchFamily="50" charset="-128"/>
              </a:rPr>
              <a:t>週間のあなたの状態にもっとも近いものを、ひとつだけ選んで点数の数字を○で囲んで下さい。</a:t>
            </a:r>
          </a:p>
        </p:txBody>
      </p:sp>
      <p:graphicFrame>
        <p:nvGraphicFramePr>
          <p:cNvPr id="36047" name="Group 207"/>
          <p:cNvGraphicFramePr>
            <a:graphicFrameLocks noGrp="1"/>
          </p:cNvGraphicFramePr>
          <p:nvPr/>
        </p:nvGraphicFramePr>
        <p:xfrm>
          <a:off x="631825" y="1571625"/>
          <a:ext cx="7880350" cy="4139280"/>
        </p:xfrm>
        <a:graphic>
          <a:graphicData uri="http://schemas.openxmlformats.org/drawingml/2006/table">
            <a:tbl>
              <a:tblPr/>
              <a:tblGrid>
                <a:gridCol w="844550">
                  <a:extLst>
                    <a:ext uri="{9D8B030D-6E8A-4147-A177-3AD203B41FA5}">
                      <a16:colId xmlns:a16="http://schemas.microsoft.com/office/drawing/2014/main" val="20000"/>
                    </a:ext>
                  </a:extLst>
                </a:gridCol>
                <a:gridCol w="4156075">
                  <a:extLst>
                    <a:ext uri="{9D8B030D-6E8A-4147-A177-3AD203B41FA5}">
                      <a16:colId xmlns:a16="http://schemas.microsoft.com/office/drawing/2014/main" val="20001"/>
                    </a:ext>
                  </a:extLst>
                </a:gridCol>
                <a:gridCol w="1100138">
                  <a:extLst>
                    <a:ext uri="{9D8B030D-6E8A-4147-A177-3AD203B41FA5}">
                      <a16:colId xmlns:a16="http://schemas.microsoft.com/office/drawing/2014/main" val="20002"/>
                    </a:ext>
                  </a:extLst>
                </a:gridCol>
                <a:gridCol w="1779587">
                  <a:extLst>
                    <a:ext uri="{9D8B030D-6E8A-4147-A177-3AD203B41FA5}">
                      <a16:colId xmlns:a16="http://schemas.microsoft.com/office/drawing/2014/main" val="20003"/>
                    </a:ext>
                  </a:extLst>
                </a:gridCol>
              </a:tblGrid>
              <a:tr h="2000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bg1"/>
                          </a:solidFill>
                          <a:effectLst/>
                          <a:latin typeface="HGP創英角ｺﾞｼｯｸUB" pitchFamily="50" charset="-128"/>
                          <a:ea typeface="HGP創英角ｺﾞｼｯｸUB" pitchFamily="50" charset="-128"/>
                        </a:rPr>
                        <a:t>質問</a:t>
                      </a:r>
                    </a:p>
                  </a:txBody>
                  <a:tcPr marL="90000" marR="90000" marT="18000" marB="18000" anchor="ct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44F6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bg1"/>
                          </a:solidFill>
                          <a:effectLst/>
                          <a:latin typeface="HGP創英角ｺﾞｼｯｸUB" pitchFamily="50" charset="-128"/>
                          <a:ea typeface="HGP創英角ｺﾞｼｯｸUB" pitchFamily="50" charset="-128"/>
                        </a:rPr>
                        <a:t>症状</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44F6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bg1"/>
                          </a:solidFill>
                          <a:effectLst/>
                          <a:latin typeface="HGP創英角ｺﾞｼｯｸUB" pitchFamily="50" charset="-128"/>
                          <a:ea typeface="HGP創英角ｺﾞｼｯｸUB" pitchFamily="50" charset="-128"/>
                        </a:rPr>
                        <a:t>点数</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44F6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bg1"/>
                          </a:solidFill>
                          <a:effectLst/>
                          <a:latin typeface="HGP創英角ｺﾞｼｯｸUB" pitchFamily="50" charset="-128"/>
                          <a:ea typeface="HGP創英角ｺﾞｼｯｸUB" pitchFamily="50" charset="-128"/>
                        </a:rPr>
                        <a:t>頻度</a:t>
                      </a:r>
                    </a:p>
                  </a:txBody>
                  <a:tcPr marL="90000" marR="90000" marT="18000" marB="18000" anchor="ct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44F64"/>
                    </a:solidFill>
                  </a:tcPr>
                </a:tc>
                <a:extLst>
                  <a:ext uri="{0D108BD9-81ED-4DB2-BD59-A6C34878D82A}">
                    <a16:rowId xmlns:a16="http://schemas.microsoft.com/office/drawing/2014/main" val="10000"/>
                  </a:ext>
                </a:extLst>
              </a:tr>
              <a:tr h="157163">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HGP創英角ｺﾞｼｯｸUB" pitchFamily="50" charset="-128"/>
                          <a:ea typeface="HGP創英角ｺﾞｼｯｸUB" pitchFamily="50" charset="-128"/>
                        </a:rPr>
                        <a:t>1</a:t>
                      </a:r>
                    </a:p>
                  </a:txBody>
                  <a:tcPr marL="90000" marR="90000" marT="18000" marB="1800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rowSpan="3">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rgbClr val="000000"/>
                          </a:solidFill>
                          <a:effectLst/>
                          <a:latin typeface="HGPｺﾞｼｯｸE" pitchFamily="50" charset="-128"/>
                          <a:ea typeface="HGPｺﾞｼｯｸE" pitchFamily="50" charset="-128"/>
                        </a:rPr>
                        <a:t>　　朝起きた時から寝る時までに、何回くらい</a:t>
                      </a:r>
                      <a:br>
                        <a:rPr kumimoji="1" lang="ja-JP" altLang="en-US" sz="1600" b="0" i="0" u="none" strike="noStrike" cap="none" normalizeH="0" baseline="0">
                          <a:ln>
                            <a:noFill/>
                          </a:ln>
                          <a:solidFill>
                            <a:srgbClr val="000000"/>
                          </a:solidFill>
                          <a:effectLst/>
                          <a:latin typeface="HGPｺﾞｼｯｸE" pitchFamily="50" charset="-128"/>
                          <a:ea typeface="HGPｺﾞｼｯｸE" pitchFamily="50" charset="-128"/>
                        </a:rPr>
                      </a:br>
                      <a:r>
                        <a:rPr kumimoji="1" lang="ja-JP" altLang="en-US" sz="1600" b="0" i="0" u="none" strike="noStrike" cap="none" normalizeH="0" baseline="0">
                          <a:ln>
                            <a:noFill/>
                          </a:ln>
                          <a:solidFill>
                            <a:srgbClr val="000000"/>
                          </a:solidFill>
                          <a:effectLst/>
                          <a:latin typeface="HGPｺﾞｼｯｸE" pitchFamily="50" charset="-128"/>
                          <a:ea typeface="HGPｺﾞｼｯｸE" pitchFamily="50" charset="-128"/>
                        </a:rPr>
                        <a:t>　　尿をしましたか</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0</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7</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回以下</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01"/>
                  </a:ext>
                </a:extLst>
              </a:tr>
              <a:tr h="155575">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8</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14</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02"/>
                  </a:ext>
                </a:extLst>
              </a:tr>
              <a:tr h="155575">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2</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15</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回以上</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03"/>
                  </a:ext>
                </a:extLst>
              </a:tr>
              <a:tr h="157163">
                <a:tc rowSpan="4">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HGP創英角ｺﾞｼｯｸUB" pitchFamily="50" charset="-128"/>
                          <a:ea typeface="HGP創英角ｺﾞｼｯｸUB" pitchFamily="50" charset="-128"/>
                        </a:rPr>
                        <a:t>2</a:t>
                      </a:r>
                    </a:p>
                  </a:txBody>
                  <a:tcPr marL="90000" marR="90000" marT="18000" marB="1800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rowSpan="4">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rgbClr val="000000"/>
                          </a:solidFill>
                          <a:effectLst/>
                          <a:latin typeface="HGPｺﾞｼｯｸE" pitchFamily="50" charset="-128"/>
                          <a:ea typeface="HGPｺﾞｼｯｸE" pitchFamily="50" charset="-128"/>
                        </a:rPr>
                        <a:t>　　夜寝てから朝起きるまでに、何回くらい</a:t>
                      </a:r>
                      <a:br>
                        <a:rPr kumimoji="1" lang="ja-JP" altLang="en-US" sz="1600" b="0" i="0" u="none" strike="noStrike" cap="none" normalizeH="0" baseline="0">
                          <a:ln>
                            <a:noFill/>
                          </a:ln>
                          <a:solidFill>
                            <a:srgbClr val="000000"/>
                          </a:solidFill>
                          <a:effectLst/>
                          <a:latin typeface="HGPｺﾞｼｯｸE" pitchFamily="50" charset="-128"/>
                          <a:ea typeface="HGPｺﾞｼｯｸE" pitchFamily="50" charset="-128"/>
                        </a:rPr>
                      </a:br>
                      <a:r>
                        <a:rPr kumimoji="1" lang="ja-JP" altLang="en-US" sz="1600" b="0" i="0" u="none" strike="noStrike" cap="none" normalizeH="0" baseline="0">
                          <a:ln>
                            <a:noFill/>
                          </a:ln>
                          <a:solidFill>
                            <a:srgbClr val="000000"/>
                          </a:solidFill>
                          <a:effectLst/>
                          <a:latin typeface="HGPｺﾞｼｯｸE" pitchFamily="50" charset="-128"/>
                          <a:ea typeface="HGPｺﾞｼｯｸE" pitchFamily="50" charset="-128"/>
                        </a:rPr>
                        <a:t>　　尿をするために起きましたか</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0</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0</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04"/>
                  </a:ext>
                </a:extLst>
              </a:tr>
              <a:tr h="155575">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05"/>
                  </a:ext>
                </a:extLst>
              </a:tr>
              <a:tr h="157163">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2</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2</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06"/>
                  </a:ext>
                </a:extLst>
              </a:tr>
              <a:tr h="155575">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3</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3</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回以上</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07"/>
                  </a:ext>
                </a:extLst>
              </a:tr>
              <a:tr h="157163">
                <a:tc row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HGP創英角ｺﾞｼｯｸUB" pitchFamily="50" charset="-128"/>
                          <a:ea typeface="HGP創英角ｺﾞｼｯｸUB" pitchFamily="50" charset="-128"/>
                        </a:rPr>
                        <a:t>3</a:t>
                      </a:r>
                    </a:p>
                  </a:txBody>
                  <a:tcPr marL="90000" marR="90000" marT="18000" marB="1800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rowSpan="6">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rgbClr val="000000"/>
                          </a:solidFill>
                          <a:effectLst/>
                          <a:latin typeface="HGPｺﾞｼｯｸE" pitchFamily="50" charset="-128"/>
                          <a:ea typeface="HGPｺﾞｼｯｸE" pitchFamily="50" charset="-128"/>
                        </a:rPr>
                        <a:t>　　急に尿がしたくなり、我慢が難しいことが</a:t>
                      </a:r>
                      <a:br>
                        <a:rPr kumimoji="1" lang="ja-JP" altLang="en-US" sz="1600" b="0" i="0" u="none" strike="noStrike" cap="none" normalizeH="0" baseline="0">
                          <a:ln>
                            <a:noFill/>
                          </a:ln>
                          <a:solidFill>
                            <a:srgbClr val="000000"/>
                          </a:solidFill>
                          <a:effectLst/>
                          <a:latin typeface="HGPｺﾞｼｯｸE" pitchFamily="50" charset="-128"/>
                          <a:ea typeface="HGPｺﾞｼｯｸE" pitchFamily="50" charset="-128"/>
                        </a:rPr>
                      </a:br>
                      <a:r>
                        <a:rPr kumimoji="1" lang="ja-JP" altLang="en-US" sz="1600" b="0" i="0" u="none" strike="noStrike" cap="none" normalizeH="0" baseline="0">
                          <a:ln>
                            <a:noFill/>
                          </a:ln>
                          <a:solidFill>
                            <a:srgbClr val="000000"/>
                          </a:solidFill>
                          <a:effectLst/>
                          <a:latin typeface="HGPｺﾞｼｯｸE" pitchFamily="50" charset="-128"/>
                          <a:ea typeface="HGPｺﾞｼｯｸE" pitchFamily="50" charset="-128"/>
                        </a:rPr>
                        <a:t>　　ありましたか</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0</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なし</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08"/>
                  </a:ext>
                </a:extLst>
              </a:tr>
              <a:tr h="155575">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週に</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回より少ない</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09"/>
                  </a:ext>
                </a:extLst>
              </a:tr>
              <a:tr h="157163">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2</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週に</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回以上</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10"/>
                  </a:ext>
                </a:extLst>
              </a:tr>
              <a:tr h="155575">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3</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日</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回くらい</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11"/>
                  </a:ext>
                </a:extLst>
              </a:tr>
              <a:tr h="157163">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4</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日</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2</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4</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12"/>
                  </a:ext>
                </a:extLst>
              </a:tr>
              <a:tr h="155575">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5</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日</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5</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回以上</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13"/>
                  </a:ext>
                </a:extLst>
              </a:tr>
              <a:tr h="157163">
                <a:tc row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HGP創英角ｺﾞｼｯｸUB" pitchFamily="50" charset="-128"/>
                          <a:ea typeface="HGP創英角ｺﾞｼｯｸUB" pitchFamily="50" charset="-128"/>
                        </a:rPr>
                        <a:t>4</a:t>
                      </a:r>
                    </a:p>
                  </a:txBody>
                  <a:tcPr marL="90000" marR="90000" marT="18000" marB="1800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rowSpan="6">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rgbClr val="000000"/>
                          </a:solidFill>
                          <a:effectLst/>
                          <a:latin typeface="HGPｺﾞｼｯｸE" pitchFamily="50" charset="-128"/>
                          <a:ea typeface="HGPｺﾞｼｯｸE" pitchFamily="50" charset="-128"/>
                        </a:rPr>
                        <a:t>　　急に尿がしたくなり、我慢できずに尿を</a:t>
                      </a:r>
                      <a:br>
                        <a:rPr kumimoji="1" lang="ja-JP" altLang="en-US" sz="1600" b="0" i="0" u="none" strike="noStrike" cap="none" normalizeH="0" baseline="0">
                          <a:ln>
                            <a:noFill/>
                          </a:ln>
                          <a:solidFill>
                            <a:srgbClr val="000000"/>
                          </a:solidFill>
                          <a:effectLst/>
                          <a:latin typeface="HGPｺﾞｼｯｸE" pitchFamily="50" charset="-128"/>
                          <a:ea typeface="HGPｺﾞｼｯｸE" pitchFamily="50" charset="-128"/>
                        </a:rPr>
                      </a:br>
                      <a:r>
                        <a:rPr kumimoji="1" lang="ja-JP" altLang="en-US" sz="1600" b="0" i="0" u="none" strike="noStrike" cap="none" normalizeH="0" baseline="0">
                          <a:ln>
                            <a:noFill/>
                          </a:ln>
                          <a:solidFill>
                            <a:srgbClr val="000000"/>
                          </a:solidFill>
                          <a:effectLst/>
                          <a:latin typeface="HGPｺﾞｼｯｸE" pitchFamily="50" charset="-128"/>
                          <a:ea typeface="HGPｺﾞｼｯｸE" pitchFamily="50" charset="-128"/>
                        </a:rPr>
                        <a:t>　　もらすことがありましたか</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0</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なし</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14"/>
                  </a:ext>
                </a:extLst>
              </a:tr>
              <a:tr h="155575">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週に</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回より少ない</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15"/>
                  </a:ext>
                </a:extLst>
              </a:tr>
              <a:tr h="157163">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2</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週に</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回以上</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16"/>
                  </a:ext>
                </a:extLst>
              </a:tr>
              <a:tr h="155575">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3</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日</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回くらい</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17"/>
                  </a:ext>
                </a:extLst>
              </a:tr>
              <a:tr h="155575">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4</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日</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2</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4</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18"/>
                  </a:ext>
                </a:extLst>
              </a:tr>
              <a:tr h="157163">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5</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　</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1</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日</a:t>
                      </a:r>
                      <a:r>
                        <a:rPr kumimoji="1" lang="en-US" altLang="ja-JP" sz="1000" b="0" i="0" u="none" strike="noStrike" cap="none" normalizeH="0" baseline="0">
                          <a:ln>
                            <a:noFill/>
                          </a:ln>
                          <a:solidFill>
                            <a:srgbClr val="000000"/>
                          </a:solidFill>
                          <a:effectLst/>
                          <a:latin typeface="HGPｺﾞｼｯｸE" pitchFamily="50" charset="-128"/>
                          <a:ea typeface="HGPｺﾞｼｯｸE" pitchFamily="50" charset="-128"/>
                        </a:rPr>
                        <a:t>5</a:t>
                      </a:r>
                      <a:r>
                        <a:rPr kumimoji="1" lang="ja-JP" altLang="en-US" sz="1000" b="0" i="0" u="none" strike="noStrike" cap="none" normalizeH="0" baseline="0">
                          <a:ln>
                            <a:noFill/>
                          </a:ln>
                          <a:solidFill>
                            <a:srgbClr val="000000"/>
                          </a:solidFill>
                          <a:effectLst/>
                          <a:latin typeface="HGPｺﾞｼｯｸE" pitchFamily="50" charset="-128"/>
                          <a:ea typeface="HGPｺﾞｼｯｸE" pitchFamily="50" charset="-128"/>
                        </a:rPr>
                        <a:t>回以上</a:t>
                      </a:r>
                    </a:p>
                  </a:txBody>
                  <a:tcPr marL="27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extLst>
                  <a:ext uri="{0D108BD9-81ED-4DB2-BD59-A6C34878D82A}">
                    <a16:rowId xmlns:a16="http://schemas.microsoft.com/office/drawing/2014/main" val="10019"/>
                  </a:ext>
                </a:extLst>
              </a:tr>
              <a:tr h="2000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rgbClr val="000000"/>
                          </a:solidFill>
                          <a:effectLst/>
                          <a:latin typeface="HGPｺﾞｼｯｸE" pitchFamily="50" charset="-128"/>
                          <a:ea typeface="HGPｺﾞｼｯｸE" pitchFamily="50" charset="-128"/>
                        </a:rPr>
                        <a:t>　</a:t>
                      </a:r>
                    </a:p>
                  </a:txBody>
                  <a:tcPr marL="90000" marR="90000" marT="18000" marB="1800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CN" altLang="en-US" sz="1600" b="0" i="0" u="none" strike="noStrike" cap="none" normalizeH="0" baseline="0">
                          <a:ln>
                            <a:noFill/>
                          </a:ln>
                          <a:solidFill>
                            <a:srgbClr val="000000"/>
                          </a:solidFill>
                          <a:effectLst/>
                          <a:latin typeface="HGPｺﾞｼｯｸE" pitchFamily="50" charset="-128"/>
                          <a:ea typeface="HGPｺﾞｼｯｸE" pitchFamily="50" charset="-128"/>
                        </a:rPr>
                        <a:t>　　合計点数</a:t>
                      </a:r>
                    </a:p>
                  </a:txBody>
                  <a:tcPr marL="90000" marR="90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1"/>
                    </a:solidFill>
                  </a:tcPr>
                </a:tc>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CN" altLang="en-US" sz="1600" b="0" i="0" u="none" strike="noStrike" cap="none" normalizeH="0" baseline="0">
                          <a:ln>
                            <a:noFill/>
                          </a:ln>
                          <a:solidFill>
                            <a:srgbClr val="000000"/>
                          </a:solidFill>
                          <a:effectLst/>
                          <a:latin typeface="HGPｺﾞｼｯｸE" pitchFamily="50" charset="-128"/>
                          <a:ea typeface="HGPｺﾞｼｯｸE" pitchFamily="50" charset="-128"/>
                        </a:rPr>
                        <a:t>　　　　　　　　　　　　　　点</a:t>
                      </a:r>
                    </a:p>
                  </a:txBody>
                  <a:tcPr marL="90000" marR="90000" marT="18000" marB="1800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1"/>
                    </a:solidFill>
                  </a:tcPr>
                </a:tc>
                <a:tc hMerge="1">
                  <a:txBody>
                    <a:bodyPr/>
                    <a:lstStyle/>
                    <a:p>
                      <a:endParaRPr kumimoji="1" lang="ja-JP" altLang="en-US"/>
                    </a:p>
                  </a:txBody>
                  <a:tcPr/>
                </a:tc>
                <a:extLst>
                  <a:ext uri="{0D108BD9-81ED-4DB2-BD59-A6C34878D82A}">
                    <a16:rowId xmlns:a16="http://schemas.microsoft.com/office/drawing/2014/main" val="10020"/>
                  </a:ext>
                </a:extLst>
              </a:tr>
            </a:tbl>
          </a:graphicData>
        </a:graphic>
      </p:graphicFrame>
      <p:sp>
        <p:nvSpPr>
          <p:cNvPr id="70740" name="テキスト ボックス 7"/>
          <p:cNvSpPr txBox="1">
            <a:spLocks noChangeArrowheads="1"/>
          </p:cNvSpPr>
          <p:nvPr/>
        </p:nvSpPr>
        <p:spPr bwMode="auto">
          <a:xfrm>
            <a:off x="457200" y="5711825"/>
            <a:ext cx="8147050" cy="501650"/>
          </a:xfrm>
          <a:prstGeom prst="rect">
            <a:avLst/>
          </a:prstGeom>
          <a:noFill/>
          <a:ln w="9525">
            <a:noFill/>
            <a:miter lim="800000"/>
            <a:headEnd/>
            <a:tailEnd/>
          </a:ln>
        </p:spPr>
        <p:txBody>
          <a:bodyPr>
            <a:spAutoFit/>
          </a:bodyPr>
          <a:lstStyle/>
          <a:p>
            <a:pPr marL="328613" indent="-328613" algn="l" fontAlgn="ctr"/>
            <a:r>
              <a:rPr lang="ja-JP" altLang="en-US" sz="900">
                <a:latin typeface="HGPｺﾞｼｯｸE" pitchFamily="50" charset="-128"/>
                <a:ea typeface="HGPｺﾞｼｯｸE" pitchFamily="50" charset="-128"/>
              </a:rPr>
              <a:t>　注</a:t>
            </a:r>
            <a:r>
              <a:rPr lang="en-US" altLang="ja-JP" sz="900">
                <a:latin typeface="HGPｺﾞｼｯｸE" pitchFamily="50" charset="-128"/>
                <a:ea typeface="HGPｺﾞｼｯｸE" pitchFamily="50" charset="-128"/>
              </a:rPr>
              <a:t>1</a:t>
            </a:r>
            <a:r>
              <a:rPr lang="ja-JP" altLang="en-US" sz="900">
                <a:latin typeface="HGPｺﾞｼｯｸE" pitchFamily="50" charset="-128"/>
                <a:ea typeface="HGPｺﾞｼｯｸE" pitchFamily="50" charset="-128"/>
              </a:rPr>
              <a:t>　質問文と回答選択肢が同等であれば、形式はこの通りでなくともよい。</a:t>
            </a:r>
            <a:endParaRPr lang="ja-JP" altLang="ja-JP" sz="900">
              <a:latin typeface="HGPｺﾞｼｯｸE" pitchFamily="50" charset="-128"/>
              <a:ea typeface="HGPｺﾞｼｯｸE" pitchFamily="50" charset="-128"/>
            </a:endParaRPr>
          </a:p>
          <a:p>
            <a:pPr marL="328613" indent="-328613" algn="l" fontAlgn="ctr"/>
            <a:r>
              <a:rPr lang="ja-JP" altLang="en-US" sz="900">
                <a:latin typeface="HGPｺﾞｼｯｸE" pitchFamily="50" charset="-128"/>
                <a:ea typeface="HGPｺﾞｼｯｸE" pitchFamily="50" charset="-128"/>
              </a:rPr>
              <a:t>　注</a:t>
            </a:r>
            <a:r>
              <a:rPr lang="en-US" altLang="ja-JP" sz="900">
                <a:latin typeface="HGPｺﾞｼｯｸE" pitchFamily="50" charset="-128"/>
                <a:ea typeface="HGPｺﾞｼｯｸE" pitchFamily="50" charset="-128"/>
              </a:rPr>
              <a:t>2</a:t>
            </a:r>
            <a:r>
              <a:rPr lang="ja-JP" altLang="en-US" sz="900">
                <a:latin typeface="HGPｺﾞｼｯｸE" pitchFamily="50" charset="-128"/>
                <a:ea typeface="HGPｺﾞｼｯｸE" pitchFamily="50" charset="-128"/>
              </a:rPr>
              <a:t>　この表では対象となる期間を「この</a:t>
            </a:r>
            <a:r>
              <a:rPr lang="en-US" altLang="ja-JP" sz="900">
                <a:latin typeface="HGPｺﾞｼｯｸE" pitchFamily="50" charset="-128"/>
                <a:ea typeface="HGPｺﾞｼｯｸE" pitchFamily="50" charset="-128"/>
              </a:rPr>
              <a:t>1</a:t>
            </a:r>
            <a:r>
              <a:rPr lang="ja-JP" altLang="en-US" sz="900">
                <a:latin typeface="HGPｺﾞｼｯｸE" pitchFamily="50" charset="-128"/>
                <a:ea typeface="HGPｺﾞｼｯｸE" pitchFamily="50" charset="-128"/>
              </a:rPr>
              <a:t>週間」としたが、使用状況により、例えば「この</a:t>
            </a:r>
            <a:r>
              <a:rPr lang="en-US" altLang="ja-JP" sz="900">
                <a:latin typeface="HGPｺﾞｼｯｸE" pitchFamily="50" charset="-128"/>
                <a:ea typeface="HGPｺﾞｼｯｸE" pitchFamily="50" charset="-128"/>
              </a:rPr>
              <a:t>3</a:t>
            </a:r>
            <a:r>
              <a:rPr lang="ja-JP" altLang="en-US" sz="900">
                <a:latin typeface="HGPｺﾞｼｯｸE" pitchFamily="50" charset="-128"/>
                <a:ea typeface="HGPｺﾞｼｯｸE" pitchFamily="50" charset="-128"/>
              </a:rPr>
              <a:t>日間」や「この</a:t>
            </a:r>
            <a:r>
              <a:rPr lang="en-US" altLang="ja-JP" sz="900">
                <a:latin typeface="HGPｺﾞｼｯｸE" pitchFamily="50" charset="-128"/>
                <a:ea typeface="HGPｺﾞｼｯｸE" pitchFamily="50" charset="-128"/>
              </a:rPr>
              <a:t>1</a:t>
            </a:r>
            <a:r>
              <a:rPr lang="ja-JP" altLang="en-US" sz="900">
                <a:latin typeface="HGPｺﾞｼｯｸE" pitchFamily="50" charset="-128"/>
                <a:ea typeface="HGPｺﾞｼｯｸE" pitchFamily="50" charset="-128"/>
              </a:rPr>
              <a:t>ヵ月」に変更することは可能であろう。いずれにしても、期間を特定する必要がある。</a:t>
            </a:r>
          </a:p>
        </p:txBody>
      </p:sp>
      <p:sp>
        <p:nvSpPr>
          <p:cNvPr id="70741" name="テキスト ボックス 7"/>
          <p:cNvSpPr txBox="1">
            <a:spLocks noChangeArrowheads="1"/>
          </p:cNvSpPr>
          <p:nvPr/>
        </p:nvSpPr>
        <p:spPr bwMode="auto">
          <a:xfrm>
            <a:off x="-76200" y="6400800"/>
            <a:ext cx="8826500" cy="457200"/>
          </a:xfrm>
          <a:prstGeom prst="rect">
            <a:avLst/>
          </a:prstGeom>
          <a:noFill/>
          <a:ln w="9525">
            <a:noFill/>
            <a:miter lim="800000"/>
            <a:headEnd/>
            <a:tailEnd/>
          </a:ln>
        </p:spPr>
        <p:txBody>
          <a:bodyPr>
            <a:spAutoFit/>
          </a:bodyPr>
          <a:lstStyle/>
          <a:p>
            <a:pPr algn="r"/>
            <a:r>
              <a:rPr lang="ja-JP" altLang="en-US" sz="1200"/>
              <a:t>日本排尿機能学会　過活動膀胱ガイドライン作成委員会編集</a:t>
            </a:r>
            <a:endParaRPr lang="en-US" altLang="ja-JP" sz="1200"/>
          </a:p>
          <a:p>
            <a:pPr algn="r"/>
            <a:r>
              <a:rPr lang="ja-JP" altLang="en-US" sz="1200"/>
              <a:t>過活動膀胱診療ガイドライン 改訂ダイジェスト版</a:t>
            </a:r>
            <a:r>
              <a:rPr lang="en-US" altLang="ja-JP" sz="1200"/>
              <a:t>, </a:t>
            </a:r>
            <a:r>
              <a:rPr lang="ja-JP" altLang="en-US" sz="1200"/>
              <a:t>ブラックウェルパブリッシング</a:t>
            </a:r>
            <a:r>
              <a:rPr lang="en-US" altLang="ja-JP" sz="1200"/>
              <a:t>, p.3, 2008</a:t>
            </a:r>
            <a:endParaRPr lang="ja-JP" altLang="en-US" sz="1200"/>
          </a:p>
        </p:txBody>
      </p:sp>
    </p:spTree>
    <p:extLst>
      <p:ext uri="{BB962C8B-B14F-4D97-AF65-F5344CB8AC3E}">
        <p14:creationId xmlns:p14="http://schemas.microsoft.com/office/powerpoint/2010/main" val="16434091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タイトル 1"/>
          <p:cNvSpPr>
            <a:spLocks noGrp="1"/>
          </p:cNvSpPr>
          <p:nvPr>
            <p:ph type="title"/>
          </p:nvPr>
        </p:nvSpPr>
        <p:spPr/>
        <p:txBody>
          <a:bodyPr/>
          <a:lstStyle/>
          <a:p>
            <a:r>
              <a:rPr lang="en-US" altLang="zh-TW"/>
              <a:t>OAB</a:t>
            </a:r>
            <a:r>
              <a:rPr lang="ja-JP" altLang="en-US"/>
              <a:t>の</a:t>
            </a:r>
            <a:r>
              <a:rPr lang="zh-TW" altLang="en-US"/>
              <a:t>診断基準</a:t>
            </a:r>
          </a:p>
        </p:txBody>
      </p:sp>
      <p:sp>
        <p:nvSpPr>
          <p:cNvPr id="71683" name="Rectangle 6"/>
          <p:cNvSpPr>
            <a:spLocks noGrp="1" noChangeArrowheads="1"/>
          </p:cNvSpPr>
          <p:nvPr>
            <p:ph type="sldNum" sz="quarter" idx="12"/>
          </p:nvPr>
        </p:nvSpPr>
        <p:spPr>
          <a:noFill/>
        </p:spPr>
        <p:txBody>
          <a:bodyPr/>
          <a:lstStyle/>
          <a:p>
            <a:fld id="{EBEA6116-4B7C-4AEB-ADA3-D7A5CB58CEFC}" type="slidenum">
              <a:rPr lang="en-US" altLang="ja-JP"/>
              <a:pPr/>
              <a:t>76</a:t>
            </a:fld>
            <a:endParaRPr lang="en-US" altLang="ja-JP"/>
          </a:p>
        </p:txBody>
      </p:sp>
      <p:sp>
        <p:nvSpPr>
          <p:cNvPr id="71684" name="テキスト ボックス 7"/>
          <p:cNvSpPr txBox="1">
            <a:spLocks noChangeArrowheads="1"/>
          </p:cNvSpPr>
          <p:nvPr/>
        </p:nvSpPr>
        <p:spPr bwMode="auto">
          <a:xfrm>
            <a:off x="-63500" y="6400800"/>
            <a:ext cx="8826500" cy="457200"/>
          </a:xfrm>
          <a:prstGeom prst="rect">
            <a:avLst/>
          </a:prstGeom>
          <a:noFill/>
          <a:ln w="9525">
            <a:noFill/>
            <a:miter lim="800000"/>
            <a:headEnd/>
            <a:tailEnd/>
          </a:ln>
        </p:spPr>
        <p:txBody>
          <a:bodyPr>
            <a:spAutoFit/>
          </a:bodyPr>
          <a:lstStyle/>
          <a:p>
            <a:pPr algn="r"/>
            <a:r>
              <a:rPr lang="ja-JP" altLang="en-US" sz="1200"/>
              <a:t>日本排尿機能学会　過活動膀胱ガイドライン作成委員会編集</a:t>
            </a:r>
            <a:endParaRPr lang="en-US" altLang="ja-JP" sz="1200"/>
          </a:p>
          <a:p>
            <a:pPr algn="r"/>
            <a:r>
              <a:rPr lang="ja-JP" altLang="en-US" sz="1200"/>
              <a:t>過活動膀胱診療ガイドライン 改訂ダイジェスト版</a:t>
            </a:r>
            <a:r>
              <a:rPr lang="en-US" altLang="ja-JP" sz="1200"/>
              <a:t>, </a:t>
            </a:r>
            <a:r>
              <a:rPr lang="ja-JP" altLang="en-US" sz="1200"/>
              <a:t>ブラックウェルパブリッシング</a:t>
            </a:r>
            <a:r>
              <a:rPr lang="en-US" altLang="ja-JP" sz="1200"/>
              <a:t>, p.4, 2008</a:t>
            </a:r>
            <a:endParaRPr lang="ja-JP" altLang="en-US" sz="1200"/>
          </a:p>
        </p:txBody>
      </p:sp>
      <p:graphicFrame>
        <p:nvGraphicFramePr>
          <p:cNvPr id="36903" name="Group 39"/>
          <p:cNvGraphicFramePr>
            <a:graphicFrameLocks noGrp="1"/>
          </p:cNvGraphicFramePr>
          <p:nvPr/>
        </p:nvGraphicFramePr>
        <p:xfrm>
          <a:off x="1087438" y="2236788"/>
          <a:ext cx="6969125" cy="3213101"/>
        </p:xfrm>
        <a:graphic>
          <a:graphicData uri="http://schemas.openxmlformats.org/drawingml/2006/table">
            <a:tbl>
              <a:tblPr/>
              <a:tblGrid>
                <a:gridCol w="2335212">
                  <a:extLst>
                    <a:ext uri="{9D8B030D-6E8A-4147-A177-3AD203B41FA5}">
                      <a16:colId xmlns:a16="http://schemas.microsoft.com/office/drawing/2014/main" val="20000"/>
                    </a:ext>
                  </a:extLst>
                </a:gridCol>
                <a:gridCol w="4633913">
                  <a:extLst>
                    <a:ext uri="{9D8B030D-6E8A-4147-A177-3AD203B41FA5}">
                      <a16:colId xmlns:a16="http://schemas.microsoft.com/office/drawing/2014/main" val="20001"/>
                    </a:ext>
                  </a:extLst>
                </a:gridCol>
              </a:tblGrid>
              <a:tr h="809625">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1" lang="ja-JP" altLang="en-US" sz="2800" b="0" i="0" u="none" strike="noStrike" cap="none" normalizeH="0" baseline="0">
                          <a:ln>
                            <a:noFill/>
                          </a:ln>
                          <a:solidFill>
                            <a:schemeClr val="bg1"/>
                          </a:solidFill>
                          <a:effectLst/>
                          <a:latin typeface="HGP創英角ｺﾞｼｯｸUB" pitchFamily="50" charset="-128"/>
                          <a:ea typeface="HGP創英角ｺﾞｼｯｸUB" pitchFamily="50" charset="-128"/>
                        </a:rPr>
                        <a:t>重症度</a:t>
                      </a:r>
                    </a:p>
                  </a:txBody>
                  <a:tcPr anchor="ct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44F6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1" lang="en-US" altLang="ja-JP" sz="2800" b="0" i="0" u="none" strike="noStrike" cap="none" normalizeH="0" baseline="0">
                          <a:ln>
                            <a:noFill/>
                          </a:ln>
                          <a:solidFill>
                            <a:schemeClr val="bg1"/>
                          </a:solidFill>
                          <a:effectLst/>
                          <a:latin typeface="HGP創英角ｺﾞｼｯｸUB" pitchFamily="50" charset="-128"/>
                          <a:ea typeface="HGP創英角ｺﾞｼｯｸUB" pitchFamily="50" charset="-128"/>
                        </a:rPr>
                        <a:t>OABSS </a:t>
                      </a:r>
                      <a:r>
                        <a:rPr kumimoji="1" lang="ja-JP" altLang="en-US" sz="2800" b="0" i="0" u="none" strike="noStrike" cap="none" normalizeH="0" baseline="0">
                          <a:ln>
                            <a:noFill/>
                          </a:ln>
                          <a:solidFill>
                            <a:schemeClr val="bg1"/>
                          </a:solidFill>
                          <a:effectLst/>
                          <a:latin typeface="HGP創英角ｺﾞｼｯｸUB" pitchFamily="50" charset="-128"/>
                          <a:ea typeface="HGP創英角ｺﾞｼｯｸUB" pitchFamily="50" charset="-128"/>
                        </a:rPr>
                        <a:t>合計スコア</a:t>
                      </a:r>
                      <a:endParaRPr kumimoji="1" lang="en-US" altLang="ja-JP" sz="2800" b="0" i="0" u="none" strike="noStrike" cap="none" normalizeH="0" baseline="0">
                        <a:ln>
                          <a:noFill/>
                        </a:ln>
                        <a:solidFill>
                          <a:schemeClr val="bg1"/>
                        </a:solidFill>
                        <a:effectLst/>
                        <a:latin typeface="HGP創英角ｺﾞｼｯｸUB" pitchFamily="50" charset="-128"/>
                        <a:ea typeface="HGP創英角ｺﾞｼｯｸUB" pitchFamily="50" charset="-128"/>
                      </a:endParaRPr>
                    </a:p>
                  </a:txBody>
                  <a:tcPr anchor="ct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44F64"/>
                    </a:solidFill>
                  </a:tcPr>
                </a:tc>
                <a:extLst>
                  <a:ext uri="{0D108BD9-81ED-4DB2-BD59-A6C34878D82A}">
                    <a16:rowId xmlns:a16="http://schemas.microsoft.com/office/drawing/2014/main" val="10000"/>
                  </a:ext>
                </a:extLst>
              </a:tr>
              <a:tr h="787400">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1" lang="ja-JP" altLang="en-US" sz="2400" b="1" i="0" u="none" strike="noStrike" cap="none" normalizeH="0" baseline="0">
                          <a:ln>
                            <a:noFill/>
                          </a:ln>
                          <a:solidFill>
                            <a:srgbClr val="000000"/>
                          </a:solidFill>
                          <a:effectLst/>
                          <a:latin typeface="HGPｺﾞｼｯｸE" pitchFamily="50" charset="-128"/>
                          <a:ea typeface="HGPｺﾞｼｯｸE" pitchFamily="50" charset="-128"/>
                        </a:rPr>
                        <a:t>軽症</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EDF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1" lang="en-US" altLang="ja-JP" sz="2800" b="0" i="0" u="none" strike="noStrike" cap="none" normalizeH="0" baseline="0">
                          <a:ln>
                            <a:noFill/>
                          </a:ln>
                          <a:solidFill>
                            <a:srgbClr val="000000"/>
                          </a:solidFill>
                          <a:effectLst/>
                          <a:latin typeface="HGPｺﾞｼｯｸE" pitchFamily="50" charset="-128"/>
                          <a:ea typeface="HGPｺﾞｼｯｸE" pitchFamily="50" charset="-128"/>
                        </a:rPr>
                        <a:t>5</a:t>
                      </a:r>
                      <a:r>
                        <a:rPr kumimoji="1" lang="ja-JP" altLang="en-US" sz="2800" b="0" i="0" u="none" strike="noStrike" cap="none" normalizeH="0" baseline="0">
                          <a:ln>
                            <a:noFill/>
                          </a:ln>
                          <a:solidFill>
                            <a:srgbClr val="000000"/>
                          </a:solidFill>
                          <a:effectLst/>
                          <a:latin typeface="HGPｺﾞｼｯｸE" pitchFamily="50" charset="-128"/>
                          <a:ea typeface="HGPｺﾞｼｯｸE" pitchFamily="50" charset="-128"/>
                        </a:rPr>
                        <a:t>点以下</a:t>
                      </a:r>
                      <a:endParaRPr kumimoji="1" lang="en-US" altLang="ja-JP" sz="2800" b="0" i="0" u="none" strike="noStrike" cap="none" normalizeH="0" baseline="0">
                        <a:ln>
                          <a:noFill/>
                        </a:ln>
                        <a:solidFill>
                          <a:srgbClr val="000000"/>
                        </a:solidFill>
                        <a:effectLst/>
                        <a:latin typeface="HGPｺﾞｼｯｸE" pitchFamily="50" charset="-128"/>
                        <a:ea typeface="HGPｺﾞｼｯｸE" pitchFamily="50" charset="-128"/>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EDFB"/>
                    </a:solidFill>
                  </a:tcPr>
                </a:tc>
                <a:extLst>
                  <a:ext uri="{0D108BD9-81ED-4DB2-BD59-A6C34878D82A}">
                    <a16:rowId xmlns:a16="http://schemas.microsoft.com/office/drawing/2014/main" val="10001"/>
                  </a:ext>
                </a:extLst>
              </a:tr>
              <a:tr h="811213">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1" lang="ja-JP" altLang="en-US" sz="2400" b="1" i="0" u="none" strike="noStrike" cap="none" normalizeH="0" baseline="0">
                          <a:ln>
                            <a:noFill/>
                          </a:ln>
                          <a:solidFill>
                            <a:schemeClr val="tx1"/>
                          </a:solidFill>
                          <a:effectLst/>
                          <a:latin typeface="HGPｺﾞｼｯｸE" pitchFamily="50" charset="-128"/>
                          <a:ea typeface="HGPｺﾞｼｯｸE" pitchFamily="50" charset="-128"/>
                        </a:rPr>
                        <a:t>中等症</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7F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1" lang="en-US" altLang="ja-JP" sz="2800" b="0" i="0" u="none" strike="noStrike" cap="none" normalizeH="0" baseline="0">
                          <a:ln>
                            <a:noFill/>
                          </a:ln>
                          <a:solidFill>
                            <a:schemeClr val="tx1"/>
                          </a:solidFill>
                          <a:effectLst/>
                          <a:latin typeface="HGPｺﾞｼｯｸE" pitchFamily="50" charset="-128"/>
                          <a:ea typeface="HGPｺﾞｼｯｸE" pitchFamily="50" charset="-128"/>
                        </a:rPr>
                        <a:t>6</a:t>
                      </a:r>
                      <a:r>
                        <a:rPr kumimoji="1" lang="ja-JP" altLang="en-US" sz="2800" b="0" i="0" u="none" strike="noStrike" cap="none" normalizeH="0" baseline="0">
                          <a:ln>
                            <a:noFill/>
                          </a:ln>
                          <a:solidFill>
                            <a:schemeClr val="tx1"/>
                          </a:solidFill>
                          <a:effectLst/>
                          <a:latin typeface="HGPｺﾞｼｯｸE" pitchFamily="50" charset="-128"/>
                          <a:ea typeface="HGPｺﾞｼｯｸE" pitchFamily="50" charset="-128"/>
                        </a:rPr>
                        <a:t>～</a:t>
                      </a:r>
                      <a:r>
                        <a:rPr kumimoji="1" lang="en-US" altLang="ja-JP" sz="2800" b="0" i="0" u="none" strike="noStrike" cap="none" normalizeH="0" baseline="0">
                          <a:ln>
                            <a:noFill/>
                          </a:ln>
                          <a:solidFill>
                            <a:schemeClr val="tx1"/>
                          </a:solidFill>
                          <a:effectLst/>
                          <a:latin typeface="HGPｺﾞｼｯｸE" pitchFamily="50" charset="-128"/>
                          <a:ea typeface="HGPｺﾞｼｯｸE" pitchFamily="50" charset="-128"/>
                        </a:rPr>
                        <a:t>11</a:t>
                      </a:r>
                      <a:r>
                        <a:rPr kumimoji="1" lang="ja-JP" altLang="en-US" sz="2800" b="0" i="0" u="none" strike="noStrike" cap="none" normalizeH="0" baseline="0">
                          <a:ln>
                            <a:noFill/>
                          </a:ln>
                          <a:solidFill>
                            <a:schemeClr val="tx1"/>
                          </a:solidFill>
                          <a:effectLst/>
                          <a:latin typeface="HGPｺﾞｼｯｸE" pitchFamily="50" charset="-128"/>
                          <a:ea typeface="HGPｺﾞｼｯｸE" pitchFamily="50" charset="-128"/>
                        </a:rPr>
                        <a:t>点</a:t>
                      </a:r>
                      <a:endParaRPr kumimoji="1" lang="en-US" altLang="ja-JP" sz="2800" b="0" i="0" u="none" strike="noStrike" cap="none" normalizeH="0" baseline="0">
                        <a:ln>
                          <a:noFill/>
                        </a:ln>
                        <a:solidFill>
                          <a:schemeClr val="tx1"/>
                        </a:solidFill>
                        <a:effectLst/>
                        <a:latin typeface="HGPｺﾞｼｯｸE" pitchFamily="50" charset="-128"/>
                        <a:ea typeface="HGPｺﾞｼｯｸE" pitchFamily="50" charset="-128"/>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7F7"/>
                    </a:solidFill>
                  </a:tcPr>
                </a:tc>
                <a:extLst>
                  <a:ext uri="{0D108BD9-81ED-4DB2-BD59-A6C34878D82A}">
                    <a16:rowId xmlns:a16="http://schemas.microsoft.com/office/drawing/2014/main" val="10002"/>
                  </a:ext>
                </a:extLst>
              </a:tr>
              <a:tr h="804863">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1" lang="ja-JP" altLang="en-US" sz="2400" b="1" i="0" u="none" strike="noStrike" cap="none" normalizeH="0" baseline="0">
                          <a:ln>
                            <a:noFill/>
                          </a:ln>
                          <a:solidFill>
                            <a:schemeClr val="tx1"/>
                          </a:solidFill>
                          <a:effectLst/>
                          <a:latin typeface="HGPｺﾞｼｯｸE" pitchFamily="50" charset="-128"/>
                          <a:ea typeface="HGPｺﾞｼｯｸE" pitchFamily="50" charset="-128"/>
                        </a:rPr>
                        <a:t>重症</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DBBF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1" lang="en-US" altLang="ja-JP" sz="2800" b="0" i="0" u="none" strike="noStrike" cap="none" normalizeH="0" baseline="0">
                          <a:ln>
                            <a:noFill/>
                          </a:ln>
                          <a:solidFill>
                            <a:schemeClr val="tx1"/>
                          </a:solidFill>
                          <a:effectLst/>
                          <a:latin typeface="HGPｺﾞｼｯｸE" pitchFamily="50" charset="-128"/>
                          <a:ea typeface="HGPｺﾞｼｯｸE" pitchFamily="50" charset="-128"/>
                        </a:rPr>
                        <a:t>12</a:t>
                      </a:r>
                      <a:r>
                        <a:rPr kumimoji="1" lang="ja-JP" altLang="en-US" sz="2800" b="0" i="0" u="none" strike="noStrike" cap="none" normalizeH="0" baseline="0">
                          <a:ln>
                            <a:noFill/>
                          </a:ln>
                          <a:solidFill>
                            <a:schemeClr val="tx1"/>
                          </a:solidFill>
                          <a:effectLst/>
                          <a:latin typeface="HGPｺﾞｼｯｸE" pitchFamily="50" charset="-128"/>
                          <a:ea typeface="HGPｺﾞｼｯｸE" pitchFamily="50" charset="-128"/>
                        </a:rPr>
                        <a:t>点以上</a:t>
                      </a:r>
                      <a:endParaRPr kumimoji="1" lang="en-US" altLang="ja-JP" sz="2800" b="0" i="0" u="none" strike="noStrike" cap="none" normalizeH="0" baseline="0">
                        <a:ln>
                          <a:noFill/>
                        </a:ln>
                        <a:solidFill>
                          <a:schemeClr val="tx1"/>
                        </a:solidFill>
                        <a:effectLst/>
                        <a:latin typeface="HGPｺﾞｼｯｸE" pitchFamily="50" charset="-128"/>
                        <a:ea typeface="HGPｺﾞｼｯｸE" pitchFamily="50" charset="-128"/>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DBBF1"/>
                    </a:solidFill>
                  </a:tcPr>
                </a:tc>
                <a:extLst>
                  <a:ext uri="{0D108BD9-81ED-4DB2-BD59-A6C34878D82A}">
                    <a16:rowId xmlns:a16="http://schemas.microsoft.com/office/drawing/2014/main" val="10003"/>
                  </a:ext>
                </a:extLst>
              </a:tr>
            </a:tbl>
          </a:graphicData>
        </a:graphic>
      </p:graphicFrame>
      <p:sp>
        <p:nvSpPr>
          <p:cNvPr id="71700" name="Text Box 5"/>
          <p:cNvSpPr txBox="1">
            <a:spLocks noChangeArrowheads="1"/>
          </p:cNvSpPr>
          <p:nvPr/>
        </p:nvSpPr>
        <p:spPr bwMode="auto">
          <a:xfrm>
            <a:off x="519113" y="981075"/>
            <a:ext cx="8410575" cy="830263"/>
          </a:xfrm>
          <a:prstGeom prst="rect">
            <a:avLst/>
          </a:prstGeom>
          <a:noFill/>
          <a:ln w="9525">
            <a:noFill/>
            <a:miter lim="800000"/>
            <a:headEnd/>
            <a:tailEnd/>
          </a:ln>
        </p:spPr>
        <p:txBody>
          <a:bodyPr>
            <a:spAutoFit/>
          </a:bodyPr>
          <a:lstStyle/>
          <a:p>
            <a:pPr algn="l"/>
            <a:r>
              <a:rPr lang="en-US" altLang="ja-JP">
                <a:latin typeface="HGPｺﾞｼｯｸE" pitchFamily="50" charset="-128"/>
                <a:ea typeface="HGPｺﾞｼｯｸE" pitchFamily="50" charset="-128"/>
              </a:rPr>
              <a:t>OAB</a:t>
            </a:r>
            <a:r>
              <a:rPr lang="ja-JP" altLang="en-US">
                <a:latin typeface="HGPｺﾞｼｯｸE" pitchFamily="50" charset="-128"/>
                <a:ea typeface="HGPｺﾞｼｯｸE" pitchFamily="50" charset="-128"/>
              </a:rPr>
              <a:t>の診断基準としては、</a:t>
            </a:r>
            <a:r>
              <a:rPr lang="en-US" altLang="ja-JP">
                <a:latin typeface="HGPｺﾞｼｯｸE" pitchFamily="50" charset="-128"/>
                <a:ea typeface="HGPｺﾞｼｯｸE" pitchFamily="50" charset="-128"/>
              </a:rPr>
              <a:t>OABSS</a:t>
            </a:r>
            <a:r>
              <a:rPr lang="ja-JP" altLang="en-US">
                <a:latin typeface="HGPｺﾞｼｯｸE" pitchFamily="50" charset="-128"/>
                <a:ea typeface="HGPｺﾞｼｯｸE" pitchFamily="50" charset="-128"/>
              </a:rPr>
              <a:t>の「質問</a:t>
            </a:r>
            <a:r>
              <a:rPr lang="en-US" altLang="ja-JP">
                <a:latin typeface="HGPｺﾞｼｯｸE" pitchFamily="50" charset="-128"/>
                <a:ea typeface="HGPｺﾞｼｯｸE" pitchFamily="50" charset="-128"/>
              </a:rPr>
              <a:t>3</a:t>
            </a:r>
            <a:r>
              <a:rPr lang="ja-JP" altLang="en-US">
                <a:latin typeface="HGPｺﾞｼｯｸE" pitchFamily="50" charset="-128"/>
                <a:ea typeface="HGPｺﾞｼｯｸE" pitchFamily="50" charset="-128"/>
              </a:rPr>
              <a:t>の尿意切迫感スコアが</a:t>
            </a:r>
            <a:r>
              <a:rPr lang="en-US" altLang="ja-JP">
                <a:latin typeface="HGPｺﾞｼｯｸE" pitchFamily="50" charset="-128"/>
                <a:ea typeface="HGPｺﾞｼｯｸE" pitchFamily="50" charset="-128"/>
              </a:rPr>
              <a:t>2</a:t>
            </a:r>
            <a:r>
              <a:rPr lang="ja-JP" altLang="en-US">
                <a:latin typeface="HGPｺﾞｼｯｸE" pitchFamily="50" charset="-128"/>
                <a:ea typeface="HGPｺﾞｼｯｸE" pitchFamily="50" charset="-128"/>
              </a:rPr>
              <a:t>点以上、かつ、</a:t>
            </a:r>
            <a:r>
              <a:rPr lang="en-US" altLang="ja-JP">
                <a:latin typeface="HGPｺﾞｼｯｸE" pitchFamily="50" charset="-128"/>
                <a:ea typeface="HGPｺﾞｼｯｸE" pitchFamily="50" charset="-128"/>
              </a:rPr>
              <a:t>OABSS</a:t>
            </a:r>
            <a:r>
              <a:rPr lang="ja-JP" altLang="en-US">
                <a:latin typeface="HGPｺﾞｼｯｸE" pitchFamily="50" charset="-128"/>
                <a:ea typeface="HGPｺﾞｼｯｸE" pitchFamily="50" charset="-128"/>
              </a:rPr>
              <a:t>が</a:t>
            </a:r>
            <a:r>
              <a:rPr lang="en-US" altLang="ja-JP">
                <a:latin typeface="HGPｺﾞｼｯｸE" pitchFamily="50" charset="-128"/>
                <a:ea typeface="HGPｺﾞｼｯｸE" pitchFamily="50" charset="-128"/>
              </a:rPr>
              <a:t>3</a:t>
            </a:r>
            <a:r>
              <a:rPr lang="ja-JP" altLang="en-US">
                <a:latin typeface="HGPｺﾞｼｯｸE" pitchFamily="50" charset="-128"/>
                <a:ea typeface="HGPｺﾞｼｯｸE" pitchFamily="50" charset="-128"/>
              </a:rPr>
              <a:t>点以上」が推奨されています。</a:t>
            </a:r>
          </a:p>
          <a:p>
            <a:pPr algn="l"/>
            <a:r>
              <a:rPr lang="ja-JP" altLang="en-US">
                <a:latin typeface="HGPｺﾞｼｯｸE" pitchFamily="50" charset="-128"/>
                <a:ea typeface="HGPｺﾞｼｯｸE" pitchFamily="50" charset="-128"/>
              </a:rPr>
              <a:t>重症度判定に基準として用いる場合は、以下のように軽症、中等症、重症とすることを推奨します。</a:t>
            </a:r>
          </a:p>
        </p:txBody>
      </p:sp>
    </p:spTree>
    <p:extLst>
      <p:ext uri="{BB962C8B-B14F-4D97-AF65-F5344CB8AC3E}">
        <p14:creationId xmlns:p14="http://schemas.microsoft.com/office/powerpoint/2010/main" val="19287980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571138-A40D-4549-B6E4-12E91AD28850}"/>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3203E727-7249-4563-BDE4-87B975BC5415}"/>
              </a:ext>
            </a:extLst>
          </p:cNvPr>
          <p:cNvSpPr>
            <a:spLocks noGrp="1"/>
          </p:cNvSpPr>
          <p:nvPr>
            <p:ph type="sldNum" sz="quarter" idx="12"/>
          </p:nvPr>
        </p:nvSpPr>
        <p:spPr/>
        <p:txBody>
          <a:bodyPr/>
          <a:lstStyle/>
          <a:p>
            <a:fld id="{E0BE65C5-F1F4-4D1C-8110-5B48CF2F4716}" type="slidenum">
              <a:rPr lang="en-US" altLang="ja-JP" smtClean="0"/>
              <a:pPr/>
              <a:t>77</a:t>
            </a:fld>
            <a:endParaRPr lang="en-US" altLang="ja-JP"/>
          </a:p>
        </p:txBody>
      </p:sp>
      <p:pic>
        <p:nvPicPr>
          <p:cNvPr id="4" name="図 3">
            <a:extLst>
              <a:ext uri="{FF2B5EF4-FFF2-40B4-BE49-F238E27FC236}">
                <a16:creationId xmlns:a16="http://schemas.microsoft.com/office/drawing/2014/main" id="{6B84B43B-DE02-4E3B-BF30-F8E8E360BE98}"/>
              </a:ext>
            </a:extLst>
          </p:cNvPr>
          <p:cNvPicPr>
            <a:picLocks noChangeAspect="1"/>
          </p:cNvPicPr>
          <p:nvPr/>
        </p:nvPicPr>
        <p:blipFill rotWithShape="1">
          <a:blip r:embed="rId3"/>
          <a:srcRect l="25315" t="12200" r="42295" b="5201"/>
          <a:stretch/>
        </p:blipFill>
        <p:spPr>
          <a:xfrm>
            <a:off x="2236676" y="79106"/>
            <a:ext cx="4670648" cy="6699787"/>
          </a:xfrm>
          <a:prstGeom prst="rect">
            <a:avLst/>
          </a:prstGeom>
        </p:spPr>
      </p:pic>
    </p:spTree>
    <p:extLst>
      <p:ext uri="{BB962C8B-B14F-4D97-AF65-F5344CB8AC3E}">
        <p14:creationId xmlns:p14="http://schemas.microsoft.com/office/powerpoint/2010/main" val="17598763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タイトル 1"/>
          <p:cNvSpPr>
            <a:spLocks noGrp="1"/>
          </p:cNvSpPr>
          <p:nvPr>
            <p:ph type="title"/>
          </p:nvPr>
        </p:nvSpPr>
        <p:spPr/>
        <p:txBody>
          <a:bodyPr/>
          <a:lstStyle/>
          <a:p>
            <a:r>
              <a:rPr lang="ja-JP" altLang="en-US"/>
              <a:t>過活動膀胱スクリーニング質問票（</a:t>
            </a:r>
            <a:r>
              <a:rPr lang="en-US" altLang="ja-JP"/>
              <a:t>SQOAB</a:t>
            </a:r>
            <a:r>
              <a:rPr lang="ja-JP" altLang="en-US"/>
              <a:t>）</a:t>
            </a:r>
          </a:p>
        </p:txBody>
      </p:sp>
      <p:sp>
        <p:nvSpPr>
          <p:cNvPr id="72707" name="Rectangle 6"/>
          <p:cNvSpPr>
            <a:spLocks noGrp="1" noChangeArrowheads="1"/>
          </p:cNvSpPr>
          <p:nvPr>
            <p:ph type="sldNum" sz="quarter" idx="12"/>
          </p:nvPr>
        </p:nvSpPr>
        <p:spPr>
          <a:noFill/>
        </p:spPr>
        <p:txBody>
          <a:bodyPr/>
          <a:lstStyle/>
          <a:p>
            <a:fld id="{4878365C-3DEA-416F-8FA8-85D184A7643F}" type="slidenum">
              <a:rPr lang="en-US" altLang="ja-JP"/>
              <a:pPr/>
              <a:t>78</a:t>
            </a:fld>
            <a:endParaRPr lang="en-US" altLang="ja-JP"/>
          </a:p>
        </p:txBody>
      </p:sp>
      <p:sp>
        <p:nvSpPr>
          <p:cNvPr id="72708" name="テキスト ボックス 7"/>
          <p:cNvSpPr txBox="1">
            <a:spLocks noChangeArrowheads="1"/>
          </p:cNvSpPr>
          <p:nvPr/>
        </p:nvSpPr>
        <p:spPr bwMode="auto">
          <a:xfrm>
            <a:off x="-76200" y="6400800"/>
            <a:ext cx="8826500" cy="457200"/>
          </a:xfrm>
          <a:prstGeom prst="rect">
            <a:avLst/>
          </a:prstGeom>
          <a:noFill/>
          <a:ln w="9525">
            <a:noFill/>
            <a:miter lim="800000"/>
            <a:headEnd/>
            <a:tailEnd/>
          </a:ln>
        </p:spPr>
        <p:txBody>
          <a:bodyPr>
            <a:spAutoFit/>
          </a:bodyPr>
          <a:lstStyle/>
          <a:p>
            <a:pPr algn="r"/>
            <a:r>
              <a:rPr lang="ja-JP" altLang="en-US" sz="1200"/>
              <a:t>日本排尿機能学会　過活動膀胱ガイドライン作成委員会編集</a:t>
            </a:r>
            <a:endParaRPr lang="en-US" altLang="ja-JP" sz="1200"/>
          </a:p>
          <a:p>
            <a:pPr algn="r"/>
            <a:r>
              <a:rPr lang="ja-JP" altLang="en-US" sz="1200"/>
              <a:t>過活動膀胱診療ガイドライン 改訂ダイジェスト版</a:t>
            </a:r>
            <a:r>
              <a:rPr lang="en-US" altLang="ja-JP" sz="1200"/>
              <a:t>, </a:t>
            </a:r>
            <a:r>
              <a:rPr lang="ja-JP" altLang="en-US" sz="1200"/>
              <a:t>ブラックウェルパブリッシング</a:t>
            </a:r>
            <a:r>
              <a:rPr lang="en-US" altLang="ja-JP" sz="1200"/>
              <a:t>, p.3, 2008</a:t>
            </a:r>
            <a:endParaRPr lang="ja-JP" altLang="en-US" sz="1200"/>
          </a:p>
        </p:txBody>
      </p:sp>
      <p:sp>
        <p:nvSpPr>
          <p:cNvPr id="72709" name="Text Box 5"/>
          <p:cNvSpPr txBox="1">
            <a:spLocks noChangeArrowheads="1"/>
          </p:cNvSpPr>
          <p:nvPr/>
        </p:nvSpPr>
        <p:spPr bwMode="auto">
          <a:xfrm>
            <a:off x="519113" y="981075"/>
            <a:ext cx="8410575" cy="338138"/>
          </a:xfrm>
          <a:prstGeom prst="rect">
            <a:avLst/>
          </a:prstGeom>
          <a:noFill/>
          <a:ln w="9525">
            <a:noFill/>
            <a:miter lim="800000"/>
            <a:headEnd/>
            <a:tailEnd/>
          </a:ln>
        </p:spPr>
        <p:txBody>
          <a:bodyPr>
            <a:spAutoFit/>
          </a:bodyPr>
          <a:lstStyle/>
          <a:p>
            <a:pPr algn="l"/>
            <a:r>
              <a:rPr lang="ja-JP" altLang="en-US">
                <a:latin typeface="HGPｺﾞｼｯｸE" pitchFamily="50" charset="-128"/>
                <a:ea typeface="HGPｺﾞｼｯｸE" pitchFamily="50" charset="-128"/>
              </a:rPr>
              <a:t>以下のような症状がありますか。</a:t>
            </a:r>
          </a:p>
        </p:txBody>
      </p:sp>
      <p:sp>
        <p:nvSpPr>
          <p:cNvPr id="72710" name="AutoShape 10"/>
          <p:cNvSpPr>
            <a:spLocks noChangeArrowheads="1"/>
          </p:cNvSpPr>
          <p:nvPr/>
        </p:nvSpPr>
        <p:spPr bwMode="auto">
          <a:xfrm>
            <a:off x="590550" y="1916113"/>
            <a:ext cx="7962900" cy="2868612"/>
          </a:xfrm>
          <a:prstGeom prst="roundRect">
            <a:avLst>
              <a:gd name="adj" fmla="val 7218"/>
            </a:avLst>
          </a:prstGeom>
          <a:solidFill>
            <a:srgbClr val="F3FFFF"/>
          </a:solidFill>
          <a:ln w="38100">
            <a:solidFill>
              <a:srgbClr val="009999"/>
            </a:solidFill>
            <a:round/>
            <a:headEnd/>
            <a:tailEnd/>
          </a:ln>
        </p:spPr>
        <p:txBody>
          <a:bodyPr anchor="ctr"/>
          <a:lstStyle/>
          <a:p>
            <a:pPr algn="l">
              <a:spcBef>
                <a:spcPct val="100000"/>
              </a:spcBef>
            </a:pPr>
            <a:r>
              <a:rPr lang="ja-JP" altLang="en-US" sz="2800">
                <a:latin typeface="HGPｺﾞｼｯｸE" pitchFamily="50" charset="-128"/>
                <a:ea typeface="HGPｺﾞｼｯｸE" pitchFamily="50" charset="-128"/>
              </a:rPr>
              <a:t>□尿をする回数が多い</a:t>
            </a:r>
            <a:endParaRPr lang="en-US" altLang="ja-JP" sz="2800">
              <a:latin typeface="HGPｺﾞｼｯｸE" pitchFamily="50" charset="-128"/>
              <a:ea typeface="HGPｺﾞｼｯｸE" pitchFamily="50" charset="-128"/>
            </a:endParaRPr>
          </a:p>
          <a:p>
            <a:pPr algn="l">
              <a:spcBef>
                <a:spcPct val="100000"/>
              </a:spcBef>
            </a:pPr>
            <a:r>
              <a:rPr lang="ja-JP" altLang="en-US" sz="2800">
                <a:latin typeface="HGPｺﾞｼｯｸE" pitchFamily="50" charset="-128"/>
                <a:ea typeface="HGPｺﾞｼｯｸE" pitchFamily="50" charset="-128"/>
              </a:rPr>
              <a:t>□急に尿がしたくなって、我慢が難しいことがある</a:t>
            </a:r>
            <a:endParaRPr lang="en-US" altLang="ja-JP" sz="2800">
              <a:latin typeface="HGPｺﾞｼｯｸE" pitchFamily="50" charset="-128"/>
              <a:ea typeface="HGPｺﾞｼｯｸE" pitchFamily="50" charset="-128"/>
            </a:endParaRPr>
          </a:p>
          <a:p>
            <a:pPr algn="l">
              <a:spcBef>
                <a:spcPct val="100000"/>
              </a:spcBef>
            </a:pPr>
            <a:r>
              <a:rPr lang="ja-JP" altLang="en-US" sz="2800">
                <a:latin typeface="HGPｺﾞｼｯｸE" pitchFamily="50" charset="-128"/>
                <a:ea typeface="HGPｺﾞｼｯｸE" pitchFamily="50" charset="-128"/>
              </a:rPr>
              <a:t>□我慢できずに尿をもらすことがある</a:t>
            </a:r>
          </a:p>
        </p:txBody>
      </p:sp>
      <p:sp>
        <p:nvSpPr>
          <p:cNvPr id="72711" name="テキスト ボックス 5"/>
          <p:cNvSpPr txBox="1">
            <a:spLocks noChangeArrowheads="1"/>
          </p:cNvSpPr>
          <p:nvPr/>
        </p:nvSpPr>
        <p:spPr bwMode="auto">
          <a:xfrm>
            <a:off x="1000125" y="5000625"/>
            <a:ext cx="7143750" cy="369888"/>
          </a:xfrm>
          <a:prstGeom prst="rect">
            <a:avLst/>
          </a:prstGeom>
          <a:noFill/>
          <a:ln w="9525">
            <a:noFill/>
            <a:miter lim="800000"/>
            <a:headEnd/>
            <a:tailEnd/>
          </a:ln>
        </p:spPr>
        <p:txBody>
          <a:bodyPr>
            <a:spAutoFit/>
          </a:bodyPr>
          <a:lstStyle/>
          <a:p>
            <a:pPr algn="l"/>
            <a:r>
              <a:rPr lang="ja-JP" altLang="en-US" sz="1800">
                <a:latin typeface="HGPｺﾞｼｯｸE" pitchFamily="50" charset="-128"/>
                <a:ea typeface="HGPｺﾞｼｯｸE" pitchFamily="50" charset="-128"/>
              </a:rPr>
              <a:t>上の症状が</a:t>
            </a:r>
            <a:r>
              <a:rPr lang="en-US" altLang="ja-JP" sz="1800">
                <a:latin typeface="HGPｺﾞｼｯｸE" pitchFamily="50" charset="-128"/>
                <a:ea typeface="HGPｺﾞｼｯｸE" pitchFamily="50" charset="-128"/>
              </a:rPr>
              <a:t>1</a:t>
            </a:r>
            <a:r>
              <a:rPr lang="ja-JP" altLang="en-US" sz="1800">
                <a:latin typeface="HGPｺﾞｼｯｸE" pitchFamily="50" charset="-128"/>
                <a:ea typeface="HGPｺﾞｼｯｸE" pitchFamily="50" charset="-128"/>
              </a:rPr>
              <a:t>つ以上ある人は過活動膀胱の可能性があります。</a:t>
            </a:r>
            <a:endParaRPr lang="en-US" altLang="ja-JP" sz="1800">
              <a:latin typeface="HGPｺﾞｼｯｸE" pitchFamily="50" charset="-128"/>
              <a:ea typeface="HGPｺﾞｼｯｸE" pitchFamily="50" charset="-128"/>
            </a:endParaRPr>
          </a:p>
        </p:txBody>
      </p:sp>
    </p:spTree>
    <p:extLst>
      <p:ext uri="{BB962C8B-B14F-4D97-AF65-F5344CB8AC3E}">
        <p14:creationId xmlns:p14="http://schemas.microsoft.com/office/powerpoint/2010/main" val="577092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3" name="直線矢印コネクタ 182"/>
          <p:cNvCxnSpPr>
            <a:stCxn id="91" idx="2"/>
          </p:cNvCxnSpPr>
          <p:nvPr/>
        </p:nvCxnSpPr>
        <p:spPr>
          <a:xfrm flipH="1">
            <a:off x="5568600" y="4223503"/>
            <a:ext cx="1" cy="2109321"/>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293" name="直線矢印コネクタ 292"/>
          <p:cNvCxnSpPr>
            <a:endCxn id="5" idx="3"/>
          </p:cNvCxnSpPr>
          <p:nvPr/>
        </p:nvCxnSpPr>
        <p:spPr>
          <a:xfrm flipH="1">
            <a:off x="1743431" y="2303778"/>
            <a:ext cx="2816478" cy="1983"/>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7264649" y="1333342"/>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1</a:t>
            </a:r>
            <a:endParaRPr lang="ja-JP" altLang="en-US" sz="1200" b="1" dirty="0">
              <a:solidFill>
                <a:prstClr val="white"/>
              </a:solidFill>
            </a:endParaRPr>
          </a:p>
        </p:txBody>
      </p:sp>
      <p:sp>
        <p:nvSpPr>
          <p:cNvPr id="92" name="テキスト ボックス 91"/>
          <p:cNvSpPr txBox="1"/>
          <p:nvPr/>
        </p:nvSpPr>
        <p:spPr>
          <a:xfrm>
            <a:off x="1806547" y="1918251"/>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3</a:t>
            </a:r>
            <a:endParaRPr lang="ja-JP" altLang="en-US" sz="1200" b="1" dirty="0">
              <a:solidFill>
                <a:prstClr val="white"/>
              </a:solidFill>
            </a:endParaRPr>
          </a:p>
        </p:txBody>
      </p:sp>
      <p:sp>
        <p:nvSpPr>
          <p:cNvPr id="93" name="テキスト ボックス 92"/>
          <p:cNvSpPr txBox="1"/>
          <p:nvPr/>
        </p:nvSpPr>
        <p:spPr>
          <a:xfrm>
            <a:off x="5422108" y="1912954"/>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2</a:t>
            </a:r>
            <a:endParaRPr lang="ja-JP" altLang="en-US" sz="1200" b="1" dirty="0">
              <a:solidFill>
                <a:prstClr val="white"/>
              </a:solidFill>
            </a:endParaRPr>
          </a:p>
        </p:txBody>
      </p:sp>
      <p:cxnSp>
        <p:nvCxnSpPr>
          <p:cNvPr id="109" name="直線矢印コネクタ 108"/>
          <p:cNvCxnSpPr/>
          <p:nvPr/>
        </p:nvCxnSpPr>
        <p:spPr>
          <a:xfrm>
            <a:off x="4482557" y="1628469"/>
            <a:ext cx="0" cy="289782"/>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10" name="カギ線コネクタ 109"/>
          <p:cNvCxnSpPr>
            <a:stCxn id="6" idx="2"/>
            <a:endCxn id="82" idx="0"/>
          </p:cNvCxnSpPr>
          <p:nvPr/>
        </p:nvCxnSpPr>
        <p:spPr>
          <a:xfrm rot="5400000">
            <a:off x="2728065" y="1514953"/>
            <a:ext cx="581474" cy="2927509"/>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2" name="カギ線コネクタ 111"/>
          <p:cNvCxnSpPr>
            <a:stCxn id="6" idx="2"/>
            <a:endCxn id="80" idx="0"/>
          </p:cNvCxnSpPr>
          <p:nvPr/>
        </p:nvCxnSpPr>
        <p:spPr>
          <a:xfrm rot="5400000">
            <a:off x="3664619" y="2451507"/>
            <a:ext cx="581474" cy="1054400"/>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3" name="カギ線コネクタ 112"/>
          <p:cNvCxnSpPr>
            <a:stCxn id="6" idx="2"/>
            <a:endCxn id="79" idx="0"/>
          </p:cNvCxnSpPr>
          <p:nvPr/>
        </p:nvCxnSpPr>
        <p:spPr>
          <a:xfrm rot="16200000" flipH="1">
            <a:off x="5326367" y="1844158"/>
            <a:ext cx="585178" cy="2272800"/>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4" name="カギ線コネクタ 113"/>
          <p:cNvCxnSpPr>
            <a:stCxn id="79" idx="2"/>
            <a:endCxn id="89" idx="0"/>
          </p:cNvCxnSpPr>
          <p:nvPr/>
        </p:nvCxnSpPr>
        <p:spPr>
          <a:xfrm rot="16200000" flipH="1">
            <a:off x="7059250" y="3251826"/>
            <a:ext cx="385208" cy="992996"/>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5" name="カギ線コネクタ 114"/>
          <p:cNvCxnSpPr>
            <a:stCxn id="79" idx="2"/>
            <a:endCxn id="91" idx="0"/>
          </p:cNvCxnSpPr>
          <p:nvPr/>
        </p:nvCxnSpPr>
        <p:spPr>
          <a:xfrm rot="5400000">
            <a:off x="5969374" y="3154946"/>
            <a:ext cx="385208" cy="1186756"/>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6" name="カギ線コネクタ 115"/>
          <p:cNvCxnSpPr>
            <a:stCxn id="14" idx="2"/>
            <a:endCxn id="15" idx="0"/>
          </p:cNvCxnSpPr>
          <p:nvPr/>
        </p:nvCxnSpPr>
        <p:spPr>
          <a:xfrm rot="16200000" flipH="1">
            <a:off x="3521527" y="4121663"/>
            <a:ext cx="373180" cy="559925"/>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8" name="カギ線コネクタ 117"/>
          <p:cNvCxnSpPr>
            <a:stCxn id="14" idx="2"/>
            <a:endCxn id="86" idx="0"/>
          </p:cNvCxnSpPr>
          <p:nvPr/>
        </p:nvCxnSpPr>
        <p:spPr>
          <a:xfrm rot="5400000">
            <a:off x="2956543" y="4116602"/>
            <a:ext cx="373180" cy="570044"/>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22" name="直線矢印コネクタ 121"/>
          <p:cNvCxnSpPr>
            <a:stCxn id="80" idx="2"/>
            <a:endCxn id="14" idx="0"/>
          </p:cNvCxnSpPr>
          <p:nvPr/>
        </p:nvCxnSpPr>
        <p:spPr>
          <a:xfrm flipH="1">
            <a:off x="3428156" y="3552018"/>
            <a:ext cx="1" cy="380445"/>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24" name="直線矢印コネクタ 123"/>
          <p:cNvCxnSpPr>
            <a:stCxn id="15" idx="2"/>
            <a:endCxn id="87" idx="0"/>
          </p:cNvCxnSpPr>
          <p:nvPr/>
        </p:nvCxnSpPr>
        <p:spPr>
          <a:xfrm>
            <a:off x="3988080" y="4870789"/>
            <a:ext cx="0" cy="306285"/>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28" name="カギ線コネクタ 127"/>
          <p:cNvCxnSpPr>
            <a:stCxn id="11" idx="2"/>
            <a:endCxn id="104" idx="0"/>
          </p:cNvCxnSpPr>
          <p:nvPr/>
        </p:nvCxnSpPr>
        <p:spPr>
          <a:xfrm rot="16200000" flipH="1">
            <a:off x="7301207" y="4700795"/>
            <a:ext cx="388239" cy="631049"/>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30" name="カギ線コネクタ 129"/>
          <p:cNvCxnSpPr>
            <a:stCxn id="11" idx="2"/>
            <a:endCxn id="106" idx="0"/>
          </p:cNvCxnSpPr>
          <p:nvPr/>
        </p:nvCxnSpPr>
        <p:spPr>
          <a:xfrm rot="5400000">
            <a:off x="6664820" y="4700793"/>
            <a:ext cx="393575" cy="636390"/>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36" name="テキスト ボックス 135"/>
          <p:cNvSpPr txBox="1"/>
          <p:nvPr/>
        </p:nvSpPr>
        <p:spPr>
          <a:xfrm>
            <a:off x="4158844" y="3269443"/>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5</a:t>
            </a:r>
            <a:endParaRPr lang="ja-JP" altLang="en-US" sz="1200" b="1" dirty="0">
              <a:solidFill>
                <a:prstClr val="white"/>
              </a:solidFill>
            </a:endParaRPr>
          </a:p>
        </p:txBody>
      </p:sp>
      <p:sp>
        <p:nvSpPr>
          <p:cNvPr id="137" name="テキスト ボックス 136"/>
          <p:cNvSpPr txBox="1"/>
          <p:nvPr/>
        </p:nvSpPr>
        <p:spPr>
          <a:xfrm>
            <a:off x="2278178" y="3269443"/>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4</a:t>
            </a:r>
            <a:endParaRPr lang="ja-JP" altLang="en-US" sz="1200" b="1" dirty="0">
              <a:solidFill>
                <a:prstClr val="white"/>
              </a:solidFill>
            </a:endParaRPr>
          </a:p>
        </p:txBody>
      </p:sp>
      <p:sp>
        <p:nvSpPr>
          <p:cNvPr id="138" name="テキスト ボックス 137"/>
          <p:cNvSpPr txBox="1"/>
          <p:nvPr/>
        </p:nvSpPr>
        <p:spPr>
          <a:xfrm>
            <a:off x="8718448" y="4537246"/>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7</a:t>
            </a:r>
            <a:endParaRPr lang="ja-JP" altLang="en-US" sz="1200" b="1" dirty="0">
              <a:solidFill>
                <a:prstClr val="white"/>
              </a:solidFill>
            </a:endParaRPr>
          </a:p>
        </p:txBody>
      </p:sp>
      <p:sp>
        <p:nvSpPr>
          <p:cNvPr id="139" name="テキスト ボックス 138"/>
          <p:cNvSpPr txBox="1"/>
          <p:nvPr/>
        </p:nvSpPr>
        <p:spPr>
          <a:xfrm>
            <a:off x="8445398" y="4539627"/>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6</a:t>
            </a:r>
            <a:endParaRPr lang="ja-JP" altLang="en-US" sz="1200" b="1" dirty="0">
              <a:solidFill>
                <a:prstClr val="white"/>
              </a:solidFill>
            </a:endParaRPr>
          </a:p>
        </p:txBody>
      </p:sp>
      <p:cxnSp>
        <p:nvCxnSpPr>
          <p:cNvPr id="169" name="直線矢印コネクタ 168"/>
          <p:cNvCxnSpPr/>
          <p:nvPr/>
        </p:nvCxnSpPr>
        <p:spPr>
          <a:xfrm flipH="1">
            <a:off x="7748353" y="4231936"/>
            <a:ext cx="1" cy="305310"/>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71" name="直線矢印コネクタ 170"/>
          <p:cNvCxnSpPr/>
          <p:nvPr/>
        </p:nvCxnSpPr>
        <p:spPr>
          <a:xfrm flipH="1">
            <a:off x="6543411" y="5496881"/>
            <a:ext cx="1" cy="835943"/>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a:stCxn id="86" idx="2"/>
          </p:cNvCxnSpPr>
          <p:nvPr/>
        </p:nvCxnSpPr>
        <p:spPr>
          <a:xfrm>
            <a:off x="2858111" y="4870789"/>
            <a:ext cx="0" cy="1462035"/>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p:nvPr/>
        </p:nvCxnSpPr>
        <p:spPr>
          <a:xfrm>
            <a:off x="602592" y="2693268"/>
            <a:ext cx="0" cy="3810865"/>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1731432" y="1333585"/>
            <a:ext cx="5479205" cy="282573"/>
          </a:xfrm>
          <a:prstGeom prst="rect">
            <a:avLst/>
          </a:prstGeom>
          <a:solidFill>
            <a:schemeClr val="bg1"/>
          </a:solidFill>
          <a:ln w="19050" cap="rnd">
            <a:solidFill>
              <a:srgbClr val="00889C"/>
            </a:solidFill>
          </a:ln>
        </p:spPr>
        <p:txBody>
          <a:bodyPr wrap="square" tIns="18000" bIns="18000" rtlCol="0" anchor="ctr" anchorCtr="0">
            <a:spAutoFit/>
          </a:bodyPr>
          <a:lstStyle/>
          <a:p>
            <a:pPr algn="ctr"/>
            <a:r>
              <a:rPr lang="ja-JP" altLang="en-US" sz="1600" dirty="0">
                <a:solidFill>
                  <a:prstClr val="black"/>
                </a:solidFill>
              </a:rPr>
              <a:t>過活動膀胱を疑う男女：尿意切迫感（必須）と頻尿</a:t>
            </a:r>
            <a:r>
              <a:rPr lang="en-US" altLang="ja-JP" sz="1600" dirty="0">
                <a:solidFill>
                  <a:prstClr val="black"/>
                </a:solidFill>
              </a:rPr>
              <a:t>±</a:t>
            </a:r>
            <a:r>
              <a:rPr lang="ja-JP" altLang="en-US" sz="1600" dirty="0">
                <a:solidFill>
                  <a:prstClr val="black"/>
                </a:solidFill>
              </a:rPr>
              <a:t>尿失禁</a:t>
            </a:r>
          </a:p>
        </p:txBody>
      </p:sp>
      <p:sp>
        <p:nvSpPr>
          <p:cNvPr id="14" name="テキスト ボックス 13"/>
          <p:cNvSpPr txBox="1"/>
          <p:nvPr/>
        </p:nvSpPr>
        <p:spPr>
          <a:xfrm>
            <a:off x="2753155" y="3932463"/>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抗菌薬治療</a:t>
            </a:r>
          </a:p>
        </p:txBody>
      </p:sp>
      <p:sp>
        <p:nvSpPr>
          <p:cNvPr id="15" name="テキスト ボックス 14"/>
          <p:cNvSpPr txBox="1"/>
          <p:nvPr/>
        </p:nvSpPr>
        <p:spPr>
          <a:xfrm>
            <a:off x="3516147" y="4588216"/>
            <a:ext cx="943866"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有効</a:t>
            </a:r>
          </a:p>
        </p:txBody>
      </p:sp>
      <p:sp>
        <p:nvSpPr>
          <p:cNvPr id="11" name="テキスト ボックス 10"/>
          <p:cNvSpPr txBox="1"/>
          <p:nvPr/>
        </p:nvSpPr>
        <p:spPr>
          <a:xfrm>
            <a:off x="5981018" y="4539629"/>
            <a:ext cx="2397566" cy="282573"/>
          </a:xfrm>
          <a:prstGeom prst="rect">
            <a:avLst/>
          </a:prstGeom>
          <a:solidFill>
            <a:schemeClr val="bg1"/>
          </a:solidFill>
          <a:ln w="31750" cap="rnd">
            <a:solidFill>
              <a:srgbClr val="FF0000"/>
            </a:solidFill>
          </a:ln>
        </p:spPr>
        <p:txBody>
          <a:bodyPr wrap="square" tIns="18000" bIns="18000" rtlCol="0" anchor="ctr" anchorCtr="0">
            <a:spAutoFit/>
          </a:bodyPr>
          <a:lstStyle/>
          <a:p>
            <a:pPr algn="ctr"/>
            <a:r>
              <a:rPr lang="ja-JP" altLang="en-US" sz="1600" dirty="0">
                <a:solidFill>
                  <a:prstClr val="black"/>
                </a:solidFill>
              </a:rPr>
              <a:t>行動療法</a:t>
            </a:r>
            <a:r>
              <a:rPr lang="en-US" altLang="ja-JP" sz="1600" dirty="0">
                <a:solidFill>
                  <a:prstClr val="black"/>
                </a:solidFill>
              </a:rPr>
              <a:t>±</a:t>
            </a:r>
            <a:r>
              <a:rPr lang="ja-JP" altLang="en-US" sz="1600" dirty="0">
                <a:solidFill>
                  <a:prstClr val="black"/>
                </a:solidFill>
              </a:rPr>
              <a:t>薬物療法</a:t>
            </a:r>
          </a:p>
        </p:txBody>
      </p:sp>
      <p:sp>
        <p:nvSpPr>
          <p:cNvPr id="5" name="テキスト ボックス 4"/>
          <p:cNvSpPr txBox="1"/>
          <p:nvPr/>
        </p:nvSpPr>
        <p:spPr>
          <a:xfrm>
            <a:off x="184573" y="1918253"/>
            <a:ext cx="1558858" cy="775015"/>
          </a:xfrm>
          <a:prstGeom prst="rect">
            <a:avLst/>
          </a:prstGeom>
          <a:solidFill>
            <a:srgbClr val="DDFBFF"/>
          </a:solidFill>
          <a:ln w="19050" cap="rnd">
            <a:solidFill>
              <a:srgbClr val="00889C"/>
            </a:solidFill>
          </a:ln>
        </p:spPr>
        <p:txBody>
          <a:bodyPr wrap="square" tIns="18000" bIns="18000" rtlCol="0" anchor="ctr" anchorCtr="0">
            <a:spAutoFit/>
          </a:bodyPr>
          <a:lstStyle/>
          <a:p>
            <a:pPr algn="ctr"/>
            <a:r>
              <a:rPr lang="ja-JP" altLang="en-US" sz="1600" dirty="0">
                <a:solidFill>
                  <a:prstClr val="black"/>
                </a:solidFill>
              </a:rPr>
              <a:t>問題がある</a:t>
            </a:r>
            <a:endParaRPr lang="en-US" altLang="ja-JP" sz="1600" dirty="0">
              <a:solidFill>
                <a:prstClr val="black"/>
              </a:solidFill>
            </a:endParaRPr>
          </a:p>
          <a:p>
            <a:pPr algn="ctr"/>
            <a:r>
              <a:rPr lang="ja-JP" altLang="en-US" sz="1600" dirty="0">
                <a:solidFill>
                  <a:prstClr val="black"/>
                </a:solidFill>
              </a:rPr>
              <a:t>病歴、症状、</a:t>
            </a:r>
            <a:endParaRPr lang="en-US" altLang="ja-JP" sz="1600" dirty="0">
              <a:solidFill>
                <a:prstClr val="black"/>
              </a:solidFill>
            </a:endParaRPr>
          </a:p>
          <a:p>
            <a:pPr algn="ctr"/>
            <a:r>
              <a:rPr lang="ja-JP" altLang="en-US" sz="1600" dirty="0">
                <a:solidFill>
                  <a:prstClr val="black"/>
                </a:solidFill>
              </a:rPr>
              <a:t>検査所見</a:t>
            </a:r>
          </a:p>
        </p:txBody>
      </p:sp>
      <p:sp>
        <p:nvSpPr>
          <p:cNvPr id="6" name="テキスト ボックス 5"/>
          <p:cNvSpPr txBox="1"/>
          <p:nvPr/>
        </p:nvSpPr>
        <p:spPr>
          <a:xfrm>
            <a:off x="3601848" y="1912956"/>
            <a:ext cx="1761415" cy="775015"/>
          </a:xfrm>
          <a:prstGeom prst="rect">
            <a:avLst/>
          </a:prstGeom>
          <a:solidFill>
            <a:srgbClr val="DDFBFF"/>
          </a:solidFill>
          <a:ln w="19050" cap="rnd">
            <a:solidFill>
              <a:srgbClr val="00889C"/>
            </a:solidFill>
          </a:ln>
        </p:spPr>
        <p:txBody>
          <a:bodyPr wrap="square" tIns="18000" bIns="18000" rtlCol="0" anchor="ctr" anchorCtr="0">
            <a:spAutoFit/>
          </a:bodyPr>
          <a:lstStyle/>
          <a:p>
            <a:pPr algn="ctr"/>
            <a:endParaRPr lang="en-US" altLang="ja-JP" sz="1600" dirty="0">
              <a:solidFill>
                <a:prstClr val="black"/>
              </a:solidFill>
            </a:endParaRPr>
          </a:p>
          <a:p>
            <a:pPr algn="ctr"/>
            <a:r>
              <a:rPr lang="ja-JP" altLang="en-US" sz="1600" dirty="0">
                <a:solidFill>
                  <a:prstClr val="black"/>
                </a:solidFill>
              </a:rPr>
              <a:t>基本評価①（②）</a:t>
            </a:r>
            <a:endParaRPr lang="en-US" altLang="ja-JP" sz="1600" dirty="0">
              <a:solidFill>
                <a:prstClr val="black"/>
              </a:solidFill>
            </a:endParaRPr>
          </a:p>
          <a:p>
            <a:pPr algn="ctr"/>
            <a:endParaRPr lang="ja-JP" altLang="en-US" sz="1600" dirty="0">
              <a:solidFill>
                <a:prstClr val="black"/>
              </a:solidFill>
            </a:endParaRPr>
          </a:p>
        </p:txBody>
      </p:sp>
      <p:sp>
        <p:nvSpPr>
          <p:cNvPr id="79" name="テキスト ボックス 78"/>
          <p:cNvSpPr txBox="1"/>
          <p:nvPr/>
        </p:nvSpPr>
        <p:spPr>
          <a:xfrm>
            <a:off x="5963425" y="3273149"/>
            <a:ext cx="1583864" cy="282573"/>
          </a:xfrm>
          <a:prstGeom prst="rect">
            <a:avLst/>
          </a:prstGeom>
          <a:solidFill>
            <a:srgbClr val="DDFBFF"/>
          </a:solidFill>
          <a:ln w="19050" cap="rnd">
            <a:solidFill>
              <a:srgbClr val="00889C"/>
            </a:solidFill>
          </a:ln>
        </p:spPr>
        <p:txBody>
          <a:bodyPr wrap="square" tIns="18000" bIns="18000" rtlCol="0" anchor="ctr" anchorCtr="0">
            <a:spAutoFit/>
          </a:bodyPr>
          <a:lstStyle/>
          <a:p>
            <a:r>
              <a:rPr lang="ja-JP" altLang="en-US" sz="1600" dirty="0">
                <a:solidFill>
                  <a:prstClr val="black"/>
                </a:solidFill>
              </a:rPr>
              <a:t>血尿／膿尿なし</a:t>
            </a:r>
          </a:p>
        </p:txBody>
      </p:sp>
      <p:sp>
        <p:nvSpPr>
          <p:cNvPr id="80" name="テキスト ボックス 79"/>
          <p:cNvSpPr txBox="1"/>
          <p:nvPr/>
        </p:nvSpPr>
        <p:spPr>
          <a:xfrm>
            <a:off x="2753155" y="3269445"/>
            <a:ext cx="1350002" cy="282573"/>
          </a:xfrm>
          <a:prstGeom prst="rect">
            <a:avLst/>
          </a:prstGeom>
          <a:solidFill>
            <a:srgbClr val="DDFBFF"/>
          </a:solidFill>
          <a:ln w="19050" cap="rnd">
            <a:solidFill>
              <a:srgbClr val="00889C"/>
            </a:solidFill>
          </a:ln>
        </p:spPr>
        <p:txBody>
          <a:bodyPr wrap="square" tIns="18000" bIns="18000" rtlCol="0" anchor="ctr" anchorCtr="0">
            <a:spAutoFit/>
          </a:bodyPr>
          <a:lstStyle/>
          <a:p>
            <a:pPr algn="ctr"/>
            <a:r>
              <a:rPr lang="ja-JP" altLang="en-US" sz="1600" dirty="0">
                <a:solidFill>
                  <a:prstClr val="black"/>
                </a:solidFill>
              </a:rPr>
              <a:t>膿尿あり</a:t>
            </a:r>
          </a:p>
        </p:txBody>
      </p:sp>
      <p:sp>
        <p:nvSpPr>
          <p:cNvPr id="86" name="テキスト ボックス 85"/>
          <p:cNvSpPr txBox="1"/>
          <p:nvPr/>
        </p:nvSpPr>
        <p:spPr>
          <a:xfrm>
            <a:off x="2386178" y="4588216"/>
            <a:ext cx="943866"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無効</a:t>
            </a:r>
          </a:p>
        </p:txBody>
      </p:sp>
      <p:sp>
        <p:nvSpPr>
          <p:cNvPr id="87" name="テキスト ボックス 86"/>
          <p:cNvSpPr txBox="1"/>
          <p:nvPr/>
        </p:nvSpPr>
        <p:spPr>
          <a:xfrm>
            <a:off x="3516147" y="5177074"/>
            <a:ext cx="943866"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終了</a:t>
            </a:r>
          </a:p>
        </p:txBody>
      </p:sp>
      <p:sp>
        <p:nvSpPr>
          <p:cNvPr id="89" name="テキスト ボックス 88"/>
          <p:cNvSpPr txBox="1"/>
          <p:nvPr/>
        </p:nvSpPr>
        <p:spPr>
          <a:xfrm>
            <a:off x="6861756" y="3940930"/>
            <a:ext cx="1773193"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残尿 </a:t>
            </a:r>
            <a:r>
              <a:rPr lang="en-US" altLang="ja-JP" sz="1600" dirty="0">
                <a:solidFill>
                  <a:prstClr val="black"/>
                </a:solidFill>
              </a:rPr>
              <a:t>100mL</a:t>
            </a:r>
            <a:r>
              <a:rPr lang="ja-JP" altLang="en-US" sz="1600" dirty="0">
                <a:solidFill>
                  <a:prstClr val="black"/>
                </a:solidFill>
              </a:rPr>
              <a:t> 未満</a:t>
            </a:r>
          </a:p>
        </p:txBody>
      </p:sp>
      <p:sp>
        <p:nvSpPr>
          <p:cNvPr id="91" name="テキスト ボックス 90"/>
          <p:cNvSpPr txBox="1"/>
          <p:nvPr/>
        </p:nvSpPr>
        <p:spPr>
          <a:xfrm>
            <a:off x="4665132" y="3940930"/>
            <a:ext cx="1806937"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残尿 </a:t>
            </a:r>
            <a:r>
              <a:rPr lang="en-US" altLang="ja-JP" sz="1600" dirty="0">
                <a:solidFill>
                  <a:prstClr val="black"/>
                </a:solidFill>
              </a:rPr>
              <a:t>100mL</a:t>
            </a:r>
            <a:r>
              <a:rPr lang="ja-JP" altLang="en-US" sz="1600" dirty="0">
                <a:solidFill>
                  <a:prstClr val="black"/>
                </a:solidFill>
              </a:rPr>
              <a:t> 以上</a:t>
            </a:r>
          </a:p>
        </p:txBody>
      </p:sp>
      <p:sp>
        <p:nvSpPr>
          <p:cNvPr id="106" name="テキスト ボックス 105"/>
          <p:cNvSpPr txBox="1"/>
          <p:nvPr/>
        </p:nvSpPr>
        <p:spPr>
          <a:xfrm>
            <a:off x="5981018" y="5215777"/>
            <a:ext cx="1124786"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効果不良</a:t>
            </a:r>
          </a:p>
        </p:txBody>
      </p:sp>
      <p:cxnSp>
        <p:nvCxnSpPr>
          <p:cNvPr id="180" name="直線矢印コネクタ 179"/>
          <p:cNvCxnSpPr>
            <a:stCxn id="82" idx="2"/>
          </p:cNvCxnSpPr>
          <p:nvPr/>
        </p:nvCxnSpPr>
        <p:spPr>
          <a:xfrm>
            <a:off x="1555047" y="3552016"/>
            <a:ext cx="0" cy="2780806"/>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880046" y="3269445"/>
            <a:ext cx="1350002" cy="282573"/>
          </a:xfrm>
          <a:prstGeom prst="rect">
            <a:avLst/>
          </a:prstGeom>
          <a:solidFill>
            <a:srgbClr val="DDFBFF"/>
          </a:solidFill>
          <a:ln w="19050" cap="rnd">
            <a:solidFill>
              <a:srgbClr val="00889C"/>
            </a:solidFill>
          </a:ln>
        </p:spPr>
        <p:txBody>
          <a:bodyPr wrap="square" tIns="18000" bIns="18000" rtlCol="0" anchor="ctr" anchorCtr="0">
            <a:spAutoFit/>
          </a:bodyPr>
          <a:lstStyle/>
          <a:p>
            <a:pPr algn="ctr"/>
            <a:r>
              <a:rPr lang="ja-JP" altLang="en-US" sz="1600" dirty="0">
                <a:solidFill>
                  <a:prstClr val="black"/>
                </a:solidFill>
              </a:rPr>
              <a:t>血尿あり</a:t>
            </a:r>
          </a:p>
        </p:txBody>
      </p:sp>
      <p:sp>
        <p:nvSpPr>
          <p:cNvPr id="133" name="テキスト ボックス 132"/>
          <p:cNvSpPr txBox="1"/>
          <p:nvPr/>
        </p:nvSpPr>
        <p:spPr>
          <a:xfrm>
            <a:off x="408572" y="6332824"/>
            <a:ext cx="8256270" cy="282573"/>
          </a:xfrm>
          <a:prstGeom prst="rect">
            <a:avLst/>
          </a:prstGeom>
          <a:solidFill>
            <a:srgbClr val="DDFBFF"/>
          </a:solidFill>
          <a:ln w="19050" cap="rnd">
            <a:solidFill>
              <a:srgbClr val="00889C"/>
            </a:solidFill>
          </a:ln>
        </p:spPr>
        <p:txBody>
          <a:bodyPr wrap="square" tIns="18000" bIns="18000" rtlCol="0" anchor="ctr" anchorCtr="0">
            <a:spAutoFit/>
          </a:bodyPr>
          <a:lstStyle/>
          <a:p>
            <a:pPr algn="ctr"/>
            <a:r>
              <a:rPr lang="ja-JP" altLang="en-US" sz="1600" dirty="0">
                <a:solidFill>
                  <a:prstClr val="black"/>
                </a:solidFill>
              </a:rPr>
              <a:t>専門医へ相談</a:t>
            </a:r>
          </a:p>
        </p:txBody>
      </p:sp>
      <p:cxnSp>
        <p:nvCxnSpPr>
          <p:cNvPr id="200" name="直線矢印コネクタ 199"/>
          <p:cNvCxnSpPr>
            <a:endCxn id="135" idx="0"/>
          </p:cNvCxnSpPr>
          <p:nvPr/>
        </p:nvCxnSpPr>
        <p:spPr>
          <a:xfrm flipH="1">
            <a:off x="7810850" y="5503655"/>
            <a:ext cx="2" cy="269031"/>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7251854" y="5210441"/>
            <a:ext cx="1117992" cy="282573"/>
          </a:xfrm>
          <a:prstGeom prst="rect">
            <a:avLst/>
          </a:prstGeom>
          <a:solidFill>
            <a:schemeClr val="bg1"/>
          </a:solidFill>
          <a:ln cap="rnd">
            <a:solidFill>
              <a:schemeClr val="bg1">
                <a:lumMod val="50000"/>
              </a:schemeClr>
            </a:solidFill>
          </a:ln>
        </p:spPr>
        <p:txBody>
          <a:bodyPr wrap="square" lIns="36000" tIns="18000" rIns="36000" bIns="18000" rtlCol="0" anchor="ctr" anchorCtr="0">
            <a:spAutoFit/>
          </a:bodyPr>
          <a:lstStyle/>
          <a:p>
            <a:r>
              <a:rPr lang="ja-JP" altLang="en-US" sz="1600" dirty="0">
                <a:solidFill>
                  <a:prstClr val="black"/>
                </a:solidFill>
              </a:rPr>
              <a:t>改善／有効</a:t>
            </a:r>
          </a:p>
        </p:txBody>
      </p:sp>
      <p:sp>
        <p:nvSpPr>
          <p:cNvPr id="135" name="テキスト ボックス 134"/>
          <p:cNvSpPr txBox="1"/>
          <p:nvPr/>
        </p:nvSpPr>
        <p:spPr>
          <a:xfrm>
            <a:off x="7251854" y="5772686"/>
            <a:ext cx="1117992"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治療継続</a:t>
            </a:r>
          </a:p>
        </p:txBody>
      </p:sp>
      <p:sp>
        <p:nvSpPr>
          <p:cNvPr id="47" name="テキスト ボックス 9"/>
          <p:cNvSpPr txBox="1">
            <a:spLocks noChangeArrowheads="1"/>
          </p:cNvSpPr>
          <p:nvPr/>
        </p:nvSpPr>
        <p:spPr bwMode="auto">
          <a:xfrm>
            <a:off x="1265433" y="6577519"/>
            <a:ext cx="7878567" cy="307777"/>
          </a:xfrm>
          <a:prstGeom prst="rect">
            <a:avLst/>
          </a:prstGeom>
          <a:noFill/>
          <a:ln w="9525">
            <a:noFill/>
            <a:miter lim="800000"/>
            <a:headEnd/>
            <a:tailEnd/>
          </a:ln>
        </p:spPr>
        <p:txBody>
          <a:bodyPr wrap="none">
            <a:spAutoFit/>
          </a:bodyPr>
          <a:lstStyle/>
          <a:p>
            <a:pPr algn="r"/>
            <a:r>
              <a:rPr kumimoji="0" lang="ja-JP" altLang="en-US" sz="1400" dirty="0">
                <a:solidFill>
                  <a:srgbClr val="000000"/>
                </a:solidFill>
              </a:rPr>
              <a:t>過活動膀胱診療ガイドライン　日本排尿機能学会・過活動膀胱診療ガイドライン作成委員会／編　</a:t>
            </a:r>
            <a:r>
              <a:rPr kumimoji="0" lang="en-US" altLang="ja-JP" sz="1400" dirty="0">
                <a:solidFill>
                  <a:srgbClr val="000000"/>
                </a:solidFill>
              </a:rPr>
              <a:t>2015</a:t>
            </a:r>
          </a:p>
        </p:txBody>
      </p:sp>
      <p:sp>
        <p:nvSpPr>
          <p:cNvPr id="7" name="タイトル 6"/>
          <p:cNvSpPr>
            <a:spLocks noGrp="1"/>
          </p:cNvSpPr>
          <p:nvPr>
            <p:ph type="title"/>
          </p:nvPr>
        </p:nvSpPr>
        <p:spPr/>
        <p:txBody>
          <a:bodyPr>
            <a:normAutofit fontScale="90000"/>
          </a:bodyPr>
          <a:lstStyle/>
          <a:p>
            <a:r>
              <a:rPr lang="ja-JP" altLang="en-US" dirty="0">
                <a:latin typeface="+mn-lt"/>
                <a:ea typeface="+mn-ea"/>
              </a:rPr>
              <a:t>一般科医向け診療アルゴリズム</a:t>
            </a:r>
            <a:r>
              <a:rPr lang="en-US" altLang="ja-JP" dirty="0">
                <a:latin typeface="+mn-lt"/>
                <a:ea typeface="+mn-ea"/>
              </a:rPr>
              <a:t/>
            </a:r>
            <a:br>
              <a:rPr lang="en-US" altLang="ja-JP" dirty="0">
                <a:latin typeface="+mn-lt"/>
                <a:ea typeface="+mn-ea"/>
              </a:rPr>
            </a:br>
            <a:r>
              <a:rPr lang="ja-JP" altLang="en-US" dirty="0">
                <a:latin typeface="+mn-lt"/>
                <a:ea typeface="+mn-ea"/>
              </a:rPr>
              <a:t>（過活動膀胱診療ガイドライン）</a:t>
            </a:r>
            <a:endParaRPr kumimoji="1" lang="ja-JP" altLang="en-US" dirty="0">
              <a:latin typeface="+mn-lt"/>
              <a:ea typeface="+mn-ea"/>
            </a:endParaRPr>
          </a:p>
        </p:txBody>
      </p:sp>
    </p:spTree>
    <p:extLst>
      <p:ext uri="{BB962C8B-B14F-4D97-AF65-F5344CB8AC3E}">
        <p14:creationId xmlns:p14="http://schemas.microsoft.com/office/powerpoint/2010/main" val="1382818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r>
              <a:rPr lang="ja-JP" altLang="en-US" dirty="0" smtClean="0"/>
              <a:t>下部</a:t>
            </a:r>
            <a:r>
              <a:rPr lang="ja-JP" altLang="en-US" dirty="0"/>
              <a:t>尿路機能</a:t>
            </a:r>
            <a:r>
              <a:rPr lang="ja-JP" altLang="en-US" dirty="0" smtClean="0"/>
              <a:t>障害等</a:t>
            </a:r>
            <a:r>
              <a:rPr lang="ja-JP" altLang="en-US" dirty="0"/>
              <a:t>で起きる症状 </a:t>
            </a:r>
          </a:p>
          <a:p>
            <a:pPr marL="0" indent="0">
              <a:buNone/>
            </a:pPr>
            <a:r>
              <a:rPr lang="ja-JP" altLang="en-US" dirty="0" smtClean="0"/>
              <a:t>　　＝</a:t>
            </a:r>
            <a:r>
              <a:rPr lang="ja-JP" altLang="en-US" dirty="0"/>
              <a:t>下部尿路</a:t>
            </a:r>
            <a:r>
              <a:rPr lang="ja-JP" altLang="en-US" dirty="0" smtClean="0"/>
              <a:t>症状（</a:t>
            </a:r>
            <a:r>
              <a:rPr lang="en-US" altLang="ja-JP" dirty="0" smtClean="0"/>
              <a:t>LUTS</a:t>
            </a:r>
            <a:r>
              <a:rPr lang="ja-JP" altLang="en-US" dirty="0" smtClean="0"/>
              <a:t>）</a:t>
            </a:r>
            <a:endParaRPr lang="en-US" altLang="ja-JP" dirty="0" smtClean="0"/>
          </a:p>
          <a:p>
            <a:pPr marL="0" indent="0">
              <a:buNone/>
            </a:pPr>
            <a:r>
              <a:rPr lang="en-US" altLang="ja-JP" sz="2400" dirty="0" smtClean="0"/>
              <a:t>	</a:t>
            </a:r>
            <a:r>
              <a:rPr lang="ja-JP" altLang="en-US" sz="2400" dirty="0" smtClean="0"/>
              <a:t>　</a:t>
            </a:r>
            <a:r>
              <a:rPr lang="en-US" altLang="ja-JP" sz="2400" dirty="0" smtClean="0"/>
              <a:t>LUTS</a:t>
            </a:r>
            <a:r>
              <a:rPr lang="ja-JP" altLang="en-US" sz="2400" dirty="0"/>
              <a:t>：</a:t>
            </a:r>
            <a:r>
              <a:rPr lang="en-US" altLang="ja-JP" sz="2400" dirty="0"/>
              <a:t>Lower Urinary Tract Symptoms</a:t>
            </a:r>
            <a:endParaRPr lang="ja-JP" altLang="en-US" sz="2400" dirty="0"/>
          </a:p>
          <a:p>
            <a:pPr marL="0" indent="0">
              <a:buNone/>
            </a:pPr>
            <a:endParaRPr lang="en-US" altLang="ja-JP" dirty="0"/>
          </a:p>
          <a:p>
            <a:r>
              <a:rPr lang="zh-CN" altLang="en-US" dirty="0" smtClean="0"/>
              <a:t>下部尿路症状</a:t>
            </a:r>
            <a:endParaRPr lang="en-US" altLang="zh-CN" dirty="0"/>
          </a:p>
          <a:p>
            <a:pPr marL="0" indent="0">
              <a:buNone/>
            </a:pPr>
            <a:r>
              <a:rPr lang="en-US" altLang="zh-CN" dirty="0" smtClean="0"/>
              <a:t>	</a:t>
            </a:r>
            <a:r>
              <a:rPr lang="ja-JP" altLang="en-US" dirty="0" smtClean="0"/>
              <a:t>・</a:t>
            </a:r>
            <a:r>
              <a:rPr lang="zh-CN" altLang="en-US" dirty="0" smtClean="0"/>
              <a:t>蓄</a:t>
            </a:r>
            <a:r>
              <a:rPr lang="zh-CN" altLang="en-US" dirty="0"/>
              <a:t>尿</a:t>
            </a:r>
            <a:r>
              <a:rPr lang="zh-CN" altLang="en-US" dirty="0" smtClean="0"/>
              <a:t>症状</a:t>
            </a:r>
            <a:endParaRPr lang="en-US" altLang="zh-CN" dirty="0" smtClean="0"/>
          </a:p>
          <a:p>
            <a:pPr marL="0" indent="0">
              <a:buNone/>
            </a:pPr>
            <a:r>
              <a:rPr lang="en-US" altLang="zh-CN" dirty="0"/>
              <a:t>	</a:t>
            </a:r>
            <a:r>
              <a:rPr lang="ja-JP" altLang="en-US" dirty="0" smtClean="0"/>
              <a:t>・</a:t>
            </a:r>
            <a:r>
              <a:rPr lang="zh-CN" altLang="en-US" dirty="0" smtClean="0"/>
              <a:t>排尿症状</a:t>
            </a:r>
            <a:endParaRPr lang="en-US" altLang="zh-CN" dirty="0" smtClean="0"/>
          </a:p>
          <a:p>
            <a:pPr marL="0" indent="0">
              <a:buNone/>
            </a:pPr>
            <a:r>
              <a:rPr lang="en-US" altLang="zh-CN" dirty="0"/>
              <a:t>	</a:t>
            </a:r>
            <a:r>
              <a:rPr lang="ja-JP" altLang="en-US" dirty="0" smtClean="0"/>
              <a:t>・</a:t>
            </a:r>
            <a:r>
              <a:rPr lang="zh-CN" altLang="en-US" dirty="0" smtClean="0"/>
              <a:t>排尿後</a:t>
            </a:r>
            <a:r>
              <a:rPr lang="zh-CN" altLang="en-US" dirty="0"/>
              <a:t>症状 </a:t>
            </a:r>
            <a:endParaRPr lang="en-US" altLang="zh-CN" dirty="0" smtClean="0"/>
          </a:p>
          <a:p>
            <a:endParaRPr lang="zh-CN" altLang="en-US" dirty="0"/>
          </a:p>
        </p:txBody>
      </p:sp>
      <p:sp>
        <p:nvSpPr>
          <p:cNvPr id="4" name="スライド番号プレースホルダー 3"/>
          <p:cNvSpPr>
            <a:spLocks noGrp="1"/>
          </p:cNvSpPr>
          <p:nvPr>
            <p:ph type="sldNum" sz="quarter" idx="12"/>
          </p:nvPr>
        </p:nvSpPr>
        <p:spPr/>
        <p:txBody>
          <a:bodyPr/>
          <a:lstStyle/>
          <a:p>
            <a:fld id="{CA423794-889D-44F1-9B35-1EB9443D0300}" type="slidenum">
              <a:rPr lang="en-US" altLang="ja-JP" smtClean="0"/>
              <a:pPr/>
              <a:t>8</a:t>
            </a:fld>
            <a:endParaRPr lang="en-US" altLang="ja-JP"/>
          </a:p>
        </p:txBody>
      </p:sp>
    </p:spTree>
    <p:extLst>
      <p:ext uri="{BB962C8B-B14F-4D97-AF65-F5344CB8AC3E}">
        <p14:creationId xmlns:p14="http://schemas.microsoft.com/office/powerpoint/2010/main" val="1207582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テキスト ボックス 9"/>
          <p:cNvSpPr txBox="1">
            <a:spLocks noChangeArrowheads="1"/>
          </p:cNvSpPr>
          <p:nvPr/>
        </p:nvSpPr>
        <p:spPr bwMode="auto">
          <a:xfrm>
            <a:off x="1265433" y="6550223"/>
            <a:ext cx="7878567" cy="307777"/>
          </a:xfrm>
          <a:prstGeom prst="rect">
            <a:avLst/>
          </a:prstGeom>
          <a:noFill/>
          <a:ln w="9525">
            <a:noFill/>
            <a:miter lim="800000"/>
            <a:headEnd/>
            <a:tailEnd/>
          </a:ln>
        </p:spPr>
        <p:txBody>
          <a:bodyPr wrap="none">
            <a:spAutoFit/>
          </a:bodyPr>
          <a:lstStyle/>
          <a:p>
            <a:pPr algn="r"/>
            <a:r>
              <a:rPr kumimoji="0" lang="ja-JP" altLang="en-US" sz="1400" dirty="0">
                <a:solidFill>
                  <a:srgbClr val="000000"/>
                </a:solidFill>
              </a:rPr>
              <a:t>過活動膀胱診療ガイドライン　日本排尿機能学会・過活動膀胱診療ガイドライン作成委員会／編　</a:t>
            </a:r>
            <a:r>
              <a:rPr kumimoji="0" lang="en-US" altLang="ja-JP" sz="1400" dirty="0">
                <a:solidFill>
                  <a:srgbClr val="000000"/>
                </a:solidFill>
              </a:rPr>
              <a:t>2015</a:t>
            </a:r>
          </a:p>
        </p:txBody>
      </p:sp>
      <p:cxnSp>
        <p:nvCxnSpPr>
          <p:cNvPr id="183" name="直線矢印コネクタ 182"/>
          <p:cNvCxnSpPr>
            <a:stCxn id="91" idx="2"/>
          </p:cNvCxnSpPr>
          <p:nvPr/>
        </p:nvCxnSpPr>
        <p:spPr>
          <a:xfrm flipH="1">
            <a:off x="5568600" y="4223503"/>
            <a:ext cx="1" cy="2109321"/>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293" name="直線矢印コネクタ 292"/>
          <p:cNvCxnSpPr>
            <a:endCxn id="5" idx="3"/>
          </p:cNvCxnSpPr>
          <p:nvPr/>
        </p:nvCxnSpPr>
        <p:spPr>
          <a:xfrm flipH="1">
            <a:off x="1743431" y="2303778"/>
            <a:ext cx="2816478" cy="1983"/>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7264649" y="1333342"/>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1</a:t>
            </a:r>
            <a:endParaRPr lang="ja-JP" altLang="en-US" sz="1200" b="1" dirty="0">
              <a:solidFill>
                <a:prstClr val="white"/>
              </a:solidFill>
            </a:endParaRPr>
          </a:p>
        </p:txBody>
      </p:sp>
      <p:sp>
        <p:nvSpPr>
          <p:cNvPr id="92" name="テキスト ボックス 91"/>
          <p:cNvSpPr txBox="1"/>
          <p:nvPr/>
        </p:nvSpPr>
        <p:spPr>
          <a:xfrm>
            <a:off x="1806547" y="1918251"/>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3</a:t>
            </a:r>
            <a:endParaRPr lang="ja-JP" altLang="en-US" sz="1200" b="1" dirty="0">
              <a:solidFill>
                <a:prstClr val="white"/>
              </a:solidFill>
            </a:endParaRPr>
          </a:p>
        </p:txBody>
      </p:sp>
      <p:sp>
        <p:nvSpPr>
          <p:cNvPr id="93" name="テキスト ボックス 92"/>
          <p:cNvSpPr txBox="1"/>
          <p:nvPr/>
        </p:nvSpPr>
        <p:spPr>
          <a:xfrm>
            <a:off x="5422108" y="1912954"/>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2</a:t>
            </a:r>
            <a:endParaRPr lang="ja-JP" altLang="en-US" sz="1200" b="1" dirty="0">
              <a:solidFill>
                <a:prstClr val="white"/>
              </a:solidFill>
            </a:endParaRPr>
          </a:p>
        </p:txBody>
      </p:sp>
      <p:cxnSp>
        <p:nvCxnSpPr>
          <p:cNvPr id="109" name="直線矢印コネクタ 108"/>
          <p:cNvCxnSpPr/>
          <p:nvPr/>
        </p:nvCxnSpPr>
        <p:spPr>
          <a:xfrm>
            <a:off x="4482557" y="1628469"/>
            <a:ext cx="0" cy="289782"/>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10" name="カギ線コネクタ 109"/>
          <p:cNvCxnSpPr>
            <a:stCxn id="6" idx="2"/>
            <a:endCxn id="82" idx="0"/>
          </p:cNvCxnSpPr>
          <p:nvPr/>
        </p:nvCxnSpPr>
        <p:spPr>
          <a:xfrm rot="5400000">
            <a:off x="2728065" y="1514953"/>
            <a:ext cx="581474" cy="2927509"/>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2" name="カギ線コネクタ 111"/>
          <p:cNvCxnSpPr>
            <a:stCxn id="6" idx="2"/>
            <a:endCxn id="80" idx="0"/>
          </p:cNvCxnSpPr>
          <p:nvPr/>
        </p:nvCxnSpPr>
        <p:spPr>
          <a:xfrm rot="5400000">
            <a:off x="3664619" y="2451507"/>
            <a:ext cx="581474" cy="1054400"/>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3" name="カギ線コネクタ 112"/>
          <p:cNvCxnSpPr>
            <a:stCxn id="6" idx="2"/>
            <a:endCxn id="79" idx="0"/>
          </p:cNvCxnSpPr>
          <p:nvPr/>
        </p:nvCxnSpPr>
        <p:spPr>
          <a:xfrm rot="16200000" flipH="1">
            <a:off x="5326367" y="1844158"/>
            <a:ext cx="585178" cy="2272800"/>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4" name="カギ線コネクタ 113"/>
          <p:cNvCxnSpPr>
            <a:stCxn id="79" idx="2"/>
            <a:endCxn id="89" idx="0"/>
          </p:cNvCxnSpPr>
          <p:nvPr/>
        </p:nvCxnSpPr>
        <p:spPr>
          <a:xfrm rot="16200000" flipH="1">
            <a:off x="7059250" y="3251826"/>
            <a:ext cx="385208" cy="992996"/>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5" name="カギ線コネクタ 114"/>
          <p:cNvCxnSpPr>
            <a:stCxn id="79" idx="2"/>
            <a:endCxn id="91" idx="0"/>
          </p:cNvCxnSpPr>
          <p:nvPr/>
        </p:nvCxnSpPr>
        <p:spPr>
          <a:xfrm rot="5400000">
            <a:off x="5969374" y="3154946"/>
            <a:ext cx="385208" cy="1186756"/>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6" name="カギ線コネクタ 115"/>
          <p:cNvCxnSpPr>
            <a:stCxn id="14" idx="2"/>
            <a:endCxn id="15" idx="0"/>
          </p:cNvCxnSpPr>
          <p:nvPr/>
        </p:nvCxnSpPr>
        <p:spPr>
          <a:xfrm rot="16200000" flipH="1">
            <a:off x="3521527" y="4121663"/>
            <a:ext cx="373180" cy="559925"/>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8" name="カギ線コネクタ 117"/>
          <p:cNvCxnSpPr>
            <a:stCxn id="14" idx="2"/>
            <a:endCxn id="86" idx="0"/>
          </p:cNvCxnSpPr>
          <p:nvPr/>
        </p:nvCxnSpPr>
        <p:spPr>
          <a:xfrm rot="5400000">
            <a:off x="2956543" y="4116602"/>
            <a:ext cx="373180" cy="570044"/>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22" name="直線矢印コネクタ 121"/>
          <p:cNvCxnSpPr>
            <a:stCxn id="80" idx="2"/>
            <a:endCxn id="14" idx="0"/>
          </p:cNvCxnSpPr>
          <p:nvPr/>
        </p:nvCxnSpPr>
        <p:spPr>
          <a:xfrm flipH="1">
            <a:off x="3428156" y="3552018"/>
            <a:ext cx="1" cy="380445"/>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24" name="直線矢印コネクタ 123"/>
          <p:cNvCxnSpPr>
            <a:stCxn id="15" idx="2"/>
            <a:endCxn id="87" idx="0"/>
          </p:cNvCxnSpPr>
          <p:nvPr/>
        </p:nvCxnSpPr>
        <p:spPr>
          <a:xfrm>
            <a:off x="3988080" y="4870789"/>
            <a:ext cx="0" cy="306285"/>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28" name="カギ線コネクタ 127"/>
          <p:cNvCxnSpPr>
            <a:stCxn id="11" idx="2"/>
            <a:endCxn id="104" idx="0"/>
          </p:cNvCxnSpPr>
          <p:nvPr/>
        </p:nvCxnSpPr>
        <p:spPr>
          <a:xfrm rot="16200000" flipH="1">
            <a:off x="7301207" y="4700795"/>
            <a:ext cx="388239" cy="631049"/>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30" name="カギ線コネクタ 129"/>
          <p:cNvCxnSpPr>
            <a:stCxn id="11" idx="2"/>
            <a:endCxn id="106" idx="0"/>
          </p:cNvCxnSpPr>
          <p:nvPr/>
        </p:nvCxnSpPr>
        <p:spPr>
          <a:xfrm rot="5400000">
            <a:off x="6664820" y="4700793"/>
            <a:ext cx="393575" cy="636390"/>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36" name="テキスト ボックス 135"/>
          <p:cNvSpPr txBox="1"/>
          <p:nvPr/>
        </p:nvSpPr>
        <p:spPr>
          <a:xfrm>
            <a:off x="4158844" y="3269443"/>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5</a:t>
            </a:r>
            <a:endParaRPr lang="ja-JP" altLang="en-US" sz="1200" b="1" dirty="0">
              <a:solidFill>
                <a:prstClr val="white"/>
              </a:solidFill>
            </a:endParaRPr>
          </a:p>
        </p:txBody>
      </p:sp>
      <p:sp>
        <p:nvSpPr>
          <p:cNvPr id="137" name="テキスト ボックス 136"/>
          <p:cNvSpPr txBox="1"/>
          <p:nvPr/>
        </p:nvSpPr>
        <p:spPr>
          <a:xfrm>
            <a:off x="2278178" y="3269443"/>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4</a:t>
            </a:r>
            <a:endParaRPr lang="ja-JP" altLang="en-US" sz="1200" b="1" dirty="0">
              <a:solidFill>
                <a:prstClr val="white"/>
              </a:solidFill>
            </a:endParaRPr>
          </a:p>
        </p:txBody>
      </p:sp>
      <p:sp>
        <p:nvSpPr>
          <p:cNvPr id="138" name="テキスト ボックス 137"/>
          <p:cNvSpPr txBox="1"/>
          <p:nvPr/>
        </p:nvSpPr>
        <p:spPr>
          <a:xfrm>
            <a:off x="8718448" y="4537246"/>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7</a:t>
            </a:r>
            <a:endParaRPr lang="ja-JP" altLang="en-US" sz="1200" b="1" dirty="0">
              <a:solidFill>
                <a:prstClr val="white"/>
              </a:solidFill>
            </a:endParaRPr>
          </a:p>
        </p:txBody>
      </p:sp>
      <p:sp>
        <p:nvSpPr>
          <p:cNvPr id="139" name="テキスト ボックス 138"/>
          <p:cNvSpPr txBox="1"/>
          <p:nvPr/>
        </p:nvSpPr>
        <p:spPr>
          <a:xfrm>
            <a:off x="8445398" y="4539627"/>
            <a:ext cx="216000" cy="221018"/>
          </a:xfrm>
          <a:prstGeom prst="rect">
            <a:avLst/>
          </a:prstGeom>
          <a:solidFill>
            <a:srgbClr val="00889C"/>
          </a:solidFill>
          <a:ln w="19050" cap="rnd">
            <a:solidFill>
              <a:srgbClr val="00889C"/>
            </a:solidFill>
          </a:ln>
        </p:spPr>
        <p:txBody>
          <a:bodyPr wrap="square" tIns="18000" bIns="18000" rtlCol="0" anchor="ctr" anchorCtr="0">
            <a:spAutoFit/>
          </a:bodyPr>
          <a:lstStyle/>
          <a:p>
            <a:pPr algn="ctr"/>
            <a:r>
              <a:rPr lang="en-US" altLang="ja-JP" sz="1200" b="1" dirty="0">
                <a:solidFill>
                  <a:prstClr val="white"/>
                </a:solidFill>
              </a:rPr>
              <a:t>6</a:t>
            </a:r>
            <a:endParaRPr lang="ja-JP" altLang="en-US" sz="1200" b="1" dirty="0">
              <a:solidFill>
                <a:prstClr val="white"/>
              </a:solidFill>
            </a:endParaRPr>
          </a:p>
        </p:txBody>
      </p:sp>
      <p:cxnSp>
        <p:nvCxnSpPr>
          <p:cNvPr id="169" name="直線矢印コネクタ 168"/>
          <p:cNvCxnSpPr/>
          <p:nvPr/>
        </p:nvCxnSpPr>
        <p:spPr>
          <a:xfrm flipH="1">
            <a:off x="7748353" y="4231936"/>
            <a:ext cx="1" cy="305310"/>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71" name="直線矢印コネクタ 170"/>
          <p:cNvCxnSpPr/>
          <p:nvPr/>
        </p:nvCxnSpPr>
        <p:spPr>
          <a:xfrm flipH="1">
            <a:off x="6543411" y="5496881"/>
            <a:ext cx="1" cy="835943"/>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a:stCxn id="86" idx="2"/>
          </p:cNvCxnSpPr>
          <p:nvPr/>
        </p:nvCxnSpPr>
        <p:spPr>
          <a:xfrm>
            <a:off x="2858111" y="4870789"/>
            <a:ext cx="0" cy="1462035"/>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p:nvPr/>
        </p:nvCxnSpPr>
        <p:spPr>
          <a:xfrm>
            <a:off x="602592" y="2693268"/>
            <a:ext cx="0" cy="3810865"/>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1731432" y="1333585"/>
            <a:ext cx="5479205" cy="282573"/>
          </a:xfrm>
          <a:prstGeom prst="rect">
            <a:avLst/>
          </a:prstGeom>
          <a:solidFill>
            <a:schemeClr val="bg1"/>
          </a:solidFill>
          <a:ln w="19050" cap="rnd">
            <a:solidFill>
              <a:srgbClr val="00889C"/>
            </a:solidFill>
          </a:ln>
        </p:spPr>
        <p:txBody>
          <a:bodyPr wrap="square" tIns="18000" bIns="18000" rtlCol="0" anchor="ctr" anchorCtr="0">
            <a:spAutoFit/>
          </a:bodyPr>
          <a:lstStyle/>
          <a:p>
            <a:pPr algn="ctr"/>
            <a:r>
              <a:rPr lang="ja-JP" altLang="en-US" sz="1600" dirty="0">
                <a:solidFill>
                  <a:prstClr val="black"/>
                </a:solidFill>
              </a:rPr>
              <a:t>過活動膀胱を疑う男女：尿意切迫感（必須）と頻尿</a:t>
            </a:r>
            <a:r>
              <a:rPr lang="en-US" altLang="ja-JP" sz="1600" dirty="0">
                <a:solidFill>
                  <a:prstClr val="black"/>
                </a:solidFill>
              </a:rPr>
              <a:t>±</a:t>
            </a:r>
            <a:r>
              <a:rPr lang="ja-JP" altLang="en-US" sz="1600" dirty="0">
                <a:solidFill>
                  <a:prstClr val="black"/>
                </a:solidFill>
              </a:rPr>
              <a:t>尿失禁</a:t>
            </a:r>
          </a:p>
        </p:txBody>
      </p:sp>
      <p:sp>
        <p:nvSpPr>
          <p:cNvPr id="14" name="テキスト ボックス 13"/>
          <p:cNvSpPr txBox="1"/>
          <p:nvPr/>
        </p:nvSpPr>
        <p:spPr>
          <a:xfrm>
            <a:off x="2753155" y="3932463"/>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抗菌薬治療</a:t>
            </a:r>
          </a:p>
        </p:txBody>
      </p:sp>
      <p:sp>
        <p:nvSpPr>
          <p:cNvPr id="15" name="テキスト ボックス 14"/>
          <p:cNvSpPr txBox="1"/>
          <p:nvPr/>
        </p:nvSpPr>
        <p:spPr>
          <a:xfrm>
            <a:off x="3516147" y="4588216"/>
            <a:ext cx="943866"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有効</a:t>
            </a:r>
          </a:p>
        </p:txBody>
      </p:sp>
      <p:sp>
        <p:nvSpPr>
          <p:cNvPr id="11" name="テキスト ボックス 10"/>
          <p:cNvSpPr txBox="1"/>
          <p:nvPr/>
        </p:nvSpPr>
        <p:spPr>
          <a:xfrm>
            <a:off x="5981018" y="4539629"/>
            <a:ext cx="2397566" cy="282573"/>
          </a:xfrm>
          <a:prstGeom prst="rect">
            <a:avLst/>
          </a:prstGeom>
          <a:solidFill>
            <a:schemeClr val="bg1"/>
          </a:solidFill>
          <a:ln w="31750" cap="rnd">
            <a:solidFill>
              <a:srgbClr val="FF0000"/>
            </a:solidFill>
          </a:ln>
        </p:spPr>
        <p:txBody>
          <a:bodyPr wrap="square" tIns="18000" bIns="18000" rtlCol="0" anchor="ctr" anchorCtr="0">
            <a:spAutoFit/>
          </a:bodyPr>
          <a:lstStyle/>
          <a:p>
            <a:pPr algn="ctr"/>
            <a:r>
              <a:rPr lang="ja-JP" altLang="en-US" sz="1600" dirty="0">
                <a:solidFill>
                  <a:prstClr val="black"/>
                </a:solidFill>
              </a:rPr>
              <a:t>行動療法</a:t>
            </a:r>
            <a:r>
              <a:rPr lang="en-US" altLang="ja-JP" sz="1600" dirty="0">
                <a:solidFill>
                  <a:prstClr val="black"/>
                </a:solidFill>
              </a:rPr>
              <a:t>±</a:t>
            </a:r>
            <a:r>
              <a:rPr lang="ja-JP" altLang="en-US" sz="1600" dirty="0">
                <a:solidFill>
                  <a:prstClr val="black"/>
                </a:solidFill>
              </a:rPr>
              <a:t>薬物療法</a:t>
            </a:r>
          </a:p>
        </p:txBody>
      </p:sp>
      <p:sp>
        <p:nvSpPr>
          <p:cNvPr id="5" name="テキスト ボックス 4"/>
          <p:cNvSpPr txBox="1"/>
          <p:nvPr/>
        </p:nvSpPr>
        <p:spPr>
          <a:xfrm>
            <a:off x="184573" y="1918253"/>
            <a:ext cx="1558858" cy="775015"/>
          </a:xfrm>
          <a:prstGeom prst="rect">
            <a:avLst/>
          </a:prstGeom>
          <a:solidFill>
            <a:srgbClr val="DDFBFF"/>
          </a:solidFill>
          <a:ln w="19050" cap="rnd">
            <a:solidFill>
              <a:srgbClr val="00889C"/>
            </a:solidFill>
          </a:ln>
        </p:spPr>
        <p:txBody>
          <a:bodyPr wrap="square" tIns="18000" bIns="18000" rtlCol="0" anchor="ctr" anchorCtr="0">
            <a:spAutoFit/>
          </a:bodyPr>
          <a:lstStyle/>
          <a:p>
            <a:pPr algn="ctr"/>
            <a:r>
              <a:rPr lang="ja-JP" altLang="en-US" sz="1600" dirty="0">
                <a:solidFill>
                  <a:prstClr val="black"/>
                </a:solidFill>
              </a:rPr>
              <a:t>問題がある</a:t>
            </a:r>
            <a:endParaRPr lang="en-US" altLang="ja-JP" sz="1600" dirty="0">
              <a:solidFill>
                <a:prstClr val="black"/>
              </a:solidFill>
            </a:endParaRPr>
          </a:p>
          <a:p>
            <a:pPr algn="ctr"/>
            <a:r>
              <a:rPr lang="ja-JP" altLang="en-US" sz="1600" dirty="0">
                <a:solidFill>
                  <a:prstClr val="black"/>
                </a:solidFill>
              </a:rPr>
              <a:t>病歴、症状、</a:t>
            </a:r>
            <a:endParaRPr lang="en-US" altLang="ja-JP" sz="1600" dirty="0">
              <a:solidFill>
                <a:prstClr val="black"/>
              </a:solidFill>
            </a:endParaRPr>
          </a:p>
          <a:p>
            <a:pPr algn="ctr"/>
            <a:r>
              <a:rPr lang="ja-JP" altLang="en-US" sz="1600" dirty="0">
                <a:solidFill>
                  <a:prstClr val="black"/>
                </a:solidFill>
              </a:rPr>
              <a:t>検査所見</a:t>
            </a:r>
          </a:p>
        </p:txBody>
      </p:sp>
      <p:sp>
        <p:nvSpPr>
          <p:cNvPr id="6" name="テキスト ボックス 5"/>
          <p:cNvSpPr txBox="1"/>
          <p:nvPr/>
        </p:nvSpPr>
        <p:spPr>
          <a:xfrm>
            <a:off x="3601848" y="1912956"/>
            <a:ext cx="1761415" cy="775015"/>
          </a:xfrm>
          <a:prstGeom prst="rect">
            <a:avLst/>
          </a:prstGeom>
          <a:solidFill>
            <a:srgbClr val="DDFBFF"/>
          </a:solidFill>
          <a:ln w="19050" cap="rnd">
            <a:solidFill>
              <a:srgbClr val="00889C"/>
            </a:solidFill>
          </a:ln>
        </p:spPr>
        <p:txBody>
          <a:bodyPr wrap="square" tIns="18000" bIns="18000" rtlCol="0" anchor="ctr" anchorCtr="0">
            <a:spAutoFit/>
          </a:bodyPr>
          <a:lstStyle/>
          <a:p>
            <a:pPr algn="ctr"/>
            <a:endParaRPr lang="en-US" altLang="ja-JP" sz="1600" dirty="0">
              <a:solidFill>
                <a:prstClr val="black"/>
              </a:solidFill>
            </a:endParaRPr>
          </a:p>
          <a:p>
            <a:pPr algn="ctr"/>
            <a:r>
              <a:rPr lang="ja-JP" altLang="en-US" sz="1600" dirty="0">
                <a:solidFill>
                  <a:prstClr val="black"/>
                </a:solidFill>
              </a:rPr>
              <a:t>基本評価①（②）</a:t>
            </a:r>
            <a:endParaRPr lang="en-US" altLang="ja-JP" sz="1600" dirty="0">
              <a:solidFill>
                <a:prstClr val="black"/>
              </a:solidFill>
            </a:endParaRPr>
          </a:p>
          <a:p>
            <a:pPr algn="ctr"/>
            <a:endParaRPr lang="ja-JP" altLang="en-US" sz="1600" dirty="0">
              <a:solidFill>
                <a:prstClr val="black"/>
              </a:solidFill>
            </a:endParaRPr>
          </a:p>
        </p:txBody>
      </p:sp>
      <p:sp>
        <p:nvSpPr>
          <p:cNvPr id="79" name="テキスト ボックス 78"/>
          <p:cNvSpPr txBox="1"/>
          <p:nvPr/>
        </p:nvSpPr>
        <p:spPr>
          <a:xfrm>
            <a:off x="5963425" y="3273149"/>
            <a:ext cx="1583864" cy="282573"/>
          </a:xfrm>
          <a:prstGeom prst="rect">
            <a:avLst/>
          </a:prstGeom>
          <a:solidFill>
            <a:srgbClr val="DDFBFF"/>
          </a:solidFill>
          <a:ln w="19050" cap="rnd">
            <a:solidFill>
              <a:srgbClr val="00889C"/>
            </a:solidFill>
          </a:ln>
        </p:spPr>
        <p:txBody>
          <a:bodyPr wrap="square" tIns="18000" bIns="18000" rtlCol="0" anchor="ctr" anchorCtr="0">
            <a:spAutoFit/>
          </a:bodyPr>
          <a:lstStyle/>
          <a:p>
            <a:r>
              <a:rPr lang="ja-JP" altLang="en-US" sz="1600" dirty="0">
                <a:solidFill>
                  <a:prstClr val="black"/>
                </a:solidFill>
              </a:rPr>
              <a:t>血尿／膿尿なし</a:t>
            </a:r>
          </a:p>
        </p:txBody>
      </p:sp>
      <p:sp>
        <p:nvSpPr>
          <p:cNvPr id="80" name="テキスト ボックス 79"/>
          <p:cNvSpPr txBox="1"/>
          <p:nvPr/>
        </p:nvSpPr>
        <p:spPr>
          <a:xfrm>
            <a:off x="2753155" y="3269445"/>
            <a:ext cx="1350002" cy="282573"/>
          </a:xfrm>
          <a:prstGeom prst="rect">
            <a:avLst/>
          </a:prstGeom>
          <a:solidFill>
            <a:srgbClr val="DDFBFF"/>
          </a:solidFill>
          <a:ln w="19050" cap="rnd">
            <a:solidFill>
              <a:srgbClr val="00889C"/>
            </a:solidFill>
          </a:ln>
        </p:spPr>
        <p:txBody>
          <a:bodyPr wrap="square" tIns="18000" bIns="18000" rtlCol="0" anchor="ctr" anchorCtr="0">
            <a:spAutoFit/>
          </a:bodyPr>
          <a:lstStyle/>
          <a:p>
            <a:pPr algn="ctr"/>
            <a:r>
              <a:rPr lang="ja-JP" altLang="en-US" sz="1600" dirty="0">
                <a:solidFill>
                  <a:prstClr val="black"/>
                </a:solidFill>
              </a:rPr>
              <a:t>膿尿あり</a:t>
            </a:r>
          </a:p>
        </p:txBody>
      </p:sp>
      <p:sp>
        <p:nvSpPr>
          <p:cNvPr id="86" name="テキスト ボックス 85"/>
          <p:cNvSpPr txBox="1"/>
          <p:nvPr/>
        </p:nvSpPr>
        <p:spPr>
          <a:xfrm>
            <a:off x="2386178" y="4588216"/>
            <a:ext cx="943866"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無効</a:t>
            </a:r>
          </a:p>
        </p:txBody>
      </p:sp>
      <p:sp>
        <p:nvSpPr>
          <p:cNvPr id="87" name="テキスト ボックス 86"/>
          <p:cNvSpPr txBox="1"/>
          <p:nvPr/>
        </p:nvSpPr>
        <p:spPr>
          <a:xfrm>
            <a:off x="3516147" y="5177074"/>
            <a:ext cx="943866"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終了</a:t>
            </a:r>
          </a:p>
        </p:txBody>
      </p:sp>
      <p:sp>
        <p:nvSpPr>
          <p:cNvPr id="89" name="テキスト ボックス 88"/>
          <p:cNvSpPr txBox="1"/>
          <p:nvPr/>
        </p:nvSpPr>
        <p:spPr>
          <a:xfrm>
            <a:off x="6861756" y="3940930"/>
            <a:ext cx="1773193"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残尿 </a:t>
            </a:r>
            <a:r>
              <a:rPr lang="en-US" altLang="ja-JP" sz="1600" dirty="0">
                <a:solidFill>
                  <a:prstClr val="black"/>
                </a:solidFill>
              </a:rPr>
              <a:t>100mL</a:t>
            </a:r>
            <a:r>
              <a:rPr lang="ja-JP" altLang="en-US" sz="1600" dirty="0">
                <a:solidFill>
                  <a:prstClr val="black"/>
                </a:solidFill>
              </a:rPr>
              <a:t> 未満</a:t>
            </a:r>
          </a:p>
        </p:txBody>
      </p:sp>
      <p:sp>
        <p:nvSpPr>
          <p:cNvPr id="91" name="テキスト ボックス 90"/>
          <p:cNvSpPr txBox="1"/>
          <p:nvPr/>
        </p:nvSpPr>
        <p:spPr>
          <a:xfrm>
            <a:off x="4665132" y="3940930"/>
            <a:ext cx="1806937"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残尿 </a:t>
            </a:r>
            <a:r>
              <a:rPr lang="en-US" altLang="ja-JP" sz="1600" dirty="0">
                <a:solidFill>
                  <a:prstClr val="black"/>
                </a:solidFill>
              </a:rPr>
              <a:t>100mL</a:t>
            </a:r>
            <a:r>
              <a:rPr lang="ja-JP" altLang="en-US" sz="1600" dirty="0">
                <a:solidFill>
                  <a:prstClr val="black"/>
                </a:solidFill>
              </a:rPr>
              <a:t> 以上</a:t>
            </a:r>
          </a:p>
        </p:txBody>
      </p:sp>
      <p:sp>
        <p:nvSpPr>
          <p:cNvPr id="106" name="テキスト ボックス 105"/>
          <p:cNvSpPr txBox="1"/>
          <p:nvPr/>
        </p:nvSpPr>
        <p:spPr>
          <a:xfrm>
            <a:off x="5981018" y="5215777"/>
            <a:ext cx="1124786"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効果不良</a:t>
            </a:r>
          </a:p>
        </p:txBody>
      </p:sp>
      <p:cxnSp>
        <p:nvCxnSpPr>
          <p:cNvPr id="180" name="直線矢印コネクタ 179"/>
          <p:cNvCxnSpPr>
            <a:stCxn id="82" idx="2"/>
          </p:cNvCxnSpPr>
          <p:nvPr/>
        </p:nvCxnSpPr>
        <p:spPr>
          <a:xfrm>
            <a:off x="1555047" y="3552016"/>
            <a:ext cx="0" cy="2780806"/>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880046" y="3269445"/>
            <a:ext cx="1350002" cy="282573"/>
          </a:xfrm>
          <a:prstGeom prst="rect">
            <a:avLst/>
          </a:prstGeom>
          <a:solidFill>
            <a:srgbClr val="DDFBFF"/>
          </a:solidFill>
          <a:ln w="19050" cap="rnd">
            <a:solidFill>
              <a:srgbClr val="00889C"/>
            </a:solidFill>
          </a:ln>
        </p:spPr>
        <p:txBody>
          <a:bodyPr wrap="square" tIns="18000" bIns="18000" rtlCol="0" anchor="ctr" anchorCtr="0">
            <a:spAutoFit/>
          </a:bodyPr>
          <a:lstStyle/>
          <a:p>
            <a:pPr algn="ctr"/>
            <a:r>
              <a:rPr lang="ja-JP" altLang="en-US" sz="1600" dirty="0">
                <a:solidFill>
                  <a:prstClr val="black"/>
                </a:solidFill>
              </a:rPr>
              <a:t>血尿あり</a:t>
            </a:r>
          </a:p>
        </p:txBody>
      </p:sp>
      <p:sp>
        <p:nvSpPr>
          <p:cNvPr id="133" name="テキスト ボックス 132"/>
          <p:cNvSpPr txBox="1"/>
          <p:nvPr/>
        </p:nvSpPr>
        <p:spPr>
          <a:xfrm>
            <a:off x="408572" y="6332824"/>
            <a:ext cx="8256270" cy="282573"/>
          </a:xfrm>
          <a:prstGeom prst="rect">
            <a:avLst/>
          </a:prstGeom>
          <a:solidFill>
            <a:srgbClr val="DDFBFF"/>
          </a:solidFill>
          <a:ln w="19050" cap="rnd">
            <a:solidFill>
              <a:srgbClr val="00889C"/>
            </a:solidFill>
          </a:ln>
        </p:spPr>
        <p:txBody>
          <a:bodyPr wrap="square" tIns="18000" bIns="18000" rtlCol="0" anchor="ctr" anchorCtr="0">
            <a:spAutoFit/>
          </a:bodyPr>
          <a:lstStyle/>
          <a:p>
            <a:pPr algn="ctr"/>
            <a:r>
              <a:rPr lang="ja-JP" altLang="en-US" sz="1600" dirty="0">
                <a:solidFill>
                  <a:prstClr val="black"/>
                </a:solidFill>
              </a:rPr>
              <a:t>専門医へ相談</a:t>
            </a:r>
          </a:p>
        </p:txBody>
      </p:sp>
      <p:cxnSp>
        <p:nvCxnSpPr>
          <p:cNvPr id="200" name="直線矢印コネクタ 199"/>
          <p:cNvCxnSpPr>
            <a:endCxn id="135" idx="0"/>
          </p:cNvCxnSpPr>
          <p:nvPr/>
        </p:nvCxnSpPr>
        <p:spPr>
          <a:xfrm flipH="1">
            <a:off x="7810850" y="5503655"/>
            <a:ext cx="2" cy="269031"/>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7251854" y="5210441"/>
            <a:ext cx="1117992" cy="282573"/>
          </a:xfrm>
          <a:prstGeom prst="rect">
            <a:avLst/>
          </a:prstGeom>
          <a:solidFill>
            <a:schemeClr val="bg1"/>
          </a:solidFill>
          <a:ln cap="rnd">
            <a:solidFill>
              <a:schemeClr val="bg1">
                <a:lumMod val="50000"/>
              </a:schemeClr>
            </a:solidFill>
          </a:ln>
        </p:spPr>
        <p:txBody>
          <a:bodyPr wrap="square" lIns="36000" tIns="18000" rIns="36000" bIns="18000" rtlCol="0" anchor="ctr" anchorCtr="0">
            <a:spAutoFit/>
          </a:bodyPr>
          <a:lstStyle/>
          <a:p>
            <a:r>
              <a:rPr lang="ja-JP" altLang="en-US" sz="1600" dirty="0">
                <a:solidFill>
                  <a:prstClr val="black"/>
                </a:solidFill>
              </a:rPr>
              <a:t>改善／有効</a:t>
            </a:r>
          </a:p>
        </p:txBody>
      </p:sp>
      <p:sp>
        <p:nvSpPr>
          <p:cNvPr id="135" name="テキスト ボックス 134"/>
          <p:cNvSpPr txBox="1"/>
          <p:nvPr/>
        </p:nvSpPr>
        <p:spPr>
          <a:xfrm>
            <a:off x="7251854" y="5772686"/>
            <a:ext cx="1117992"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solidFill>
                  <a:prstClr val="black"/>
                </a:solidFill>
              </a:rPr>
              <a:t>治療継続</a:t>
            </a:r>
          </a:p>
        </p:txBody>
      </p:sp>
      <p:sp>
        <p:nvSpPr>
          <p:cNvPr id="47" name="正方形/長方形 46"/>
          <p:cNvSpPr/>
          <p:nvPr/>
        </p:nvSpPr>
        <p:spPr>
          <a:xfrm>
            <a:off x="5845026" y="4418269"/>
            <a:ext cx="2592288" cy="43204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rPr>
              <a:t>行動療法</a:t>
            </a:r>
            <a:r>
              <a:rPr lang="en-US" altLang="ja-JP" sz="2000" dirty="0">
                <a:solidFill>
                  <a:sysClr val="windowText" lastClr="000000"/>
                </a:solidFill>
              </a:rPr>
              <a:t>±</a:t>
            </a:r>
            <a:r>
              <a:rPr lang="ja-JP" altLang="en-US" sz="2000" dirty="0">
                <a:solidFill>
                  <a:sysClr val="windowText" lastClr="000000"/>
                </a:solidFill>
              </a:rPr>
              <a:t>薬物療法</a:t>
            </a:r>
          </a:p>
        </p:txBody>
      </p:sp>
      <p:sp>
        <p:nvSpPr>
          <p:cNvPr id="48" name="正方形/長方形 47"/>
          <p:cNvSpPr/>
          <p:nvPr/>
        </p:nvSpPr>
        <p:spPr>
          <a:xfrm>
            <a:off x="588443" y="3717032"/>
            <a:ext cx="5112568" cy="3096344"/>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ja-JP" altLang="en-US" sz="2200" dirty="0">
                <a:solidFill>
                  <a:sysClr val="windowText" lastClr="000000"/>
                </a:solidFill>
              </a:rPr>
              <a:t>（１）</a:t>
            </a:r>
            <a:r>
              <a:rPr lang="ja-JP" altLang="en-US" sz="2200" dirty="0" smtClean="0">
                <a:solidFill>
                  <a:sysClr val="windowText" lastClr="000000"/>
                </a:solidFill>
              </a:rPr>
              <a:t>女性</a:t>
            </a:r>
            <a:endParaRPr lang="en-US" altLang="ja-JP" sz="2200" dirty="0" smtClean="0">
              <a:solidFill>
                <a:sysClr val="windowText" lastClr="000000"/>
              </a:solidFill>
            </a:endParaRPr>
          </a:p>
          <a:p>
            <a:pPr algn="l"/>
            <a:r>
              <a:rPr lang="ja-JP" altLang="en-US" sz="2200" dirty="0">
                <a:solidFill>
                  <a:sysClr val="windowText" lastClr="000000"/>
                </a:solidFill>
              </a:rPr>
              <a:t>　</a:t>
            </a:r>
            <a:r>
              <a:rPr lang="ja-JP" altLang="en-US" sz="2200" dirty="0" smtClean="0">
                <a:solidFill>
                  <a:sysClr val="windowText" lastClr="000000"/>
                </a:solidFill>
              </a:rPr>
              <a:t>①</a:t>
            </a:r>
            <a:r>
              <a:rPr lang="ja-JP" altLang="en-US" sz="2200" dirty="0">
                <a:solidFill>
                  <a:sysClr val="windowText" lastClr="000000"/>
                </a:solidFill>
              </a:rPr>
              <a:t>抗コリン</a:t>
            </a:r>
            <a:r>
              <a:rPr lang="ja-JP" altLang="en-US" sz="2200" dirty="0" smtClean="0">
                <a:solidFill>
                  <a:sysClr val="windowText" lastClr="000000"/>
                </a:solidFill>
              </a:rPr>
              <a:t>薬もしくは</a:t>
            </a:r>
            <a:r>
              <a:rPr lang="en-US" altLang="ja-JP" sz="2200" dirty="0" smtClean="0">
                <a:solidFill>
                  <a:sysClr val="windowText" lastClr="000000"/>
                </a:solidFill>
              </a:rPr>
              <a:t>β</a:t>
            </a:r>
            <a:r>
              <a:rPr lang="en-US" altLang="ja-JP" sz="2200" baseline="-25000" dirty="0" smtClean="0">
                <a:solidFill>
                  <a:sysClr val="windowText" lastClr="000000"/>
                </a:solidFill>
              </a:rPr>
              <a:t>3</a:t>
            </a:r>
            <a:r>
              <a:rPr lang="ja-JP" altLang="en-US" sz="2200" dirty="0">
                <a:solidFill>
                  <a:sysClr val="windowText" lastClr="000000"/>
                </a:solidFill>
              </a:rPr>
              <a:t>作動薬単独</a:t>
            </a:r>
            <a:endParaRPr lang="en-US" altLang="ja-JP" sz="2200" dirty="0">
              <a:solidFill>
                <a:sysClr val="windowText" lastClr="000000"/>
              </a:solidFill>
            </a:endParaRPr>
          </a:p>
          <a:p>
            <a:pPr algn="l"/>
            <a:r>
              <a:rPr lang="ja-JP" altLang="en-US" sz="2200" dirty="0" smtClean="0">
                <a:solidFill>
                  <a:sysClr val="windowText" lastClr="000000"/>
                </a:solidFill>
              </a:rPr>
              <a:t>（</a:t>
            </a:r>
            <a:r>
              <a:rPr lang="ja-JP" altLang="en-US" sz="2200" dirty="0">
                <a:solidFill>
                  <a:sysClr val="windowText" lastClr="000000"/>
                </a:solidFill>
              </a:rPr>
              <a:t>２）男性</a:t>
            </a:r>
            <a:endParaRPr lang="en-US" altLang="ja-JP" sz="2200" dirty="0">
              <a:solidFill>
                <a:sysClr val="windowText" lastClr="000000"/>
              </a:solidFill>
            </a:endParaRPr>
          </a:p>
          <a:p>
            <a:pPr algn="l"/>
            <a:r>
              <a:rPr lang="ja-JP" altLang="en-US" sz="2200" dirty="0">
                <a:solidFill>
                  <a:sysClr val="windowText" lastClr="000000"/>
                </a:solidFill>
              </a:rPr>
              <a:t>　①</a:t>
            </a:r>
            <a:r>
              <a:rPr lang="en-US" altLang="ja-JP" sz="2200" dirty="0">
                <a:solidFill>
                  <a:sysClr val="windowText" lastClr="000000"/>
                </a:solidFill>
              </a:rPr>
              <a:t>50</a:t>
            </a:r>
            <a:r>
              <a:rPr lang="ja-JP" altLang="en-US" sz="2200" dirty="0">
                <a:solidFill>
                  <a:sysClr val="windowText" lastClr="000000"/>
                </a:solidFill>
              </a:rPr>
              <a:t>歳</a:t>
            </a:r>
            <a:r>
              <a:rPr lang="ja-JP" altLang="en-US" sz="2200" dirty="0" smtClean="0">
                <a:solidFill>
                  <a:sysClr val="windowText" lastClr="000000"/>
                </a:solidFill>
              </a:rPr>
              <a:t>未満</a:t>
            </a:r>
            <a:endParaRPr lang="en-US" altLang="ja-JP" sz="2200" dirty="0" smtClean="0">
              <a:solidFill>
                <a:sysClr val="windowText" lastClr="000000"/>
              </a:solidFill>
            </a:endParaRPr>
          </a:p>
          <a:p>
            <a:pPr algn="l"/>
            <a:r>
              <a:rPr lang="ja-JP" altLang="en-US" sz="2200" dirty="0">
                <a:solidFill>
                  <a:sysClr val="windowText" lastClr="000000"/>
                </a:solidFill>
              </a:rPr>
              <a:t>　</a:t>
            </a:r>
            <a:r>
              <a:rPr lang="ja-JP" altLang="en-US" sz="2200" dirty="0" smtClean="0">
                <a:solidFill>
                  <a:sysClr val="windowText" lastClr="000000"/>
                </a:solidFill>
              </a:rPr>
              <a:t>　泌尿器科専門医に紹介</a:t>
            </a:r>
            <a:endParaRPr lang="en-US" altLang="ja-JP" sz="2200" dirty="0">
              <a:solidFill>
                <a:sysClr val="windowText" lastClr="000000"/>
              </a:solidFill>
            </a:endParaRPr>
          </a:p>
          <a:p>
            <a:pPr algn="l"/>
            <a:r>
              <a:rPr lang="ja-JP" altLang="en-US" sz="2200" dirty="0">
                <a:solidFill>
                  <a:sysClr val="windowText" lastClr="000000"/>
                </a:solidFill>
              </a:rPr>
              <a:t>　②中高年（</a:t>
            </a:r>
            <a:r>
              <a:rPr lang="en-US" altLang="ja-JP" sz="2200" dirty="0">
                <a:solidFill>
                  <a:sysClr val="windowText" lastClr="000000"/>
                </a:solidFill>
              </a:rPr>
              <a:t>50</a:t>
            </a:r>
            <a:r>
              <a:rPr lang="ja-JP" altLang="en-US" sz="2200" dirty="0">
                <a:solidFill>
                  <a:sysClr val="windowText" lastClr="000000"/>
                </a:solidFill>
              </a:rPr>
              <a:t>歳以上）</a:t>
            </a:r>
            <a:endParaRPr lang="en-US" altLang="ja-JP" sz="2200" dirty="0">
              <a:solidFill>
                <a:sysClr val="windowText" lastClr="000000"/>
              </a:solidFill>
            </a:endParaRPr>
          </a:p>
          <a:p>
            <a:pPr marL="365125" algn="l"/>
            <a:r>
              <a:rPr lang="ja-JP" altLang="en-US" sz="2200" dirty="0">
                <a:solidFill>
                  <a:prstClr val="black"/>
                </a:solidFill>
              </a:rPr>
              <a:t>排尿症状および前立腺肥大症の存在を確認した</a:t>
            </a:r>
            <a:r>
              <a:rPr lang="ja-JP" altLang="en-US" sz="2200" dirty="0" smtClean="0">
                <a:solidFill>
                  <a:prstClr val="black"/>
                </a:solidFill>
              </a:rPr>
              <a:t>なら、</a:t>
            </a:r>
            <a:r>
              <a:rPr lang="en-US" altLang="ja-JP" sz="2200" dirty="0" smtClean="0">
                <a:solidFill>
                  <a:prstClr val="black"/>
                </a:solidFill>
              </a:rPr>
              <a:t>α</a:t>
            </a:r>
            <a:r>
              <a:rPr lang="ja-JP" altLang="en-US" sz="2200" baseline="-25000" dirty="0" smtClean="0">
                <a:solidFill>
                  <a:prstClr val="black"/>
                </a:solidFill>
              </a:rPr>
              <a:t>１</a:t>
            </a:r>
            <a:r>
              <a:rPr lang="ja-JP" altLang="en-US" sz="2200" dirty="0" smtClean="0">
                <a:solidFill>
                  <a:prstClr val="black"/>
                </a:solidFill>
              </a:rPr>
              <a:t>遮断薬あるいは</a:t>
            </a:r>
            <a:r>
              <a:rPr lang="en-US" altLang="ja-JP" sz="2200" dirty="0" smtClean="0">
                <a:solidFill>
                  <a:prstClr val="black"/>
                </a:solidFill>
              </a:rPr>
              <a:t>PDE5</a:t>
            </a:r>
            <a:r>
              <a:rPr lang="ja-JP" altLang="en-US" sz="2200" dirty="0" smtClean="0">
                <a:solidFill>
                  <a:prstClr val="black"/>
                </a:solidFill>
              </a:rPr>
              <a:t>阻害薬の投与を最優先</a:t>
            </a:r>
            <a:endParaRPr lang="ja-JP" altLang="en-US" sz="2200" b="1" dirty="0">
              <a:solidFill>
                <a:schemeClr val="tx1"/>
              </a:solidFill>
            </a:endParaRPr>
          </a:p>
        </p:txBody>
      </p:sp>
      <p:sp>
        <p:nvSpPr>
          <p:cNvPr id="49" name="下カーブ矢印 48"/>
          <p:cNvSpPr/>
          <p:nvPr/>
        </p:nvSpPr>
        <p:spPr>
          <a:xfrm flipH="1">
            <a:off x="5076056" y="3842205"/>
            <a:ext cx="2734794" cy="499445"/>
          </a:xfrm>
          <a:prstGeom prst="curvedDownArrow">
            <a:avLst>
              <a:gd name="adj1" fmla="val 35851"/>
              <a:gd name="adj2" fmla="val 74445"/>
              <a:gd name="adj3" fmla="val 382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2" name="タイトル 1"/>
          <p:cNvSpPr>
            <a:spLocks noGrp="1"/>
          </p:cNvSpPr>
          <p:nvPr>
            <p:ph type="title"/>
          </p:nvPr>
        </p:nvSpPr>
        <p:spPr/>
        <p:txBody>
          <a:bodyPr>
            <a:normAutofit fontScale="90000"/>
          </a:bodyPr>
          <a:lstStyle/>
          <a:p>
            <a:r>
              <a:rPr lang="ja-JP" altLang="en-US" dirty="0">
                <a:latin typeface="+mn-lt"/>
                <a:ea typeface="+mn-ea"/>
              </a:rPr>
              <a:t>一般科医向け診療アルゴリズム</a:t>
            </a:r>
            <a:r>
              <a:rPr lang="en-US" altLang="ja-JP" dirty="0">
                <a:latin typeface="+mn-lt"/>
                <a:ea typeface="+mn-ea"/>
              </a:rPr>
              <a:t/>
            </a:r>
            <a:br>
              <a:rPr lang="en-US" altLang="ja-JP" dirty="0">
                <a:latin typeface="+mn-lt"/>
                <a:ea typeface="+mn-ea"/>
              </a:rPr>
            </a:br>
            <a:r>
              <a:rPr lang="ja-JP" altLang="en-US" dirty="0">
                <a:latin typeface="+mn-lt"/>
                <a:ea typeface="+mn-ea"/>
              </a:rPr>
              <a:t>（過活動膀胱診療ガイドライン）</a:t>
            </a:r>
            <a:endParaRPr kumimoji="1" lang="ja-JP" altLang="en-US" dirty="0">
              <a:latin typeface="+mn-lt"/>
              <a:ea typeface="+mn-ea"/>
            </a:endParaRPr>
          </a:p>
        </p:txBody>
      </p:sp>
    </p:spTree>
    <p:extLst>
      <p:ext uri="{BB962C8B-B14F-4D97-AF65-F5344CB8AC3E}">
        <p14:creationId xmlns:p14="http://schemas.microsoft.com/office/powerpoint/2010/main" val="42291452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4" name="直線矢印コネクタ 143"/>
          <p:cNvCxnSpPr/>
          <p:nvPr/>
        </p:nvCxnSpPr>
        <p:spPr>
          <a:xfrm>
            <a:off x="2666740" y="2796147"/>
            <a:ext cx="0" cy="244497"/>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40" name="直線矢印コネクタ 139"/>
          <p:cNvCxnSpPr/>
          <p:nvPr/>
        </p:nvCxnSpPr>
        <p:spPr>
          <a:xfrm>
            <a:off x="6925176" y="1807259"/>
            <a:ext cx="0" cy="224859"/>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a:stCxn id="4" idx="2"/>
            <a:endCxn id="6" idx="0"/>
          </p:cNvCxnSpPr>
          <p:nvPr/>
        </p:nvCxnSpPr>
        <p:spPr>
          <a:xfrm>
            <a:off x="6147739" y="1337928"/>
            <a:ext cx="0" cy="224859"/>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293" name="直線矢印コネクタ 292"/>
          <p:cNvCxnSpPr/>
          <p:nvPr/>
        </p:nvCxnSpPr>
        <p:spPr>
          <a:xfrm flipH="1">
            <a:off x="1817940" y="1704072"/>
            <a:ext cx="2801238" cy="0"/>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8" idx="1"/>
            <a:endCxn id="7" idx="3"/>
          </p:cNvCxnSpPr>
          <p:nvPr/>
        </p:nvCxnSpPr>
        <p:spPr>
          <a:xfrm flipH="1" flipV="1">
            <a:off x="4162426" y="2164401"/>
            <a:ext cx="1250075" cy="146"/>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6104542" y="3801567"/>
            <a:ext cx="0" cy="221661"/>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7755352" y="3801569"/>
            <a:ext cx="0" cy="224859"/>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3487424" y="3870794"/>
            <a:ext cx="0" cy="224859"/>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1794240" y="3870796"/>
            <a:ext cx="0" cy="724677"/>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40" name="カギ線コネクタ 39"/>
          <p:cNvCxnSpPr/>
          <p:nvPr/>
        </p:nvCxnSpPr>
        <p:spPr>
          <a:xfrm rot="5400000" flipH="1" flipV="1">
            <a:off x="4783922" y="405008"/>
            <a:ext cx="1848" cy="4291483"/>
          </a:xfrm>
          <a:prstGeom prst="bentConnector3">
            <a:avLst>
              <a:gd name="adj1" fmla="val 6027273"/>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54" name="カギ線コネクタ 53"/>
          <p:cNvCxnSpPr/>
          <p:nvPr/>
        </p:nvCxnSpPr>
        <p:spPr>
          <a:xfrm rot="16200000" flipH="1">
            <a:off x="2897760" y="2994853"/>
            <a:ext cx="337500" cy="841827"/>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57" name="カギ線コネクタ 56"/>
          <p:cNvCxnSpPr/>
          <p:nvPr/>
        </p:nvCxnSpPr>
        <p:spPr>
          <a:xfrm rot="5400000">
            <a:off x="2049441" y="2988361"/>
            <a:ext cx="337500" cy="854812"/>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0" name="カギ線コネクタ 59"/>
          <p:cNvCxnSpPr>
            <a:stCxn id="26" idx="2"/>
            <a:endCxn id="23" idx="0"/>
          </p:cNvCxnSpPr>
          <p:nvPr/>
        </p:nvCxnSpPr>
        <p:spPr>
          <a:xfrm rot="5400000">
            <a:off x="2044862" y="4623970"/>
            <a:ext cx="340169" cy="848321"/>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4" name="カギ線コネクタ 63"/>
          <p:cNvCxnSpPr>
            <a:stCxn id="26" idx="2"/>
            <a:endCxn id="22" idx="0"/>
          </p:cNvCxnSpPr>
          <p:nvPr/>
        </p:nvCxnSpPr>
        <p:spPr>
          <a:xfrm rot="16200000" flipH="1">
            <a:off x="2889210" y="4627942"/>
            <a:ext cx="348110" cy="848318"/>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7" name="カギ線コネクタ 66"/>
          <p:cNvCxnSpPr/>
          <p:nvPr/>
        </p:nvCxnSpPr>
        <p:spPr>
          <a:xfrm rot="16200000" flipH="1">
            <a:off x="6815677" y="4443634"/>
            <a:ext cx="484125" cy="1410228"/>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0" name="カギ線コネクタ 69"/>
          <p:cNvCxnSpPr/>
          <p:nvPr/>
        </p:nvCxnSpPr>
        <p:spPr>
          <a:xfrm rot="5400000">
            <a:off x="5974984" y="5013663"/>
            <a:ext cx="484618" cy="270664"/>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a:stCxn id="20" idx="2"/>
            <a:endCxn id="21" idx="0"/>
          </p:cNvCxnSpPr>
          <p:nvPr/>
        </p:nvCxnSpPr>
        <p:spPr>
          <a:xfrm>
            <a:off x="7762853" y="5673384"/>
            <a:ext cx="0" cy="148910"/>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a:stCxn id="23" idx="2"/>
            <a:endCxn id="24" idx="0"/>
          </p:cNvCxnSpPr>
          <p:nvPr/>
        </p:nvCxnSpPr>
        <p:spPr>
          <a:xfrm>
            <a:off x="1790786" y="5500788"/>
            <a:ext cx="3455" cy="222005"/>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6081961" y="5571098"/>
            <a:ext cx="0" cy="664139"/>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a:off x="6104542" y="4267703"/>
            <a:ext cx="0" cy="224491"/>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a:off x="387663" y="1562653"/>
            <a:ext cx="0" cy="4586859"/>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05" name="カギ線コネクタ 104"/>
          <p:cNvCxnSpPr/>
          <p:nvPr/>
        </p:nvCxnSpPr>
        <p:spPr>
          <a:xfrm rot="16200000" flipH="1">
            <a:off x="7194481" y="2988722"/>
            <a:ext cx="313001" cy="823743"/>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08" name="カギ線コネクタ 107"/>
          <p:cNvCxnSpPr/>
          <p:nvPr/>
        </p:nvCxnSpPr>
        <p:spPr>
          <a:xfrm rot="5400000">
            <a:off x="6365326" y="2983310"/>
            <a:ext cx="313001" cy="834568"/>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1" name="カギ線コネクタ 110"/>
          <p:cNvCxnSpPr>
            <a:stCxn id="22" idx="3"/>
            <a:endCxn id="27" idx="1"/>
          </p:cNvCxnSpPr>
          <p:nvPr/>
        </p:nvCxnSpPr>
        <p:spPr>
          <a:xfrm flipV="1">
            <a:off x="4162424" y="4167715"/>
            <a:ext cx="674756" cy="1199728"/>
          </a:xfrm>
          <a:prstGeom prst="bentConnector3">
            <a:avLst>
              <a:gd name="adj1" fmla="val 50000"/>
            </a:avLst>
          </a:prstGeom>
          <a:ln w="34925" cap="rnd">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21" name="直線矢印コネクタ 120"/>
          <p:cNvCxnSpPr/>
          <p:nvPr/>
        </p:nvCxnSpPr>
        <p:spPr>
          <a:xfrm flipH="1">
            <a:off x="2475592" y="3719177"/>
            <a:ext cx="169863" cy="1"/>
          </a:xfrm>
          <a:prstGeom prst="straightConnector1">
            <a:avLst/>
          </a:prstGeom>
          <a:ln w="34925" cap="rnd">
            <a:solidFill>
              <a:schemeClr val="bg1">
                <a:lumMod val="75000"/>
              </a:schemeClr>
            </a:solidFill>
            <a:headEnd type="none" w="med" len="med"/>
            <a:tailEnd type="none" w="med" len="sm"/>
          </a:ln>
        </p:spPr>
        <p:style>
          <a:lnRef idx="1">
            <a:schemeClr val="accent1"/>
          </a:lnRef>
          <a:fillRef idx="0">
            <a:schemeClr val="accent1"/>
          </a:fillRef>
          <a:effectRef idx="0">
            <a:schemeClr val="accent1"/>
          </a:effectRef>
          <a:fontRef idx="minor">
            <a:schemeClr val="tx1"/>
          </a:fontRef>
        </p:style>
      </p:cxnSp>
      <p:cxnSp>
        <p:nvCxnSpPr>
          <p:cNvPr id="123" name="直線矢印コネクタ 122"/>
          <p:cNvCxnSpPr/>
          <p:nvPr/>
        </p:nvCxnSpPr>
        <p:spPr>
          <a:xfrm flipV="1">
            <a:off x="2648629" y="3716807"/>
            <a:ext cx="1" cy="773508"/>
          </a:xfrm>
          <a:prstGeom prst="straightConnector1">
            <a:avLst/>
          </a:prstGeom>
          <a:ln w="34925" cap="rnd">
            <a:solidFill>
              <a:schemeClr val="bg1">
                <a:lumMod val="75000"/>
              </a:schemeClr>
            </a:solidFill>
            <a:headEnd type="none" w="med" len="med"/>
            <a:tailEnd type="none" w="med" len="sm"/>
          </a:ln>
        </p:spPr>
        <p:style>
          <a:lnRef idx="1">
            <a:schemeClr val="accent1"/>
          </a:lnRef>
          <a:fillRef idx="0">
            <a:schemeClr val="accent1"/>
          </a:fillRef>
          <a:effectRef idx="0">
            <a:schemeClr val="accent1"/>
          </a:effectRef>
          <a:fontRef idx="minor">
            <a:schemeClr val="tx1"/>
          </a:fontRef>
        </p:style>
      </p:cxnSp>
      <p:cxnSp>
        <p:nvCxnSpPr>
          <p:cNvPr id="125" name="直線矢印コネクタ 124"/>
          <p:cNvCxnSpPr/>
          <p:nvPr/>
        </p:nvCxnSpPr>
        <p:spPr>
          <a:xfrm flipH="1">
            <a:off x="2646928" y="4491108"/>
            <a:ext cx="1674926" cy="0"/>
          </a:xfrm>
          <a:prstGeom prst="straightConnector1">
            <a:avLst/>
          </a:prstGeom>
          <a:ln w="34925" cap="rnd">
            <a:solidFill>
              <a:schemeClr val="bg1">
                <a:lumMod val="75000"/>
              </a:schemeClr>
            </a:solidFill>
            <a:headEnd type="none" w="med" len="med"/>
            <a:tailEnd type="none" w="med" len="sm"/>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p:nvPr/>
        </p:nvCxnSpPr>
        <p:spPr>
          <a:xfrm flipV="1">
            <a:off x="4325029" y="3716807"/>
            <a:ext cx="1" cy="773508"/>
          </a:xfrm>
          <a:prstGeom prst="straightConnector1">
            <a:avLst/>
          </a:prstGeom>
          <a:ln w="34925" cap="rnd">
            <a:solidFill>
              <a:schemeClr val="bg1">
                <a:lumMod val="75000"/>
              </a:schemeClr>
            </a:solidFill>
            <a:headEnd type="none" w="med" len="med"/>
            <a:tailEnd type="none" w="med" len="sm"/>
          </a:ln>
        </p:spPr>
        <p:style>
          <a:lnRef idx="1">
            <a:schemeClr val="accent1"/>
          </a:lnRef>
          <a:fillRef idx="0">
            <a:schemeClr val="accent1"/>
          </a:fillRef>
          <a:effectRef idx="0">
            <a:schemeClr val="accent1"/>
          </a:effectRef>
          <a:fontRef idx="minor">
            <a:schemeClr val="tx1"/>
          </a:fontRef>
        </p:style>
      </p:cxnSp>
      <p:cxnSp>
        <p:nvCxnSpPr>
          <p:cNvPr id="129" name="直線矢印コネクタ 128"/>
          <p:cNvCxnSpPr/>
          <p:nvPr/>
        </p:nvCxnSpPr>
        <p:spPr>
          <a:xfrm flipH="1">
            <a:off x="4323589" y="3719176"/>
            <a:ext cx="772286" cy="0"/>
          </a:xfrm>
          <a:prstGeom prst="straightConnector1">
            <a:avLst/>
          </a:prstGeom>
          <a:ln w="34925" cap="rnd">
            <a:solidFill>
              <a:schemeClr val="bg1">
                <a:lumMod val="75000"/>
              </a:schemeClr>
            </a:solidFill>
            <a:headEnd type="none" w="med" len="med"/>
            <a:tailEnd type="none" w="med" len="sm"/>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3857625" y="1055355"/>
            <a:ext cx="4580228" cy="282573"/>
          </a:xfrm>
          <a:prstGeom prst="rect">
            <a:avLst/>
          </a:prstGeom>
          <a:solidFill>
            <a:schemeClr val="bg1"/>
          </a:solidFill>
          <a:ln w="19050" cap="rnd">
            <a:solidFill>
              <a:srgbClr val="00889C"/>
            </a:solidFill>
          </a:ln>
        </p:spPr>
        <p:txBody>
          <a:bodyPr wrap="square" tIns="18000" bIns="18000" rtlCol="0" anchor="ctr" anchorCtr="0">
            <a:spAutoFit/>
          </a:bodyPr>
          <a:lstStyle/>
          <a:p>
            <a:pPr algn="ctr"/>
            <a:r>
              <a:rPr kumimoji="1" lang="ja-JP" altLang="en-US" sz="1600" dirty="0"/>
              <a:t>初期診療の後で、専門医への紹介となった症例</a:t>
            </a:r>
          </a:p>
        </p:txBody>
      </p:sp>
      <p:sp>
        <p:nvSpPr>
          <p:cNvPr id="8" name="テキスト ボックス 7"/>
          <p:cNvSpPr txBox="1"/>
          <p:nvPr/>
        </p:nvSpPr>
        <p:spPr>
          <a:xfrm>
            <a:off x="5412501" y="2023260"/>
            <a:ext cx="3036175"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kumimoji="1" lang="ja-JP" altLang="en-US" sz="1600" dirty="0"/>
              <a:t>過活動膀胱と診断できる</a:t>
            </a:r>
          </a:p>
        </p:txBody>
      </p:sp>
      <p:sp>
        <p:nvSpPr>
          <p:cNvPr id="9" name="テキスト ボックス 8"/>
          <p:cNvSpPr txBox="1"/>
          <p:nvPr/>
        </p:nvSpPr>
        <p:spPr>
          <a:xfrm>
            <a:off x="1115785" y="2551674"/>
            <a:ext cx="3046639"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kumimoji="1" lang="ja-JP" altLang="en-US" sz="1600" dirty="0"/>
              <a:t>男性（前立腺肥大症あり）</a:t>
            </a:r>
          </a:p>
        </p:txBody>
      </p:sp>
      <p:sp>
        <p:nvSpPr>
          <p:cNvPr id="13" name="テキスト ボックス 12"/>
          <p:cNvSpPr txBox="1"/>
          <p:nvPr/>
        </p:nvSpPr>
        <p:spPr>
          <a:xfrm>
            <a:off x="1115785" y="3584517"/>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t>効果不良</a:t>
            </a:r>
            <a:endParaRPr kumimoji="1" lang="ja-JP" altLang="en-US" sz="1600" dirty="0"/>
          </a:p>
        </p:txBody>
      </p:sp>
      <p:sp>
        <p:nvSpPr>
          <p:cNvPr id="14" name="テキスト ボックス 13"/>
          <p:cNvSpPr txBox="1"/>
          <p:nvPr/>
        </p:nvSpPr>
        <p:spPr>
          <a:xfrm>
            <a:off x="2812424" y="3584517"/>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t>改善／有効</a:t>
            </a:r>
            <a:endParaRPr kumimoji="1" lang="ja-JP" altLang="en-US" sz="1600" dirty="0"/>
          </a:p>
        </p:txBody>
      </p:sp>
      <p:sp>
        <p:nvSpPr>
          <p:cNvPr id="15" name="テキスト ボックス 14"/>
          <p:cNvSpPr txBox="1"/>
          <p:nvPr/>
        </p:nvSpPr>
        <p:spPr>
          <a:xfrm>
            <a:off x="2812424" y="4088075"/>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kumimoji="1" lang="ja-JP" altLang="en-US" sz="1600" dirty="0"/>
              <a:t>治療継続</a:t>
            </a:r>
          </a:p>
        </p:txBody>
      </p:sp>
      <p:sp>
        <p:nvSpPr>
          <p:cNvPr id="16" name="テキスト ボックス 15"/>
          <p:cNvSpPr txBox="1"/>
          <p:nvPr/>
        </p:nvSpPr>
        <p:spPr>
          <a:xfrm>
            <a:off x="5429542" y="3557095"/>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t>効果不良</a:t>
            </a:r>
            <a:endParaRPr kumimoji="1" lang="ja-JP" altLang="en-US" sz="1600" dirty="0"/>
          </a:p>
        </p:txBody>
      </p:sp>
      <p:sp>
        <p:nvSpPr>
          <p:cNvPr id="17" name="テキスト ボックス 16"/>
          <p:cNvSpPr txBox="1"/>
          <p:nvPr/>
        </p:nvSpPr>
        <p:spPr>
          <a:xfrm>
            <a:off x="7087853" y="3557095"/>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r>
              <a:rPr lang="ja-JP" altLang="en-US" sz="1600" dirty="0"/>
              <a:t>改善／有効</a:t>
            </a:r>
            <a:endParaRPr kumimoji="1" lang="ja-JP" altLang="en-US" sz="1600" dirty="0"/>
          </a:p>
        </p:txBody>
      </p:sp>
      <p:sp>
        <p:nvSpPr>
          <p:cNvPr id="18" name="テキスト ボックス 17"/>
          <p:cNvSpPr txBox="1"/>
          <p:nvPr/>
        </p:nvSpPr>
        <p:spPr>
          <a:xfrm>
            <a:off x="7098675" y="4023230"/>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kumimoji="1" lang="ja-JP" altLang="en-US" sz="1600" dirty="0"/>
              <a:t>治療継続</a:t>
            </a:r>
          </a:p>
        </p:txBody>
      </p:sp>
      <p:sp>
        <p:nvSpPr>
          <p:cNvPr id="19" name="テキスト ボックス 18"/>
          <p:cNvSpPr txBox="1"/>
          <p:nvPr/>
        </p:nvSpPr>
        <p:spPr>
          <a:xfrm>
            <a:off x="5406961" y="5391304"/>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t>効果不良</a:t>
            </a:r>
            <a:endParaRPr kumimoji="1" lang="ja-JP" altLang="en-US" sz="1600" dirty="0"/>
          </a:p>
        </p:txBody>
      </p:sp>
      <p:sp>
        <p:nvSpPr>
          <p:cNvPr id="20" name="テキスト ボックス 19"/>
          <p:cNvSpPr txBox="1"/>
          <p:nvPr/>
        </p:nvSpPr>
        <p:spPr>
          <a:xfrm>
            <a:off x="7087853" y="5390811"/>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t>改善／有効</a:t>
            </a:r>
            <a:endParaRPr kumimoji="1" lang="ja-JP" altLang="en-US" sz="1600" dirty="0"/>
          </a:p>
        </p:txBody>
      </p:sp>
      <p:sp>
        <p:nvSpPr>
          <p:cNvPr id="21" name="テキスト ボックス 20"/>
          <p:cNvSpPr txBox="1"/>
          <p:nvPr/>
        </p:nvSpPr>
        <p:spPr>
          <a:xfrm>
            <a:off x="7087853" y="5822294"/>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kumimoji="1" lang="ja-JP" altLang="en-US" sz="1600" dirty="0"/>
              <a:t>治療継続</a:t>
            </a:r>
          </a:p>
        </p:txBody>
      </p:sp>
      <p:sp>
        <p:nvSpPr>
          <p:cNvPr id="22" name="テキスト ボックス 21"/>
          <p:cNvSpPr txBox="1"/>
          <p:nvPr/>
        </p:nvSpPr>
        <p:spPr>
          <a:xfrm>
            <a:off x="2812424" y="5226156"/>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t>効果不良</a:t>
            </a:r>
            <a:endParaRPr kumimoji="1" lang="ja-JP" altLang="en-US" sz="1600" dirty="0"/>
          </a:p>
        </p:txBody>
      </p:sp>
      <p:sp>
        <p:nvSpPr>
          <p:cNvPr id="23" name="テキスト ボックス 22"/>
          <p:cNvSpPr txBox="1"/>
          <p:nvPr/>
        </p:nvSpPr>
        <p:spPr>
          <a:xfrm>
            <a:off x="1115785" y="5218215"/>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r>
              <a:rPr lang="ja-JP" altLang="en-US" sz="1600" dirty="0"/>
              <a:t>改善／有効</a:t>
            </a:r>
            <a:endParaRPr kumimoji="1" lang="ja-JP" altLang="en-US" sz="1600" dirty="0"/>
          </a:p>
        </p:txBody>
      </p:sp>
      <p:sp>
        <p:nvSpPr>
          <p:cNvPr id="24" name="テキスト ボックス 23"/>
          <p:cNvSpPr txBox="1"/>
          <p:nvPr/>
        </p:nvSpPr>
        <p:spPr>
          <a:xfrm>
            <a:off x="1119240" y="5722793"/>
            <a:ext cx="1350000"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kumimoji="1" lang="ja-JP" altLang="en-US" sz="1600" dirty="0"/>
              <a:t>治療継続</a:t>
            </a:r>
          </a:p>
        </p:txBody>
      </p:sp>
      <p:sp>
        <p:nvSpPr>
          <p:cNvPr id="26" name="テキスト ボックス 25"/>
          <p:cNvSpPr txBox="1"/>
          <p:nvPr/>
        </p:nvSpPr>
        <p:spPr>
          <a:xfrm>
            <a:off x="1115786" y="4595473"/>
            <a:ext cx="3046640" cy="282573"/>
          </a:xfrm>
          <a:prstGeom prst="rect">
            <a:avLst/>
          </a:prstGeom>
          <a:solidFill>
            <a:schemeClr val="bg1"/>
          </a:solidFill>
          <a:ln cap="rnd">
            <a:solidFill>
              <a:schemeClr val="bg1">
                <a:lumMod val="50000"/>
              </a:schemeClr>
            </a:solidFill>
          </a:ln>
        </p:spPr>
        <p:txBody>
          <a:bodyPr wrap="square" lIns="0" tIns="18000" rIns="0" bIns="18000" rtlCol="0" anchor="ctr" anchorCtr="0">
            <a:spAutoFit/>
          </a:bodyPr>
          <a:lstStyle/>
          <a:p>
            <a:pPr algn="ctr"/>
            <a:r>
              <a:rPr kumimoji="1" lang="ja-JP" altLang="en-US" sz="1600" dirty="0"/>
              <a:t>前立腺肥大症に対する外科的治療</a:t>
            </a:r>
          </a:p>
        </p:txBody>
      </p:sp>
      <p:sp>
        <p:nvSpPr>
          <p:cNvPr id="27" name="テキスト ボックス 26"/>
          <p:cNvSpPr txBox="1"/>
          <p:nvPr/>
        </p:nvSpPr>
        <p:spPr>
          <a:xfrm>
            <a:off x="4837180" y="4026428"/>
            <a:ext cx="1942363"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kumimoji="1" lang="ja-JP" altLang="en-US" sz="1600" dirty="0"/>
              <a:t>難治性過活動膀胱</a:t>
            </a:r>
          </a:p>
        </p:txBody>
      </p:sp>
      <p:sp>
        <p:nvSpPr>
          <p:cNvPr id="28" name="テキスト ボックス 27"/>
          <p:cNvSpPr txBox="1"/>
          <p:nvPr/>
        </p:nvSpPr>
        <p:spPr>
          <a:xfrm>
            <a:off x="4837179" y="4492192"/>
            <a:ext cx="3030892" cy="528794"/>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t>行動療法</a:t>
            </a:r>
            <a:r>
              <a:rPr lang="en-US" altLang="ja-JP" sz="1600" dirty="0"/>
              <a:t>±</a:t>
            </a:r>
            <a:r>
              <a:rPr lang="ja-JP" altLang="en-US" sz="1600" dirty="0"/>
              <a:t>薬物療法</a:t>
            </a:r>
            <a:r>
              <a:rPr lang="en-US" altLang="ja-JP" sz="1600" dirty="0"/>
              <a:t>±</a:t>
            </a:r>
            <a:r>
              <a:rPr lang="ja-JP" altLang="en-US" sz="1600" dirty="0"/>
              <a:t>神経変調療法</a:t>
            </a:r>
            <a:r>
              <a:rPr lang="en-US" altLang="ja-JP" sz="1600" dirty="0"/>
              <a:t>±</a:t>
            </a:r>
            <a:r>
              <a:rPr lang="ja-JP" altLang="en-US" sz="1600" dirty="0"/>
              <a:t>ボツリヌス毒素治療</a:t>
            </a:r>
            <a:endParaRPr lang="en-US" altLang="ja-JP" sz="1600" dirty="0"/>
          </a:p>
        </p:txBody>
      </p:sp>
      <p:sp>
        <p:nvSpPr>
          <p:cNvPr id="29" name="テキスト ボックス 28"/>
          <p:cNvSpPr txBox="1"/>
          <p:nvPr/>
        </p:nvSpPr>
        <p:spPr>
          <a:xfrm>
            <a:off x="177593" y="6149512"/>
            <a:ext cx="1983392"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t>原疾患の治療</a:t>
            </a:r>
            <a:endParaRPr kumimoji="1" lang="ja-JP" altLang="en-US" sz="1600" dirty="0"/>
          </a:p>
        </p:txBody>
      </p:sp>
      <p:sp>
        <p:nvSpPr>
          <p:cNvPr id="31" name="テキスト ボックス 30"/>
          <p:cNvSpPr txBox="1"/>
          <p:nvPr/>
        </p:nvSpPr>
        <p:spPr>
          <a:xfrm>
            <a:off x="4267399" y="6236361"/>
            <a:ext cx="4170455"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kumimoji="1" lang="ja-JP" altLang="en-US" sz="1600" dirty="0"/>
              <a:t>難治性過活動膀胱に対する外科的治療</a:t>
            </a:r>
          </a:p>
        </p:txBody>
      </p:sp>
      <p:sp>
        <p:nvSpPr>
          <p:cNvPr id="11" name="テキスト ボックス 10"/>
          <p:cNvSpPr txBox="1"/>
          <p:nvPr/>
        </p:nvSpPr>
        <p:spPr>
          <a:xfrm>
            <a:off x="1128767" y="3040644"/>
            <a:ext cx="3033660" cy="282573"/>
          </a:xfrm>
          <a:prstGeom prst="rect">
            <a:avLst/>
          </a:prstGeom>
          <a:solidFill>
            <a:schemeClr val="bg1"/>
          </a:solidFill>
          <a:ln w="31750" cap="rnd">
            <a:solidFill>
              <a:srgbClr val="FF0000"/>
            </a:solidFill>
          </a:ln>
        </p:spPr>
        <p:txBody>
          <a:bodyPr wrap="square" tIns="18000" bIns="18000" rtlCol="0" anchor="ctr" anchorCtr="0">
            <a:spAutoFit/>
          </a:bodyPr>
          <a:lstStyle/>
          <a:p>
            <a:pPr algn="ctr"/>
            <a:r>
              <a:rPr kumimoji="1" lang="ja-JP" altLang="en-US" sz="1600" dirty="0"/>
              <a:t>行動療法</a:t>
            </a:r>
            <a:r>
              <a:rPr lang="en-US" altLang="ja-JP" sz="1600" dirty="0"/>
              <a:t>±</a:t>
            </a:r>
            <a:r>
              <a:rPr lang="ja-JP" altLang="en-US" sz="1600" dirty="0"/>
              <a:t>薬物療法</a:t>
            </a:r>
            <a:endParaRPr kumimoji="1" lang="ja-JP" altLang="en-US" sz="1600" dirty="0"/>
          </a:p>
        </p:txBody>
      </p:sp>
      <p:sp>
        <p:nvSpPr>
          <p:cNvPr id="5" name="テキスト ボックス 4"/>
          <p:cNvSpPr txBox="1"/>
          <p:nvPr/>
        </p:nvSpPr>
        <p:spPr>
          <a:xfrm>
            <a:off x="144243" y="1338657"/>
            <a:ext cx="1673696" cy="528794"/>
          </a:xfrm>
          <a:prstGeom prst="rect">
            <a:avLst/>
          </a:prstGeom>
          <a:solidFill>
            <a:srgbClr val="DDFBFF"/>
          </a:solidFill>
          <a:ln w="19050" cap="rnd">
            <a:solidFill>
              <a:srgbClr val="00889C"/>
            </a:solidFill>
          </a:ln>
        </p:spPr>
        <p:txBody>
          <a:bodyPr wrap="square" tIns="18000" bIns="18000" rtlCol="0" anchor="ctr" anchorCtr="0">
            <a:spAutoFit/>
          </a:bodyPr>
          <a:lstStyle/>
          <a:p>
            <a:pPr algn="ctr"/>
            <a:r>
              <a:rPr kumimoji="1" lang="ja-JP" altLang="en-US" sz="1600" dirty="0"/>
              <a:t>原疾患の治療を優先すべきもの</a:t>
            </a:r>
          </a:p>
        </p:txBody>
      </p:sp>
      <p:sp>
        <p:nvSpPr>
          <p:cNvPr id="6" name="テキスト ボックス 5"/>
          <p:cNvSpPr txBox="1"/>
          <p:nvPr/>
        </p:nvSpPr>
        <p:spPr>
          <a:xfrm>
            <a:off x="4629652" y="1562787"/>
            <a:ext cx="3036175" cy="282573"/>
          </a:xfrm>
          <a:prstGeom prst="rect">
            <a:avLst/>
          </a:prstGeom>
          <a:solidFill>
            <a:srgbClr val="DDFBFF"/>
          </a:solidFill>
          <a:ln w="19050" cap="rnd">
            <a:solidFill>
              <a:srgbClr val="00889C"/>
            </a:solidFill>
          </a:ln>
        </p:spPr>
        <p:txBody>
          <a:bodyPr wrap="square" tIns="18000" bIns="18000" rtlCol="0" anchor="ctr" anchorCtr="0">
            <a:spAutoFit/>
          </a:bodyPr>
          <a:lstStyle/>
          <a:p>
            <a:pPr algn="ctr"/>
            <a:r>
              <a:rPr kumimoji="1" lang="ja-JP" altLang="en-US" sz="1600" dirty="0"/>
              <a:t>基本評価①②、専門的評価</a:t>
            </a:r>
          </a:p>
        </p:txBody>
      </p:sp>
      <p:cxnSp>
        <p:nvCxnSpPr>
          <p:cNvPr id="137" name="カギ線コネクタ 136"/>
          <p:cNvCxnSpPr/>
          <p:nvPr/>
        </p:nvCxnSpPr>
        <p:spPr>
          <a:xfrm rot="16200000" flipH="1">
            <a:off x="3127885" y="2369034"/>
            <a:ext cx="140981" cy="1"/>
          </a:xfrm>
          <a:prstGeom prst="bentConnector3">
            <a:avLst>
              <a:gd name="adj1" fmla="val 50000"/>
            </a:avLst>
          </a:prstGeom>
          <a:ln w="34925" cap="rnd">
            <a:solidFill>
              <a:schemeClr val="bg1">
                <a:lumMod val="75000"/>
              </a:schemeClr>
            </a:solidFill>
            <a:tailEnd type="none" w="med" len="sm"/>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115787" y="2023114"/>
            <a:ext cx="3046639"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lang="ja-JP" altLang="en-US" sz="1600" dirty="0"/>
              <a:t>患者教育・</a:t>
            </a:r>
            <a:r>
              <a:rPr kumimoji="1" lang="ja-JP" altLang="en-US" sz="1600" dirty="0"/>
              <a:t>治療目標の設定</a:t>
            </a:r>
          </a:p>
        </p:txBody>
      </p:sp>
      <p:cxnSp>
        <p:nvCxnSpPr>
          <p:cNvPr id="141" name="直線矢印コネクタ 140"/>
          <p:cNvCxnSpPr/>
          <p:nvPr/>
        </p:nvCxnSpPr>
        <p:spPr>
          <a:xfrm>
            <a:off x="6939611" y="2796147"/>
            <a:ext cx="0" cy="244497"/>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5412501" y="2549826"/>
            <a:ext cx="3036175" cy="282573"/>
          </a:xfrm>
          <a:prstGeom prst="rect">
            <a:avLst/>
          </a:prstGeom>
          <a:solidFill>
            <a:schemeClr val="bg1"/>
          </a:solidFill>
          <a:ln cap="rnd">
            <a:solidFill>
              <a:schemeClr val="bg1">
                <a:lumMod val="50000"/>
              </a:schemeClr>
            </a:solidFill>
          </a:ln>
        </p:spPr>
        <p:txBody>
          <a:bodyPr wrap="square" tIns="18000" bIns="18000" rtlCol="0" anchor="ctr" anchorCtr="0">
            <a:spAutoFit/>
          </a:bodyPr>
          <a:lstStyle/>
          <a:p>
            <a:pPr algn="ctr"/>
            <a:r>
              <a:rPr kumimoji="1" lang="ja-JP" altLang="en-US" sz="1600" dirty="0"/>
              <a:t>男性（前立腺肥大症なし）、女性</a:t>
            </a:r>
          </a:p>
        </p:txBody>
      </p:sp>
      <p:sp>
        <p:nvSpPr>
          <p:cNvPr id="12" name="テキスト ボックス 11"/>
          <p:cNvSpPr txBox="1"/>
          <p:nvPr/>
        </p:nvSpPr>
        <p:spPr>
          <a:xfrm>
            <a:off x="5429543" y="3037721"/>
            <a:ext cx="3019133" cy="282573"/>
          </a:xfrm>
          <a:prstGeom prst="rect">
            <a:avLst/>
          </a:prstGeom>
          <a:solidFill>
            <a:schemeClr val="bg1"/>
          </a:solidFill>
          <a:ln w="38100" cap="rnd">
            <a:solidFill>
              <a:srgbClr val="FF0000"/>
            </a:solidFill>
          </a:ln>
        </p:spPr>
        <p:txBody>
          <a:bodyPr wrap="square" tIns="18000" bIns="18000" rtlCol="0" anchor="ctr" anchorCtr="0">
            <a:spAutoFit/>
          </a:bodyPr>
          <a:lstStyle/>
          <a:p>
            <a:pPr algn="ctr"/>
            <a:r>
              <a:rPr lang="ja-JP" altLang="en-US" sz="1600" dirty="0"/>
              <a:t>行動療法</a:t>
            </a:r>
            <a:r>
              <a:rPr lang="en-US" altLang="ja-JP" sz="1600" dirty="0"/>
              <a:t>±</a:t>
            </a:r>
            <a:r>
              <a:rPr lang="ja-JP" altLang="en-US" sz="1600" dirty="0"/>
              <a:t>薬物療法</a:t>
            </a:r>
          </a:p>
        </p:txBody>
      </p:sp>
      <p:sp>
        <p:nvSpPr>
          <p:cNvPr id="75" name="テキスト ボックス 9"/>
          <p:cNvSpPr txBox="1">
            <a:spLocks noChangeArrowheads="1"/>
          </p:cNvSpPr>
          <p:nvPr/>
        </p:nvSpPr>
        <p:spPr bwMode="auto">
          <a:xfrm>
            <a:off x="2747698" y="6550223"/>
            <a:ext cx="6396302" cy="276999"/>
          </a:xfrm>
          <a:prstGeom prst="rect">
            <a:avLst/>
          </a:prstGeom>
          <a:noFill/>
          <a:ln w="9525">
            <a:noFill/>
            <a:miter lim="800000"/>
            <a:headEnd/>
            <a:tailEnd/>
          </a:ln>
        </p:spPr>
        <p:txBody>
          <a:bodyPr wrap="none">
            <a:spAutoFit/>
          </a:bodyPr>
          <a:lstStyle/>
          <a:p>
            <a:pPr algn="r"/>
            <a:r>
              <a:rPr kumimoji="0" lang="ja-JP" altLang="en-US" sz="1200" b="0" dirty="0">
                <a:solidFill>
                  <a:srgbClr val="000000"/>
                </a:solidFill>
              </a:rPr>
              <a:t>過活動膀胱診療</a:t>
            </a:r>
            <a:r>
              <a:rPr kumimoji="0" lang="ja-JP" altLang="en-US" sz="1200" dirty="0">
                <a:solidFill>
                  <a:srgbClr val="000000"/>
                </a:solidFill>
              </a:rPr>
              <a:t>ガイドライン［第</a:t>
            </a:r>
            <a:r>
              <a:rPr kumimoji="0" lang="en-US" altLang="ja-JP" sz="1200" dirty="0">
                <a:solidFill>
                  <a:srgbClr val="000000"/>
                </a:solidFill>
              </a:rPr>
              <a:t>2</a:t>
            </a:r>
            <a:r>
              <a:rPr kumimoji="0" lang="ja-JP" altLang="en-US" sz="1200" dirty="0">
                <a:solidFill>
                  <a:srgbClr val="000000"/>
                </a:solidFill>
              </a:rPr>
              <a:t>版］，</a:t>
            </a:r>
            <a:r>
              <a:rPr kumimoji="0" lang="ja-JP" altLang="en-US" sz="1200" b="0" dirty="0">
                <a:solidFill>
                  <a:srgbClr val="000000"/>
                </a:solidFill>
              </a:rPr>
              <a:t>日本排尿機能学会／編，</a:t>
            </a:r>
            <a:r>
              <a:rPr kumimoji="0" lang="en-US" altLang="ja-JP" sz="1200" b="0" dirty="0">
                <a:solidFill>
                  <a:srgbClr val="000000"/>
                </a:solidFill>
              </a:rPr>
              <a:t>2015</a:t>
            </a:r>
            <a:r>
              <a:rPr kumimoji="0" lang="ja-JP" altLang="en-US" sz="1200" b="0" dirty="0" err="1">
                <a:solidFill>
                  <a:srgbClr val="000000"/>
                </a:solidFill>
              </a:rPr>
              <a:t>，</a:t>
            </a:r>
            <a:r>
              <a:rPr kumimoji="0" lang="ja-JP" altLang="en-US" sz="1200" b="0" dirty="0">
                <a:solidFill>
                  <a:srgbClr val="000000"/>
                </a:solidFill>
              </a:rPr>
              <a:t>リッチヒルメディカル，</a:t>
            </a:r>
            <a:r>
              <a:rPr kumimoji="0" lang="en-US" altLang="ja-JP" sz="1200" b="0" dirty="0">
                <a:solidFill>
                  <a:srgbClr val="000000"/>
                </a:solidFill>
              </a:rPr>
              <a:t>p16</a:t>
            </a:r>
          </a:p>
        </p:txBody>
      </p:sp>
      <p:cxnSp>
        <p:nvCxnSpPr>
          <p:cNvPr id="76" name="直線矢印コネクタ 75"/>
          <p:cNvCxnSpPr/>
          <p:nvPr/>
        </p:nvCxnSpPr>
        <p:spPr>
          <a:xfrm>
            <a:off x="5095875" y="3725140"/>
            <a:ext cx="0" cy="302853"/>
          </a:xfrm>
          <a:prstGeom prst="straightConnector1">
            <a:avLst/>
          </a:prstGeom>
          <a:ln w="34925" cap="rnd">
            <a:solidFill>
              <a:schemeClr val="bg1">
                <a:lumMod val="75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sp>
        <p:nvSpPr>
          <p:cNvPr id="3" name="タイトル 2"/>
          <p:cNvSpPr>
            <a:spLocks noGrp="1"/>
          </p:cNvSpPr>
          <p:nvPr>
            <p:ph type="title"/>
          </p:nvPr>
        </p:nvSpPr>
        <p:spPr/>
        <p:txBody>
          <a:bodyPr>
            <a:normAutofit fontScale="90000"/>
          </a:bodyPr>
          <a:lstStyle/>
          <a:p>
            <a:r>
              <a:rPr lang="ja-JP" altLang="en-US" dirty="0">
                <a:latin typeface="+mn-lt"/>
                <a:ea typeface="+mn-ea"/>
              </a:rPr>
              <a:t>専門的診療アルゴリズム </a:t>
            </a:r>
            <a:r>
              <a:rPr lang="en-US" altLang="ja-JP" dirty="0">
                <a:latin typeface="+mn-lt"/>
                <a:ea typeface="+mn-ea"/>
              </a:rPr>
              <a:t/>
            </a:r>
            <a:br>
              <a:rPr lang="en-US" altLang="ja-JP" dirty="0">
                <a:latin typeface="+mn-lt"/>
                <a:ea typeface="+mn-ea"/>
              </a:rPr>
            </a:br>
            <a:r>
              <a:rPr lang="ja-JP" altLang="en-US" dirty="0">
                <a:latin typeface="+mn-lt"/>
                <a:ea typeface="+mn-ea"/>
              </a:rPr>
              <a:t>（過活動膀胱診療ガイドライン）</a:t>
            </a:r>
            <a:endParaRPr kumimoji="1" lang="ja-JP" altLang="en-US" dirty="0">
              <a:latin typeface="+mn-lt"/>
              <a:ea typeface="+mn-ea"/>
            </a:endParaRPr>
          </a:p>
        </p:txBody>
      </p:sp>
    </p:spTree>
    <p:extLst>
      <p:ext uri="{BB962C8B-B14F-4D97-AF65-F5344CB8AC3E}">
        <p14:creationId xmlns:p14="http://schemas.microsoft.com/office/powerpoint/2010/main" val="254044116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kumimoji="1" lang="ja-JP" altLang="en-US" dirty="0" smtClean="0"/>
              <a:t>生活指導</a:t>
            </a:r>
            <a:endParaRPr kumimoji="1" lang="en-US" altLang="ja-JP" dirty="0" smtClean="0"/>
          </a:p>
          <a:p>
            <a:r>
              <a:rPr lang="ja-JP" altLang="en-US" dirty="0" smtClean="0"/>
              <a:t>膀胱訓練・計画療法</a:t>
            </a:r>
            <a:endParaRPr lang="en-US" altLang="ja-JP" dirty="0" smtClean="0"/>
          </a:p>
          <a:p>
            <a:r>
              <a:rPr kumimoji="1" lang="ja-JP" altLang="en-US" dirty="0" smtClean="0"/>
              <a:t>理学療法</a:t>
            </a:r>
            <a:endParaRPr kumimoji="1" lang="en-US" altLang="ja-JP" dirty="0" smtClean="0"/>
          </a:p>
          <a:p>
            <a:pPr marL="0" indent="0">
              <a:buNone/>
            </a:pPr>
            <a:r>
              <a:rPr lang="en-US" altLang="ja-JP" dirty="0"/>
              <a:t>	</a:t>
            </a:r>
            <a:r>
              <a:rPr lang="ja-JP" altLang="en-US" dirty="0" smtClean="0"/>
              <a:t>・骨盤底筋訓練</a:t>
            </a:r>
            <a:endParaRPr lang="en-US" altLang="ja-JP" dirty="0" smtClean="0"/>
          </a:p>
          <a:p>
            <a:pPr marL="0" indent="0">
              <a:buNone/>
            </a:pPr>
            <a:r>
              <a:rPr kumimoji="1" lang="en-US" altLang="ja-JP" dirty="0"/>
              <a:t>	</a:t>
            </a:r>
            <a:r>
              <a:rPr kumimoji="1" lang="ja-JP" altLang="en-US" dirty="0" smtClean="0"/>
              <a:t>・バイオフィードバック訓練</a:t>
            </a:r>
            <a:endParaRPr kumimoji="1" lang="en-US" altLang="ja-JP" dirty="0" smtClean="0"/>
          </a:p>
          <a:p>
            <a:r>
              <a:rPr kumimoji="1" lang="ja-JP" altLang="en-US" dirty="0" smtClean="0"/>
              <a:t>行動療法統合プログラム　など</a:t>
            </a:r>
            <a:endParaRPr kumimoji="1" lang="ja-JP" altLang="en-US" dirty="0"/>
          </a:p>
        </p:txBody>
      </p:sp>
      <p:sp>
        <p:nvSpPr>
          <p:cNvPr id="4" name="スライド番号プレースホルダー 3"/>
          <p:cNvSpPr>
            <a:spLocks noGrp="1"/>
          </p:cNvSpPr>
          <p:nvPr>
            <p:ph type="sldNum" sz="quarter" idx="12"/>
          </p:nvPr>
        </p:nvSpPr>
        <p:spPr/>
        <p:txBody>
          <a:bodyPr/>
          <a:lstStyle/>
          <a:p>
            <a:fld id="{CA423794-889D-44F1-9B35-1EB9443D0300}" type="slidenum">
              <a:rPr lang="en-US" altLang="ja-JP" smtClean="0"/>
              <a:pPr/>
              <a:t>82</a:t>
            </a:fld>
            <a:endParaRPr lang="en-US" altLang="ja-JP"/>
          </a:p>
        </p:txBody>
      </p:sp>
      <p:sp>
        <p:nvSpPr>
          <p:cNvPr id="5" name="タイトル 1"/>
          <p:cNvSpPr>
            <a:spLocks noGrp="1"/>
          </p:cNvSpPr>
          <p:nvPr>
            <p:ph type="title"/>
          </p:nvPr>
        </p:nvSpPr>
        <p:spPr>
          <a:xfrm>
            <a:off x="406400" y="46038"/>
            <a:ext cx="8283575" cy="908050"/>
          </a:xfrm>
        </p:spPr>
        <p:txBody>
          <a:bodyPr/>
          <a:lstStyle/>
          <a:p>
            <a:r>
              <a:rPr lang="ja-JP" altLang="en-US" dirty="0" smtClean="0"/>
              <a:t>　</a:t>
            </a:r>
            <a:r>
              <a:rPr lang="ja-JP" altLang="en-US" dirty="0"/>
              <a:t>行動</a:t>
            </a:r>
            <a:r>
              <a:rPr lang="ja-JP" altLang="en-US" dirty="0" smtClean="0"/>
              <a:t>療法について</a:t>
            </a:r>
            <a:endParaRPr kumimoji="1" lang="ja-JP" altLang="en-US" dirty="0"/>
          </a:p>
        </p:txBody>
      </p:sp>
    </p:spTree>
    <p:extLst>
      <p:ext uri="{BB962C8B-B14F-4D97-AF65-F5344CB8AC3E}">
        <p14:creationId xmlns:p14="http://schemas.microsoft.com/office/powerpoint/2010/main" val="19700306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dirty="0">
                <a:solidFill>
                  <a:sysClr val="windowText" lastClr="000000"/>
                </a:solidFill>
              </a:rPr>
              <a:t>（１）女性</a:t>
            </a:r>
            <a:endParaRPr lang="en-US" altLang="ja-JP" dirty="0">
              <a:solidFill>
                <a:sysClr val="windowText" lastClr="000000"/>
              </a:solidFill>
            </a:endParaRPr>
          </a:p>
          <a:p>
            <a:pPr marL="0" indent="0">
              <a:buNone/>
            </a:pPr>
            <a:r>
              <a:rPr lang="ja-JP" altLang="en-US" dirty="0">
                <a:solidFill>
                  <a:sysClr val="windowText" lastClr="000000"/>
                </a:solidFill>
              </a:rPr>
              <a:t>　①抗コリン</a:t>
            </a:r>
            <a:r>
              <a:rPr lang="ja-JP" altLang="en-US" dirty="0" smtClean="0">
                <a:solidFill>
                  <a:sysClr val="windowText" lastClr="000000"/>
                </a:solidFill>
              </a:rPr>
              <a:t>薬の種類を変更</a:t>
            </a:r>
            <a:endParaRPr lang="en-US" altLang="ja-JP" dirty="0" smtClean="0">
              <a:solidFill>
                <a:sysClr val="windowText" lastClr="000000"/>
              </a:solidFill>
            </a:endParaRPr>
          </a:p>
          <a:p>
            <a:pPr marL="0" indent="0">
              <a:buNone/>
            </a:pPr>
            <a:r>
              <a:rPr lang="en-US" altLang="ja-JP" dirty="0">
                <a:solidFill>
                  <a:sysClr val="windowText" lastClr="000000"/>
                </a:solidFill>
              </a:rPr>
              <a:t>	</a:t>
            </a:r>
            <a:r>
              <a:rPr lang="en-US" altLang="ja-JP" dirty="0" smtClean="0">
                <a:solidFill>
                  <a:sysClr val="windowText" lastClr="000000"/>
                </a:solidFill>
              </a:rPr>
              <a:t>			</a:t>
            </a:r>
            <a:r>
              <a:rPr lang="ja-JP" altLang="en-US" dirty="0" smtClean="0">
                <a:solidFill>
                  <a:sysClr val="windowText" lastClr="000000"/>
                </a:solidFill>
              </a:rPr>
              <a:t>　　（</a:t>
            </a:r>
            <a:r>
              <a:rPr lang="ja-JP" altLang="en-US" dirty="0">
                <a:solidFill>
                  <a:sysClr val="windowText" lastClr="000000"/>
                </a:solidFill>
              </a:rPr>
              <a:t>推奨グレード</a:t>
            </a:r>
            <a:r>
              <a:rPr lang="en-US" altLang="ja-JP" dirty="0">
                <a:solidFill>
                  <a:sysClr val="windowText" lastClr="000000"/>
                </a:solidFill>
              </a:rPr>
              <a:t>C1</a:t>
            </a:r>
            <a:r>
              <a:rPr lang="ja-JP" altLang="en-US" dirty="0">
                <a:solidFill>
                  <a:sysClr val="windowText" lastClr="000000"/>
                </a:solidFill>
              </a:rPr>
              <a:t>）</a:t>
            </a:r>
            <a:endParaRPr lang="en-US" altLang="ja-JP" dirty="0">
              <a:solidFill>
                <a:sysClr val="windowText" lastClr="000000"/>
              </a:solidFill>
            </a:endParaRPr>
          </a:p>
          <a:p>
            <a:pPr marL="0" indent="0">
              <a:buNone/>
            </a:pPr>
            <a:r>
              <a:rPr lang="ja-JP" altLang="en-US" dirty="0">
                <a:solidFill>
                  <a:sysClr val="windowText" lastClr="000000"/>
                </a:solidFill>
              </a:rPr>
              <a:t>　</a:t>
            </a:r>
            <a:r>
              <a:rPr lang="ja-JP" altLang="en-US" dirty="0" smtClean="0">
                <a:solidFill>
                  <a:sysClr val="windowText" lastClr="000000"/>
                </a:solidFill>
              </a:rPr>
              <a:t>②</a:t>
            </a:r>
            <a:r>
              <a:rPr lang="ja-JP" altLang="en-US" dirty="0">
                <a:solidFill>
                  <a:sysClr val="windowText" lastClr="000000"/>
                </a:solidFill>
              </a:rPr>
              <a:t>抗コリン</a:t>
            </a:r>
            <a:r>
              <a:rPr lang="ja-JP" altLang="en-US" dirty="0" smtClean="0">
                <a:solidFill>
                  <a:sysClr val="windowText" lastClr="000000"/>
                </a:solidFill>
              </a:rPr>
              <a:t>薬から</a:t>
            </a:r>
            <a:r>
              <a:rPr lang="en-US" altLang="ja-JP" dirty="0" smtClean="0">
                <a:solidFill>
                  <a:sysClr val="windowText" lastClr="000000"/>
                </a:solidFill>
              </a:rPr>
              <a:t>β</a:t>
            </a:r>
            <a:r>
              <a:rPr lang="en-US" altLang="ja-JP" baseline="-25000" dirty="0" smtClean="0">
                <a:solidFill>
                  <a:sysClr val="windowText" lastClr="000000"/>
                </a:solidFill>
              </a:rPr>
              <a:t>3</a:t>
            </a:r>
            <a:r>
              <a:rPr lang="ja-JP" altLang="en-US" dirty="0">
                <a:solidFill>
                  <a:sysClr val="windowText" lastClr="000000"/>
                </a:solidFill>
              </a:rPr>
              <a:t>作動</a:t>
            </a:r>
            <a:r>
              <a:rPr lang="ja-JP" altLang="en-US" dirty="0" smtClean="0">
                <a:solidFill>
                  <a:sysClr val="windowText" lastClr="000000"/>
                </a:solidFill>
              </a:rPr>
              <a:t>薬へ変更</a:t>
            </a:r>
            <a:endParaRPr lang="en-US" altLang="ja-JP" dirty="0" smtClean="0">
              <a:solidFill>
                <a:sysClr val="windowText" lastClr="000000"/>
              </a:solidFill>
            </a:endParaRPr>
          </a:p>
          <a:p>
            <a:pPr marL="0" indent="0">
              <a:buNone/>
            </a:pPr>
            <a:r>
              <a:rPr lang="en-US" altLang="ja-JP" dirty="0">
                <a:solidFill>
                  <a:sysClr val="windowText" lastClr="000000"/>
                </a:solidFill>
              </a:rPr>
              <a:t>	</a:t>
            </a:r>
            <a:r>
              <a:rPr lang="en-US" altLang="ja-JP" dirty="0" smtClean="0">
                <a:solidFill>
                  <a:sysClr val="windowText" lastClr="000000"/>
                </a:solidFill>
              </a:rPr>
              <a:t>			</a:t>
            </a:r>
            <a:r>
              <a:rPr lang="ja-JP" altLang="en-US" dirty="0" smtClean="0">
                <a:solidFill>
                  <a:sysClr val="windowText" lastClr="000000"/>
                </a:solidFill>
              </a:rPr>
              <a:t>　　（</a:t>
            </a:r>
            <a:r>
              <a:rPr lang="ja-JP" altLang="en-US" dirty="0">
                <a:solidFill>
                  <a:sysClr val="windowText" lastClr="000000"/>
                </a:solidFill>
              </a:rPr>
              <a:t>推奨</a:t>
            </a:r>
            <a:r>
              <a:rPr lang="ja-JP" altLang="en-US" dirty="0" smtClean="0">
                <a:solidFill>
                  <a:sysClr val="windowText" lastClr="000000"/>
                </a:solidFill>
              </a:rPr>
              <a:t>グレードＢ・</a:t>
            </a:r>
            <a:r>
              <a:rPr lang="en-US" altLang="ja-JP" dirty="0" smtClean="0">
                <a:solidFill>
                  <a:sysClr val="windowText" lastClr="000000"/>
                </a:solidFill>
              </a:rPr>
              <a:t>C1</a:t>
            </a:r>
            <a:r>
              <a:rPr lang="ja-JP" altLang="en-US" dirty="0" smtClean="0">
                <a:solidFill>
                  <a:sysClr val="windowText" lastClr="000000"/>
                </a:solidFill>
              </a:rPr>
              <a:t>）</a:t>
            </a:r>
            <a:endParaRPr lang="en-US" altLang="ja-JP" dirty="0">
              <a:solidFill>
                <a:sysClr val="windowText" lastClr="000000"/>
              </a:solidFill>
            </a:endParaRPr>
          </a:p>
          <a:p>
            <a:pPr marL="0" indent="0">
              <a:buNone/>
            </a:pPr>
            <a:r>
              <a:rPr lang="ja-JP" altLang="en-US" dirty="0">
                <a:solidFill>
                  <a:sysClr val="windowText" lastClr="000000"/>
                </a:solidFill>
              </a:rPr>
              <a:t>　③</a:t>
            </a:r>
            <a:r>
              <a:rPr lang="en-US" altLang="ja-JP" dirty="0">
                <a:solidFill>
                  <a:sysClr val="windowText" lastClr="000000"/>
                </a:solidFill>
              </a:rPr>
              <a:t> β</a:t>
            </a:r>
            <a:r>
              <a:rPr lang="en-US" altLang="ja-JP" baseline="-25000" dirty="0">
                <a:solidFill>
                  <a:sysClr val="windowText" lastClr="000000"/>
                </a:solidFill>
              </a:rPr>
              <a:t>3</a:t>
            </a:r>
            <a:r>
              <a:rPr lang="ja-JP" altLang="en-US" dirty="0" smtClean="0">
                <a:solidFill>
                  <a:sysClr val="windowText" lastClr="000000"/>
                </a:solidFill>
              </a:rPr>
              <a:t>作動薬から抗</a:t>
            </a:r>
            <a:r>
              <a:rPr lang="ja-JP" altLang="en-US" dirty="0">
                <a:solidFill>
                  <a:sysClr val="windowText" lastClr="000000"/>
                </a:solidFill>
              </a:rPr>
              <a:t>コリン</a:t>
            </a:r>
            <a:r>
              <a:rPr lang="ja-JP" altLang="en-US" dirty="0" smtClean="0">
                <a:solidFill>
                  <a:sysClr val="windowText" lastClr="000000"/>
                </a:solidFill>
              </a:rPr>
              <a:t>薬へ変更</a:t>
            </a:r>
            <a:endParaRPr lang="en-US" altLang="ja-JP" dirty="0" smtClean="0">
              <a:solidFill>
                <a:sysClr val="windowText" lastClr="000000"/>
              </a:solidFill>
            </a:endParaRPr>
          </a:p>
          <a:p>
            <a:pPr marL="0" indent="0">
              <a:buNone/>
            </a:pPr>
            <a:r>
              <a:rPr lang="ja-JP" altLang="en-US" dirty="0">
                <a:solidFill>
                  <a:sysClr val="windowText" lastClr="000000"/>
                </a:solidFill>
              </a:rPr>
              <a:t>　</a:t>
            </a:r>
            <a:r>
              <a:rPr lang="en-US" altLang="ja-JP" dirty="0" smtClean="0">
                <a:solidFill>
                  <a:sysClr val="windowText" lastClr="000000"/>
                </a:solidFill>
              </a:rPr>
              <a:t>	</a:t>
            </a:r>
            <a:r>
              <a:rPr lang="ja-JP" altLang="en-US" dirty="0" smtClean="0">
                <a:solidFill>
                  <a:sysClr val="windowText" lastClr="000000"/>
                </a:solidFill>
              </a:rPr>
              <a:t>　</a:t>
            </a:r>
            <a:r>
              <a:rPr lang="en-US" altLang="ja-JP" dirty="0" smtClean="0">
                <a:solidFill>
                  <a:sysClr val="windowText" lastClr="000000"/>
                </a:solidFill>
              </a:rPr>
              <a:t>			</a:t>
            </a:r>
            <a:r>
              <a:rPr lang="ja-JP" altLang="en-US" dirty="0" smtClean="0">
                <a:solidFill>
                  <a:sysClr val="windowText" lastClr="000000"/>
                </a:solidFill>
              </a:rPr>
              <a:t>　　（</a:t>
            </a:r>
            <a:r>
              <a:rPr lang="ja-JP" altLang="en-US" dirty="0">
                <a:solidFill>
                  <a:sysClr val="windowText" lastClr="000000"/>
                </a:solidFill>
              </a:rPr>
              <a:t>推奨</a:t>
            </a:r>
            <a:r>
              <a:rPr lang="ja-JP" altLang="en-US" dirty="0" smtClean="0">
                <a:solidFill>
                  <a:sysClr val="windowText" lastClr="000000"/>
                </a:solidFill>
              </a:rPr>
              <a:t>グレード</a:t>
            </a:r>
            <a:r>
              <a:rPr lang="ja-JP" altLang="en-US" dirty="0">
                <a:solidFill>
                  <a:sysClr val="windowText" lastClr="000000"/>
                </a:solidFill>
              </a:rPr>
              <a:t>保留</a:t>
            </a:r>
            <a:r>
              <a:rPr lang="ja-JP" altLang="en-US" dirty="0" smtClean="0">
                <a:solidFill>
                  <a:sysClr val="windowText" lastClr="000000"/>
                </a:solidFill>
              </a:rPr>
              <a:t>）</a:t>
            </a:r>
            <a:endParaRPr lang="en-US" altLang="ja-JP" dirty="0" smtClean="0">
              <a:solidFill>
                <a:sysClr val="windowText" lastClr="000000"/>
              </a:solidFill>
            </a:endParaRPr>
          </a:p>
          <a:p>
            <a:pPr marL="0" indent="0">
              <a:buNone/>
            </a:pPr>
            <a:r>
              <a:rPr lang="ja-JP" altLang="en-US" dirty="0">
                <a:solidFill>
                  <a:sysClr val="windowText" lastClr="000000"/>
                </a:solidFill>
              </a:rPr>
              <a:t>　</a:t>
            </a:r>
            <a:r>
              <a:rPr lang="ja-JP" altLang="en-US" dirty="0" smtClean="0">
                <a:solidFill>
                  <a:sysClr val="windowText" lastClr="000000"/>
                </a:solidFill>
              </a:rPr>
              <a:t>④抗コリン薬と</a:t>
            </a:r>
            <a:r>
              <a:rPr lang="en-US" altLang="ja-JP" dirty="0">
                <a:solidFill>
                  <a:sysClr val="windowText" lastClr="000000"/>
                </a:solidFill>
              </a:rPr>
              <a:t>β</a:t>
            </a:r>
            <a:r>
              <a:rPr lang="en-US" altLang="ja-JP" baseline="-25000" dirty="0">
                <a:solidFill>
                  <a:sysClr val="windowText" lastClr="000000"/>
                </a:solidFill>
              </a:rPr>
              <a:t>3</a:t>
            </a:r>
            <a:r>
              <a:rPr lang="ja-JP" altLang="en-US" dirty="0">
                <a:solidFill>
                  <a:sysClr val="windowText" lastClr="000000"/>
                </a:solidFill>
              </a:rPr>
              <a:t>作動</a:t>
            </a:r>
            <a:r>
              <a:rPr lang="ja-JP" altLang="en-US" dirty="0" smtClean="0">
                <a:solidFill>
                  <a:sysClr val="windowText" lastClr="000000"/>
                </a:solidFill>
              </a:rPr>
              <a:t>薬の併用</a:t>
            </a:r>
            <a:endParaRPr lang="en-US" altLang="ja-JP" dirty="0" smtClean="0">
              <a:solidFill>
                <a:sysClr val="windowText" lastClr="000000"/>
              </a:solidFill>
            </a:endParaRPr>
          </a:p>
          <a:p>
            <a:pPr marL="0" indent="0">
              <a:buNone/>
            </a:pPr>
            <a:r>
              <a:rPr lang="en-US" altLang="ja-JP" dirty="0">
                <a:solidFill>
                  <a:sysClr val="windowText" lastClr="000000"/>
                </a:solidFill>
              </a:rPr>
              <a:t>	</a:t>
            </a:r>
            <a:r>
              <a:rPr lang="en-US" altLang="ja-JP" dirty="0" smtClean="0">
                <a:solidFill>
                  <a:sysClr val="windowText" lastClr="000000"/>
                </a:solidFill>
              </a:rPr>
              <a:t>			</a:t>
            </a:r>
            <a:r>
              <a:rPr lang="ja-JP" altLang="en-US" dirty="0" smtClean="0">
                <a:solidFill>
                  <a:sysClr val="windowText" lastClr="000000"/>
                </a:solidFill>
              </a:rPr>
              <a:t>　　（</a:t>
            </a:r>
            <a:r>
              <a:rPr lang="ja-JP" altLang="en-US" dirty="0">
                <a:solidFill>
                  <a:sysClr val="windowText" lastClr="000000"/>
                </a:solidFill>
              </a:rPr>
              <a:t>推奨グレード</a:t>
            </a:r>
            <a:r>
              <a:rPr lang="en-US" altLang="ja-JP" dirty="0">
                <a:solidFill>
                  <a:sysClr val="windowText" lastClr="000000"/>
                </a:solidFill>
              </a:rPr>
              <a:t>B</a:t>
            </a:r>
            <a:r>
              <a:rPr lang="ja-JP" altLang="en-US" dirty="0" smtClean="0">
                <a:solidFill>
                  <a:sysClr val="windowText" lastClr="000000"/>
                </a:solidFill>
              </a:rPr>
              <a:t>）</a:t>
            </a:r>
            <a:endParaRPr kumimoji="1" lang="ja-JP" altLang="en-US" dirty="0"/>
          </a:p>
        </p:txBody>
      </p:sp>
      <p:sp>
        <p:nvSpPr>
          <p:cNvPr id="4" name="スライド番号プレースホルダー 3"/>
          <p:cNvSpPr>
            <a:spLocks noGrp="1"/>
          </p:cNvSpPr>
          <p:nvPr>
            <p:ph type="sldNum" sz="quarter" idx="12"/>
          </p:nvPr>
        </p:nvSpPr>
        <p:spPr/>
        <p:txBody>
          <a:bodyPr/>
          <a:lstStyle/>
          <a:p>
            <a:fld id="{CA423794-889D-44F1-9B35-1EB9443D0300}" type="slidenum">
              <a:rPr lang="en-US" altLang="ja-JP" smtClean="0"/>
              <a:pPr/>
              <a:t>83</a:t>
            </a:fld>
            <a:endParaRPr lang="en-US" altLang="ja-JP"/>
          </a:p>
        </p:txBody>
      </p:sp>
      <p:sp>
        <p:nvSpPr>
          <p:cNvPr id="5" name="タイトル 1"/>
          <p:cNvSpPr>
            <a:spLocks noGrp="1"/>
          </p:cNvSpPr>
          <p:nvPr>
            <p:ph type="title"/>
          </p:nvPr>
        </p:nvSpPr>
        <p:spPr>
          <a:xfrm>
            <a:off x="406400" y="46038"/>
            <a:ext cx="8283575" cy="908050"/>
          </a:xfrm>
        </p:spPr>
        <p:txBody>
          <a:bodyPr/>
          <a:lstStyle/>
          <a:p>
            <a:r>
              <a:rPr lang="ja-JP" altLang="en-US" dirty="0" smtClean="0"/>
              <a:t>　薬物療法について</a:t>
            </a:r>
            <a:endParaRPr kumimoji="1" lang="ja-JP" altLang="en-US" dirty="0"/>
          </a:p>
        </p:txBody>
      </p:sp>
    </p:spTree>
    <p:extLst>
      <p:ext uri="{BB962C8B-B14F-4D97-AF65-F5344CB8AC3E}">
        <p14:creationId xmlns:p14="http://schemas.microsoft.com/office/powerpoint/2010/main" val="436948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dirty="0">
                <a:solidFill>
                  <a:sysClr val="windowText" lastClr="000000"/>
                </a:solidFill>
              </a:rPr>
              <a:t>（２）前立腺肥大症のない男性</a:t>
            </a:r>
            <a:endParaRPr lang="en-US" altLang="ja-JP" dirty="0">
              <a:solidFill>
                <a:sysClr val="windowText" lastClr="000000"/>
              </a:solidFill>
            </a:endParaRPr>
          </a:p>
          <a:p>
            <a:pPr marL="0" indent="0">
              <a:buNone/>
            </a:pPr>
            <a:r>
              <a:rPr lang="ja-JP" altLang="en-US" dirty="0">
                <a:solidFill>
                  <a:sysClr val="windowText" lastClr="000000"/>
                </a:solidFill>
              </a:rPr>
              <a:t>　①抗コリン</a:t>
            </a:r>
            <a:r>
              <a:rPr lang="ja-JP" altLang="en-US" dirty="0" smtClean="0">
                <a:solidFill>
                  <a:sysClr val="windowText" lastClr="000000"/>
                </a:solidFill>
              </a:rPr>
              <a:t>薬単独</a:t>
            </a:r>
            <a:r>
              <a:rPr lang="en-US" altLang="ja-JP" dirty="0" smtClean="0">
                <a:solidFill>
                  <a:sysClr val="windowText" lastClr="000000"/>
                </a:solidFill>
              </a:rPr>
              <a:t>	</a:t>
            </a:r>
            <a:r>
              <a:rPr lang="ja-JP" altLang="en-US" dirty="0" smtClean="0">
                <a:solidFill>
                  <a:sysClr val="windowText" lastClr="000000"/>
                </a:solidFill>
              </a:rPr>
              <a:t>（</a:t>
            </a:r>
            <a:r>
              <a:rPr lang="ja-JP" altLang="en-US" dirty="0">
                <a:solidFill>
                  <a:sysClr val="windowText" lastClr="000000"/>
                </a:solidFill>
              </a:rPr>
              <a:t>推奨グレード</a:t>
            </a:r>
            <a:r>
              <a:rPr lang="en-US" altLang="ja-JP" dirty="0">
                <a:solidFill>
                  <a:sysClr val="windowText" lastClr="000000"/>
                </a:solidFill>
              </a:rPr>
              <a:t>B</a:t>
            </a:r>
            <a:r>
              <a:rPr lang="ja-JP" altLang="en-US" dirty="0" smtClean="0">
                <a:solidFill>
                  <a:sysClr val="windowText" lastClr="000000"/>
                </a:solidFill>
              </a:rPr>
              <a:t>）</a:t>
            </a:r>
            <a:endParaRPr lang="en-US" altLang="ja-JP" dirty="0" smtClean="0">
              <a:solidFill>
                <a:sysClr val="windowText" lastClr="000000"/>
              </a:solidFill>
            </a:endParaRPr>
          </a:p>
          <a:p>
            <a:pPr marL="0" indent="0">
              <a:buNone/>
            </a:pPr>
            <a:endParaRPr lang="ja-JP" altLang="en-US" dirty="0"/>
          </a:p>
          <a:p>
            <a:pPr marL="0" indent="0">
              <a:buNone/>
            </a:pPr>
            <a:r>
              <a:rPr lang="ja-JP" altLang="en-US" dirty="0">
                <a:solidFill>
                  <a:sysClr val="windowText" lastClr="000000"/>
                </a:solidFill>
              </a:rPr>
              <a:t>　</a:t>
            </a:r>
            <a:r>
              <a:rPr lang="ja-JP" altLang="en-US" dirty="0" smtClean="0">
                <a:solidFill>
                  <a:sysClr val="windowText" lastClr="000000"/>
                </a:solidFill>
              </a:rPr>
              <a:t>②</a:t>
            </a:r>
            <a:r>
              <a:rPr lang="en-US" altLang="ja-JP" dirty="0">
                <a:solidFill>
                  <a:sysClr val="windowText" lastClr="000000"/>
                </a:solidFill>
              </a:rPr>
              <a:t> β</a:t>
            </a:r>
            <a:r>
              <a:rPr lang="en-US" altLang="ja-JP" baseline="-25000" dirty="0">
                <a:solidFill>
                  <a:sysClr val="windowText" lastClr="000000"/>
                </a:solidFill>
              </a:rPr>
              <a:t>3</a:t>
            </a:r>
            <a:r>
              <a:rPr lang="ja-JP" altLang="en-US" dirty="0">
                <a:solidFill>
                  <a:sysClr val="windowText" lastClr="000000"/>
                </a:solidFill>
              </a:rPr>
              <a:t>作動薬</a:t>
            </a:r>
            <a:r>
              <a:rPr lang="ja-JP" altLang="en-US" dirty="0" smtClean="0">
                <a:solidFill>
                  <a:sysClr val="windowText" lastClr="000000"/>
                </a:solidFill>
              </a:rPr>
              <a:t>単独</a:t>
            </a:r>
            <a:r>
              <a:rPr lang="en-US" altLang="ja-JP" dirty="0" smtClean="0">
                <a:solidFill>
                  <a:sysClr val="windowText" lastClr="000000"/>
                </a:solidFill>
              </a:rPr>
              <a:t>	</a:t>
            </a:r>
            <a:r>
              <a:rPr lang="ja-JP" altLang="en-US" dirty="0" smtClean="0">
                <a:solidFill>
                  <a:sysClr val="windowText" lastClr="000000"/>
                </a:solidFill>
              </a:rPr>
              <a:t>（</a:t>
            </a:r>
            <a:r>
              <a:rPr lang="ja-JP" altLang="en-US" dirty="0">
                <a:solidFill>
                  <a:sysClr val="windowText" lastClr="000000"/>
                </a:solidFill>
              </a:rPr>
              <a:t>推奨グレード</a:t>
            </a:r>
            <a:r>
              <a:rPr lang="en-US" altLang="ja-JP" dirty="0">
                <a:solidFill>
                  <a:sysClr val="windowText" lastClr="000000"/>
                </a:solidFill>
              </a:rPr>
              <a:t>C1</a:t>
            </a:r>
            <a:r>
              <a:rPr lang="ja-JP" altLang="en-US" dirty="0" smtClean="0">
                <a:solidFill>
                  <a:sysClr val="windowText" lastClr="000000"/>
                </a:solidFill>
              </a:rPr>
              <a:t>）</a:t>
            </a:r>
            <a:endParaRPr lang="en-US" altLang="ja-JP" dirty="0" smtClean="0">
              <a:solidFill>
                <a:sysClr val="windowText" lastClr="000000"/>
              </a:solidFill>
            </a:endParaRPr>
          </a:p>
          <a:p>
            <a:pPr marL="0" indent="0">
              <a:buNone/>
            </a:pPr>
            <a:endParaRPr lang="en-US" altLang="ja-JP" dirty="0" smtClean="0">
              <a:solidFill>
                <a:sysClr val="windowText" lastClr="000000"/>
              </a:solidFill>
            </a:endParaRPr>
          </a:p>
          <a:p>
            <a:pPr marL="0" indent="0">
              <a:buNone/>
            </a:pPr>
            <a:r>
              <a:rPr lang="ja-JP" altLang="en-US" dirty="0">
                <a:solidFill>
                  <a:sysClr val="windowText" lastClr="000000"/>
                </a:solidFill>
              </a:rPr>
              <a:t>　</a:t>
            </a:r>
            <a:r>
              <a:rPr lang="ja-JP" altLang="en-US" dirty="0" smtClean="0">
                <a:solidFill>
                  <a:sysClr val="windowText" lastClr="000000"/>
                </a:solidFill>
              </a:rPr>
              <a:t>③</a:t>
            </a:r>
            <a:r>
              <a:rPr lang="ja-JP" altLang="en-US" dirty="0">
                <a:solidFill>
                  <a:sysClr val="windowText" lastClr="000000"/>
                </a:solidFill>
              </a:rPr>
              <a:t>抗コリン薬と</a:t>
            </a:r>
            <a:r>
              <a:rPr lang="en-US" altLang="ja-JP" dirty="0">
                <a:solidFill>
                  <a:sysClr val="windowText" lastClr="000000"/>
                </a:solidFill>
              </a:rPr>
              <a:t>β</a:t>
            </a:r>
            <a:r>
              <a:rPr lang="en-US" altLang="ja-JP" baseline="-25000" dirty="0">
                <a:solidFill>
                  <a:sysClr val="windowText" lastClr="000000"/>
                </a:solidFill>
              </a:rPr>
              <a:t>3</a:t>
            </a:r>
            <a:r>
              <a:rPr lang="ja-JP" altLang="en-US" dirty="0">
                <a:solidFill>
                  <a:sysClr val="windowText" lastClr="000000"/>
                </a:solidFill>
              </a:rPr>
              <a:t>作動薬の</a:t>
            </a:r>
            <a:r>
              <a:rPr lang="ja-JP" altLang="en-US" dirty="0" smtClean="0">
                <a:solidFill>
                  <a:sysClr val="windowText" lastClr="000000"/>
                </a:solidFill>
              </a:rPr>
              <a:t>併用</a:t>
            </a:r>
            <a:endParaRPr lang="en-US" altLang="ja-JP" dirty="0" smtClean="0">
              <a:solidFill>
                <a:sysClr val="windowText" lastClr="000000"/>
              </a:solidFill>
            </a:endParaRPr>
          </a:p>
          <a:p>
            <a:pPr marL="0" indent="0">
              <a:buNone/>
            </a:pPr>
            <a:r>
              <a:rPr lang="en-US" altLang="ja-JP" dirty="0">
                <a:solidFill>
                  <a:sysClr val="windowText" lastClr="000000"/>
                </a:solidFill>
              </a:rPr>
              <a:t>	</a:t>
            </a:r>
            <a:r>
              <a:rPr lang="en-US" altLang="ja-JP" dirty="0" smtClean="0">
                <a:solidFill>
                  <a:sysClr val="windowText" lastClr="000000"/>
                </a:solidFill>
              </a:rPr>
              <a:t>			</a:t>
            </a:r>
            <a:r>
              <a:rPr lang="ja-JP" altLang="en-US" dirty="0" smtClean="0">
                <a:solidFill>
                  <a:sysClr val="windowText" lastClr="000000"/>
                </a:solidFill>
              </a:rPr>
              <a:t>（</a:t>
            </a:r>
            <a:r>
              <a:rPr lang="ja-JP" altLang="en-US" dirty="0">
                <a:solidFill>
                  <a:sysClr val="windowText" lastClr="000000"/>
                </a:solidFill>
              </a:rPr>
              <a:t>推奨グレード</a:t>
            </a:r>
            <a:r>
              <a:rPr lang="en-US" altLang="ja-JP" dirty="0">
                <a:solidFill>
                  <a:sysClr val="windowText" lastClr="000000"/>
                </a:solidFill>
              </a:rPr>
              <a:t>B</a:t>
            </a:r>
            <a:r>
              <a:rPr lang="ja-JP" altLang="en-US" dirty="0" smtClean="0">
                <a:solidFill>
                  <a:sysClr val="windowText" lastClr="000000"/>
                </a:solidFill>
              </a:rPr>
              <a:t>）</a:t>
            </a:r>
            <a:endParaRPr kumimoji="1" lang="ja-JP" altLang="en-US" dirty="0"/>
          </a:p>
        </p:txBody>
      </p:sp>
      <p:sp>
        <p:nvSpPr>
          <p:cNvPr id="4" name="スライド番号プレースホルダー 3"/>
          <p:cNvSpPr>
            <a:spLocks noGrp="1"/>
          </p:cNvSpPr>
          <p:nvPr>
            <p:ph type="sldNum" sz="quarter" idx="12"/>
          </p:nvPr>
        </p:nvSpPr>
        <p:spPr/>
        <p:txBody>
          <a:bodyPr/>
          <a:lstStyle/>
          <a:p>
            <a:fld id="{CA423794-889D-44F1-9B35-1EB9443D0300}" type="slidenum">
              <a:rPr lang="en-US" altLang="ja-JP" smtClean="0"/>
              <a:pPr/>
              <a:t>84</a:t>
            </a:fld>
            <a:endParaRPr lang="en-US" altLang="ja-JP"/>
          </a:p>
        </p:txBody>
      </p:sp>
      <p:sp>
        <p:nvSpPr>
          <p:cNvPr id="5" name="タイトル 1"/>
          <p:cNvSpPr>
            <a:spLocks noGrp="1"/>
          </p:cNvSpPr>
          <p:nvPr>
            <p:ph type="title"/>
          </p:nvPr>
        </p:nvSpPr>
        <p:spPr>
          <a:xfrm>
            <a:off x="406400" y="46038"/>
            <a:ext cx="8283575" cy="908050"/>
          </a:xfrm>
        </p:spPr>
        <p:txBody>
          <a:bodyPr/>
          <a:lstStyle/>
          <a:p>
            <a:r>
              <a:rPr lang="ja-JP" altLang="en-US" dirty="0" smtClean="0"/>
              <a:t>　薬物療法について</a:t>
            </a:r>
            <a:endParaRPr kumimoji="1" lang="ja-JP" altLang="en-US" dirty="0"/>
          </a:p>
        </p:txBody>
      </p:sp>
    </p:spTree>
    <p:extLst>
      <p:ext uri="{BB962C8B-B14F-4D97-AF65-F5344CB8AC3E}">
        <p14:creationId xmlns:p14="http://schemas.microsoft.com/office/powerpoint/2010/main" val="22959365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154787" y="1232756"/>
            <a:ext cx="76296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抗コリン薬と</a:t>
            </a:r>
            <a:r>
              <a:rPr kumimoji="1" lang="en-US" altLang="ja-JP" sz="24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β</a:t>
            </a:r>
            <a:r>
              <a:rPr kumimoji="1" lang="ja-JP" altLang="en-US" sz="2400" b="0" i="0" u="none" strike="noStrike" kern="1200" cap="none" spc="0" normalizeH="0" baseline="-2500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３</a:t>
            </a:r>
            <a:r>
              <a:rPr kumimoji="1" lang="ja-JP" altLang="en-US" sz="24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作動薬の併用投与は推奨されるか？</a:t>
            </a:r>
          </a:p>
        </p:txBody>
      </p:sp>
      <p:sp>
        <p:nvSpPr>
          <p:cNvPr id="5" name="角丸四角形 4"/>
          <p:cNvSpPr/>
          <p:nvPr/>
        </p:nvSpPr>
        <p:spPr bwMode="auto">
          <a:xfrm>
            <a:off x="395536" y="2456892"/>
            <a:ext cx="8280920" cy="2916324"/>
          </a:xfrm>
          <a:prstGeom prst="roundRect">
            <a:avLst>
              <a:gd name="adj" fmla="val 7589"/>
            </a:avLst>
          </a:prstGeom>
          <a:solidFill>
            <a:srgbClr val="FFFFCC"/>
          </a:solidFill>
          <a:ln>
            <a:solidFill>
              <a:srgbClr val="FF0000"/>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180000" tIns="45720" rIns="180000" bIns="45720" numCol="1" rtlCol="0" anchor="ctr" anchorCtr="0" compatLnSpc="1">
            <a:prstTxWarp prst="textNoShape">
              <a:avLst/>
            </a:prstTxWarp>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抗コリン薬である</a:t>
            </a:r>
            <a:r>
              <a:rPr kumimoji="1" lang="ja-JP" altLang="en-US" sz="24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mn-cs"/>
              </a:rPr>
              <a:t>ソリフェナシン</a:t>
            </a:r>
            <a:r>
              <a:rPr kumimoji="1" lang="ja-JP" altLang="en-US" sz="20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と</a:t>
            </a:r>
            <a:r>
              <a:rPr kumimoji="1" lang="en-US" altLang="ja-JP" sz="20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β</a:t>
            </a:r>
            <a:r>
              <a:rPr kumimoji="1" lang="en-US" altLang="ja-JP" sz="2000" b="0" i="0" u="none" strike="noStrike" kern="1200" cap="none" spc="0" normalizeH="0" baseline="-2500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3</a:t>
            </a:r>
            <a:r>
              <a:rPr kumimoji="1" lang="ja-JP" altLang="en-US" sz="20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作動薬である</a:t>
            </a:r>
            <a:r>
              <a:rPr kumimoji="1" lang="ja-JP" altLang="en-US" sz="24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mn-cs"/>
              </a:rPr>
              <a:t>ミラベグロン</a:t>
            </a:r>
            <a:r>
              <a:rPr kumimoji="1" lang="ja-JP" altLang="en-US" sz="20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の併用投与の有効性・安全性は、国外で行われた臨床第</a:t>
            </a:r>
            <a:r>
              <a:rPr kumimoji="1" lang="en-US" altLang="ja-JP" sz="20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II</a:t>
            </a:r>
            <a:r>
              <a:rPr kumimoji="1" lang="ja-JP" altLang="en-US" sz="20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相試験ならびに国内で行われた臨床第</a:t>
            </a:r>
            <a:r>
              <a:rPr kumimoji="1" lang="en-US" altLang="ja-JP" sz="20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IV</a:t>
            </a:r>
            <a:r>
              <a:rPr kumimoji="1" lang="ja-JP" altLang="en-US" sz="20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相試験によって確認されたことから</a:t>
            </a:r>
            <a:r>
              <a:rPr kumimoji="1" lang="ja-JP" altLang="en-US" sz="2000" b="0" i="0" u="none" strike="noStrike" kern="1200" cap="none" spc="-15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（レベル</a:t>
            </a:r>
            <a:r>
              <a:rPr kumimoji="1" lang="en-US" altLang="ja-JP" sz="2000" b="0" i="0" u="none" strike="noStrike" kern="1200" cap="none" spc="-15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2</a:t>
            </a:r>
            <a:r>
              <a:rPr kumimoji="1" lang="ja-JP" altLang="en-US" sz="2000" b="0" i="0" u="none" strike="noStrike" kern="1200" cap="none" spc="-15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）、ソリフェナシン</a:t>
            </a:r>
            <a:r>
              <a:rPr kumimoji="1" lang="ja-JP" altLang="en-US" sz="20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とミラベグロンの併用投与については</a:t>
            </a:r>
            <a:r>
              <a:rPr kumimoji="1" lang="ja-JP" altLang="en-US" sz="20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mn-cs"/>
              </a:rPr>
              <a:t>単独投与で効果</a:t>
            </a:r>
            <a:r>
              <a:rPr kumimoji="1" lang="ja-JP" altLang="en-US" sz="2000" b="0" i="0" u="none" strike="noStrike" kern="1200" cap="none" spc="-15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mn-cs"/>
              </a:rPr>
              <a:t>が不十分な場合に推奨</a:t>
            </a:r>
            <a:r>
              <a:rPr kumimoji="1" lang="ja-JP" altLang="en-US" sz="20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mn-cs"/>
              </a:rPr>
              <a:t>される</a:t>
            </a:r>
            <a:r>
              <a:rPr kumimoji="1" lang="ja-JP" altLang="en-US" sz="20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a:t>
            </a:r>
            <a:endParaRPr kumimoji="1" lang="en-US" altLang="ja-JP" sz="20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ただし、</a:t>
            </a:r>
            <a:r>
              <a:rPr kumimoji="1" lang="ja-JP" altLang="en-US" sz="2400" b="0" i="0" u="none" strike="noStrike" kern="1200" cap="none" spc="0" normalizeH="0" baseline="0" noProof="0" dirty="0">
                <a:ln>
                  <a:noFill/>
                </a:ln>
                <a:solidFill>
                  <a:srgbClr val="FF0000"/>
                </a:solidFill>
                <a:effectLst/>
                <a:uLnTx/>
                <a:uFillTx/>
                <a:latin typeface="HGP創英角ｺﾞｼｯｸUB" panose="020B0900000000000000" pitchFamily="50" charset="-128"/>
                <a:ea typeface="HGP創英角ｺﾞｼｯｸUB" panose="020B0900000000000000" pitchFamily="50" charset="-128"/>
                <a:cs typeface="+mn-cs"/>
              </a:rPr>
              <a:t>他の抗コリン薬とミラベグロンの併用投与についての報告はない</a:t>
            </a:r>
            <a:r>
              <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white">
                  <a:lumMod val="75000"/>
                </a:prstClr>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6" name="テキスト ボックス 5"/>
          <p:cNvSpPr txBox="1"/>
          <p:nvPr/>
        </p:nvSpPr>
        <p:spPr>
          <a:xfrm>
            <a:off x="6662206" y="4925779"/>
            <a:ext cx="1813615" cy="349702"/>
          </a:xfrm>
          <a:prstGeom prst="rect">
            <a:avLst/>
          </a:prstGeom>
          <a:solidFill>
            <a:srgbClr val="FF3399"/>
          </a:solidFill>
        </p:spPr>
        <p:txBody>
          <a:bodyPr wrap="none" lIns="90000" tIns="36000" rIns="90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15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推奨グレード　保留</a:t>
            </a:r>
          </a:p>
        </p:txBody>
      </p:sp>
      <p:sp>
        <p:nvSpPr>
          <p:cNvPr id="8" name="正方形/長方形 7"/>
          <p:cNvSpPr/>
          <p:nvPr/>
        </p:nvSpPr>
        <p:spPr>
          <a:xfrm>
            <a:off x="35496" y="1232756"/>
            <a:ext cx="1049944" cy="461665"/>
          </a:xfrm>
          <a:prstGeom prst="rect">
            <a:avLst/>
          </a:prstGeom>
          <a:solidFill>
            <a:srgbClr val="FFFFCC"/>
          </a:solidFill>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3300"/>
                </a:solidFill>
                <a:effectLst/>
                <a:uLnTx/>
                <a:uFillTx/>
                <a:latin typeface="HGP創英角ｺﾞｼｯｸUB" panose="020B0900000000000000" pitchFamily="50" charset="-128"/>
                <a:ea typeface="HGP創英角ｺﾞｼｯｸUB" panose="020B0900000000000000" pitchFamily="50" charset="-128"/>
                <a:cs typeface="+mn-cs"/>
              </a:rPr>
              <a:t>CQ17</a:t>
            </a:r>
            <a:endParaRPr kumimoji="1" lang="ja-JP" altLang="en-US" sz="2400" b="1" i="0" u="none" strike="noStrike" kern="1200" cap="none" spc="0" normalizeH="0" baseline="0" noProof="0" dirty="0">
              <a:ln>
                <a:noFill/>
              </a:ln>
              <a:solidFill>
                <a:srgbClr val="FF3300"/>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9" name="正方形/長方形 8"/>
          <p:cNvSpPr/>
          <p:nvPr/>
        </p:nvSpPr>
        <p:spPr>
          <a:xfrm>
            <a:off x="1619672" y="6591127"/>
            <a:ext cx="7517349"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過活動膀胱診療ガイドライン［第</a:t>
            </a:r>
            <a:r>
              <a:rPr kumimoji="1" lang="en-US" altLang="ja-JP" sz="12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2</a:t>
            </a:r>
            <a:r>
              <a:rPr kumimoji="1" lang="ja-JP" altLang="en-US" sz="12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版］，</a:t>
            </a:r>
            <a:r>
              <a:rPr kumimoji="1" lang="en-US" altLang="ja-JP" sz="12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2015</a:t>
            </a:r>
            <a:r>
              <a:rPr kumimoji="1" lang="ja-JP" altLang="en-US" sz="1200" b="0" i="0" u="none" strike="noStrike" kern="1200" cap="none" spc="0" normalizeH="0" baseline="0" noProof="0" dirty="0" err="1">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12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リッチヒルメディカル，</a:t>
            </a:r>
            <a:r>
              <a:rPr kumimoji="1" lang="en-US" altLang="ja-JP" sz="12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p.50</a:t>
            </a:r>
            <a:r>
              <a:rPr kumimoji="1" lang="ja-JP" altLang="en-US" sz="1200" b="0" i="0" u="none" strike="noStrike" kern="1200" cap="none" spc="0" normalizeH="0" baseline="0" noProof="0" dirty="0" err="1">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a:t>
            </a:r>
            <a:r>
              <a:rPr kumimoji="1" lang="en-US" altLang="ja-JP" sz="12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12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日本排尿機能学会</a:t>
            </a:r>
            <a:endParaRPr kumimoji="1" lang="en-US" altLang="ja-JP" sz="12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p:txBody>
      </p:sp>
      <p:sp>
        <p:nvSpPr>
          <p:cNvPr id="10" name="テキスト ボックス 9"/>
          <p:cNvSpPr txBox="1"/>
          <p:nvPr/>
        </p:nvSpPr>
        <p:spPr>
          <a:xfrm>
            <a:off x="6662206" y="3915054"/>
            <a:ext cx="1666139" cy="349702"/>
          </a:xfrm>
          <a:prstGeom prst="rect">
            <a:avLst/>
          </a:prstGeom>
          <a:solidFill>
            <a:srgbClr val="FF3399"/>
          </a:solidFill>
        </p:spPr>
        <p:txBody>
          <a:bodyPr wrap="none" lIns="90000" tIns="36000" rIns="90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推奨グレード　</a:t>
            </a:r>
            <a:r>
              <a:rPr kumimoji="1" lang="en-US" altLang="ja-JP"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B</a:t>
            </a:r>
            <a:endParaRPr kumimoji="1" lang="ja-JP" altLang="en-US"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 name="タイトル 1"/>
          <p:cNvSpPr>
            <a:spLocks noGrp="1"/>
          </p:cNvSpPr>
          <p:nvPr>
            <p:ph type="title"/>
          </p:nvPr>
        </p:nvSpPr>
        <p:spPr/>
        <p:txBody>
          <a:bodyPr>
            <a:normAutofit fontScale="90000"/>
          </a:bodyPr>
          <a:lstStyle/>
          <a:p>
            <a:r>
              <a:rPr lang="ja-JP" altLang="en-US" sz="2400" dirty="0"/>
              <a:t>過活動膀胱診療ガイドライン［第</a:t>
            </a:r>
            <a:r>
              <a:rPr lang="en-US" altLang="ja-JP" sz="2400" dirty="0"/>
              <a:t>2</a:t>
            </a:r>
            <a:r>
              <a:rPr lang="ja-JP" altLang="en-US" sz="2400" dirty="0"/>
              <a:t>版］</a:t>
            </a:r>
            <a:r>
              <a:rPr lang="en-US" altLang="ja-JP" dirty="0"/>
              <a:t/>
            </a:r>
            <a:br>
              <a:rPr lang="en-US" altLang="ja-JP" dirty="0"/>
            </a:br>
            <a:r>
              <a:rPr lang="en-US" altLang="ja-JP" dirty="0"/>
              <a:t>Clinical Questions</a:t>
            </a:r>
            <a:endParaRPr kumimoji="1" lang="ja-JP" altLang="en-US" dirty="0"/>
          </a:p>
        </p:txBody>
      </p:sp>
    </p:spTree>
    <p:extLst>
      <p:ext uri="{BB962C8B-B14F-4D97-AF65-F5344CB8AC3E}">
        <p14:creationId xmlns:p14="http://schemas.microsoft.com/office/powerpoint/2010/main" val="103064000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dirty="0">
                <a:solidFill>
                  <a:sysClr val="windowText" lastClr="000000"/>
                </a:solidFill>
              </a:rPr>
              <a:t>（３）前立腺肥大症のある男性</a:t>
            </a:r>
            <a:endParaRPr lang="en-US" altLang="ja-JP" dirty="0">
              <a:solidFill>
                <a:sysClr val="windowText" lastClr="000000"/>
              </a:solidFill>
            </a:endParaRPr>
          </a:p>
          <a:p>
            <a:pPr marL="0" indent="0">
              <a:buNone/>
            </a:pPr>
            <a:r>
              <a:rPr lang="ja-JP" altLang="en-US" sz="2800" dirty="0">
                <a:solidFill>
                  <a:sysClr val="windowText" lastClr="000000"/>
                </a:solidFill>
              </a:rPr>
              <a:t>　①</a:t>
            </a:r>
            <a:r>
              <a:rPr lang="en-US" altLang="ja-JP" sz="2800" dirty="0">
                <a:solidFill>
                  <a:sysClr val="windowText" lastClr="000000"/>
                </a:solidFill>
              </a:rPr>
              <a:t>α</a:t>
            </a:r>
            <a:r>
              <a:rPr lang="en-US" altLang="ja-JP" sz="2800" baseline="-25000" dirty="0">
                <a:solidFill>
                  <a:sysClr val="windowText" lastClr="000000"/>
                </a:solidFill>
              </a:rPr>
              <a:t>1</a:t>
            </a:r>
            <a:r>
              <a:rPr lang="ja-JP" altLang="en-US" sz="2800" dirty="0">
                <a:solidFill>
                  <a:sysClr val="windowText" lastClr="000000"/>
                </a:solidFill>
              </a:rPr>
              <a:t>遮断薬</a:t>
            </a:r>
            <a:r>
              <a:rPr lang="ja-JP" altLang="en-US" sz="2800" dirty="0" smtClean="0">
                <a:solidFill>
                  <a:sysClr val="windowText" lastClr="000000"/>
                </a:solidFill>
              </a:rPr>
              <a:t>単独</a:t>
            </a:r>
            <a:r>
              <a:rPr lang="en-US" altLang="ja-JP" sz="2800" dirty="0" smtClean="0">
                <a:solidFill>
                  <a:sysClr val="windowText" lastClr="000000"/>
                </a:solidFill>
              </a:rPr>
              <a:t>	</a:t>
            </a:r>
            <a:r>
              <a:rPr lang="ja-JP" altLang="en-US" sz="2800" dirty="0" smtClean="0">
                <a:solidFill>
                  <a:sysClr val="windowText" lastClr="000000"/>
                </a:solidFill>
              </a:rPr>
              <a:t>（</a:t>
            </a:r>
            <a:r>
              <a:rPr lang="ja-JP" altLang="en-US" sz="2800" dirty="0">
                <a:solidFill>
                  <a:sysClr val="windowText" lastClr="000000"/>
                </a:solidFill>
              </a:rPr>
              <a:t>推奨グレード</a:t>
            </a:r>
            <a:r>
              <a:rPr lang="en-US" altLang="ja-JP" sz="2800" dirty="0">
                <a:solidFill>
                  <a:sysClr val="windowText" lastClr="000000"/>
                </a:solidFill>
              </a:rPr>
              <a:t>B</a:t>
            </a:r>
            <a:r>
              <a:rPr lang="ja-JP" altLang="en-US" sz="2800" dirty="0" smtClean="0">
                <a:solidFill>
                  <a:sysClr val="windowText" lastClr="000000"/>
                </a:solidFill>
              </a:rPr>
              <a:t>）</a:t>
            </a:r>
            <a:endParaRPr lang="en-US" altLang="ja-JP" sz="2800" dirty="0" smtClean="0">
              <a:solidFill>
                <a:sysClr val="windowText" lastClr="000000"/>
              </a:solidFill>
            </a:endParaRPr>
          </a:p>
          <a:p>
            <a:pPr marL="0" indent="0">
              <a:buNone/>
            </a:pPr>
            <a:endParaRPr lang="en-US" altLang="ja-JP" sz="2800" dirty="0">
              <a:solidFill>
                <a:sysClr val="windowText" lastClr="000000"/>
              </a:solidFill>
            </a:endParaRPr>
          </a:p>
          <a:p>
            <a:pPr marL="0" indent="0">
              <a:buNone/>
            </a:pPr>
            <a:r>
              <a:rPr lang="ja-JP" altLang="en-US" sz="2800" dirty="0">
                <a:solidFill>
                  <a:sysClr val="windowText" lastClr="000000"/>
                </a:solidFill>
              </a:rPr>
              <a:t>　②</a:t>
            </a:r>
            <a:r>
              <a:rPr lang="en-US" altLang="ja-JP" sz="2800" dirty="0">
                <a:solidFill>
                  <a:sysClr val="windowText" lastClr="000000"/>
                </a:solidFill>
              </a:rPr>
              <a:t>α</a:t>
            </a:r>
            <a:r>
              <a:rPr lang="en-US" altLang="ja-JP" sz="2800" baseline="-25000" dirty="0">
                <a:solidFill>
                  <a:sysClr val="windowText" lastClr="000000"/>
                </a:solidFill>
              </a:rPr>
              <a:t>1</a:t>
            </a:r>
            <a:r>
              <a:rPr lang="ja-JP" altLang="en-US" sz="2800" dirty="0">
                <a:solidFill>
                  <a:sysClr val="windowText" lastClr="000000"/>
                </a:solidFill>
              </a:rPr>
              <a:t>遮断薬と抗コリン薬の</a:t>
            </a:r>
            <a:r>
              <a:rPr lang="ja-JP" altLang="en-US" sz="2800" dirty="0" smtClean="0">
                <a:solidFill>
                  <a:sysClr val="windowText" lastClr="000000"/>
                </a:solidFill>
              </a:rPr>
              <a:t>併用</a:t>
            </a:r>
            <a:endParaRPr lang="en-US" altLang="ja-JP" sz="2800" dirty="0" smtClean="0">
              <a:solidFill>
                <a:sysClr val="windowText" lastClr="000000"/>
              </a:solidFill>
            </a:endParaRPr>
          </a:p>
          <a:p>
            <a:pPr marL="0" indent="0">
              <a:buNone/>
            </a:pPr>
            <a:r>
              <a:rPr lang="en-US" altLang="ja-JP" sz="2800" dirty="0">
                <a:solidFill>
                  <a:sysClr val="windowText" lastClr="000000"/>
                </a:solidFill>
              </a:rPr>
              <a:t>	</a:t>
            </a:r>
            <a:r>
              <a:rPr lang="en-US" altLang="ja-JP" sz="2800" dirty="0" smtClean="0">
                <a:solidFill>
                  <a:sysClr val="windowText" lastClr="000000"/>
                </a:solidFill>
              </a:rPr>
              <a:t>			</a:t>
            </a:r>
            <a:r>
              <a:rPr lang="ja-JP" altLang="en-US" sz="2800" dirty="0" smtClean="0">
                <a:solidFill>
                  <a:sysClr val="windowText" lastClr="000000"/>
                </a:solidFill>
              </a:rPr>
              <a:t>（</a:t>
            </a:r>
            <a:r>
              <a:rPr lang="ja-JP" altLang="en-US" sz="2800" dirty="0">
                <a:solidFill>
                  <a:sysClr val="windowText" lastClr="000000"/>
                </a:solidFill>
              </a:rPr>
              <a:t>推奨グレード</a:t>
            </a:r>
            <a:r>
              <a:rPr lang="en-US" altLang="ja-JP" sz="2800" dirty="0">
                <a:solidFill>
                  <a:sysClr val="windowText" lastClr="000000"/>
                </a:solidFill>
              </a:rPr>
              <a:t>A</a:t>
            </a:r>
            <a:r>
              <a:rPr lang="ja-JP" altLang="en-US" sz="2800" dirty="0">
                <a:solidFill>
                  <a:sysClr val="windowText" lastClr="000000"/>
                </a:solidFill>
              </a:rPr>
              <a:t>）</a:t>
            </a:r>
            <a:endParaRPr lang="en-US" altLang="ja-JP" sz="2800" dirty="0">
              <a:solidFill>
                <a:sysClr val="windowText" lastClr="000000"/>
              </a:solidFill>
            </a:endParaRPr>
          </a:p>
          <a:p>
            <a:pPr marL="0" indent="0">
              <a:buNone/>
            </a:pPr>
            <a:r>
              <a:rPr lang="ja-JP" altLang="en-US" sz="2800" dirty="0">
                <a:solidFill>
                  <a:sysClr val="windowText" lastClr="000000"/>
                </a:solidFill>
              </a:rPr>
              <a:t>　③</a:t>
            </a:r>
            <a:r>
              <a:rPr lang="en-US" altLang="ja-JP" sz="2800" dirty="0">
                <a:solidFill>
                  <a:sysClr val="windowText" lastClr="000000"/>
                </a:solidFill>
              </a:rPr>
              <a:t>α</a:t>
            </a:r>
            <a:r>
              <a:rPr lang="en-US" altLang="ja-JP" sz="2800" baseline="-25000" dirty="0">
                <a:solidFill>
                  <a:sysClr val="windowText" lastClr="000000"/>
                </a:solidFill>
              </a:rPr>
              <a:t>1</a:t>
            </a:r>
            <a:r>
              <a:rPr lang="ja-JP" altLang="en-US" sz="2800" dirty="0">
                <a:solidFill>
                  <a:sysClr val="windowText" lastClr="000000"/>
                </a:solidFill>
              </a:rPr>
              <a:t>遮断薬と</a:t>
            </a:r>
            <a:r>
              <a:rPr lang="en-US" altLang="ja-JP" sz="2800" dirty="0">
                <a:solidFill>
                  <a:sysClr val="windowText" lastClr="000000"/>
                </a:solidFill>
              </a:rPr>
              <a:t>β</a:t>
            </a:r>
            <a:r>
              <a:rPr lang="en-US" altLang="ja-JP" sz="2800" baseline="-25000" dirty="0">
                <a:solidFill>
                  <a:sysClr val="windowText" lastClr="000000"/>
                </a:solidFill>
              </a:rPr>
              <a:t>3</a:t>
            </a:r>
            <a:r>
              <a:rPr lang="ja-JP" altLang="en-US" sz="2800" dirty="0">
                <a:solidFill>
                  <a:sysClr val="windowText" lastClr="000000"/>
                </a:solidFill>
              </a:rPr>
              <a:t>作動薬の</a:t>
            </a:r>
            <a:r>
              <a:rPr lang="ja-JP" altLang="en-US" sz="2800" dirty="0" smtClean="0">
                <a:solidFill>
                  <a:sysClr val="windowText" lastClr="000000"/>
                </a:solidFill>
              </a:rPr>
              <a:t>併用</a:t>
            </a:r>
            <a:endParaRPr lang="en-US" altLang="ja-JP" sz="2800" dirty="0" smtClean="0">
              <a:solidFill>
                <a:sysClr val="windowText" lastClr="000000"/>
              </a:solidFill>
            </a:endParaRPr>
          </a:p>
          <a:p>
            <a:pPr marL="0" indent="0">
              <a:buNone/>
            </a:pPr>
            <a:r>
              <a:rPr lang="en-US" altLang="ja-JP" sz="2800" dirty="0">
                <a:solidFill>
                  <a:sysClr val="windowText" lastClr="000000"/>
                </a:solidFill>
              </a:rPr>
              <a:t>	</a:t>
            </a:r>
            <a:r>
              <a:rPr lang="en-US" altLang="ja-JP" sz="2800" dirty="0" smtClean="0">
                <a:solidFill>
                  <a:sysClr val="windowText" lastClr="000000"/>
                </a:solidFill>
              </a:rPr>
              <a:t>			</a:t>
            </a:r>
            <a:r>
              <a:rPr lang="ja-JP" altLang="en-US" sz="2800" dirty="0" smtClean="0">
                <a:solidFill>
                  <a:sysClr val="windowText" lastClr="000000"/>
                </a:solidFill>
              </a:rPr>
              <a:t>（</a:t>
            </a:r>
            <a:r>
              <a:rPr lang="ja-JP" altLang="en-US" sz="2800" dirty="0">
                <a:solidFill>
                  <a:sysClr val="windowText" lastClr="000000"/>
                </a:solidFill>
              </a:rPr>
              <a:t>推奨グレード</a:t>
            </a:r>
            <a:r>
              <a:rPr lang="en-US" altLang="ja-JP" sz="2800" dirty="0">
                <a:solidFill>
                  <a:sysClr val="windowText" lastClr="000000"/>
                </a:solidFill>
              </a:rPr>
              <a:t>C1</a:t>
            </a:r>
            <a:r>
              <a:rPr lang="ja-JP" altLang="en-US" sz="2800" dirty="0">
                <a:solidFill>
                  <a:sysClr val="windowText" lastClr="000000"/>
                </a:solidFill>
              </a:rPr>
              <a:t>）</a:t>
            </a:r>
            <a:endParaRPr lang="en-US" altLang="ja-JP" sz="2800" dirty="0">
              <a:solidFill>
                <a:sysClr val="windowText" lastClr="000000"/>
              </a:solidFill>
            </a:endParaRPr>
          </a:p>
          <a:p>
            <a:pPr marL="0" indent="0">
              <a:buNone/>
            </a:pPr>
            <a:r>
              <a:rPr lang="ja-JP" altLang="en-US" sz="2800" dirty="0">
                <a:solidFill>
                  <a:sysClr val="windowText" lastClr="000000"/>
                </a:solidFill>
              </a:rPr>
              <a:t>　④</a:t>
            </a:r>
            <a:r>
              <a:rPr lang="en-US" altLang="ja-JP" sz="2800" dirty="0">
                <a:solidFill>
                  <a:sysClr val="windowText" lastClr="000000"/>
                </a:solidFill>
              </a:rPr>
              <a:t>α</a:t>
            </a:r>
            <a:r>
              <a:rPr lang="en-US" altLang="ja-JP" sz="2800" baseline="-25000" dirty="0">
                <a:solidFill>
                  <a:sysClr val="windowText" lastClr="000000"/>
                </a:solidFill>
              </a:rPr>
              <a:t>1</a:t>
            </a:r>
            <a:r>
              <a:rPr lang="ja-JP" altLang="en-US" sz="2800" dirty="0">
                <a:solidFill>
                  <a:sysClr val="windowText" lastClr="000000"/>
                </a:solidFill>
              </a:rPr>
              <a:t>遮断薬と</a:t>
            </a:r>
            <a:r>
              <a:rPr lang="en-US" altLang="ja-JP" sz="2800" dirty="0">
                <a:solidFill>
                  <a:sysClr val="windowText" lastClr="000000"/>
                </a:solidFill>
              </a:rPr>
              <a:t>5α</a:t>
            </a:r>
            <a:r>
              <a:rPr lang="ja-JP" altLang="en-US" sz="2800" dirty="0">
                <a:solidFill>
                  <a:sysClr val="windowText" lastClr="000000"/>
                </a:solidFill>
              </a:rPr>
              <a:t>還元酵素阻害薬の</a:t>
            </a:r>
            <a:r>
              <a:rPr lang="ja-JP" altLang="en-US" sz="2800" dirty="0" smtClean="0">
                <a:solidFill>
                  <a:sysClr val="windowText" lastClr="000000"/>
                </a:solidFill>
              </a:rPr>
              <a:t>併用</a:t>
            </a:r>
            <a:endParaRPr lang="en-US" altLang="ja-JP" sz="2800" dirty="0" smtClean="0">
              <a:solidFill>
                <a:sysClr val="windowText" lastClr="000000"/>
              </a:solidFill>
            </a:endParaRPr>
          </a:p>
          <a:p>
            <a:pPr marL="0" indent="0">
              <a:buNone/>
            </a:pPr>
            <a:r>
              <a:rPr lang="en-US" altLang="ja-JP" sz="2800" dirty="0">
                <a:solidFill>
                  <a:sysClr val="windowText" lastClr="000000"/>
                </a:solidFill>
              </a:rPr>
              <a:t>	</a:t>
            </a:r>
            <a:r>
              <a:rPr lang="en-US" altLang="ja-JP" sz="2800" dirty="0" smtClean="0">
                <a:solidFill>
                  <a:sysClr val="windowText" lastClr="000000"/>
                </a:solidFill>
              </a:rPr>
              <a:t>			</a:t>
            </a:r>
            <a:r>
              <a:rPr lang="ja-JP" altLang="en-US" sz="2800" dirty="0" smtClean="0">
                <a:solidFill>
                  <a:sysClr val="windowText" lastClr="000000"/>
                </a:solidFill>
              </a:rPr>
              <a:t>（</a:t>
            </a:r>
            <a:r>
              <a:rPr lang="ja-JP" altLang="en-US" sz="2800" dirty="0">
                <a:solidFill>
                  <a:sysClr val="windowText" lastClr="000000"/>
                </a:solidFill>
              </a:rPr>
              <a:t>推奨グレード</a:t>
            </a:r>
            <a:r>
              <a:rPr lang="en-US" altLang="ja-JP" sz="2800" dirty="0">
                <a:solidFill>
                  <a:sysClr val="windowText" lastClr="000000"/>
                </a:solidFill>
              </a:rPr>
              <a:t>C1</a:t>
            </a:r>
            <a:r>
              <a:rPr lang="ja-JP" altLang="en-US" sz="2800" dirty="0" smtClean="0">
                <a:solidFill>
                  <a:sysClr val="windowText" lastClr="000000"/>
                </a:solidFill>
              </a:rPr>
              <a:t>）</a:t>
            </a:r>
            <a:endParaRPr lang="en-US" altLang="ja-JP" sz="2800" dirty="0">
              <a:solidFill>
                <a:sysClr val="windowText" lastClr="000000"/>
              </a:solidFill>
            </a:endParaRPr>
          </a:p>
          <a:p>
            <a:pPr marL="0" indent="0">
              <a:buNone/>
            </a:pPr>
            <a:r>
              <a:rPr lang="ja-JP" altLang="en-US" sz="2800" dirty="0">
                <a:solidFill>
                  <a:sysClr val="windowText" lastClr="000000"/>
                </a:solidFill>
              </a:rPr>
              <a:t>　⑤</a:t>
            </a:r>
            <a:r>
              <a:rPr lang="en-US" altLang="ja-JP" sz="2800" dirty="0"/>
              <a:t>PDE5</a:t>
            </a:r>
            <a:r>
              <a:rPr lang="ja-JP" altLang="en-US" sz="2800" dirty="0"/>
              <a:t>阻害</a:t>
            </a:r>
            <a:r>
              <a:rPr lang="ja-JP" altLang="en-US" sz="2800" dirty="0" smtClean="0"/>
              <a:t>薬</a:t>
            </a:r>
            <a:r>
              <a:rPr lang="en-US" altLang="ja-JP" sz="2800" dirty="0" smtClean="0"/>
              <a:t>		</a:t>
            </a:r>
            <a:r>
              <a:rPr lang="ja-JP" altLang="en-US" sz="2800" dirty="0" smtClean="0">
                <a:solidFill>
                  <a:sysClr val="windowText" lastClr="000000"/>
                </a:solidFill>
              </a:rPr>
              <a:t>（</a:t>
            </a:r>
            <a:r>
              <a:rPr lang="ja-JP" altLang="en-US" sz="2800" dirty="0">
                <a:solidFill>
                  <a:sysClr val="windowText" lastClr="000000"/>
                </a:solidFill>
              </a:rPr>
              <a:t>推奨グレード</a:t>
            </a:r>
            <a:r>
              <a:rPr lang="en-US" altLang="ja-JP" sz="2800" dirty="0">
                <a:solidFill>
                  <a:sysClr val="windowText" lastClr="000000"/>
                </a:solidFill>
              </a:rPr>
              <a:t>B</a:t>
            </a:r>
            <a:r>
              <a:rPr lang="ja-JP" altLang="en-US" sz="2800" dirty="0">
                <a:solidFill>
                  <a:sysClr val="windowText" lastClr="000000"/>
                </a:solidFill>
              </a:rPr>
              <a:t>）</a:t>
            </a:r>
          </a:p>
          <a:p>
            <a:pPr marL="0" indent="0">
              <a:buNone/>
            </a:pPr>
            <a:endParaRPr kumimoji="1" lang="ja-JP" altLang="en-US" dirty="0"/>
          </a:p>
        </p:txBody>
      </p:sp>
      <p:sp>
        <p:nvSpPr>
          <p:cNvPr id="5" name="タイトル 1"/>
          <p:cNvSpPr>
            <a:spLocks noGrp="1"/>
          </p:cNvSpPr>
          <p:nvPr>
            <p:ph type="title"/>
          </p:nvPr>
        </p:nvSpPr>
        <p:spPr>
          <a:xfrm>
            <a:off x="406400" y="46038"/>
            <a:ext cx="8283575" cy="908050"/>
          </a:xfrm>
        </p:spPr>
        <p:txBody>
          <a:bodyPr/>
          <a:lstStyle/>
          <a:p>
            <a:r>
              <a:rPr lang="ja-JP" altLang="en-US" dirty="0" smtClean="0"/>
              <a:t>　薬物療法について</a:t>
            </a:r>
            <a:endParaRPr kumimoji="1" lang="ja-JP" altLang="en-US" dirty="0"/>
          </a:p>
        </p:txBody>
      </p:sp>
    </p:spTree>
    <p:extLst>
      <p:ext uri="{BB962C8B-B14F-4D97-AF65-F5344CB8AC3E}">
        <p14:creationId xmlns:p14="http://schemas.microsoft.com/office/powerpoint/2010/main" val="28561722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　最近の流れ～北信泌尿器科医会～</a:t>
            </a:r>
            <a:endParaRPr kumimoji="1" lang="ja-JP" altLang="en-US" dirty="0"/>
          </a:p>
        </p:txBody>
      </p:sp>
      <p:sp>
        <p:nvSpPr>
          <p:cNvPr id="3" name="コンテンツ プレースホルダー 2"/>
          <p:cNvSpPr>
            <a:spLocks noGrp="1"/>
          </p:cNvSpPr>
          <p:nvPr>
            <p:ph idx="1"/>
          </p:nvPr>
        </p:nvSpPr>
        <p:spPr/>
        <p:txBody>
          <a:bodyPr/>
          <a:lstStyle/>
          <a:p>
            <a:r>
              <a:rPr lang="en-US" altLang="ja-JP" dirty="0">
                <a:solidFill>
                  <a:sysClr val="windowText" lastClr="000000"/>
                </a:solidFill>
              </a:rPr>
              <a:t>β</a:t>
            </a:r>
            <a:r>
              <a:rPr lang="en-US" altLang="ja-JP" baseline="-25000" dirty="0">
                <a:solidFill>
                  <a:sysClr val="windowText" lastClr="000000"/>
                </a:solidFill>
              </a:rPr>
              <a:t>3</a:t>
            </a:r>
            <a:r>
              <a:rPr lang="ja-JP" altLang="en-US" dirty="0">
                <a:solidFill>
                  <a:sysClr val="windowText" lastClr="000000"/>
                </a:solidFill>
              </a:rPr>
              <a:t>作動</a:t>
            </a:r>
            <a:r>
              <a:rPr lang="ja-JP" altLang="en-US" dirty="0" smtClean="0">
                <a:solidFill>
                  <a:sysClr val="windowText" lastClr="000000"/>
                </a:solidFill>
              </a:rPr>
              <a:t>薬は、膀胱を伸ばすイメージ</a:t>
            </a:r>
            <a:endParaRPr lang="en-US" altLang="ja-JP" dirty="0" smtClean="0">
              <a:solidFill>
                <a:sysClr val="windowText" lastClr="000000"/>
              </a:solidFill>
            </a:endParaRPr>
          </a:p>
          <a:p>
            <a:pPr marL="0" indent="0">
              <a:buNone/>
            </a:pPr>
            <a:r>
              <a:rPr lang="ja-JP" altLang="en-US" dirty="0" smtClean="0">
                <a:solidFill>
                  <a:sysClr val="windowText" lastClr="000000"/>
                </a:solidFill>
              </a:rPr>
              <a:t>　→１回尿量が増える</a:t>
            </a:r>
            <a:endParaRPr lang="en-US" altLang="ja-JP" dirty="0">
              <a:solidFill>
                <a:sysClr val="windowText" lastClr="000000"/>
              </a:solidFill>
            </a:endParaRPr>
          </a:p>
          <a:p>
            <a:r>
              <a:rPr lang="ja-JP" altLang="en-US" dirty="0" smtClean="0">
                <a:solidFill>
                  <a:sysClr val="windowText" lastClr="000000"/>
                </a:solidFill>
              </a:rPr>
              <a:t>抗</a:t>
            </a:r>
            <a:r>
              <a:rPr lang="ja-JP" altLang="en-US" dirty="0">
                <a:solidFill>
                  <a:sysClr val="windowText" lastClr="000000"/>
                </a:solidFill>
              </a:rPr>
              <a:t>コリン</a:t>
            </a:r>
            <a:r>
              <a:rPr lang="ja-JP" altLang="en-US" dirty="0" smtClean="0">
                <a:solidFill>
                  <a:sysClr val="windowText" lastClr="000000"/>
                </a:solidFill>
              </a:rPr>
              <a:t>薬は、</a:t>
            </a:r>
            <a:r>
              <a:rPr lang="en-US" altLang="ja-JP" dirty="0" smtClean="0">
                <a:solidFill>
                  <a:sysClr val="windowText" lastClr="000000"/>
                </a:solidFill>
              </a:rPr>
              <a:t>urgency</a:t>
            </a:r>
            <a:r>
              <a:rPr lang="ja-JP" altLang="en-US" dirty="0" smtClean="0">
                <a:solidFill>
                  <a:sysClr val="windowText" lastClr="000000"/>
                </a:solidFill>
              </a:rPr>
              <a:t>に効くイメージ</a:t>
            </a:r>
            <a:endParaRPr lang="en-US" altLang="ja-JP" dirty="0">
              <a:solidFill>
                <a:sysClr val="windowText" lastClr="000000"/>
              </a:solidFill>
            </a:endParaRPr>
          </a:p>
          <a:p>
            <a:endParaRPr lang="en-US" altLang="ja-JP" dirty="0" smtClean="0">
              <a:solidFill>
                <a:sysClr val="windowText" lastClr="000000"/>
              </a:solidFill>
            </a:endParaRPr>
          </a:p>
          <a:p>
            <a:r>
              <a:rPr lang="en-US" altLang="ja-JP" dirty="0">
                <a:solidFill>
                  <a:sysClr val="windowText" lastClr="000000"/>
                </a:solidFill>
              </a:rPr>
              <a:t>β</a:t>
            </a:r>
            <a:r>
              <a:rPr lang="en-US" altLang="ja-JP" baseline="-25000" dirty="0">
                <a:solidFill>
                  <a:sysClr val="windowText" lastClr="000000"/>
                </a:solidFill>
              </a:rPr>
              <a:t>3</a:t>
            </a:r>
            <a:r>
              <a:rPr lang="ja-JP" altLang="en-US" dirty="0">
                <a:solidFill>
                  <a:sysClr val="windowText" lastClr="000000"/>
                </a:solidFill>
              </a:rPr>
              <a:t>作動</a:t>
            </a:r>
            <a:r>
              <a:rPr lang="ja-JP" altLang="en-US" dirty="0" smtClean="0">
                <a:solidFill>
                  <a:sysClr val="windowText" lastClr="000000"/>
                </a:solidFill>
              </a:rPr>
              <a:t>薬は</a:t>
            </a:r>
            <a:r>
              <a:rPr lang="ja-JP" altLang="en-US" dirty="0">
                <a:solidFill>
                  <a:sysClr val="windowText" lastClr="000000"/>
                </a:solidFill>
              </a:rPr>
              <a:t>抗コリン</a:t>
            </a:r>
            <a:r>
              <a:rPr lang="ja-JP" altLang="en-US" dirty="0" smtClean="0">
                <a:solidFill>
                  <a:sysClr val="windowText" lastClr="000000"/>
                </a:solidFill>
              </a:rPr>
              <a:t>薬に比べ、副作用が少なく使いやすい。</a:t>
            </a:r>
          </a:p>
        </p:txBody>
      </p:sp>
      <p:sp>
        <p:nvSpPr>
          <p:cNvPr id="4" name="スライド番号プレースホルダー 3"/>
          <p:cNvSpPr>
            <a:spLocks noGrp="1"/>
          </p:cNvSpPr>
          <p:nvPr>
            <p:ph type="sldNum" sz="quarter" idx="12"/>
          </p:nvPr>
        </p:nvSpPr>
        <p:spPr/>
        <p:txBody>
          <a:bodyPr/>
          <a:lstStyle/>
          <a:p>
            <a:fld id="{CA423794-889D-44F1-9B35-1EB9443D0300}" type="slidenum">
              <a:rPr lang="en-US" altLang="ja-JP" smtClean="0"/>
              <a:pPr/>
              <a:t>87</a:t>
            </a:fld>
            <a:endParaRPr lang="en-US" altLang="ja-JP"/>
          </a:p>
        </p:txBody>
      </p:sp>
    </p:spTree>
    <p:extLst>
      <p:ext uri="{BB962C8B-B14F-4D97-AF65-F5344CB8AC3E}">
        <p14:creationId xmlns:p14="http://schemas.microsoft.com/office/powerpoint/2010/main" val="7262237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　最近の流れ～北信泌尿器科医会～</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4000" dirty="0" smtClean="0">
                <a:solidFill>
                  <a:sysClr val="windowText" lastClr="000000"/>
                </a:solidFill>
              </a:rPr>
              <a:t>女性</a:t>
            </a:r>
            <a:endParaRPr lang="en-US" altLang="ja-JP" sz="4000" dirty="0" smtClean="0">
              <a:solidFill>
                <a:sysClr val="windowText" lastClr="000000"/>
              </a:solidFill>
            </a:endParaRPr>
          </a:p>
          <a:p>
            <a:pPr marL="0" indent="0">
              <a:buNone/>
            </a:pPr>
            <a:endParaRPr lang="ja-JP" altLang="en-US" dirty="0" smtClean="0">
              <a:solidFill>
                <a:sysClr val="windowText" lastClr="000000"/>
              </a:solidFill>
            </a:endParaRPr>
          </a:p>
        </p:txBody>
      </p:sp>
      <p:sp>
        <p:nvSpPr>
          <p:cNvPr id="4" name="スライド番号プレースホルダー 3"/>
          <p:cNvSpPr>
            <a:spLocks noGrp="1"/>
          </p:cNvSpPr>
          <p:nvPr>
            <p:ph type="sldNum" sz="quarter" idx="12"/>
          </p:nvPr>
        </p:nvSpPr>
        <p:spPr/>
        <p:txBody>
          <a:bodyPr/>
          <a:lstStyle/>
          <a:p>
            <a:fld id="{CA423794-889D-44F1-9B35-1EB9443D0300}" type="slidenum">
              <a:rPr lang="en-US" altLang="ja-JP" smtClean="0"/>
              <a:pPr/>
              <a:t>88</a:t>
            </a:fld>
            <a:endParaRPr lang="en-US" altLang="ja-JP"/>
          </a:p>
        </p:txBody>
      </p:sp>
      <p:sp>
        <p:nvSpPr>
          <p:cNvPr id="6" name="テキスト ボックス 5"/>
          <p:cNvSpPr txBox="1"/>
          <p:nvPr/>
        </p:nvSpPr>
        <p:spPr>
          <a:xfrm>
            <a:off x="447102" y="3174068"/>
            <a:ext cx="1944216" cy="584775"/>
          </a:xfrm>
          <a:prstGeom prst="rect">
            <a:avLst/>
          </a:prstGeom>
          <a:solidFill>
            <a:srgbClr val="FFFF00"/>
          </a:solidFill>
        </p:spPr>
        <p:txBody>
          <a:bodyPr wrap="square" rtlCol="0">
            <a:spAutoFit/>
          </a:bodyPr>
          <a:lstStyle/>
          <a:p>
            <a:r>
              <a:rPr lang="en-US" altLang="ja-JP" sz="3200" dirty="0">
                <a:solidFill>
                  <a:sysClr val="windowText" lastClr="000000"/>
                </a:solidFill>
              </a:rPr>
              <a:t>β</a:t>
            </a:r>
            <a:r>
              <a:rPr lang="en-US" altLang="ja-JP" sz="3200" baseline="-25000" dirty="0">
                <a:solidFill>
                  <a:sysClr val="windowText" lastClr="000000"/>
                </a:solidFill>
              </a:rPr>
              <a:t>3</a:t>
            </a:r>
            <a:r>
              <a:rPr lang="ja-JP" altLang="en-US" sz="3200" dirty="0">
                <a:solidFill>
                  <a:sysClr val="windowText" lastClr="000000"/>
                </a:solidFill>
              </a:rPr>
              <a:t>作動薬</a:t>
            </a:r>
            <a:endParaRPr kumimoji="1" lang="ja-JP" altLang="en-US" sz="3200" dirty="0"/>
          </a:p>
        </p:txBody>
      </p:sp>
      <p:sp>
        <p:nvSpPr>
          <p:cNvPr id="7" name="テキスト ボックス 6"/>
          <p:cNvSpPr txBox="1"/>
          <p:nvPr/>
        </p:nvSpPr>
        <p:spPr>
          <a:xfrm>
            <a:off x="3131840" y="3174069"/>
            <a:ext cx="2304256" cy="584775"/>
          </a:xfrm>
          <a:prstGeom prst="rect">
            <a:avLst/>
          </a:prstGeom>
          <a:solidFill>
            <a:srgbClr val="FFFF00"/>
          </a:solidFill>
        </p:spPr>
        <p:txBody>
          <a:bodyPr wrap="square" rtlCol="0">
            <a:spAutoFit/>
          </a:bodyPr>
          <a:lstStyle/>
          <a:p>
            <a:r>
              <a:rPr lang="ja-JP" altLang="en-US" sz="3200" dirty="0">
                <a:solidFill>
                  <a:sysClr val="windowText" lastClr="000000"/>
                </a:solidFill>
              </a:rPr>
              <a:t>抗コリン薬</a:t>
            </a:r>
            <a:endParaRPr kumimoji="1" lang="ja-JP" altLang="en-US" sz="3200" dirty="0"/>
          </a:p>
        </p:txBody>
      </p:sp>
      <p:sp>
        <p:nvSpPr>
          <p:cNvPr id="8" name="テキスト ボックス 7"/>
          <p:cNvSpPr txBox="1"/>
          <p:nvPr/>
        </p:nvSpPr>
        <p:spPr>
          <a:xfrm>
            <a:off x="6327373" y="2927846"/>
            <a:ext cx="2461790" cy="1077218"/>
          </a:xfrm>
          <a:prstGeom prst="rect">
            <a:avLst/>
          </a:prstGeom>
          <a:solidFill>
            <a:srgbClr val="FFFF00"/>
          </a:solidFill>
        </p:spPr>
        <p:txBody>
          <a:bodyPr wrap="square" rtlCol="0">
            <a:spAutoFit/>
          </a:bodyPr>
          <a:lstStyle/>
          <a:p>
            <a:r>
              <a:rPr lang="en-US" altLang="ja-JP" sz="3200" dirty="0">
                <a:solidFill>
                  <a:sysClr val="windowText" lastClr="000000"/>
                </a:solidFill>
              </a:rPr>
              <a:t>β</a:t>
            </a:r>
            <a:r>
              <a:rPr lang="en-US" altLang="ja-JP" sz="3200" baseline="-25000" dirty="0">
                <a:solidFill>
                  <a:sysClr val="windowText" lastClr="000000"/>
                </a:solidFill>
              </a:rPr>
              <a:t>3</a:t>
            </a:r>
            <a:r>
              <a:rPr lang="ja-JP" altLang="en-US" sz="3200" dirty="0">
                <a:solidFill>
                  <a:sysClr val="windowText" lastClr="000000"/>
                </a:solidFill>
              </a:rPr>
              <a:t>作動</a:t>
            </a:r>
            <a:r>
              <a:rPr lang="ja-JP" altLang="en-US" sz="3200" dirty="0" smtClean="0">
                <a:solidFill>
                  <a:sysClr val="windowText" lastClr="000000"/>
                </a:solidFill>
              </a:rPr>
              <a:t>薬</a:t>
            </a:r>
            <a:r>
              <a:rPr lang="en-US" altLang="ja-JP" sz="3200" dirty="0" smtClean="0">
                <a:solidFill>
                  <a:sysClr val="windowText" lastClr="000000"/>
                </a:solidFill>
              </a:rPr>
              <a:t>+</a:t>
            </a:r>
          </a:p>
          <a:p>
            <a:r>
              <a:rPr lang="ja-JP" altLang="en-US" sz="3200" dirty="0" smtClean="0">
                <a:solidFill>
                  <a:sysClr val="windowText" lastClr="000000"/>
                </a:solidFill>
              </a:rPr>
              <a:t>抗</a:t>
            </a:r>
            <a:r>
              <a:rPr lang="ja-JP" altLang="en-US" sz="3200" dirty="0">
                <a:solidFill>
                  <a:sysClr val="windowText" lastClr="000000"/>
                </a:solidFill>
              </a:rPr>
              <a:t>コリン</a:t>
            </a:r>
            <a:r>
              <a:rPr lang="ja-JP" altLang="en-US" sz="3200" dirty="0" smtClean="0">
                <a:solidFill>
                  <a:sysClr val="windowText" lastClr="000000"/>
                </a:solidFill>
              </a:rPr>
              <a:t>薬</a:t>
            </a:r>
            <a:endParaRPr kumimoji="1" lang="ja-JP" altLang="en-US" sz="3200" dirty="0"/>
          </a:p>
        </p:txBody>
      </p:sp>
      <p:cxnSp>
        <p:nvCxnSpPr>
          <p:cNvPr id="11" name="直線矢印コネクタ 10"/>
          <p:cNvCxnSpPr>
            <a:stCxn id="6" idx="3"/>
            <a:endCxn id="7" idx="1"/>
          </p:cNvCxnSpPr>
          <p:nvPr/>
        </p:nvCxnSpPr>
        <p:spPr bwMode="auto">
          <a:xfrm>
            <a:off x="2391318" y="3466456"/>
            <a:ext cx="740522" cy="1"/>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12" name="テキスト ボックス 11"/>
          <p:cNvSpPr txBox="1"/>
          <p:nvPr/>
        </p:nvSpPr>
        <p:spPr>
          <a:xfrm>
            <a:off x="1723705" y="2412321"/>
            <a:ext cx="2075748" cy="523220"/>
          </a:xfrm>
          <a:prstGeom prst="rect">
            <a:avLst/>
          </a:prstGeom>
          <a:noFill/>
        </p:spPr>
        <p:txBody>
          <a:bodyPr wrap="square" rtlCol="0">
            <a:spAutoFit/>
          </a:bodyPr>
          <a:lstStyle/>
          <a:p>
            <a:r>
              <a:rPr kumimoji="1" lang="ja-JP" altLang="en-US" sz="2800" b="1" dirty="0" smtClean="0">
                <a:solidFill>
                  <a:srgbClr val="FF0000"/>
                </a:solidFill>
              </a:rPr>
              <a:t>効果不十分</a:t>
            </a:r>
            <a:endParaRPr kumimoji="1" lang="ja-JP" altLang="en-US" sz="2800" b="1" dirty="0">
              <a:solidFill>
                <a:srgbClr val="FF0000"/>
              </a:solidFill>
            </a:endParaRPr>
          </a:p>
        </p:txBody>
      </p:sp>
      <p:cxnSp>
        <p:nvCxnSpPr>
          <p:cNvPr id="13" name="直線矢印コネクタ 12"/>
          <p:cNvCxnSpPr>
            <a:stCxn id="7" idx="3"/>
            <a:endCxn id="8" idx="1"/>
          </p:cNvCxnSpPr>
          <p:nvPr/>
        </p:nvCxnSpPr>
        <p:spPr bwMode="auto">
          <a:xfrm flipV="1">
            <a:off x="5436096" y="3466455"/>
            <a:ext cx="891277" cy="2"/>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14" name="テキスト ボックス 13"/>
          <p:cNvSpPr txBox="1"/>
          <p:nvPr/>
        </p:nvSpPr>
        <p:spPr>
          <a:xfrm>
            <a:off x="4843861" y="2412321"/>
            <a:ext cx="2075748" cy="523220"/>
          </a:xfrm>
          <a:prstGeom prst="rect">
            <a:avLst/>
          </a:prstGeom>
          <a:noFill/>
        </p:spPr>
        <p:txBody>
          <a:bodyPr wrap="square" rtlCol="0">
            <a:spAutoFit/>
          </a:bodyPr>
          <a:lstStyle/>
          <a:p>
            <a:r>
              <a:rPr kumimoji="1" lang="ja-JP" altLang="en-US" sz="2800" b="1" dirty="0" smtClean="0">
                <a:solidFill>
                  <a:srgbClr val="FF0000"/>
                </a:solidFill>
              </a:rPr>
              <a:t>効果不十分</a:t>
            </a:r>
            <a:endParaRPr kumimoji="1" lang="ja-JP" altLang="en-US" sz="2800" b="1" dirty="0">
              <a:solidFill>
                <a:srgbClr val="FF0000"/>
              </a:solidFill>
            </a:endParaRPr>
          </a:p>
        </p:txBody>
      </p:sp>
    </p:spTree>
    <p:extLst>
      <p:ext uri="{BB962C8B-B14F-4D97-AF65-F5344CB8AC3E}">
        <p14:creationId xmlns:p14="http://schemas.microsoft.com/office/powerpoint/2010/main" val="37498796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矢印コネクタ 10"/>
          <p:cNvCxnSpPr>
            <a:stCxn id="6" idx="0"/>
            <a:endCxn id="8" idx="1"/>
          </p:cNvCxnSpPr>
          <p:nvPr/>
        </p:nvCxnSpPr>
        <p:spPr bwMode="auto">
          <a:xfrm flipV="1">
            <a:off x="1331640" y="2665281"/>
            <a:ext cx="1865065" cy="818893"/>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2" name="タイトル 1"/>
          <p:cNvSpPr>
            <a:spLocks noGrp="1"/>
          </p:cNvSpPr>
          <p:nvPr>
            <p:ph type="title"/>
          </p:nvPr>
        </p:nvSpPr>
        <p:spPr/>
        <p:txBody>
          <a:bodyPr/>
          <a:lstStyle/>
          <a:p>
            <a:r>
              <a:rPr kumimoji="1" lang="ja-JP" altLang="en-US" dirty="0" smtClean="0"/>
              <a:t>　最近の流れ～北信泌尿器科医会～</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3600" dirty="0" smtClean="0">
                <a:solidFill>
                  <a:sysClr val="windowText" lastClr="000000"/>
                </a:solidFill>
              </a:rPr>
              <a:t>男性（ＢＰＨあり）</a:t>
            </a:r>
            <a:endParaRPr lang="en-US" altLang="ja-JP" sz="3600" dirty="0" smtClean="0">
              <a:solidFill>
                <a:sysClr val="windowText" lastClr="000000"/>
              </a:solidFill>
            </a:endParaRPr>
          </a:p>
          <a:p>
            <a:pPr marL="0" indent="0">
              <a:buNone/>
            </a:pPr>
            <a:endParaRPr lang="ja-JP" altLang="en-US" dirty="0" smtClean="0">
              <a:solidFill>
                <a:sysClr val="windowText" lastClr="000000"/>
              </a:solidFill>
            </a:endParaRPr>
          </a:p>
        </p:txBody>
      </p:sp>
      <p:sp>
        <p:nvSpPr>
          <p:cNvPr id="4" name="スライド番号プレースホルダー 3"/>
          <p:cNvSpPr>
            <a:spLocks noGrp="1"/>
          </p:cNvSpPr>
          <p:nvPr>
            <p:ph type="sldNum" sz="quarter" idx="12"/>
          </p:nvPr>
        </p:nvSpPr>
        <p:spPr/>
        <p:txBody>
          <a:bodyPr/>
          <a:lstStyle/>
          <a:p>
            <a:fld id="{CA423794-889D-44F1-9B35-1EB9443D0300}" type="slidenum">
              <a:rPr lang="en-US" altLang="ja-JP" smtClean="0"/>
              <a:pPr/>
              <a:t>89</a:t>
            </a:fld>
            <a:endParaRPr lang="en-US" altLang="ja-JP"/>
          </a:p>
        </p:txBody>
      </p:sp>
      <p:sp>
        <p:nvSpPr>
          <p:cNvPr id="6" name="テキスト ボックス 5"/>
          <p:cNvSpPr txBox="1"/>
          <p:nvPr/>
        </p:nvSpPr>
        <p:spPr>
          <a:xfrm>
            <a:off x="98072" y="3484174"/>
            <a:ext cx="2467136" cy="1384995"/>
          </a:xfrm>
          <a:prstGeom prst="rect">
            <a:avLst/>
          </a:prstGeom>
          <a:solidFill>
            <a:srgbClr val="00B0F0"/>
          </a:solidFill>
        </p:spPr>
        <p:txBody>
          <a:bodyPr wrap="square" rtlCol="0">
            <a:spAutoFit/>
          </a:bodyPr>
          <a:lstStyle/>
          <a:p>
            <a:r>
              <a:rPr lang="en-US" altLang="ja-JP" sz="2800" dirty="0">
                <a:solidFill>
                  <a:sysClr val="windowText" lastClr="000000"/>
                </a:solidFill>
              </a:rPr>
              <a:t>α</a:t>
            </a:r>
            <a:r>
              <a:rPr lang="en-US" altLang="ja-JP" sz="2800" baseline="-25000" dirty="0">
                <a:solidFill>
                  <a:sysClr val="windowText" lastClr="000000"/>
                </a:solidFill>
              </a:rPr>
              <a:t>1</a:t>
            </a:r>
            <a:r>
              <a:rPr lang="ja-JP" altLang="en-US" sz="2800" dirty="0">
                <a:solidFill>
                  <a:sysClr val="windowText" lastClr="000000"/>
                </a:solidFill>
              </a:rPr>
              <a:t>遮断</a:t>
            </a:r>
            <a:r>
              <a:rPr lang="ja-JP" altLang="en-US" sz="2800" dirty="0" smtClean="0">
                <a:solidFill>
                  <a:sysClr val="windowText" lastClr="000000"/>
                </a:solidFill>
              </a:rPr>
              <a:t>薬</a:t>
            </a:r>
            <a:endParaRPr lang="en-US" altLang="ja-JP" sz="2800" dirty="0" smtClean="0">
              <a:solidFill>
                <a:sysClr val="windowText" lastClr="000000"/>
              </a:solidFill>
            </a:endParaRPr>
          </a:p>
          <a:p>
            <a:r>
              <a:rPr kumimoji="1" lang="en-US" altLang="ja-JP" sz="2800" dirty="0" smtClean="0">
                <a:solidFill>
                  <a:sysClr val="windowText" lastClr="000000"/>
                </a:solidFill>
              </a:rPr>
              <a:t>or</a:t>
            </a:r>
          </a:p>
          <a:p>
            <a:r>
              <a:rPr lang="en-US" altLang="ja-JP" sz="2800" dirty="0"/>
              <a:t>PDE5</a:t>
            </a:r>
            <a:r>
              <a:rPr lang="ja-JP" altLang="en-US" sz="2800" dirty="0"/>
              <a:t>阻害</a:t>
            </a:r>
            <a:r>
              <a:rPr lang="ja-JP" altLang="en-US" sz="2800" dirty="0" smtClean="0"/>
              <a:t>薬</a:t>
            </a:r>
            <a:endParaRPr kumimoji="1" lang="ja-JP" altLang="en-US" sz="2800" dirty="0"/>
          </a:p>
        </p:txBody>
      </p:sp>
      <p:sp>
        <p:nvSpPr>
          <p:cNvPr id="8" name="テキスト ボックス 7"/>
          <p:cNvSpPr txBox="1"/>
          <p:nvPr/>
        </p:nvSpPr>
        <p:spPr>
          <a:xfrm>
            <a:off x="3196705" y="1972783"/>
            <a:ext cx="2461790" cy="1384995"/>
          </a:xfrm>
          <a:prstGeom prst="rect">
            <a:avLst/>
          </a:prstGeom>
          <a:solidFill>
            <a:srgbClr val="FFFF00"/>
          </a:solidFill>
        </p:spPr>
        <p:txBody>
          <a:bodyPr wrap="square" rtlCol="0">
            <a:spAutoFit/>
          </a:bodyPr>
          <a:lstStyle/>
          <a:p>
            <a:r>
              <a:rPr lang="en-US" altLang="ja-JP" sz="2800" dirty="0">
                <a:solidFill>
                  <a:sysClr val="windowText" lastClr="000000"/>
                </a:solidFill>
              </a:rPr>
              <a:t>β</a:t>
            </a:r>
            <a:r>
              <a:rPr lang="en-US" altLang="ja-JP" sz="2800" baseline="-25000" dirty="0">
                <a:solidFill>
                  <a:sysClr val="windowText" lastClr="000000"/>
                </a:solidFill>
              </a:rPr>
              <a:t>3</a:t>
            </a:r>
            <a:r>
              <a:rPr lang="ja-JP" altLang="en-US" sz="2800" dirty="0">
                <a:solidFill>
                  <a:sysClr val="windowText" lastClr="000000"/>
                </a:solidFill>
              </a:rPr>
              <a:t>作動</a:t>
            </a:r>
            <a:r>
              <a:rPr lang="ja-JP" altLang="en-US" sz="2800" dirty="0" smtClean="0">
                <a:solidFill>
                  <a:sysClr val="windowText" lastClr="000000"/>
                </a:solidFill>
              </a:rPr>
              <a:t>薬</a:t>
            </a:r>
            <a:endParaRPr lang="en-US" altLang="ja-JP" sz="2800" dirty="0">
              <a:solidFill>
                <a:sysClr val="windowText" lastClr="000000"/>
              </a:solidFill>
            </a:endParaRPr>
          </a:p>
          <a:p>
            <a:r>
              <a:rPr lang="en-US" altLang="ja-JP" sz="2800" dirty="0" smtClean="0">
                <a:solidFill>
                  <a:sysClr val="windowText" lastClr="000000"/>
                </a:solidFill>
              </a:rPr>
              <a:t>or</a:t>
            </a:r>
          </a:p>
          <a:p>
            <a:r>
              <a:rPr lang="ja-JP" altLang="en-US" sz="2800" dirty="0" smtClean="0">
                <a:solidFill>
                  <a:sysClr val="windowText" lastClr="000000"/>
                </a:solidFill>
              </a:rPr>
              <a:t>抗</a:t>
            </a:r>
            <a:r>
              <a:rPr lang="ja-JP" altLang="en-US" sz="2800" dirty="0">
                <a:solidFill>
                  <a:sysClr val="windowText" lastClr="000000"/>
                </a:solidFill>
              </a:rPr>
              <a:t>コリン</a:t>
            </a:r>
            <a:r>
              <a:rPr lang="ja-JP" altLang="en-US" sz="2800" dirty="0" smtClean="0">
                <a:solidFill>
                  <a:sysClr val="windowText" lastClr="000000"/>
                </a:solidFill>
              </a:rPr>
              <a:t>薬</a:t>
            </a:r>
            <a:endParaRPr kumimoji="1" lang="ja-JP" altLang="en-US" sz="2800" dirty="0"/>
          </a:p>
        </p:txBody>
      </p:sp>
      <p:sp>
        <p:nvSpPr>
          <p:cNvPr id="12" name="テキスト ボックス 11"/>
          <p:cNvSpPr txBox="1"/>
          <p:nvPr/>
        </p:nvSpPr>
        <p:spPr>
          <a:xfrm rot="20163873">
            <a:off x="1004034" y="2403672"/>
            <a:ext cx="2075748" cy="523220"/>
          </a:xfrm>
          <a:prstGeom prst="rect">
            <a:avLst/>
          </a:prstGeom>
          <a:noFill/>
        </p:spPr>
        <p:txBody>
          <a:bodyPr wrap="square" rtlCol="0">
            <a:spAutoFit/>
          </a:bodyPr>
          <a:lstStyle/>
          <a:p>
            <a:r>
              <a:rPr kumimoji="1" lang="ja-JP" altLang="en-US" sz="2800" b="1" dirty="0" smtClean="0">
                <a:solidFill>
                  <a:srgbClr val="FF0000"/>
                </a:solidFill>
              </a:rPr>
              <a:t>効果不十分</a:t>
            </a:r>
            <a:endParaRPr kumimoji="1" lang="ja-JP" altLang="en-US" sz="2800" b="1" dirty="0">
              <a:solidFill>
                <a:srgbClr val="FF0000"/>
              </a:solidFill>
            </a:endParaRPr>
          </a:p>
        </p:txBody>
      </p:sp>
      <p:cxnSp>
        <p:nvCxnSpPr>
          <p:cNvPr id="13" name="直線矢印コネクタ 12"/>
          <p:cNvCxnSpPr>
            <a:stCxn id="8" idx="3"/>
            <a:endCxn id="16" idx="1"/>
          </p:cNvCxnSpPr>
          <p:nvPr/>
        </p:nvCxnSpPr>
        <p:spPr bwMode="auto">
          <a:xfrm>
            <a:off x="5658495" y="2665281"/>
            <a:ext cx="903419" cy="0"/>
          </a:xfrm>
          <a:prstGeom prst="straightConnector1">
            <a:avLst/>
          </a:prstGeom>
          <a:solidFill>
            <a:schemeClr val="accent1"/>
          </a:solidFill>
          <a:ln w="76200" cap="flat" cmpd="sng" algn="ctr">
            <a:solidFill>
              <a:srgbClr val="FF0000"/>
            </a:solidFill>
            <a:prstDash val="sysDot"/>
            <a:round/>
            <a:headEnd type="none" w="med" len="med"/>
            <a:tailEnd type="triangle"/>
          </a:ln>
          <a:effectLst/>
        </p:spPr>
      </p:cxnSp>
      <p:sp>
        <p:nvSpPr>
          <p:cNvPr id="14" name="テキスト ボックス 13"/>
          <p:cNvSpPr txBox="1"/>
          <p:nvPr/>
        </p:nvSpPr>
        <p:spPr>
          <a:xfrm>
            <a:off x="5072330" y="1318127"/>
            <a:ext cx="2075748" cy="523220"/>
          </a:xfrm>
          <a:prstGeom prst="rect">
            <a:avLst/>
          </a:prstGeom>
          <a:noFill/>
        </p:spPr>
        <p:txBody>
          <a:bodyPr wrap="square" rtlCol="0">
            <a:spAutoFit/>
          </a:bodyPr>
          <a:lstStyle/>
          <a:p>
            <a:r>
              <a:rPr kumimoji="1" lang="ja-JP" altLang="en-US" sz="2800" b="1" dirty="0" smtClean="0">
                <a:solidFill>
                  <a:srgbClr val="FF0000"/>
                </a:solidFill>
              </a:rPr>
              <a:t>効果不十分</a:t>
            </a:r>
            <a:endParaRPr kumimoji="1" lang="ja-JP" altLang="en-US" sz="2800" b="1" dirty="0">
              <a:solidFill>
                <a:srgbClr val="FF0000"/>
              </a:solidFill>
            </a:endParaRPr>
          </a:p>
        </p:txBody>
      </p:sp>
      <p:sp>
        <p:nvSpPr>
          <p:cNvPr id="15" name="テキスト ボックス 14"/>
          <p:cNvSpPr txBox="1"/>
          <p:nvPr/>
        </p:nvSpPr>
        <p:spPr>
          <a:xfrm>
            <a:off x="179512" y="4956105"/>
            <a:ext cx="2304256" cy="1384995"/>
          </a:xfrm>
          <a:prstGeom prst="rect">
            <a:avLst/>
          </a:prstGeom>
          <a:solidFill>
            <a:srgbClr val="92D050"/>
          </a:solidFill>
        </p:spPr>
        <p:txBody>
          <a:bodyPr wrap="square" rtlCol="0">
            <a:spAutoFit/>
          </a:bodyPr>
          <a:lstStyle/>
          <a:p>
            <a:r>
              <a:rPr lang="en-US" altLang="ja-JP" sz="2800" dirty="0">
                <a:solidFill>
                  <a:sysClr val="windowText" lastClr="000000"/>
                </a:solidFill>
              </a:rPr>
              <a:t>±</a:t>
            </a:r>
            <a:endParaRPr lang="en-US" altLang="ja-JP" sz="2800" dirty="0" smtClean="0">
              <a:solidFill>
                <a:sysClr val="windowText" lastClr="000000"/>
              </a:solidFill>
            </a:endParaRPr>
          </a:p>
          <a:p>
            <a:r>
              <a:rPr lang="en-US" altLang="ja-JP" sz="2800" dirty="0" smtClean="0">
                <a:solidFill>
                  <a:sysClr val="windowText" lastClr="000000"/>
                </a:solidFill>
              </a:rPr>
              <a:t>5α</a:t>
            </a:r>
            <a:r>
              <a:rPr lang="ja-JP" altLang="en-US" sz="2800" dirty="0">
                <a:solidFill>
                  <a:sysClr val="windowText" lastClr="000000"/>
                </a:solidFill>
              </a:rPr>
              <a:t>還元酵素阻害薬</a:t>
            </a:r>
            <a:endParaRPr kumimoji="1" lang="ja-JP" altLang="en-US" sz="2800" dirty="0"/>
          </a:p>
        </p:txBody>
      </p:sp>
      <p:sp>
        <p:nvSpPr>
          <p:cNvPr id="16" name="テキスト ボックス 15"/>
          <p:cNvSpPr txBox="1"/>
          <p:nvPr/>
        </p:nvSpPr>
        <p:spPr>
          <a:xfrm>
            <a:off x="6561914" y="1972783"/>
            <a:ext cx="2461790" cy="1384995"/>
          </a:xfrm>
          <a:prstGeom prst="rect">
            <a:avLst/>
          </a:prstGeom>
          <a:solidFill>
            <a:srgbClr val="FFFF00"/>
          </a:solidFill>
        </p:spPr>
        <p:txBody>
          <a:bodyPr wrap="square" rtlCol="0">
            <a:spAutoFit/>
          </a:bodyPr>
          <a:lstStyle/>
          <a:p>
            <a:r>
              <a:rPr lang="en-US" altLang="ja-JP" sz="2800" dirty="0">
                <a:solidFill>
                  <a:sysClr val="windowText" lastClr="000000"/>
                </a:solidFill>
              </a:rPr>
              <a:t>β</a:t>
            </a:r>
            <a:r>
              <a:rPr lang="en-US" altLang="ja-JP" sz="2800" baseline="-25000" dirty="0">
                <a:solidFill>
                  <a:sysClr val="windowText" lastClr="000000"/>
                </a:solidFill>
              </a:rPr>
              <a:t>3</a:t>
            </a:r>
            <a:r>
              <a:rPr lang="ja-JP" altLang="en-US" sz="2800" dirty="0">
                <a:solidFill>
                  <a:sysClr val="windowText" lastClr="000000"/>
                </a:solidFill>
              </a:rPr>
              <a:t>作動</a:t>
            </a:r>
            <a:r>
              <a:rPr lang="ja-JP" altLang="en-US" sz="2800" dirty="0" smtClean="0">
                <a:solidFill>
                  <a:sysClr val="windowText" lastClr="000000"/>
                </a:solidFill>
              </a:rPr>
              <a:t>薬</a:t>
            </a:r>
            <a:endParaRPr lang="en-US" altLang="ja-JP" sz="2800" dirty="0" smtClean="0">
              <a:solidFill>
                <a:sysClr val="windowText" lastClr="000000"/>
              </a:solidFill>
            </a:endParaRPr>
          </a:p>
          <a:p>
            <a:r>
              <a:rPr lang="en-US" altLang="ja-JP" sz="2800" dirty="0" smtClean="0">
                <a:solidFill>
                  <a:sysClr val="windowText" lastClr="000000"/>
                </a:solidFill>
              </a:rPr>
              <a:t>+</a:t>
            </a:r>
          </a:p>
          <a:p>
            <a:r>
              <a:rPr lang="ja-JP" altLang="en-US" sz="2800" dirty="0" smtClean="0">
                <a:solidFill>
                  <a:sysClr val="windowText" lastClr="000000"/>
                </a:solidFill>
              </a:rPr>
              <a:t>抗</a:t>
            </a:r>
            <a:r>
              <a:rPr lang="ja-JP" altLang="en-US" sz="2800" dirty="0">
                <a:solidFill>
                  <a:sysClr val="windowText" lastClr="000000"/>
                </a:solidFill>
              </a:rPr>
              <a:t>コリン</a:t>
            </a:r>
            <a:r>
              <a:rPr lang="ja-JP" altLang="en-US" sz="2800" dirty="0" smtClean="0">
                <a:solidFill>
                  <a:sysClr val="windowText" lastClr="000000"/>
                </a:solidFill>
              </a:rPr>
              <a:t>薬</a:t>
            </a:r>
            <a:endParaRPr kumimoji="1" lang="ja-JP" altLang="en-US" sz="2800" dirty="0"/>
          </a:p>
        </p:txBody>
      </p:sp>
      <p:sp>
        <p:nvSpPr>
          <p:cNvPr id="28" name="テキスト ボックス 27"/>
          <p:cNvSpPr txBox="1"/>
          <p:nvPr/>
        </p:nvSpPr>
        <p:spPr>
          <a:xfrm>
            <a:off x="3196705" y="3484173"/>
            <a:ext cx="2467136" cy="1384995"/>
          </a:xfrm>
          <a:prstGeom prst="rect">
            <a:avLst/>
          </a:prstGeom>
          <a:solidFill>
            <a:srgbClr val="00B0F0"/>
          </a:solidFill>
        </p:spPr>
        <p:txBody>
          <a:bodyPr wrap="square" rtlCol="0">
            <a:spAutoFit/>
          </a:bodyPr>
          <a:lstStyle/>
          <a:p>
            <a:r>
              <a:rPr lang="en-US" altLang="ja-JP" sz="2800" dirty="0">
                <a:solidFill>
                  <a:sysClr val="windowText" lastClr="000000"/>
                </a:solidFill>
              </a:rPr>
              <a:t>α</a:t>
            </a:r>
            <a:r>
              <a:rPr lang="en-US" altLang="ja-JP" sz="2800" baseline="-25000" dirty="0">
                <a:solidFill>
                  <a:sysClr val="windowText" lastClr="000000"/>
                </a:solidFill>
              </a:rPr>
              <a:t>1</a:t>
            </a:r>
            <a:r>
              <a:rPr lang="ja-JP" altLang="en-US" sz="2800" dirty="0">
                <a:solidFill>
                  <a:sysClr val="windowText" lastClr="000000"/>
                </a:solidFill>
              </a:rPr>
              <a:t>遮断</a:t>
            </a:r>
            <a:r>
              <a:rPr lang="ja-JP" altLang="en-US" sz="2800" dirty="0" smtClean="0">
                <a:solidFill>
                  <a:sysClr val="windowText" lastClr="000000"/>
                </a:solidFill>
              </a:rPr>
              <a:t>薬</a:t>
            </a:r>
            <a:endParaRPr lang="en-US" altLang="ja-JP" sz="2800" dirty="0" smtClean="0">
              <a:solidFill>
                <a:sysClr val="windowText" lastClr="000000"/>
              </a:solidFill>
            </a:endParaRPr>
          </a:p>
          <a:p>
            <a:r>
              <a:rPr kumimoji="1" lang="en-US" altLang="ja-JP" sz="2800" dirty="0" smtClean="0">
                <a:solidFill>
                  <a:sysClr val="windowText" lastClr="000000"/>
                </a:solidFill>
              </a:rPr>
              <a:t>or</a:t>
            </a:r>
          </a:p>
          <a:p>
            <a:r>
              <a:rPr lang="en-US" altLang="ja-JP" sz="2800" dirty="0"/>
              <a:t>PDE5</a:t>
            </a:r>
            <a:r>
              <a:rPr lang="ja-JP" altLang="en-US" sz="2800" dirty="0"/>
              <a:t>阻害</a:t>
            </a:r>
            <a:r>
              <a:rPr lang="ja-JP" altLang="en-US" sz="2800" dirty="0" smtClean="0"/>
              <a:t>薬</a:t>
            </a:r>
            <a:endParaRPr kumimoji="1" lang="ja-JP" altLang="en-US" sz="2800" dirty="0"/>
          </a:p>
        </p:txBody>
      </p:sp>
      <p:sp>
        <p:nvSpPr>
          <p:cNvPr id="29" name="テキスト ボックス 28"/>
          <p:cNvSpPr txBox="1"/>
          <p:nvPr/>
        </p:nvSpPr>
        <p:spPr>
          <a:xfrm>
            <a:off x="3275472" y="4952794"/>
            <a:ext cx="2304256" cy="1384995"/>
          </a:xfrm>
          <a:prstGeom prst="rect">
            <a:avLst/>
          </a:prstGeom>
          <a:solidFill>
            <a:srgbClr val="92D050"/>
          </a:solidFill>
        </p:spPr>
        <p:txBody>
          <a:bodyPr wrap="square" rtlCol="0">
            <a:spAutoFit/>
          </a:bodyPr>
          <a:lstStyle/>
          <a:p>
            <a:r>
              <a:rPr lang="en-US" altLang="ja-JP" sz="2800" dirty="0">
                <a:solidFill>
                  <a:sysClr val="windowText" lastClr="000000"/>
                </a:solidFill>
              </a:rPr>
              <a:t>±</a:t>
            </a:r>
            <a:endParaRPr lang="en-US" altLang="ja-JP" sz="2800" dirty="0" smtClean="0">
              <a:solidFill>
                <a:sysClr val="windowText" lastClr="000000"/>
              </a:solidFill>
            </a:endParaRPr>
          </a:p>
          <a:p>
            <a:r>
              <a:rPr lang="en-US" altLang="ja-JP" sz="2800" dirty="0" smtClean="0">
                <a:solidFill>
                  <a:sysClr val="windowText" lastClr="000000"/>
                </a:solidFill>
              </a:rPr>
              <a:t>5α</a:t>
            </a:r>
            <a:r>
              <a:rPr lang="ja-JP" altLang="en-US" sz="2800" dirty="0">
                <a:solidFill>
                  <a:sysClr val="windowText" lastClr="000000"/>
                </a:solidFill>
              </a:rPr>
              <a:t>還元酵素阻害薬</a:t>
            </a:r>
            <a:endParaRPr kumimoji="1" lang="ja-JP" altLang="en-US" sz="2800" dirty="0"/>
          </a:p>
        </p:txBody>
      </p:sp>
      <p:sp>
        <p:nvSpPr>
          <p:cNvPr id="30" name="テキスト ボックス 29"/>
          <p:cNvSpPr txBox="1"/>
          <p:nvPr/>
        </p:nvSpPr>
        <p:spPr>
          <a:xfrm>
            <a:off x="6581708" y="3484173"/>
            <a:ext cx="2467136" cy="1384995"/>
          </a:xfrm>
          <a:prstGeom prst="rect">
            <a:avLst/>
          </a:prstGeom>
          <a:solidFill>
            <a:srgbClr val="00B0F0"/>
          </a:solidFill>
        </p:spPr>
        <p:txBody>
          <a:bodyPr wrap="square" rtlCol="0">
            <a:spAutoFit/>
          </a:bodyPr>
          <a:lstStyle/>
          <a:p>
            <a:r>
              <a:rPr lang="en-US" altLang="ja-JP" sz="2800" dirty="0">
                <a:solidFill>
                  <a:sysClr val="windowText" lastClr="000000"/>
                </a:solidFill>
              </a:rPr>
              <a:t>α</a:t>
            </a:r>
            <a:r>
              <a:rPr lang="en-US" altLang="ja-JP" sz="2800" baseline="-25000" dirty="0">
                <a:solidFill>
                  <a:sysClr val="windowText" lastClr="000000"/>
                </a:solidFill>
              </a:rPr>
              <a:t>1</a:t>
            </a:r>
            <a:r>
              <a:rPr lang="ja-JP" altLang="en-US" sz="2800" dirty="0">
                <a:solidFill>
                  <a:sysClr val="windowText" lastClr="000000"/>
                </a:solidFill>
              </a:rPr>
              <a:t>遮断</a:t>
            </a:r>
            <a:r>
              <a:rPr lang="ja-JP" altLang="en-US" sz="2800" dirty="0" smtClean="0">
                <a:solidFill>
                  <a:sysClr val="windowText" lastClr="000000"/>
                </a:solidFill>
              </a:rPr>
              <a:t>薬</a:t>
            </a:r>
            <a:endParaRPr lang="en-US" altLang="ja-JP" sz="2800" dirty="0" smtClean="0">
              <a:solidFill>
                <a:sysClr val="windowText" lastClr="000000"/>
              </a:solidFill>
            </a:endParaRPr>
          </a:p>
          <a:p>
            <a:r>
              <a:rPr kumimoji="1" lang="en-US" altLang="ja-JP" sz="2800" dirty="0" smtClean="0">
                <a:solidFill>
                  <a:sysClr val="windowText" lastClr="000000"/>
                </a:solidFill>
              </a:rPr>
              <a:t>or</a:t>
            </a:r>
          </a:p>
          <a:p>
            <a:r>
              <a:rPr lang="en-US" altLang="ja-JP" sz="2800" dirty="0"/>
              <a:t>PDE5</a:t>
            </a:r>
            <a:r>
              <a:rPr lang="ja-JP" altLang="en-US" sz="2800" dirty="0"/>
              <a:t>阻害</a:t>
            </a:r>
            <a:r>
              <a:rPr lang="ja-JP" altLang="en-US" sz="2800" dirty="0" smtClean="0"/>
              <a:t>薬</a:t>
            </a:r>
            <a:endParaRPr kumimoji="1" lang="ja-JP" altLang="en-US" sz="2800" dirty="0"/>
          </a:p>
        </p:txBody>
      </p:sp>
      <p:sp>
        <p:nvSpPr>
          <p:cNvPr id="31" name="テキスト ボックス 30"/>
          <p:cNvSpPr txBox="1"/>
          <p:nvPr/>
        </p:nvSpPr>
        <p:spPr>
          <a:xfrm>
            <a:off x="6660475" y="4952794"/>
            <a:ext cx="2304256" cy="1384995"/>
          </a:xfrm>
          <a:prstGeom prst="rect">
            <a:avLst/>
          </a:prstGeom>
          <a:solidFill>
            <a:srgbClr val="92D050"/>
          </a:solidFill>
        </p:spPr>
        <p:txBody>
          <a:bodyPr wrap="square" rtlCol="0">
            <a:spAutoFit/>
          </a:bodyPr>
          <a:lstStyle/>
          <a:p>
            <a:r>
              <a:rPr lang="en-US" altLang="ja-JP" sz="2800" dirty="0">
                <a:solidFill>
                  <a:sysClr val="windowText" lastClr="000000"/>
                </a:solidFill>
              </a:rPr>
              <a:t>±</a:t>
            </a:r>
            <a:endParaRPr lang="en-US" altLang="ja-JP" sz="2800" dirty="0" smtClean="0">
              <a:solidFill>
                <a:sysClr val="windowText" lastClr="000000"/>
              </a:solidFill>
            </a:endParaRPr>
          </a:p>
          <a:p>
            <a:r>
              <a:rPr lang="en-US" altLang="ja-JP" sz="2800" dirty="0" smtClean="0">
                <a:solidFill>
                  <a:sysClr val="windowText" lastClr="000000"/>
                </a:solidFill>
              </a:rPr>
              <a:t>5α</a:t>
            </a:r>
            <a:r>
              <a:rPr lang="ja-JP" altLang="en-US" sz="2800" dirty="0">
                <a:solidFill>
                  <a:sysClr val="windowText" lastClr="000000"/>
                </a:solidFill>
              </a:rPr>
              <a:t>還元酵素阻害薬</a:t>
            </a:r>
            <a:endParaRPr kumimoji="1" lang="ja-JP" altLang="en-US" sz="2800" dirty="0"/>
          </a:p>
        </p:txBody>
      </p:sp>
      <p:sp>
        <p:nvSpPr>
          <p:cNvPr id="35" name="角丸四角形吹き出し 34"/>
          <p:cNvSpPr/>
          <p:nvPr/>
        </p:nvSpPr>
        <p:spPr bwMode="auto">
          <a:xfrm>
            <a:off x="7452320" y="997120"/>
            <a:ext cx="1558330" cy="706284"/>
          </a:xfrm>
          <a:prstGeom prst="wedgeRoundRectCallout">
            <a:avLst>
              <a:gd name="adj1" fmla="val -25024"/>
              <a:gd name="adj2" fmla="val 90243"/>
              <a:gd name="adj3" fmla="val 16667"/>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dirty="0" smtClean="0">
                <a:ln>
                  <a:noFill/>
                </a:ln>
                <a:solidFill>
                  <a:schemeClr val="bg1"/>
                </a:solidFill>
                <a:effectLst/>
                <a:latin typeface="Arial" charset="0"/>
                <a:ea typeface="ＭＳ Ｐゴシック" pitchFamily="50" charset="-128"/>
              </a:rPr>
              <a:t>尿閉</a:t>
            </a:r>
          </a:p>
        </p:txBody>
      </p:sp>
    </p:spTree>
    <p:extLst>
      <p:ext uri="{BB962C8B-B14F-4D97-AF65-F5344CB8AC3E}">
        <p14:creationId xmlns:p14="http://schemas.microsoft.com/office/powerpoint/2010/main" val="2774739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ctrTitle"/>
          </p:nvPr>
        </p:nvSpPr>
        <p:spPr/>
        <p:txBody>
          <a:bodyPr/>
          <a:lstStyle/>
          <a:p>
            <a:r>
              <a:rPr lang="ja-JP" altLang="en-US" sz="3600" b="0" dirty="0"/>
              <a:t>下部尿路の構造と神経支配</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FE7DEE-A15C-416B-88BD-0484F0E9DACC}"/>
              </a:ext>
            </a:extLst>
          </p:cNvPr>
          <p:cNvSpPr>
            <a:spLocks noGrp="1"/>
          </p:cNvSpPr>
          <p:nvPr>
            <p:ph type="title"/>
          </p:nvPr>
        </p:nvSpPr>
        <p:spPr/>
        <p:txBody>
          <a:bodyPr/>
          <a:lstStyle/>
          <a:p>
            <a:r>
              <a:rPr kumimoji="1" lang="ja-JP" altLang="en-US" dirty="0" smtClean="0"/>
              <a:t>本日の内容</a:t>
            </a:r>
            <a:endParaRPr kumimoji="1" lang="ja-JP" altLang="en-US" dirty="0"/>
          </a:p>
        </p:txBody>
      </p:sp>
      <p:sp>
        <p:nvSpPr>
          <p:cNvPr id="3" name="コンテンツ プレースホルダー 2">
            <a:extLst>
              <a:ext uri="{FF2B5EF4-FFF2-40B4-BE49-F238E27FC236}">
                <a16:creationId xmlns:a16="http://schemas.microsoft.com/office/drawing/2014/main" id="{6506E4AF-3087-46BE-B496-E7392985B2C4}"/>
              </a:ext>
            </a:extLst>
          </p:cNvPr>
          <p:cNvSpPr>
            <a:spLocks noGrp="1"/>
          </p:cNvSpPr>
          <p:nvPr>
            <p:ph idx="1"/>
          </p:nvPr>
        </p:nvSpPr>
        <p:spPr/>
        <p:txBody>
          <a:bodyPr/>
          <a:lstStyle/>
          <a:p>
            <a:endParaRPr kumimoji="1" lang="en-US" altLang="ja-JP" dirty="0" smtClean="0"/>
          </a:p>
          <a:p>
            <a:pPr marL="514350" indent="-514350">
              <a:buFont typeface="+mj-lt"/>
              <a:buAutoNum type="arabicPeriod"/>
            </a:pPr>
            <a:r>
              <a:rPr kumimoji="1" lang="ja-JP" altLang="en-US" dirty="0" smtClean="0">
                <a:solidFill>
                  <a:schemeClr val="accent3">
                    <a:lumMod val="65000"/>
                  </a:schemeClr>
                </a:solidFill>
              </a:rPr>
              <a:t>前立腺</a:t>
            </a:r>
            <a:r>
              <a:rPr kumimoji="1" lang="ja-JP" altLang="en-US" dirty="0">
                <a:solidFill>
                  <a:schemeClr val="accent3">
                    <a:lumMod val="65000"/>
                  </a:schemeClr>
                </a:solidFill>
              </a:rPr>
              <a:t>肥</a:t>
            </a:r>
            <a:r>
              <a:rPr kumimoji="1" lang="ja-JP" altLang="en-US" dirty="0" smtClean="0">
                <a:solidFill>
                  <a:schemeClr val="accent3">
                    <a:lumMod val="65000"/>
                  </a:schemeClr>
                </a:solidFill>
              </a:rPr>
              <a:t>大症</a:t>
            </a:r>
            <a:endParaRPr kumimoji="1" lang="en-US" altLang="ja-JP" dirty="0" smtClean="0">
              <a:solidFill>
                <a:schemeClr val="accent3">
                  <a:lumMod val="65000"/>
                </a:schemeClr>
              </a:solidFill>
            </a:endParaRPr>
          </a:p>
          <a:p>
            <a:pPr marL="514350" indent="-514350">
              <a:buFont typeface="+mj-lt"/>
              <a:buAutoNum type="arabicPeriod"/>
            </a:pPr>
            <a:endParaRPr kumimoji="1" lang="en-US" altLang="ja-JP" sz="2400" dirty="0">
              <a:solidFill>
                <a:schemeClr val="accent3">
                  <a:lumMod val="65000"/>
                </a:schemeClr>
              </a:solidFill>
            </a:endParaRPr>
          </a:p>
          <a:p>
            <a:pPr marL="514350" indent="-514350">
              <a:buFont typeface="+mj-lt"/>
              <a:buAutoNum type="arabicPeriod"/>
            </a:pPr>
            <a:r>
              <a:rPr lang="ja-JP" altLang="en-US" dirty="0">
                <a:solidFill>
                  <a:schemeClr val="accent3">
                    <a:lumMod val="65000"/>
                  </a:schemeClr>
                </a:solidFill>
              </a:rPr>
              <a:t>過活動</a:t>
            </a:r>
            <a:r>
              <a:rPr lang="ja-JP" altLang="en-US" dirty="0" smtClean="0">
                <a:solidFill>
                  <a:schemeClr val="accent3">
                    <a:lumMod val="65000"/>
                  </a:schemeClr>
                </a:solidFill>
              </a:rPr>
              <a:t>膀胱</a:t>
            </a:r>
            <a:endParaRPr lang="en-US" altLang="ja-JP" dirty="0" smtClean="0">
              <a:solidFill>
                <a:schemeClr val="accent3">
                  <a:lumMod val="65000"/>
                </a:schemeClr>
              </a:solidFill>
            </a:endParaRPr>
          </a:p>
          <a:p>
            <a:pPr marL="514350" indent="-514350">
              <a:buFont typeface="+mj-lt"/>
              <a:buAutoNum type="arabicPeriod"/>
            </a:pPr>
            <a:endParaRPr lang="en-US" altLang="ja-JP" sz="2400" dirty="0" smtClean="0"/>
          </a:p>
          <a:p>
            <a:pPr marL="514350" indent="-514350">
              <a:buFont typeface="+mj-lt"/>
              <a:buAutoNum type="arabicPeriod"/>
            </a:pPr>
            <a:r>
              <a:rPr kumimoji="1" lang="ja-JP" altLang="en-US" dirty="0" smtClean="0"/>
              <a:t>排尿自立</a:t>
            </a:r>
            <a:r>
              <a:rPr kumimoji="1" lang="ja-JP" altLang="en-US" dirty="0"/>
              <a:t>指導</a:t>
            </a:r>
          </a:p>
        </p:txBody>
      </p:sp>
      <p:sp>
        <p:nvSpPr>
          <p:cNvPr id="4" name="スライド番号プレースホルダー 3">
            <a:extLst>
              <a:ext uri="{FF2B5EF4-FFF2-40B4-BE49-F238E27FC236}">
                <a16:creationId xmlns:a16="http://schemas.microsoft.com/office/drawing/2014/main" id="{2ABD86C6-BD17-4097-91E4-54F0054649B9}"/>
              </a:ext>
            </a:extLst>
          </p:cNvPr>
          <p:cNvSpPr>
            <a:spLocks noGrp="1"/>
          </p:cNvSpPr>
          <p:nvPr>
            <p:ph type="sldNum" sz="quarter" idx="12"/>
          </p:nvPr>
        </p:nvSpPr>
        <p:spPr/>
        <p:txBody>
          <a:bodyPr/>
          <a:lstStyle/>
          <a:p>
            <a:fld id="{CA423794-889D-44F1-9B35-1EB9443D0300}" type="slidenum">
              <a:rPr lang="en-US" altLang="ja-JP" smtClean="0"/>
              <a:pPr/>
              <a:t>90</a:t>
            </a:fld>
            <a:endParaRPr lang="en-US" altLang="ja-JP"/>
          </a:p>
        </p:txBody>
      </p:sp>
    </p:spTree>
    <p:extLst>
      <p:ext uri="{BB962C8B-B14F-4D97-AF65-F5344CB8AC3E}">
        <p14:creationId xmlns:p14="http://schemas.microsoft.com/office/powerpoint/2010/main" val="38095090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ctrTitle"/>
          </p:nvPr>
        </p:nvSpPr>
        <p:spPr/>
        <p:txBody>
          <a:bodyPr/>
          <a:lstStyle/>
          <a:p>
            <a:r>
              <a:rPr lang="ja-JP" altLang="en-US" sz="3600" b="0" dirty="0" smtClean="0"/>
              <a:t>排尿自立指導</a:t>
            </a:r>
            <a:endParaRPr lang="ja-JP" altLang="en-US" sz="3600" b="0" dirty="0"/>
          </a:p>
        </p:txBody>
      </p:sp>
    </p:spTree>
    <p:extLst>
      <p:ext uri="{BB962C8B-B14F-4D97-AF65-F5344CB8AC3E}">
        <p14:creationId xmlns:p14="http://schemas.microsoft.com/office/powerpoint/2010/main" val="219412722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algn="ctr"/>
            <a:r>
              <a:rPr kumimoji="1" lang="ja-JP" altLang="en-US" dirty="0"/>
              <a:t>～はじめに～</a:t>
            </a:r>
          </a:p>
        </p:txBody>
      </p:sp>
      <p:sp>
        <p:nvSpPr>
          <p:cNvPr id="2" name="コンテンツ プレースホルダ 1"/>
          <p:cNvSpPr>
            <a:spLocks noGrp="1"/>
          </p:cNvSpPr>
          <p:nvPr>
            <p:ph idx="1"/>
          </p:nvPr>
        </p:nvSpPr>
        <p:spPr>
          <a:xfrm>
            <a:off x="1038228" y="1628800"/>
            <a:ext cx="7350196" cy="3444997"/>
          </a:xfrm>
        </p:spPr>
        <p:txBody>
          <a:bodyPr>
            <a:normAutofit/>
          </a:bodyPr>
          <a:lstStyle/>
          <a:p>
            <a:r>
              <a:rPr lang="en-US" altLang="ja-JP" sz="3200" dirty="0">
                <a:latin typeface="HGSｺﾞｼｯｸE" panose="020B0900000000000000" pitchFamily="50" charset="-128"/>
                <a:ea typeface="HGSｺﾞｼｯｸE" panose="020B0900000000000000" pitchFamily="50" charset="-128"/>
              </a:rPr>
              <a:t>2016</a:t>
            </a:r>
            <a:r>
              <a:rPr lang="ja-JP" altLang="ja-JP" sz="3200" dirty="0">
                <a:latin typeface="HGSｺﾞｼｯｸE" panose="020B0900000000000000" pitchFamily="50" charset="-128"/>
                <a:ea typeface="HGSｺﾞｼｯｸE" panose="020B0900000000000000" pitchFamily="50" charset="-128"/>
              </a:rPr>
              <a:t>年度の診療報酬改定</a:t>
            </a:r>
            <a:r>
              <a:rPr lang="ja-JP" altLang="ja-JP" sz="3200" dirty="0" smtClean="0">
                <a:latin typeface="HGSｺﾞｼｯｸE" panose="020B0900000000000000" pitchFamily="50" charset="-128"/>
                <a:ea typeface="HGSｺﾞｼｯｸE" panose="020B0900000000000000" pitchFamily="50" charset="-128"/>
              </a:rPr>
              <a:t>で</a:t>
            </a:r>
            <a:endParaRPr lang="en-US" altLang="ja-JP" sz="3200" dirty="0" smtClean="0">
              <a:latin typeface="HGSｺﾞｼｯｸE" panose="020B0900000000000000" pitchFamily="50" charset="-128"/>
              <a:ea typeface="HGSｺﾞｼｯｸE" panose="020B0900000000000000" pitchFamily="50" charset="-128"/>
            </a:endParaRPr>
          </a:p>
          <a:p>
            <a:pPr marL="0" indent="0">
              <a:buNone/>
            </a:pPr>
            <a:r>
              <a:rPr lang="ja-JP" altLang="ja-JP" sz="3200" dirty="0" smtClean="0">
                <a:latin typeface="HGSｺﾞｼｯｸE" panose="020B0900000000000000" pitchFamily="50" charset="-128"/>
                <a:ea typeface="HGSｺﾞｼｯｸE" panose="020B0900000000000000" pitchFamily="50" charset="-128"/>
              </a:rPr>
              <a:t>「</a:t>
            </a:r>
            <a:r>
              <a:rPr lang="ja-JP" altLang="ja-JP" sz="3200" dirty="0">
                <a:latin typeface="HGSｺﾞｼｯｸE" panose="020B0900000000000000" pitchFamily="50" charset="-128"/>
                <a:ea typeface="HGSｺﾞｼｯｸE" panose="020B0900000000000000" pitchFamily="50" charset="-128"/>
              </a:rPr>
              <a:t>排尿自立指導料」が新設</a:t>
            </a:r>
            <a:r>
              <a:rPr lang="ja-JP" altLang="ja-JP" sz="3200" dirty="0" smtClean="0">
                <a:latin typeface="HGSｺﾞｼｯｸE" panose="020B0900000000000000" pitchFamily="50" charset="-128"/>
                <a:ea typeface="HGSｺﾞｼｯｸE" panose="020B0900000000000000" pitchFamily="50" charset="-128"/>
              </a:rPr>
              <a:t>された</a:t>
            </a:r>
            <a:endParaRPr lang="en-US" altLang="ja-JP" sz="3200" dirty="0" smtClean="0">
              <a:latin typeface="HGSｺﾞｼｯｸE" panose="020B0900000000000000" pitchFamily="50" charset="-128"/>
              <a:ea typeface="HGSｺﾞｼｯｸE" panose="020B0900000000000000" pitchFamily="50" charset="-128"/>
            </a:endParaRPr>
          </a:p>
          <a:p>
            <a:endParaRPr lang="en-US" altLang="ja-JP" sz="3200" dirty="0">
              <a:latin typeface="HGSｺﾞｼｯｸE" panose="020B0900000000000000" pitchFamily="50" charset="-128"/>
              <a:ea typeface="HGSｺﾞｼｯｸE" panose="020B0900000000000000" pitchFamily="50" charset="-128"/>
            </a:endParaRPr>
          </a:p>
          <a:p>
            <a:r>
              <a:rPr lang="ja-JP" altLang="en-US" sz="3200" dirty="0">
                <a:latin typeface="HGSｺﾞｼｯｸE" panose="020B0900000000000000" pitchFamily="50" charset="-128"/>
                <a:ea typeface="HGSｺﾞｼｯｸE" panose="020B0900000000000000" pitchFamily="50" charset="-128"/>
              </a:rPr>
              <a:t>排尿自立指導を行うこと</a:t>
            </a:r>
            <a:r>
              <a:rPr lang="ja-JP" altLang="en-US" sz="3200" dirty="0" smtClean="0">
                <a:latin typeface="HGSｺﾞｼｯｸE" panose="020B0900000000000000" pitchFamily="50" charset="-128"/>
                <a:ea typeface="HGSｺﾞｼｯｸE" panose="020B0900000000000000" pitchFamily="50" charset="-128"/>
              </a:rPr>
              <a:t>で</a:t>
            </a:r>
            <a:endParaRPr lang="en-US" altLang="ja-JP" sz="3200" dirty="0" smtClean="0">
              <a:latin typeface="HGSｺﾞｼｯｸE" panose="020B0900000000000000" pitchFamily="50" charset="-128"/>
              <a:ea typeface="HGSｺﾞｼｯｸE" panose="020B0900000000000000" pitchFamily="50" charset="-128"/>
            </a:endParaRPr>
          </a:p>
          <a:p>
            <a:pPr marL="0" indent="0">
              <a:buNone/>
            </a:pPr>
            <a:r>
              <a:rPr lang="ja-JP" altLang="en-US" dirty="0" smtClean="0">
                <a:latin typeface="HGSｺﾞｼｯｸE" panose="020B0900000000000000" pitchFamily="50" charset="-128"/>
                <a:ea typeface="HGSｺﾞｼｯｸE" panose="020B0900000000000000" pitchFamily="50" charset="-128"/>
              </a:rPr>
              <a:t>  </a:t>
            </a:r>
            <a:r>
              <a:rPr lang="ja-JP" altLang="en-US" sz="3200" dirty="0" smtClean="0">
                <a:latin typeface="HGSｺﾞｼｯｸE" panose="020B0900000000000000" pitchFamily="50" charset="-128"/>
                <a:ea typeface="HGSｺﾞｼｯｸE" panose="020B0900000000000000" pitchFamily="50" charset="-128"/>
              </a:rPr>
              <a:t>尿路</a:t>
            </a:r>
            <a:r>
              <a:rPr lang="ja-JP" altLang="en-US" sz="3200" dirty="0">
                <a:latin typeface="HGSｺﾞｼｯｸE" panose="020B0900000000000000" pitchFamily="50" charset="-128"/>
                <a:ea typeface="HGSｺﾞｼｯｸE" panose="020B0900000000000000" pitchFamily="50" charset="-128"/>
              </a:rPr>
              <a:t>感染のリスク軽減が期待</a:t>
            </a:r>
            <a:r>
              <a:rPr lang="ja-JP" altLang="en-US" sz="3200" dirty="0" smtClean="0">
                <a:latin typeface="HGSｺﾞｼｯｸE" panose="020B0900000000000000" pitchFamily="50" charset="-128"/>
                <a:ea typeface="HGSｺﾞｼｯｸE" panose="020B0900000000000000" pitchFamily="50" charset="-128"/>
              </a:rPr>
              <a:t>できる</a:t>
            </a:r>
            <a:endParaRPr lang="en-US" altLang="ja-JP" sz="40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22967134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6400" y="46038"/>
            <a:ext cx="8283575" cy="1510754"/>
          </a:xfrm>
        </p:spPr>
        <p:txBody>
          <a:bodyPr>
            <a:noAutofit/>
          </a:bodyPr>
          <a:lstStyle/>
          <a:p>
            <a:pPr algn="ctr"/>
            <a:r>
              <a:rPr kumimoji="1" lang="ja-JP" altLang="en-US" sz="4000" b="0" dirty="0" smtClean="0">
                <a:solidFill>
                  <a:schemeClr val="tx1"/>
                </a:solidFill>
                <a:effectLst/>
              </a:rPr>
              <a:t>排尿自立指導料　</a:t>
            </a:r>
            <a:r>
              <a:rPr kumimoji="1" lang="en-US" altLang="ja-JP" sz="4000" b="0" dirty="0" smtClean="0">
                <a:solidFill>
                  <a:schemeClr val="tx1"/>
                </a:solidFill>
                <a:effectLst/>
              </a:rPr>
              <a:t>200</a:t>
            </a:r>
            <a:r>
              <a:rPr kumimoji="1" lang="ja-JP" altLang="en-US" sz="4000" b="0" dirty="0" smtClean="0">
                <a:solidFill>
                  <a:schemeClr val="tx1"/>
                </a:solidFill>
                <a:effectLst/>
              </a:rPr>
              <a:t>点　</a:t>
            </a:r>
            <a:r>
              <a:rPr kumimoji="1" lang="en-US" altLang="ja-JP" sz="4000" b="0" dirty="0" smtClean="0">
                <a:solidFill>
                  <a:schemeClr val="tx1"/>
                </a:solidFill>
                <a:effectLst/>
              </a:rPr>
              <a:t/>
            </a:r>
            <a:br>
              <a:rPr kumimoji="1" lang="en-US" altLang="ja-JP" sz="4000" b="0" dirty="0" smtClean="0">
                <a:solidFill>
                  <a:schemeClr val="tx1"/>
                </a:solidFill>
                <a:effectLst/>
              </a:rPr>
            </a:br>
            <a:endParaRPr kumimoji="1" lang="ja-JP" altLang="en-US" sz="4000" b="0" dirty="0">
              <a:solidFill>
                <a:schemeClr val="tx1"/>
              </a:solidFill>
              <a:effectLst/>
            </a:endParaRPr>
          </a:p>
        </p:txBody>
      </p:sp>
      <p:sp>
        <p:nvSpPr>
          <p:cNvPr id="3" name="コンテンツ プレースホルダー 2"/>
          <p:cNvSpPr>
            <a:spLocks noGrp="1"/>
          </p:cNvSpPr>
          <p:nvPr>
            <p:ph idx="1"/>
          </p:nvPr>
        </p:nvSpPr>
        <p:spPr>
          <a:xfrm>
            <a:off x="914401" y="1556792"/>
            <a:ext cx="8229599" cy="4462272"/>
          </a:xfrm>
        </p:spPr>
        <p:txBody>
          <a:bodyPr>
            <a:normAutofit/>
          </a:bodyPr>
          <a:lstStyle/>
          <a:p>
            <a:pPr marL="0" indent="0">
              <a:buNone/>
            </a:pPr>
            <a:r>
              <a:rPr kumimoji="1" lang="ja-JP" altLang="en-US" sz="3200" u="sng" dirty="0" smtClean="0"/>
              <a:t>包括的な排尿ケア</a:t>
            </a:r>
            <a:r>
              <a:rPr kumimoji="1" lang="ja-JP" altLang="en-US" sz="3200" dirty="0" smtClean="0"/>
              <a:t>を行った場合に</a:t>
            </a:r>
            <a:endParaRPr kumimoji="1" lang="en-US" altLang="ja-JP" sz="3200" dirty="0" smtClean="0"/>
          </a:p>
          <a:p>
            <a:pPr marL="0" indent="0">
              <a:buNone/>
            </a:pPr>
            <a:r>
              <a:rPr lang="ja-JP" altLang="en-US" sz="3200" u="sng" dirty="0">
                <a:solidFill>
                  <a:srgbClr val="FF0000"/>
                </a:solidFill>
              </a:rPr>
              <a:t>週</a:t>
            </a:r>
            <a:r>
              <a:rPr lang="en-US" altLang="ja-JP" sz="3200" u="sng" dirty="0" smtClean="0">
                <a:solidFill>
                  <a:srgbClr val="FF0000"/>
                </a:solidFill>
              </a:rPr>
              <a:t>1</a:t>
            </a:r>
            <a:r>
              <a:rPr lang="ja-JP" altLang="en-US" sz="3200" u="sng" dirty="0">
                <a:solidFill>
                  <a:srgbClr val="FF0000"/>
                </a:solidFill>
              </a:rPr>
              <a:t>回</a:t>
            </a:r>
            <a:r>
              <a:rPr lang="ja-JP" altLang="en-US" sz="3200" dirty="0" smtClean="0"/>
              <a:t>に限り</a:t>
            </a:r>
            <a:endParaRPr lang="en-US" altLang="ja-JP" sz="3200" dirty="0" smtClean="0"/>
          </a:p>
          <a:p>
            <a:pPr marL="0" indent="0">
              <a:buNone/>
            </a:pPr>
            <a:r>
              <a:rPr kumimoji="1" lang="ja-JP" altLang="en-US" sz="3200" dirty="0" smtClean="0"/>
              <a:t>患者１人につき</a:t>
            </a:r>
            <a:endParaRPr kumimoji="1" lang="en-US" altLang="ja-JP" sz="3200" dirty="0" smtClean="0"/>
          </a:p>
          <a:p>
            <a:pPr marL="0" indent="0">
              <a:buNone/>
            </a:pPr>
            <a:r>
              <a:rPr lang="ja-JP" altLang="en-US" sz="3200" u="sng" dirty="0" smtClean="0">
                <a:solidFill>
                  <a:srgbClr val="FF0000"/>
                </a:solidFill>
              </a:rPr>
              <a:t>６</a:t>
            </a:r>
            <a:r>
              <a:rPr lang="ja-JP" altLang="en-US" sz="3200" u="sng" dirty="0">
                <a:solidFill>
                  <a:srgbClr val="FF0000"/>
                </a:solidFill>
              </a:rPr>
              <a:t>回</a:t>
            </a:r>
            <a:r>
              <a:rPr lang="ja-JP" altLang="en-US" sz="3200" u="sng" dirty="0" smtClean="0">
                <a:solidFill>
                  <a:srgbClr val="FF0000"/>
                </a:solidFill>
              </a:rPr>
              <a:t>を</a:t>
            </a:r>
            <a:r>
              <a:rPr lang="ja-JP" altLang="en-US" sz="3200" u="sng" dirty="0">
                <a:solidFill>
                  <a:srgbClr val="FF0000"/>
                </a:solidFill>
              </a:rPr>
              <a:t>限度</a:t>
            </a:r>
            <a:r>
              <a:rPr lang="ja-JP" altLang="en-US" sz="3200" dirty="0" smtClean="0"/>
              <a:t>として算定</a:t>
            </a:r>
            <a:endParaRPr lang="en-US" altLang="ja-JP" sz="3200" dirty="0" smtClean="0"/>
          </a:p>
          <a:p>
            <a:pPr marL="0" indent="0">
              <a:buNone/>
            </a:pPr>
            <a:endParaRPr kumimoji="1" lang="en-US" altLang="ja-JP" sz="2400" dirty="0" smtClean="0"/>
          </a:p>
          <a:p>
            <a:pPr>
              <a:buNone/>
            </a:pPr>
            <a:r>
              <a:rPr lang="ja-JP" altLang="en-US" sz="3200" dirty="0" smtClean="0"/>
              <a:t>（</a:t>
            </a:r>
            <a:r>
              <a:rPr lang="en-US" altLang="ja-JP" sz="3200" dirty="0" smtClean="0"/>
              <a:t>6</a:t>
            </a:r>
            <a:r>
              <a:rPr lang="ja-JP" altLang="en-US" sz="3200" dirty="0" smtClean="0"/>
              <a:t>回までに方針が決まった場合は終了、</a:t>
            </a:r>
            <a:endParaRPr lang="en-US" altLang="ja-JP" sz="3200" dirty="0" smtClean="0"/>
          </a:p>
          <a:p>
            <a:pPr>
              <a:buNone/>
            </a:pPr>
            <a:r>
              <a:rPr lang="ja-JP" altLang="en-US" sz="3200" dirty="0" smtClean="0"/>
              <a:t>　</a:t>
            </a:r>
            <a:r>
              <a:rPr lang="en-US" altLang="ja-JP" sz="3200" dirty="0" smtClean="0"/>
              <a:t>6</a:t>
            </a:r>
            <a:r>
              <a:rPr lang="ja-JP" altLang="en-US" sz="3200" dirty="0" smtClean="0"/>
              <a:t>回以上必要な場合は、外来でフォロー）</a:t>
            </a:r>
          </a:p>
          <a:p>
            <a:pPr marL="0" indent="0">
              <a:buNone/>
            </a:pPr>
            <a:endParaRPr kumimoji="1" lang="ja-JP" altLang="en-US" sz="3200" dirty="0"/>
          </a:p>
        </p:txBody>
      </p:sp>
    </p:spTree>
    <p:extLst>
      <p:ext uri="{BB962C8B-B14F-4D97-AF65-F5344CB8AC3E}">
        <p14:creationId xmlns:p14="http://schemas.microsoft.com/office/powerpoint/2010/main" val="1285780895"/>
      </p:ext>
    </p:extLst>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lstStyle/>
          <a:p>
            <a:r>
              <a:rPr kumimoji="1" lang="ja-JP" altLang="en-US" dirty="0" smtClean="0"/>
              <a:t>対象</a:t>
            </a:r>
            <a:endParaRPr kumimoji="1" lang="ja-JP" dirty="0"/>
          </a:p>
        </p:txBody>
      </p:sp>
      <p:sp>
        <p:nvSpPr>
          <p:cNvPr id="14" name="コンテンツ プレースホルダー 13"/>
          <p:cNvSpPr>
            <a:spLocks noGrp="1"/>
          </p:cNvSpPr>
          <p:nvPr>
            <p:ph idx="1"/>
          </p:nvPr>
        </p:nvSpPr>
        <p:spPr/>
        <p:txBody>
          <a:bodyPr/>
          <a:lstStyle/>
          <a:p>
            <a:r>
              <a:rPr kumimoji="1" lang="ja-JP" altLang="en-US" dirty="0" smtClean="0">
                <a:solidFill>
                  <a:srgbClr val="FF0000"/>
                </a:solidFill>
              </a:rPr>
              <a:t>入院患者</a:t>
            </a:r>
            <a:r>
              <a:rPr kumimoji="1" lang="ja-JP" altLang="en-US" dirty="0" smtClean="0"/>
              <a:t>に限定</a:t>
            </a:r>
            <a:endParaRPr kumimoji="1" lang="ja-JP" dirty="0"/>
          </a:p>
          <a:p>
            <a:pPr marL="514350" indent="-514350">
              <a:buFont typeface="+mj-lt"/>
              <a:buAutoNum type="arabicPeriod"/>
            </a:pPr>
            <a:r>
              <a:rPr kumimoji="1" lang="ja-JP" altLang="en-US" dirty="0" smtClean="0">
                <a:solidFill>
                  <a:srgbClr val="FF0000"/>
                </a:solidFill>
              </a:rPr>
              <a:t>尿道カテーテル抜去後に、尿失禁</a:t>
            </a:r>
            <a:r>
              <a:rPr lang="ja-JP" altLang="en-US" dirty="0" smtClean="0">
                <a:solidFill>
                  <a:srgbClr val="FF0000"/>
                </a:solidFill>
              </a:rPr>
              <a:t>、尿閉</a:t>
            </a:r>
            <a:r>
              <a:rPr kumimoji="1" lang="ja-JP" altLang="en-US" dirty="0" smtClean="0">
                <a:solidFill>
                  <a:srgbClr val="FF0000"/>
                </a:solidFill>
              </a:rPr>
              <a:t>等の下部尿路機能障害を有するもの</a:t>
            </a:r>
            <a:endParaRPr kumimoji="1" lang="ja-JP" dirty="0">
              <a:solidFill>
                <a:srgbClr val="FF0000"/>
              </a:solidFill>
            </a:endParaRPr>
          </a:p>
          <a:p>
            <a:pPr marL="514350" indent="-514350">
              <a:buFont typeface="+mj-lt"/>
              <a:buAutoNum type="arabicPeriod"/>
            </a:pPr>
            <a:r>
              <a:rPr kumimoji="1" lang="ja-JP" altLang="en-US" dirty="0" smtClean="0"/>
              <a:t>尿道カテーテル留置中であって、尿道カテーテル抜去後に下部尿路機能障害を生ずると見込まれるもの</a:t>
            </a:r>
            <a:endParaRPr kumimoji="1" lang="ja-JP" dirty="0"/>
          </a:p>
        </p:txBody>
      </p:sp>
      <p:sp>
        <p:nvSpPr>
          <p:cNvPr id="4" name="円/楕円 3"/>
          <p:cNvSpPr/>
          <p:nvPr/>
        </p:nvSpPr>
        <p:spPr>
          <a:xfrm>
            <a:off x="755576" y="1135062"/>
            <a:ext cx="1872208" cy="63775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spTree>
    <p:extLst>
      <p:ext uri="{BB962C8B-B14F-4D97-AF65-F5344CB8AC3E}">
        <p14:creationId xmlns:p14="http://schemas.microsoft.com/office/powerpoint/2010/main" val="2823436275"/>
      </p:ext>
    </p:extLst>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0" y="1611875"/>
            <a:ext cx="9027185" cy="5246125"/>
          </a:xfrm>
          <a:prstGeom prst="rect">
            <a:avLst/>
          </a:prstGeom>
          <a:noFill/>
          <a:ln w="9525">
            <a:noFill/>
            <a:miter lim="800000"/>
            <a:headEnd/>
            <a:tailEnd/>
          </a:ln>
          <a:effectLst/>
        </p:spPr>
      </p:pic>
      <p:sp>
        <p:nvSpPr>
          <p:cNvPr id="2" name="タイトル 1"/>
          <p:cNvSpPr>
            <a:spLocks noGrp="1"/>
          </p:cNvSpPr>
          <p:nvPr>
            <p:ph type="title"/>
          </p:nvPr>
        </p:nvSpPr>
        <p:spPr/>
        <p:txBody>
          <a:bodyPr>
            <a:normAutofit fontScale="90000"/>
          </a:bodyPr>
          <a:lstStyle/>
          <a:p>
            <a:r>
              <a:rPr kumimoji="1" lang="ja-JP" altLang="en-US" dirty="0" smtClean="0"/>
              <a:t>下部尿路機能障害の評価と</a:t>
            </a:r>
            <a:r>
              <a:rPr kumimoji="1" lang="en-US" altLang="ja-JP" dirty="0" smtClean="0"/>
              <a:t/>
            </a:r>
            <a:br>
              <a:rPr kumimoji="1" lang="en-US" altLang="ja-JP" dirty="0" smtClean="0"/>
            </a:br>
            <a:r>
              <a:rPr kumimoji="1" lang="ja-JP" altLang="en-US" dirty="0" smtClean="0"/>
              <a:t>包括的排尿ケアのアルゴリズム</a:t>
            </a:r>
            <a:endParaRPr kumimoji="1" lang="ja-JP" altLang="en-US" dirty="0"/>
          </a:p>
        </p:txBody>
      </p:sp>
      <p:sp>
        <p:nvSpPr>
          <p:cNvPr id="4" name="円形吹き出し 3"/>
          <p:cNvSpPr/>
          <p:nvPr/>
        </p:nvSpPr>
        <p:spPr>
          <a:xfrm>
            <a:off x="2500298" y="2857496"/>
            <a:ext cx="5500726" cy="1071570"/>
          </a:xfrm>
          <a:prstGeom prst="wedgeEllipseCallout">
            <a:avLst>
              <a:gd name="adj1" fmla="val -61451"/>
              <a:gd name="adj2" fmla="val -3764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dirty="0" smtClean="0">
                <a:solidFill>
                  <a:srgbClr val="FF0000"/>
                </a:solidFill>
              </a:rPr>
              <a:t>抜いたけど出ない、　出にくいなど</a:t>
            </a:r>
            <a:endParaRPr kumimoji="1" lang="ja-JP" altLang="en-US" sz="3000" dirty="0">
              <a:solidFill>
                <a:srgbClr val="FF0000"/>
              </a:solidFill>
            </a:endParaRPr>
          </a:p>
        </p:txBody>
      </p:sp>
      <p:sp>
        <p:nvSpPr>
          <p:cNvPr id="5" name="円/楕円 4"/>
          <p:cNvSpPr/>
          <p:nvPr/>
        </p:nvSpPr>
        <p:spPr>
          <a:xfrm>
            <a:off x="1285852" y="2857496"/>
            <a:ext cx="500066"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581158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lstStyle/>
          <a:p>
            <a:r>
              <a:rPr kumimoji="1" lang="ja-JP" altLang="en-US" dirty="0" smtClean="0"/>
              <a:t>対象</a:t>
            </a:r>
            <a:endParaRPr kumimoji="1" lang="ja-JP" dirty="0"/>
          </a:p>
        </p:txBody>
      </p:sp>
      <p:sp>
        <p:nvSpPr>
          <p:cNvPr id="14" name="コンテンツ プレースホルダー 13"/>
          <p:cNvSpPr>
            <a:spLocks noGrp="1"/>
          </p:cNvSpPr>
          <p:nvPr>
            <p:ph idx="1"/>
          </p:nvPr>
        </p:nvSpPr>
        <p:spPr/>
        <p:txBody>
          <a:bodyPr/>
          <a:lstStyle/>
          <a:p>
            <a:r>
              <a:rPr kumimoji="1" lang="ja-JP" altLang="en-US" dirty="0" smtClean="0"/>
              <a:t>入院患者に限定</a:t>
            </a:r>
            <a:endParaRPr kumimoji="1" lang="ja-JP" dirty="0"/>
          </a:p>
          <a:p>
            <a:pPr marL="514350" indent="-514350">
              <a:buFont typeface="+mj-lt"/>
              <a:buAutoNum type="arabicPeriod"/>
            </a:pPr>
            <a:r>
              <a:rPr kumimoji="1" lang="ja-JP" altLang="en-US" dirty="0" smtClean="0"/>
              <a:t>尿道カテーテル抜去後に、尿失禁</a:t>
            </a:r>
            <a:r>
              <a:rPr lang="ja-JP" altLang="en-US" dirty="0" smtClean="0"/>
              <a:t>、尿閉</a:t>
            </a:r>
            <a:r>
              <a:rPr kumimoji="1" lang="ja-JP" altLang="en-US" dirty="0" smtClean="0"/>
              <a:t>等の下部尿路機能障害を有するもの</a:t>
            </a:r>
            <a:endParaRPr kumimoji="1" lang="ja-JP" dirty="0"/>
          </a:p>
          <a:p>
            <a:pPr marL="514350" indent="-514350">
              <a:buFont typeface="+mj-lt"/>
              <a:buAutoNum type="arabicPeriod"/>
            </a:pPr>
            <a:r>
              <a:rPr kumimoji="1" lang="ja-JP" altLang="en-US" dirty="0" smtClean="0">
                <a:solidFill>
                  <a:srgbClr val="FF0000"/>
                </a:solidFill>
              </a:rPr>
              <a:t>尿道カテーテル留置中であって、尿道カテーテル抜去後に下部尿路機能障害を生ずると見込まれるもの</a:t>
            </a:r>
            <a:endParaRPr kumimoji="1" lang="ja-JP" dirty="0">
              <a:solidFill>
                <a:srgbClr val="FF0000"/>
              </a:solidFill>
            </a:endParaRPr>
          </a:p>
        </p:txBody>
      </p:sp>
    </p:spTree>
    <p:extLst>
      <p:ext uri="{BB962C8B-B14F-4D97-AF65-F5344CB8AC3E}">
        <p14:creationId xmlns:p14="http://schemas.microsoft.com/office/powerpoint/2010/main" val="3936655053"/>
      </p:ext>
    </p:extLst>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0" y="1428736"/>
            <a:ext cx="9036907" cy="4929222"/>
          </a:xfrm>
          <a:prstGeom prst="rect">
            <a:avLst/>
          </a:prstGeom>
          <a:noFill/>
          <a:ln w="9525">
            <a:noFill/>
            <a:miter lim="800000"/>
            <a:headEnd/>
            <a:tailEnd/>
          </a:ln>
          <a:effectLst/>
        </p:spPr>
      </p:pic>
      <p:sp>
        <p:nvSpPr>
          <p:cNvPr id="2" name="タイトル 1"/>
          <p:cNvSpPr>
            <a:spLocks noGrp="1"/>
          </p:cNvSpPr>
          <p:nvPr>
            <p:ph type="title"/>
          </p:nvPr>
        </p:nvSpPr>
        <p:spPr/>
        <p:txBody>
          <a:bodyPr/>
          <a:lstStyle/>
          <a:p>
            <a:r>
              <a:rPr kumimoji="1" lang="ja-JP" altLang="en-US" dirty="0" smtClean="0"/>
              <a:t>対象患者抽出のアルゴリズム</a:t>
            </a:r>
            <a:endParaRPr kumimoji="1" lang="ja-JP" altLang="en-US" dirty="0"/>
          </a:p>
        </p:txBody>
      </p:sp>
      <p:sp>
        <p:nvSpPr>
          <p:cNvPr id="4" name="円/楕円 3"/>
          <p:cNvSpPr/>
          <p:nvPr/>
        </p:nvSpPr>
        <p:spPr>
          <a:xfrm>
            <a:off x="1000100" y="4357694"/>
            <a:ext cx="1357322" cy="12144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形吹き出し 4"/>
          <p:cNvSpPr/>
          <p:nvPr/>
        </p:nvSpPr>
        <p:spPr>
          <a:xfrm>
            <a:off x="2428860" y="5715016"/>
            <a:ext cx="4143404" cy="1071570"/>
          </a:xfrm>
          <a:prstGeom prst="wedgeEllipseCallout">
            <a:avLst>
              <a:gd name="adj1" fmla="val -52839"/>
              <a:gd name="adj2" fmla="val -9591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dirty="0" smtClean="0">
                <a:solidFill>
                  <a:srgbClr val="FF0000"/>
                </a:solidFill>
              </a:rPr>
              <a:t>抜いても出なそう</a:t>
            </a:r>
            <a:endParaRPr kumimoji="1" lang="ja-JP" altLang="en-US" sz="3000" dirty="0">
              <a:solidFill>
                <a:srgbClr val="FF0000"/>
              </a:solidFill>
            </a:endParaRPr>
          </a:p>
        </p:txBody>
      </p:sp>
    </p:spTree>
    <p:extLst>
      <p:ext uri="{BB962C8B-B14F-4D97-AF65-F5344CB8AC3E}">
        <p14:creationId xmlns:p14="http://schemas.microsoft.com/office/powerpoint/2010/main" val="20227404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尿道</a:t>
            </a:r>
            <a:r>
              <a:rPr lang="ja-JP" altLang="en-US" dirty="0"/>
              <a:t>カテーテル抜去後</a:t>
            </a:r>
            <a:r>
              <a:rPr lang="ja-JP" altLang="en-US" dirty="0" smtClean="0"/>
              <a:t>に</a:t>
            </a:r>
            <a:r>
              <a:rPr lang="en-US" altLang="ja-JP" dirty="0" smtClean="0"/>
              <a:t/>
            </a:r>
            <a:br>
              <a:rPr lang="en-US" altLang="ja-JP" dirty="0" smtClean="0"/>
            </a:br>
            <a:r>
              <a:rPr lang="ja-JP" altLang="en-US" dirty="0" smtClean="0"/>
              <a:t>下部</a:t>
            </a:r>
            <a:r>
              <a:rPr lang="ja-JP" altLang="en-US" dirty="0"/>
              <a:t>尿路機能障害が</a:t>
            </a:r>
            <a:r>
              <a:rPr lang="ja-JP" altLang="en-US" dirty="0">
                <a:solidFill>
                  <a:srgbClr val="FF0000"/>
                </a:solidFill>
              </a:rPr>
              <a:t>予想される</a:t>
            </a:r>
            <a:r>
              <a:rPr lang="ja-JP" altLang="en-US" dirty="0" smtClean="0"/>
              <a:t>場合</a:t>
            </a:r>
            <a:endParaRPr lang="en-US" altLang="ja-JP" dirty="0"/>
          </a:p>
        </p:txBody>
      </p:sp>
      <p:sp>
        <p:nvSpPr>
          <p:cNvPr id="3" name="コンテンツ プレースホルダ 2"/>
          <p:cNvSpPr>
            <a:spLocks noGrp="1"/>
          </p:cNvSpPr>
          <p:nvPr>
            <p:ph idx="1"/>
          </p:nvPr>
        </p:nvSpPr>
        <p:spPr>
          <a:xfrm>
            <a:off x="457200" y="1600200"/>
            <a:ext cx="8686800" cy="4525963"/>
          </a:xfrm>
        </p:spPr>
        <p:txBody>
          <a:bodyPr/>
          <a:lstStyle/>
          <a:p>
            <a:pPr>
              <a:buNone/>
            </a:pPr>
            <a:r>
              <a:rPr lang="ja-JP" altLang="en-US" dirty="0" smtClean="0">
                <a:solidFill>
                  <a:srgbClr val="FF0000"/>
                </a:solidFill>
              </a:rPr>
              <a:t>「下部尿路機能障害が起こるかも」と思えば</a:t>
            </a:r>
            <a:endParaRPr lang="en-US" altLang="ja-JP" dirty="0" smtClean="0">
              <a:solidFill>
                <a:srgbClr val="FF0000"/>
              </a:solidFill>
            </a:endParaRPr>
          </a:p>
          <a:p>
            <a:pPr>
              <a:buNone/>
            </a:pPr>
            <a:r>
              <a:rPr lang="ja-JP" altLang="en-US" dirty="0" smtClean="0">
                <a:solidFill>
                  <a:srgbClr val="FF0000"/>
                </a:solidFill>
              </a:rPr>
              <a:t>すべて適応</a:t>
            </a:r>
            <a:r>
              <a:rPr lang="ja-JP" altLang="en-US" dirty="0" smtClean="0"/>
              <a:t>になります。</a:t>
            </a:r>
            <a:endParaRPr lang="en-US" altLang="ja-JP" dirty="0" smtClean="0"/>
          </a:p>
          <a:p>
            <a:pPr>
              <a:buNone/>
            </a:pPr>
            <a:endParaRPr lang="en-US" altLang="ja-JP" dirty="0" smtClean="0"/>
          </a:p>
          <a:p>
            <a:pPr>
              <a:buNone/>
            </a:pPr>
            <a:r>
              <a:rPr lang="ja-JP" altLang="en-US" dirty="0" smtClean="0"/>
              <a:t>具体的には・・・</a:t>
            </a:r>
            <a:endParaRPr lang="en-US" altLang="ja-JP" dirty="0" smtClean="0"/>
          </a:p>
          <a:p>
            <a:pPr>
              <a:buNone/>
            </a:pPr>
            <a:r>
              <a:rPr lang="ja-JP" altLang="en-US" dirty="0" smtClean="0"/>
              <a:t>以下の疾患がもともとあった患者さん。</a:t>
            </a:r>
            <a:endParaRPr lang="en-US" altLang="ja-JP" dirty="0"/>
          </a:p>
          <a:p>
            <a:r>
              <a:rPr kumimoji="1" lang="ja-JP" altLang="en-US" dirty="0" smtClean="0"/>
              <a:t>神経因性膀胱：脳、脊椎、</a:t>
            </a:r>
            <a:r>
              <a:rPr kumimoji="1" lang="en-US" altLang="ja-JP" dirty="0" smtClean="0"/>
              <a:t>DM</a:t>
            </a:r>
            <a:r>
              <a:rPr kumimoji="1" lang="ja-JP" altLang="en-US" dirty="0" err="1" smtClean="0"/>
              <a:t>、</a:t>
            </a:r>
            <a:r>
              <a:rPr kumimoji="1" lang="ja-JP" altLang="en-US" dirty="0" smtClean="0"/>
              <a:t>骨盤手術</a:t>
            </a:r>
            <a:endParaRPr kumimoji="1" lang="en-US" altLang="ja-JP" dirty="0" smtClean="0"/>
          </a:p>
          <a:p>
            <a:r>
              <a:rPr lang="ja-JP" altLang="en-US" dirty="0"/>
              <a:t>泌尿</a:t>
            </a:r>
            <a:r>
              <a:rPr lang="ja-JP" altLang="en-US" dirty="0" smtClean="0"/>
              <a:t>器系疾患：</a:t>
            </a:r>
            <a:r>
              <a:rPr lang="ja-JP" altLang="en-US" dirty="0"/>
              <a:t>前立腺肥</a:t>
            </a:r>
            <a:r>
              <a:rPr lang="ja-JP" altLang="en-US" dirty="0" smtClean="0"/>
              <a:t>大症、過活動膀胱</a:t>
            </a:r>
            <a:endParaRPr lang="en-US" altLang="ja-JP" dirty="0" smtClean="0"/>
          </a:p>
          <a:p>
            <a:pPr>
              <a:buNone/>
            </a:pPr>
            <a:endParaRPr kumimoji="1" lang="en-US" altLang="ja-JP" dirty="0" smtClean="0"/>
          </a:p>
          <a:p>
            <a:pPr>
              <a:buNone/>
            </a:pPr>
            <a:endParaRPr lang="en-US" altLang="ja-JP" dirty="0"/>
          </a:p>
          <a:p>
            <a:pPr>
              <a:buNone/>
            </a:pPr>
            <a:endParaRPr kumimoji="1" lang="ja-JP" altLang="en-US" dirty="0"/>
          </a:p>
        </p:txBody>
      </p:sp>
    </p:spTree>
    <p:extLst>
      <p:ext uri="{BB962C8B-B14F-4D97-AF65-F5344CB8AC3E}">
        <p14:creationId xmlns:p14="http://schemas.microsoft.com/office/powerpoint/2010/main" val="98182017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endParaRPr kumimoji="1" lang="ja-JP" altLang="en-US" dirty="0"/>
          </a:p>
        </p:txBody>
      </p:sp>
      <p:sp>
        <p:nvSpPr>
          <p:cNvPr id="4" name="タイトル 1"/>
          <p:cNvSpPr txBox="1">
            <a:spLocks/>
          </p:cNvSpPr>
          <p:nvPr/>
        </p:nvSpPr>
        <p:spPr bwMode="auto">
          <a:xfrm>
            <a:off x="628650" y="217980"/>
            <a:ext cx="7886700" cy="706421"/>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a:bodyPr>
          <a:lstStyle/>
          <a:p>
            <a:pPr lvl="0" algn="ctr">
              <a:spcBef>
                <a:spcPct val="0"/>
              </a:spcBef>
              <a:defRPr/>
            </a:pPr>
            <a:r>
              <a:rPr lang="ja-JP" altLang="en-US" sz="3600" u="sng" dirty="0" smtClean="0"/>
              <a:t>下部尿路機能障害が</a:t>
            </a:r>
            <a:r>
              <a:rPr lang="ja-JP" altLang="en-US" sz="3600" u="sng" dirty="0" smtClean="0">
                <a:solidFill>
                  <a:srgbClr val="FF0000"/>
                </a:solidFill>
              </a:rPr>
              <a:t>予想される疾患</a:t>
            </a:r>
            <a:endParaRPr kumimoji="1" lang="ja-JP" altLang="en-US" sz="3600" b="0" i="0" u="sng" strike="noStrike" kern="1200" cap="none" spc="0" normalizeH="0" baseline="0" noProof="0" dirty="0" smtClean="0">
              <a:ln>
                <a:noFill/>
              </a:ln>
              <a:effectLst/>
              <a:uLnTx/>
              <a:uFillTx/>
              <a:latin typeface="+mj-lt"/>
              <a:ea typeface="+mj-ea"/>
              <a:cs typeface="+mj-cs"/>
            </a:endParaRPr>
          </a:p>
        </p:txBody>
      </p:sp>
      <p:pic>
        <p:nvPicPr>
          <p:cNvPr id="5" name="図 3" descr="画面の領域"/>
          <p:cNvPicPr>
            <a:picLocks noChangeAspect="1"/>
          </p:cNvPicPr>
          <p:nvPr/>
        </p:nvPicPr>
        <p:blipFill>
          <a:blip r:embed="rId2"/>
          <a:srcRect t="1323"/>
          <a:stretch>
            <a:fillRect/>
          </a:stretch>
        </p:blipFill>
        <p:spPr bwMode="auto">
          <a:xfrm>
            <a:off x="161925" y="1214422"/>
            <a:ext cx="8820150" cy="5329237"/>
          </a:xfrm>
          <a:prstGeom prst="rect">
            <a:avLst/>
          </a:prstGeom>
          <a:noFill/>
          <a:ln w="9525">
            <a:noFill/>
            <a:miter lim="800000"/>
            <a:headEnd/>
            <a:tailEnd/>
          </a:ln>
        </p:spPr>
      </p:pic>
      <p:sp>
        <p:nvSpPr>
          <p:cNvPr id="6" name="テキスト ボックス 5"/>
          <p:cNvSpPr txBox="1"/>
          <p:nvPr/>
        </p:nvSpPr>
        <p:spPr>
          <a:xfrm>
            <a:off x="4429124" y="6560130"/>
            <a:ext cx="4572032" cy="369332"/>
          </a:xfrm>
          <a:prstGeom prst="rect">
            <a:avLst/>
          </a:prstGeom>
          <a:noFill/>
        </p:spPr>
        <p:txBody>
          <a:bodyPr wrap="square" rtlCol="0">
            <a:spAutoFit/>
          </a:bodyPr>
          <a:lstStyle/>
          <a:p>
            <a:r>
              <a:rPr kumimoji="1" lang="en-US" altLang="ja-JP" b="1" dirty="0" smtClean="0"/>
              <a:t>2016.11.29</a:t>
            </a:r>
            <a:r>
              <a:rPr kumimoji="1" lang="ja-JP" altLang="en-US" b="1" dirty="0" smtClean="0"/>
              <a:t>　下部尿路症状講義スライド改変</a:t>
            </a:r>
            <a:endParaRPr kumimoji="1" lang="ja-JP" altLang="en-US" b="1" dirty="0"/>
          </a:p>
        </p:txBody>
      </p:sp>
      <p:sp>
        <p:nvSpPr>
          <p:cNvPr id="9" name="角丸四角形 8"/>
          <p:cNvSpPr/>
          <p:nvPr/>
        </p:nvSpPr>
        <p:spPr>
          <a:xfrm>
            <a:off x="6357950" y="4429132"/>
            <a:ext cx="2428892" cy="1928826"/>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429388" y="5260975"/>
            <a:ext cx="2357454" cy="954107"/>
          </a:xfrm>
          <a:prstGeom prst="rect">
            <a:avLst/>
          </a:prstGeom>
          <a:noFill/>
        </p:spPr>
        <p:txBody>
          <a:bodyPr wrap="square" rtlCol="0">
            <a:spAutoFit/>
          </a:bodyPr>
          <a:lstStyle/>
          <a:p>
            <a:r>
              <a:rPr kumimoji="1" lang="ja-JP" altLang="en-US" sz="2800" dirty="0" smtClean="0"/>
              <a:t>前立腺肥大症</a:t>
            </a:r>
            <a:endParaRPr kumimoji="1" lang="en-US" altLang="ja-JP" sz="2800" dirty="0" smtClean="0"/>
          </a:p>
          <a:p>
            <a:r>
              <a:rPr lang="ja-JP" altLang="en-US" sz="2800" dirty="0" smtClean="0"/>
              <a:t>過活動膀胱</a:t>
            </a:r>
            <a:endParaRPr kumimoji="1" lang="ja-JP" altLang="en-US" sz="2800" dirty="0"/>
          </a:p>
        </p:txBody>
      </p:sp>
      <p:sp>
        <p:nvSpPr>
          <p:cNvPr id="7" name="テキスト ボックス 6"/>
          <p:cNvSpPr txBox="1"/>
          <p:nvPr/>
        </p:nvSpPr>
        <p:spPr>
          <a:xfrm>
            <a:off x="6429388" y="4610409"/>
            <a:ext cx="2286016" cy="507831"/>
          </a:xfrm>
          <a:prstGeom prst="rect">
            <a:avLst/>
          </a:prstGeom>
          <a:solidFill>
            <a:srgbClr val="FFFF00"/>
          </a:solidFill>
        </p:spPr>
        <p:txBody>
          <a:bodyPr wrap="square" rtlCol="0">
            <a:spAutoFit/>
          </a:bodyPr>
          <a:lstStyle/>
          <a:p>
            <a:r>
              <a:rPr kumimoji="1" lang="ja-JP" altLang="en-US" sz="2700" b="1" dirty="0" smtClean="0"/>
              <a:t>泌尿器科疾患</a:t>
            </a:r>
            <a:endParaRPr kumimoji="1" lang="ja-JP" altLang="en-US" sz="2700" b="1" dirty="0"/>
          </a:p>
        </p:txBody>
      </p:sp>
    </p:spTree>
    <p:extLst>
      <p:ext uri="{BB962C8B-B14F-4D97-AF65-F5344CB8AC3E}">
        <p14:creationId xmlns:p14="http://schemas.microsoft.com/office/powerpoint/2010/main" val="2964194019"/>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5">
      <a:dk1>
        <a:srgbClr val="000000"/>
      </a:dk1>
      <a:lt1>
        <a:srgbClr val="FFFFFF"/>
      </a:lt1>
      <a:dk2>
        <a:srgbClr val="17479E"/>
      </a:dk2>
      <a:lt2>
        <a:srgbClr val="808080"/>
      </a:lt2>
      <a:accent1>
        <a:srgbClr val="BDE3DE"/>
      </a:accent1>
      <a:accent2>
        <a:srgbClr val="EE333D"/>
      </a:accent2>
      <a:accent3>
        <a:srgbClr val="FFFFFF"/>
      </a:accent3>
      <a:accent4>
        <a:srgbClr val="000000"/>
      </a:accent4>
      <a:accent5>
        <a:srgbClr val="DBEFEC"/>
      </a:accent5>
      <a:accent6>
        <a:srgbClr val="D82D36"/>
      </a:accent6>
      <a:hlink>
        <a:srgbClr val="009999"/>
      </a:hlink>
      <a:folHlink>
        <a:srgbClr val="99CC00"/>
      </a:folHlink>
    </a:clrScheme>
    <a:fontScheme name="標準デザイン">
      <a:majorFont>
        <a:latin typeface="Arial"/>
        <a:ea typeface="HG丸ｺﾞｼｯｸM-PRO"/>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000000"/>
        </a:dk1>
        <a:lt1>
          <a:srgbClr val="FFFFFF"/>
        </a:lt1>
        <a:dk2>
          <a:srgbClr val="17479E"/>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14">
        <a:dk1>
          <a:srgbClr val="000000"/>
        </a:dk1>
        <a:lt1>
          <a:srgbClr val="FFFFFF"/>
        </a:lt1>
        <a:dk2>
          <a:srgbClr val="17479E"/>
        </a:dk2>
        <a:lt2>
          <a:srgbClr val="808080"/>
        </a:lt2>
        <a:accent1>
          <a:srgbClr val="BDE3DE"/>
        </a:accent1>
        <a:accent2>
          <a:srgbClr val="333399"/>
        </a:accent2>
        <a:accent3>
          <a:srgbClr val="FFFFFF"/>
        </a:accent3>
        <a:accent4>
          <a:srgbClr val="000000"/>
        </a:accent4>
        <a:accent5>
          <a:srgbClr val="DBEFEC"/>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15">
        <a:dk1>
          <a:srgbClr val="000000"/>
        </a:dk1>
        <a:lt1>
          <a:srgbClr val="FFFFFF"/>
        </a:lt1>
        <a:dk2>
          <a:srgbClr val="17479E"/>
        </a:dk2>
        <a:lt2>
          <a:srgbClr val="808080"/>
        </a:lt2>
        <a:accent1>
          <a:srgbClr val="BDE3DE"/>
        </a:accent1>
        <a:accent2>
          <a:srgbClr val="EE333D"/>
        </a:accent2>
        <a:accent3>
          <a:srgbClr val="FFFFFF"/>
        </a:accent3>
        <a:accent4>
          <a:srgbClr val="000000"/>
        </a:accent4>
        <a:accent5>
          <a:srgbClr val="DBEFEC"/>
        </a:accent5>
        <a:accent6>
          <a:srgbClr val="D82D36"/>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明朝"/>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明朝"/>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明朝"/>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15445</TotalTime>
  <Words>5663</Words>
  <Application>Microsoft Office PowerPoint</Application>
  <PresentationFormat>画面に合わせる (4:3)</PresentationFormat>
  <Paragraphs>1317</Paragraphs>
  <Slides>111</Slides>
  <Notes>43</Notes>
  <HiddenSlides>0</HiddenSlides>
  <MMClips>0</MMClips>
  <ScaleCrop>false</ScaleCrop>
  <HeadingPairs>
    <vt:vector size="8" baseType="variant">
      <vt:variant>
        <vt:lpstr>使用されているフォント</vt:lpstr>
      </vt:variant>
      <vt:variant>
        <vt:i4>16</vt:i4>
      </vt:variant>
      <vt:variant>
        <vt:lpstr>テーマ</vt:lpstr>
      </vt:variant>
      <vt:variant>
        <vt:i4>1</vt:i4>
      </vt:variant>
      <vt:variant>
        <vt:lpstr>埋め込まれた OLE サーバー</vt:lpstr>
      </vt:variant>
      <vt:variant>
        <vt:i4>2</vt:i4>
      </vt:variant>
      <vt:variant>
        <vt:lpstr>スライド タイトル</vt:lpstr>
      </vt:variant>
      <vt:variant>
        <vt:i4>111</vt:i4>
      </vt:variant>
    </vt:vector>
  </HeadingPairs>
  <TitlesOfParts>
    <vt:vector size="130" baseType="lpstr">
      <vt:lpstr>AR P丸ゴシック体M</vt:lpstr>
      <vt:lpstr>HGPｺﾞｼｯｸE</vt:lpstr>
      <vt:lpstr>HGP創英角ｺﾞｼｯｸUB</vt:lpstr>
      <vt:lpstr>HGSｺﾞｼｯｸE</vt:lpstr>
      <vt:lpstr>HG丸ｺﾞｼｯｸM-PRO</vt:lpstr>
      <vt:lpstr>ＭＳ Ｐゴシック</vt:lpstr>
      <vt:lpstr>ＭＳ Ｐ明朝</vt:lpstr>
      <vt:lpstr>ＭＳ ゴシック</vt:lpstr>
      <vt:lpstr>ＭＳ 明朝</vt:lpstr>
      <vt:lpstr>ヒラギノ明朝 ProN W6</vt:lpstr>
      <vt:lpstr>Arial</vt:lpstr>
      <vt:lpstr>Calibri</vt:lpstr>
      <vt:lpstr>Garamond</vt:lpstr>
      <vt:lpstr>Times</vt:lpstr>
      <vt:lpstr>Times New Roman</vt:lpstr>
      <vt:lpstr>Wingdings</vt:lpstr>
      <vt:lpstr>標準デザイン</vt:lpstr>
      <vt:lpstr>スライド</vt:lpstr>
      <vt:lpstr>Microsoft Excel 97-2003 ワークシート</vt:lpstr>
      <vt:lpstr>長野市薬剤師会 平成30年度 第11回生涯教育講座</vt:lpstr>
      <vt:lpstr>長野市薬剤師会 平成30年度 第11回生涯教育講座ＣＯ Ｉ 開示 　 発表者名：　山岸　貴裕</vt:lpstr>
      <vt:lpstr>PowerPoint プレゼンテーション</vt:lpstr>
      <vt:lpstr>PowerPoint プレゼンテーション</vt:lpstr>
      <vt:lpstr>PowerPoint プレゼンテーション</vt:lpstr>
      <vt:lpstr>はじめに</vt:lpstr>
      <vt:lpstr>  排尿障害（下部尿路機能障害）</vt:lpstr>
      <vt:lpstr>PowerPoint プレゼンテーション</vt:lpstr>
      <vt:lpstr>下部尿路の構造と神経支配</vt:lpstr>
      <vt:lpstr>下部尿路の構造（男性）</vt:lpstr>
      <vt:lpstr>下部尿路の構造（女性）</vt:lpstr>
      <vt:lpstr>下部尿路の末梢神経支配</vt:lpstr>
      <vt:lpstr>正常な排尿サイクル （男性）</vt:lpstr>
      <vt:lpstr>成人の排尿</vt:lpstr>
      <vt:lpstr>本日の内容</vt:lpstr>
      <vt:lpstr>前立腺肥大症</vt:lpstr>
      <vt:lpstr>前立腺肥大症　（BPH: Benign Prostatic Hyperplasia）</vt:lpstr>
      <vt:lpstr>PowerPoint プレゼンテーション</vt:lpstr>
      <vt:lpstr>前立腺肥大症 （BPH）</vt:lpstr>
      <vt:lpstr>BPHの7つの症状</vt:lpstr>
      <vt:lpstr>下部尿路症状　（LUTS: Lower Urinary Tract Symptoms） </vt:lpstr>
      <vt:lpstr>蓄尿症状</vt:lpstr>
      <vt:lpstr>排尿症状</vt:lpstr>
      <vt:lpstr>排尿後症状</vt:lpstr>
      <vt:lpstr>前立腺肥大症の患者数</vt:lpstr>
      <vt:lpstr>BPH/LUTS 患者が最も困る症状</vt:lpstr>
      <vt:lpstr>下部尿路症状の年齢別の頻度（男性）</vt:lpstr>
      <vt:lpstr>下部尿路症状の年齢別の頻度（男性）</vt:lpstr>
      <vt:lpstr>下部尿路症状の年齢別の頻度（男性）</vt:lpstr>
      <vt:lpstr>下部尿路症状の年齢別の頻度（男性）</vt:lpstr>
      <vt:lpstr>前立腺肥大症による膀胱出口部閉塞</vt:lpstr>
      <vt:lpstr>下部尿路症状の発症機構</vt:lpstr>
      <vt:lpstr>一般医向け診療アルゴリズム</vt:lpstr>
      <vt:lpstr>（泌尿器科）専門医向け診療アルゴリズム</vt:lpstr>
      <vt:lpstr>初期評価項目：病歴</vt:lpstr>
      <vt:lpstr>初期評価項目：身体所見</vt:lpstr>
      <vt:lpstr>  触診所見の目安と硬さ</vt:lpstr>
      <vt:lpstr>初期評価項目：尿検査</vt:lpstr>
      <vt:lpstr>初期評価項目：腎機能評価</vt:lpstr>
      <vt:lpstr>初期評価項目：前立腺特異抗原（PSA）測定</vt:lpstr>
      <vt:lpstr>国際前立腺症状スコア（IPSS）とQOLスコア</vt:lpstr>
      <vt:lpstr>国際前立腺症状スコア（IPSS）とQOLスコア</vt:lpstr>
      <vt:lpstr>国際前立腺症状スコア（IPSS）とQOLスコア</vt:lpstr>
      <vt:lpstr>国際前立腺症状スコア（IPSS）とQOLスコア</vt:lpstr>
      <vt:lpstr>排尿機能と前立腺形態の評価</vt:lpstr>
      <vt:lpstr>前立腺超音波検査</vt:lpstr>
      <vt:lpstr>残尿測定（超音波検査）</vt:lpstr>
      <vt:lpstr>尿流測定</vt:lpstr>
      <vt:lpstr>尿流測定</vt:lpstr>
      <vt:lpstr>前立腺肥大症の主な治療法</vt:lpstr>
      <vt:lpstr>重症度別治療法</vt:lpstr>
      <vt:lpstr>前立腺肥大症の薬物療法</vt:lpstr>
      <vt:lpstr>男性下部尿路症状に対する治療法 –薬物療法–</vt:lpstr>
      <vt:lpstr>BPHの症状に関わる因子とそれに対する薬剤</vt:lpstr>
      <vt:lpstr>Clinical Questions</vt:lpstr>
      <vt:lpstr>Clinical Questions</vt:lpstr>
      <vt:lpstr>Clinical Questions</vt:lpstr>
      <vt:lpstr>代表的な前立腺肥大症の手術療法</vt:lpstr>
      <vt:lpstr>PowerPoint プレゼンテーション</vt:lpstr>
      <vt:lpstr>被膜下前立腺摘除術（開腹）</vt:lpstr>
      <vt:lpstr>経尿道的前立腺切除術（ＴＵＲ－Ｐ）</vt:lpstr>
      <vt:lpstr>ＨｏＬＥＰ（ホルミウムレーザー前立腺核出術）</vt:lpstr>
      <vt:lpstr>ＨｏＬＥＰ　ｖｓ　ＴＵＲ－Ｐ</vt:lpstr>
      <vt:lpstr>ＨｏＬＥＰの利点</vt:lpstr>
      <vt:lpstr>PowerPoint プレゼンテーション</vt:lpstr>
      <vt:lpstr>PowerPoint プレゼンテーション</vt:lpstr>
      <vt:lpstr>長野松代総合病院は・・・</vt:lpstr>
      <vt:lpstr>前立腺肥大症のその他の治療法 （全身状態の悪い方など）</vt:lpstr>
      <vt:lpstr>本日の内容</vt:lpstr>
      <vt:lpstr>過活動膀胱</vt:lpstr>
      <vt:lpstr>過活動膀胱 （OAB： overactive bladder）</vt:lpstr>
      <vt:lpstr>OABの患者数</vt:lpstr>
      <vt:lpstr>OABの病因</vt:lpstr>
      <vt:lpstr>症状に基づくOABの診断</vt:lpstr>
      <vt:lpstr>過活動膀胱症状質問票（OABSS）</vt:lpstr>
      <vt:lpstr>OABの診断基準</vt:lpstr>
      <vt:lpstr>PowerPoint プレゼンテーション</vt:lpstr>
      <vt:lpstr>過活動膀胱スクリーニング質問票（SQOAB）</vt:lpstr>
      <vt:lpstr>一般科医向け診療アルゴリズム （過活動膀胱診療ガイドライン）</vt:lpstr>
      <vt:lpstr>一般科医向け診療アルゴリズム （過活動膀胱診療ガイドライン）</vt:lpstr>
      <vt:lpstr>専門的診療アルゴリズム  （過活動膀胱診療ガイドライン）</vt:lpstr>
      <vt:lpstr>　行動療法について</vt:lpstr>
      <vt:lpstr>　薬物療法について</vt:lpstr>
      <vt:lpstr>　薬物療法について</vt:lpstr>
      <vt:lpstr>過活動膀胱診療ガイドライン［第2版］ Clinical Questions</vt:lpstr>
      <vt:lpstr>　薬物療法について</vt:lpstr>
      <vt:lpstr>　最近の流れ～北信泌尿器科医会～</vt:lpstr>
      <vt:lpstr>　最近の流れ～北信泌尿器科医会～</vt:lpstr>
      <vt:lpstr>　最近の流れ～北信泌尿器科医会～</vt:lpstr>
      <vt:lpstr>本日の内容</vt:lpstr>
      <vt:lpstr>排尿自立指導</vt:lpstr>
      <vt:lpstr>～はじめに～</vt:lpstr>
      <vt:lpstr>排尿自立指導料　200点　 </vt:lpstr>
      <vt:lpstr>対象</vt:lpstr>
      <vt:lpstr>下部尿路機能障害の評価と 包括的排尿ケアのアルゴリズム</vt:lpstr>
      <vt:lpstr>対象</vt:lpstr>
      <vt:lpstr>対象患者抽出のアルゴリズム</vt:lpstr>
      <vt:lpstr>尿道カテーテル抜去後に 下部尿路機能障害が予想される場合</vt:lpstr>
      <vt:lpstr>PowerPoint プレゼンテーション</vt:lpstr>
      <vt:lpstr>対象</vt:lpstr>
      <vt:lpstr>長野松代総合病院の概要</vt:lpstr>
      <vt:lpstr>各科の規模</vt:lpstr>
      <vt:lpstr>結果</vt:lpstr>
      <vt:lpstr>排尿自立指導回数</vt:lpstr>
      <vt:lpstr>疾患別指導数</vt:lpstr>
      <vt:lpstr>結果</vt:lpstr>
      <vt:lpstr>カテーテル関連尿路感染発生率</vt:lpstr>
      <vt:lpstr>＜排尿自立指導導入の目的＞</vt:lpstr>
      <vt:lpstr>PowerPoint プレゼンテーション</vt:lpstr>
      <vt:lpstr>　最後に</vt:lpstr>
      <vt:lpstr>PowerPoint プレゼンテーション</vt:lpstr>
    </vt:vector>
  </TitlesOfParts>
  <Manager>KISSEI</Manager>
  <Company>KISSEI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OL用スライド集</dc:title>
  <dc:creator>KISSEI</dc:creator>
  <cp:lastModifiedBy>山岸 貴裕</cp:lastModifiedBy>
  <cp:revision>509</cp:revision>
  <cp:lastPrinted>2013-10-15T02:04:01Z</cp:lastPrinted>
  <dcterms:created xsi:type="dcterms:W3CDTF">2013-08-08T06:18:19Z</dcterms:created>
  <dcterms:modified xsi:type="dcterms:W3CDTF">2018-11-19T14:31:14Z</dcterms:modified>
</cp:coreProperties>
</file>